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1"/>
  </p:notesMasterIdLst>
  <p:handoutMasterIdLst>
    <p:handoutMasterId r:id="rId42"/>
  </p:handoutMasterIdLst>
  <p:sldIdLst>
    <p:sldId id="341" r:id="rId2"/>
    <p:sldId id="363" r:id="rId3"/>
    <p:sldId id="366" r:id="rId4"/>
    <p:sldId id="405" r:id="rId5"/>
    <p:sldId id="392" r:id="rId6"/>
    <p:sldId id="413" r:id="rId7"/>
    <p:sldId id="406" r:id="rId8"/>
    <p:sldId id="407" r:id="rId9"/>
    <p:sldId id="414" r:id="rId10"/>
    <p:sldId id="394" r:id="rId11"/>
    <p:sldId id="408" r:id="rId12"/>
    <p:sldId id="409" r:id="rId13"/>
    <p:sldId id="415" r:id="rId14"/>
    <p:sldId id="370" r:id="rId15"/>
    <p:sldId id="399" r:id="rId16"/>
    <p:sldId id="400" r:id="rId17"/>
    <p:sldId id="401" r:id="rId18"/>
    <p:sldId id="410" r:id="rId19"/>
    <p:sldId id="402" r:id="rId20"/>
    <p:sldId id="416" r:id="rId21"/>
    <p:sldId id="417" r:id="rId22"/>
    <p:sldId id="411" r:id="rId23"/>
    <p:sldId id="418" r:id="rId24"/>
    <p:sldId id="419" r:id="rId25"/>
    <p:sldId id="420" r:id="rId26"/>
    <p:sldId id="421" r:id="rId27"/>
    <p:sldId id="373" r:id="rId28"/>
    <p:sldId id="374" r:id="rId29"/>
    <p:sldId id="375" r:id="rId30"/>
    <p:sldId id="365" r:id="rId31"/>
    <p:sldId id="376" r:id="rId32"/>
    <p:sldId id="387" r:id="rId33"/>
    <p:sldId id="422" r:id="rId34"/>
    <p:sldId id="423" r:id="rId35"/>
    <p:sldId id="424" r:id="rId36"/>
    <p:sldId id="425" r:id="rId37"/>
    <p:sldId id="426" r:id="rId38"/>
    <p:sldId id="427" r:id="rId39"/>
    <p:sldId id="379" r:id="rId4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3E53B"/>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72" autoAdjust="0"/>
    <p:restoredTop sz="86410" autoAdjust="0"/>
  </p:normalViewPr>
  <p:slideViewPr>
    <p:cSldViewPr snapToGrid="0">
      <p:cViewPr varScale="1">
        <p:scale>
          <a:sx n="65" d="100"/>
          <a:sy n="65" d="100"/>
        </p:scale>
        <p:origin x="750"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2808" y="7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02527" y="87769"/>
            <a:ext cx="30766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TSG-CT Meeting #92e</a:t>
            </a:r>
          </a:p>
          <a:p>
            <a:r>
              <a:rPr lang="en-GB" sz="1200" b="1" kern="1200" dirty="0">
                <a:solidFill>
                  <a:schemeClr val="tx1"/>
                </a:solidFill>
                <a:effectLst/>
                <a:latin typeface="Arial" panose="020B0604020202020204" pitchFamily="34" charset="0"/>
                <a:ea typeface="+mn-ea"/>
                <a:cs typeface="Arial" panose="020B0604020202020204" pitchFamily="34" charset="0"/>
              </a:rPr>
              <a:t>E-Meeting, 14</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 16</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June 2021</a:t>
            </a:r>
            <a:endParaRPr lang="es-E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CP-211313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image" Target="../media/image2.jpeg"/><Relationship Id="rId7" Type="http://schemas.openxmlformats.org/officeDocument/2006/relationships/hyperlink" Target="mailto:Hao.Jing@3gpp.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huangzhenning@chinamobile.com" TargetMode="External"/><Relationship Id="rId11" Type="http://schemas.openxmlformats.org/officeDocument/2006/relationships/image" Target="../media/image6.jpeg"/><Relationship Id="rId5" Type="http://schemas.openxmlformats.org/officeDocument/2006/relationships/hyperlink" Target="mailto:yoshihiro.inoue@ntt-at.co.jp" TargetMode="External"/><Relationship Id="rId10" Type="http://schemas.openxmlformats.org/officeDocument/2006/relationships/image" Target="../media/image5.jpeg"/><Relationship Id="rId4" Type="http://schemas.openxmlformats.org/officeDocument/2006/relationships/hyperlink" Target="mailto:susana.fernandez@ericsson" TargetMode="External"/><Relationship Id="rId9"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WG3 Status Report </a:t>
            </a:r>
            <a:br>
              <a:rPr lang="en-US" altLang="en-US" dirty="0"/>
            </a:br>
            <a:r>
              <a:rPr lang="en-US" altLang="en-US" dirty="0"/>
              <a:t>to TSG CT#92e</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Susana Fernández</a:t>
            </a:r>
          </a:p>
          <a:p>
            <a:pPr marL="0" indent="0" eaLnBrk="1" hangingPunct="1">
              <a:buNone/>
            </a:pPr>
            <a:r>
              <a:rPr lang="en-GB" altLang="de-DE" dirty="0"/>
              <a:t>TSG CT WG3 Chair</a:t>
            </a:r>
          </a:p>
          <a:p>
            <a:pPr marL="0" indent="0" eaLnBrk="1" hangingPunct="1">
              <a:buFontTx/>
              <a:buNone/>
            </a:pPr>
            <a:r>
              <a:rPr lang="en-GB" altLang="en-US" dirty="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2097" y="348095"/>
            <a:ext cx="10515600" cy="1325563"/>
          </a:xfrm>
        </p:spPr>
        <p:txBody>
          <a:bodyPr/>
          <a:lstStyle/>
          <a:p>
            <a:r>
              <a:rPr lang="en-US" dirty="0"/>
              <a:t>Work Plan – Non-CT3 Driven – Rel-17 (i)</a:t>
            </a:r>
          </a:p>
        </p:txBody>
      </p:sp>
      <p:graphicFrame>
        <p:nvGraphicFramePr>
          <p:cNvPr id="4" name="Tableau 3"/>
          <p:cNvGraphicFramePr>
            <a:graphicFrameLocks noGrp="1"/>
          </p:cNvGraphicFramePr>
          <p:nvPr>
            <p:extLst>
              <p:ext uri="{D42A27DB-BD31-4B8C-83A1-F6EECF244321}">
                <p14:modId xmlns:p14="http://schemas.microsoft.com/office/powerpoint/2010/main" val="117783699"/>
              </p:ext>
            </p:extLst>
          </p:nvPr>
        </p:nvGraphicFramePr>
        <p:xfrm>
          <a:off x="312097" y="2036074"/>
          <a:ext cx="10302885" cy="2903437"/>
        </p:xfrm>
        <a:graphic>
          <a:graphicData uri="http://schemas.openxmlformats.org/drawingml/2006/table">
            <a:tbl>
              <a:tblPr firstRow="1" firstCol="1" bandRow="1"/>
              <a:tblGrid>
                <a:gridCol w="5169330">
                  <a:extLst>
                    <a:ext uri="{9D8B030D-6E8A-4147-A177-3AD203B41FA5}">
                      <a16:colId xmlns:a16="http://schemas.microsoft.com/office/drawing/2014/main" val="20000"/>
                    </a:ext>
                  </a:extLst>
                </a:gridCol>
                <a:gridCol w="1727415">
                  <a:extLst>
                    <a:ext uri="{9D8B030D-6E8A-4147-A177-3AD203B41FA5}">
                      <a16:colId xmlns:a16="http://schemas.microsoft.com/office/drawing/2014/main" val="20001"/>
                    </a:ext>
                  </a:extLst>
                </a:gridCol>
                <a:gridCol w="848577">
                  <a:extLst>
                    <a:ext uri="{9D8B030D-6E8A-4147-A177-3AD203B41FA5}">
                      <a16:colId xmlns:a16="http://schemas.microsoft.com/office/drawing/2014/main" val="20002"/>
                    </a:ext>
                  </a:extLst>
                </a:gridCol>
                <a:gridCol w="840738">
                  <a:extLst>
                    <a:ext uri="{9D8B030D-6E8A-4147-A177-3AD203B41FA5}">
                      <a16:colId xmlns:a16="http://schemas.microsoft.com/office/drawing/2014/main" val="20003"/>
                    </a:ext>
                  </a:extLst>
                </a:gridCol>
                <a:gridCol w="558007">
                  <a:extLst>
                    <a:ext uri="{9D8B030D-6E8A-4147-A177-3AD203B41FA5}">
                      <a16:colId xmlns:a16="http://schemas.microsoft.com/office/drawing/2014/main" val="20004"/>
                    </a:ext>
                  </a:extLst>
                </a:gridCol>
                <a:gridCol w="1158818">
                  <a:extLst>
                    <a:ext uri="{9D8B030D-6E8A-4147-A177-3AD203B41FA5}">
                      <a16:colId xmlns:a16="http://schemas.microsoft.com/office/drawing/2014/main" val="20005"/>
                    </a:ext>
                  </a:extLst>
                </a:gridCol>
              </a:tblGrid>
              <a:tr h="347536">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29389">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600" kern="1200" dirty="0">
                          <a:solidFill>
                            <a:schemeClr val="tx1"/>
                          </a:solidFill>
                          <a:effectLst/>
                          <a:latin typeface="Arial" panose="020B0604020202020204" pitchFamily="34" charset="0"/>
                          <a:ea typeface="+mn-ea"/>
                          <a:cs typeface="Arial" panose="020B0604020202020204" pitchFamily="34" charset="0"/>
                        </a:rPr>
                        <a:t>Study on enhanced IMS to 5GC Integration Phase 2</a:t>
                      </a:r>
                      <a:endParaRPr lang="es-ES" sz="1600" i="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FS_</a:t>
                      </a:r>
                      <a:r>
                        <a:rPr lang="fr-FR" sz="1600" kern="1200" dirty="0">
                          <a:solidFill>
                            <a:schemeClr val="tx1"/>
                          </a:solidFill>
                          <a:effectLst/>
                          <a:latin typeface="Arial" panose="020B0604020202020204" pitchFamily="34" charset="0"/>
                          <a:ea typeface="+mn-ea"/>
                          <a:cs typeface="Arial" panose="020B0604020202020204" pitchFamily="34" charset="0"/>
                        </a:rPr>
                        <a:t>eIMS5G2</a:t>
                      </a:r>
                      <a:endParaRPr lang="fr-FR" sz="1600" i="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i="0" kern="1200" dirty="0">
                          <a:solidFill>
                            <a:schemeClr val="tx1"/>
                          </a:solidFill>
                          <a:effectLst/>
                          <a:latin typeface="Arial" panose="020B0604020202020204" pitchFamily="34" charset="0"/>
                          <a:ea typeface="Times New Roman"/>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CP-201168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3372216"/>
                  </a:ext>
                </a:extLst>
              </a:tr>
              <a:tr h="414670">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IMS Stage-3 IETF Protocol Alignment</a:t>
                      </a:r>
                      <a:endParaRPr lang="fr-FR" sz="1600" i="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IMSProtoc17</a:t>
                      </a:r>
                      <a:endParaRPr lang="fr-FR" sz="1600" i="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i="0" kern="1200" dirty="0">
                          <a:solidFill>
                            <a:schemeClr val="tx1"/>
                          </a:solidFill>
                          <a:effectLst/>
                          <a:latin typeface="Arial" panose="020B0604020202020204" pitchFamily="34" charset="0"/>
                          <a:ea typeface="Times New Roman"/>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60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CP-201167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99510382"/>
                  </a:ext>
                </a:extLst>
              </a:tr>
              <a:tr h="648586">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Service Based Interface Protocol Improvements Release 17</a:t>
                      </a:r>
                      <a:endParaRPr lang="fr-FR" sz="1600" i="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SBIProtoc17</a:t>
                      </a:r>
                      <a:endParaRPr lang="fr-FR" sz="1600" i="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i="0" kern="1200" dirty="0">
                          <a:solidFill>
                            <a:schemeClr val="tx1"/>
                          </a:solidFill>
                          <a:effectLst/>
                          <a:latin typeface="Arial" panose="020B0604020202020204" pitchFamily="34" charset="0"/>
                          <a:ea typeface="Times New Roman"/>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65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i="0" kern="1200" dirty="0">
                          <a:solidFill>
                            <a:srgbClr val="FF0000"/>
                          </a:solidFill>
                          <a:effectLst/>
                          <a:latin typeface="Arial" panose="020B0604020202020204" pitchFamily="34" charset="0"/>
                          <a:ea typeface="Times New Roman"/>
                          <a:cs typeface="Arial" panose="020B0604020202020204" pitchFamily="34" charset="0"/>
                        </a:rPr>
                        <a:t>CP-211088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31628">
                <a:tc>
                  <a:txBody>
                    <a:bodyPr/>
                    <a:lstStyle/>
                    <a:p>
                      <a:pPr hangingPunct="0">
                        <a:spcAft>
                          <a:spcPts val="1200"/>
                        </a:spcAft>
                      </a:pPr>
                      <a:r>
                        <a:rPr lang="es-ES" sz="1600" kern="1200" dirty="0" err="1">
                          <a:solidFill>
                            <a:schemeClr val="tx1"/>
                          </a:solidFill>
                          <a:effectLst/>
                          <a:latin typeface="Arial" panose="020B0604020202020204" pitchFamily="34" charset="0"/>
                          <a:ea typeface="+mn-ea"/>
                          <a:cs typeface="Arial" panose="020B0604020202020204" pitchFamily="34" charset="0"/>
                        </a:rPr>
                        <a:t>Reliable</a:t>
                      </a:r>
                      <a:r>
                        <a:rPr lang="es-ES" sz="1600" kern="1200" dirty="0">
                          <a:solidFill>
                            <a:schemeClr val="tx1"/>
                          </a:solidFill>
                          <a:effectLst/>
                          <a:latin typeface="Arial" panose="020B0604020202020204" pitchFamily="34" charset="0"/>
                          <a:ea typeface="+mn-ea"/>
                          <a:cs typeface="Arial" panose="020B0604020202020204" pitchFamily="34" charset="0"/>
                        </a:rPr>
                        <a:t> Data Service </a:t>
                      </a:r>
                      <a:r>
                        <a:rPr lang="es-ES" sz="1600" kern="1200" dirty="0" err="1">
                          <a:solidFill>
                            <a:schemeClr val="tx1"/>
                          </a:solidFill>
                          <a:effectLst/>
                          <a:latin typeface="Arial" panose="020B0604020202020204" pitchFamily="34" charset="0"/>
                          <a:ea typeface="+mn-ea"/>
                          <a:cs typeface="Arial" panose="020B0604020202020204" pitchFamily="34" charset="0"/>
                        </a:rPr>
                        <a:t>Serialization</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Indication</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3E53B"/>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RDSSI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2020-12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i="0" kern="1200" dirty="0">
                          <a:solidFill>
                            <a:schemeClr val="tx1"/>
                          </a:solidFill>
                          <a:effectLst/>
                          <a:latin typeface="Arial" panose="020B0604020202020204" pitchFamily="34" charset="0"/>
                          <a:ea typeface="Times New Roman"/>
                          <a:cs typeface="Arial" panose="020B0604020202020204" pitchFamily="34" charset="0"/>
                        </a:rPr>
                        <a:t>2021-12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100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i="0" kern="1200" dirty="0">
                          <a:solidFill>
                            <a:schemeClr val="tx1"/>
                          </a:solidFill>
                          <a:effectLst/>
                          <a:latin typeface="Arial" panose="020B0604020202020204" pitchFamily="34" charset="0"/>
                          <a:ea typeface="Times New Roman"/>
                          <a:cs typeface="Arial" panose="020B0604020202020204" pitchFamily="34" charset="0"/>
                        </a:rPr>
                        <a:t>CP-203234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7627548"/>
                  </a:ext>
                </a:extLst>
              </a:tr>
              <a:tr h="531628">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CT aspects of Access Traffic Steering, Switch and Splitting support in the 5G system architecture; Phase 2</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ATSSS_Ph2-CT</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50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CP-210136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703988651"/>
                  </a:ext>
                </a:extLst>
              </a:tr>
            </a:tbl>
          </a:graphicData>
        </a:graphic>
      </p:graphicFrame>
      <p:sp>
        <p:nvSpPr>
          <p:cNvPr id="6" name="Content Placeholder 2">
            <a:extLst>
              <a:ext uri="{FF2B5EF4-FFF2-40B4-BE49-F238E27FC236}">
                <a16:creationId xmlns:a16="http://schemas.microsoft.com/office/drawing/2014/main" id="{75A83D99-A0D2-4778-BEBB-16EFC5065B7E}"/>
              </a:ext>
            </a:extLst>
          </p:cNvPr>
          <p:cNvSpPr txBox="1">
            <a:spLocks/>
          </p:cNvSpPr>
          <p:nvPr/>
        </p:nvSpPr>
        <p:spPr bwMode="auto">
          <a:xfrm>
            <a:off x="226036" y="5382704"/>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300780040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2097" y="348095"/>
            <a:ext cx="10515600" cy="1325563"/>
          </a:xfrm>
        </p:spPr>
        <p:txBody>
          <a:bodyPr/>
          <a:lstStyle/>
          <a:p>
            <a:r>
              <a:rPr lang="en-US" dirty="0"/>
              <a:t>Work Plan – Non-CT3 Driven – Rel-17 (ii)</a:t>
            </a:r>
          </a:p>
        </p:txBody>
      </p:sp>
      <p:graphicFrame>
        <p:nvGraphicFramePr>
          <p:cNvPr id="4" name="Tableau 3"/>
          <p:cNvGraphicFramePr>
            <a:graphicFrameLocks noGrp="1"/>
          </p:cNvGraphicFramePr>
          <p:nvPr>
            <p:extLst>
              <p:ext uri="{D42A27DB-BD31-4B8C-83A1-F6EECF244321}">
                <p14:modId xmlns:p14="http://schemas.microsoft.com/office/powerpoint/2010/main" val="2365904117"/>
              </p:ext>
            </p:extLst>
          </p:nvPr>
        </p:nvGraphicFramePr>
        <p:xfrm>
          <a:off x="226036" y="1874629"/>
          <a:ext cx="10302885" cy="3435065"/>
        </p:xfrm>
        <a:graphic>
          <a:graphicData uri="http://schemas.openxmlformats.org/drawingml/2006/table">
            <a:tbl>
              <a:tblPr firstRow="1" firstCol="1" bandRow="1"/>
              <a:tblGrid>
                <a:gridCol w="5169330">
                  <a:extLst>
                    <a:ext uri="{9D8B030D-6E8A-4147-A177-3AD203B41FA5}">
                      <a16:colId xmlns:a16="http://schemas.microsoft.com/office/drawing/2014/main" val="20000"/>
                    </a:ext>
                  </a:extLst>
                </a:gridCol>
                <a:gridCol w="1727415">
                  <a:extLst>
                    <a:ext uri="{9D8B030D-6E8A-4147-A177-3AD203B41FA5}">
                      <a16:colId xmlns:a16="http://schemas.microsoft.com/office/drawing/2014/main" val="20001"/>
                    </a:ext>
                  </a:extLst>
                </a:gridCol>
                <a:gridCol w="848577">
                  <a:extLst>
                    <a:ext uri="{9D8B030D-6E8A-4147-A177-3AD203B41FA5}">
                      <a16:colId xmlns:a16="http://schemas.microsoft.com/office/drawing/2014/main" val="20002"/>
                    </a:ext>
                  </a:extLst>
                </a:gridCol>
                <a:gridCol w="840738">
                  <a:extLst>
                    <a:ext uri="{9D8B030D-6E8A-4147-A177-3AD203B41FA5}">
                      <a16:colId xmlns:a16="http://schemas.microsoft.com/office/drawing/2014/main" val="20003"/>
                    </a:ext>
                  </a:extLst>
                </a:gridCol>
                <a:gridCol w="558007">
                  <a:extLst>
                    <a:ext uri="{9D8B030D-6E8A-4147-A177-3AD203B41FA5}">
                      <a16:colId xmlns:a16="http://schemas.microsoft.com/office/drawing/2014/main" val="20004"/>
                    </a:ext>
                  </a:extLst>
                </a:gridCol>
                <a:gridCol w="1158818">
                  <a:extLst>
                    <a:ext uri="{9D8B030D-6E8A-4147-A177-3AD203B41FA5}">
                      <a16:colId xmlns:a16="http://schemas.microsoft.com/office/drawing/2014/main" val="20005"/>
                    </a:ext>
                  </a:extLst>
                </a:gridCol>
              </a:tblGrid>
              <a:tr h="347536">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29389">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600" kern="1200" dirty="0">
                          <a:solidFill>
                            <a:schemeClr val="tx1"/>
                          </a:solidFill>
                          <a:effectLst/>
                          <a:latin typeface="Arial" panose="020B0604020202020204" pitchFamily="34" charset="0"/>
                          <a:ea typeface="+mn-ea"/>
                          <a:cs typeface="Arial" panose="020B0604020202020204" pitchFamily="34" charset="0"/>
                        </a:rPr>
                        <a:t>CT aspects of enhanced support of industrial IoT</a:t>
                      </a:r>
                      <a:endParaRPr lang="es-ES"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hangingPunct="0">
                        <a:spcAft>
                          <a:spcPts val="1200"/>
                        </a:spcAft>
                      </a:pPr>
                      <a:r>
                        <a:rPr lang="en-GB" sz="1600" kern="1200" dirty="0" err="1">
                          <a:solidFill>
                            <a:srgbClr val="FF0000"/>
                          </a:solidFill>
                          <a:effectLst/>
                          <a:latin typeface="Arial" panose="020B0604020202020204" pitchFamily="34" charset="0"/>
                          <a:ea typeface="+mn-ea"/>
                          <a:cs typeface="Arial" panose="020B0604020202020204" pitchFamily="34" charset="0"/>
                        </a:rPr>
                        <a:t>IIoT</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45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3372216"/>
                  </a:ext>
                </a:extLst>
              </a:tr>
              <a:tr h="414670">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CT aspects on Same PCF Selection For AMF and SMF</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TEI17_SPSFAS</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rgbClr val="FF0000"/>
                          </a:solidFill>
                          <a:effectLst/>
                          <a:latin typeface="Arial" panose="020B0604020202020204" pitchFamily="34" charset="0"/>
                          <a:ea typeface="+mn-ea"/>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98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CP-211184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99510382"/>
                  </a:ext>
                </a:extLst>
              </a:tr>
              <a:tr h="648586">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CT aspects of Enhanced support of Non-Public Networks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err="1">
                          <a:solidFill>
                            <a:schemeClr val="tx1"/>
                          </a:solidFill>
                          <a:effectLst/>
                          <a:latin typeface="Arial" panose="020B0604020202020204" pitchFamily="34" charset="0"/>
                          <a:ea typeface="+mn-ea"/>
                          <a:cs typeface="Arial" panose="020B0604020202020204" pitchFamily="34" charset="0"/>
                        </a:rPr>
                        <a:t>eNPN</a:t>
                      </a:r>
                      <a:r>
                        <a:rPr lang="en-GB" sz="1600" kern="1200" dirty="0">
                          <a:solidFill>
                            <a:schemeClr val="tx1"/>
                          </a:solidFill>
                          <a:effectLst/>
                          <a:latin typeface="Arial" panose="020B0604020202020204" pitchFamily="34" charset="0"/>
                          <a:ea typeface="+mn-ea"/>
                          <a:cs typeface="Arial" panose="020B0604020202020204" pitchFamily="34" charset="0"/>
                        </a:rPr>
                        <a:t>-CT</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CP-210139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31628">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CT Aspects of 5G </a:t>
                      </a:r>
                      <a:r>
                        <a:rPr lang="en-US" sz="1600" kern="1200" dirty="0" err="1">
                          <a:solidFill>
                            <a:schemeClr val="tx1"/>
                          </a:solidFill>
                          <a:effectLst/>
                          <a:latin typeface="Arial" panose="020B0604020202020204" pitchFamily="34" charset="0"/>
                          <a:ea typeface="+mn-ea"/>
                          <a:cs typeface="Arial" panose="020B0604020202020204" pitchFamily="34" charset="0"/>
                        </a:rPr>
                        <a:t>eEDGE</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eEDGE_5GC</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40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CP-211092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7627548"/>
                  </a:ext>
                </a:extLst>
              </a:tr>
              <a:tr h="531628">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Enhancement of Network Slicing Phase 2</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eNS_Ph2</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30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CP-210070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703988651"/>
                  </a:ext>
                </a:extLst>
              </a:tr>
              <a:tr h="531628">
                <a:tc>
                  <a:txBody>
                    <a:bodyPr/>
                    <a:lstStyle/>
                    <a:p>
                      <a:pPr hangingPunct="0">
                        <a:spcAft>
                          <a:spcPts val="1200"/>
                        </a:spcAft>
                      </a:pPr>
                      <a:r>
                        <a:rPr lang="en-US" sz="1600" kern="1200" dirty="0">
                          <a:solidFill>
                            <a:schemeClr val="tx1"/>
                          </a:solidFill>
                          <a:effectLst/>
                          <a:latin typeface="Arial" panose="020B0604020202020204" pitchFamily="34" charset="0"/>
                          <a:ea typeface="+mn-ea"/>
                          <a:cs typeface="Arial" panose="020B0604020202020204" pitchFamily="34" charset="0"/>
                        </a:rPr>
                        <a:t>CT aspects for Support of Unmanned Aerial Systems Connectivity, Identification, and Tracking</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ID_UAS </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19619674"/>
                  </a:ext>
                </a:extLst>
              </a:tr>
            </a:tbl>
          </a:graphicData>
        </a:graphic>
      </p:graphicFrame>
      <p:sp>
        <p:nvSpPr>
          <p:cNvPr id="6" name="Content Placeholder 2">
            <a:extLst>
              <a:ext uri="{FF2B5EF4-FFF2-40B4-BE49-F238E27FC236}">
                <a16:creationId xmlns:a16="http://schemas.microsoft.com/office/drawing/2014/main" id="{75A83D99-A0D2-4778-BEBB-16EFC5065B7E}"/>
              </a:ext>
            </a:extLst>
          </p:cNvPr>
          <p:cNvSpPr txBox="1">
            <a:spLocks/>
          </p:cNvSpPr>
          <p:nvPr/>
        </p:nvSpPr>
        <p:spPr bwMode="auto">
          <a:xfrm>
            <a:off x="226036" y="5382704"/>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48009870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2097" y="348095"/>
            <a:ext cx="10515600" cy="1325563"/>
          </a:xfrm>
        </p:spPr>
        <p:txBody>
          <a:bodyPr/>
          <a:lstStyle/>
          <a:p>
            <a:r>
              <a:rPr lang="en-US" dirty="0"/>
              <a:t>Work Plan – Non-CT3 Driven – Rel-17 (ii)</a:t>
            </a:r>
          </a:p>
        </p:txBody>
      </p:sp>
      <p:graphicFrame>
        <p:nvGraphicFramePr>
          <p:cNvPr id="4" name="Tableau 3"/>
          <p:cNvGraphicFramePr>
            <a:graphicFrameLocks noGrp="1"/>
          </p:cNvGraphicFramePr>
          <p:nvPr>
            <p:extLst>
              <p:ext uri="{D42A27DB-BD31-4B8C-83A1-F6EECF244321}">
                <p14:modId xmlns:p14="http://schemas.microsoft.com/office/powerpoint/2010/main" val="3984590659"/>
              </p:ext>
            </p:extLst>
          </p:nvPr>
        </p:nvGraphicFramePr>
        <p:xfrm>
          <a:off x="226036" y="1874629"/>
          <a:ext cx="10302885" cy="3508075"/>
        </p:xfrm>
        <a:graphic>
          <a:graphicData uri="http://schemas.openxmlformats.org/drawingml/2006/table">
            <a:tbl>
              <a:tblPr firstRow="1" firstCol="1" bandRow="1"/>
              <a:tblGrid>
                <a:gridCol w="5169330">
                  <a:extLst>
                    <a:ext uri="{9D8B030D-6E8A-4147-A177-3AD203B41FA5}">
                      <a16:colId xmlns:a16="http://schemas.microsoft.com/office/drawing/2014/main" val="20000"/>
                    </a:ext>
                  </a:extLst>
                </a:gridCol>
                <a:gridCol w="1727415">
                  <a:extLst>
                    <a:ext uri="{9D8B030D-6E8A-4147-A177-3AD203B41FA5}">
                      <a16:colId xmlns:a16="http://schemas.microsoft.com/office/drawing/2014/main" val="20001"/>
                    </a:ext>
                  </a:extLst>
                </a:gridCol>
                <a:gridCol w="848577">
                  <a:extLst>
                    <a:ext uri="{9D8B030D-6E8A-4147-A177-3AD203B41FA5}">
                      <a16:colId xmlns:a16="http://schemas.microsoft.com/office/drawing/2014/main" val="20002"/>
                    </a:ext>
                  </a:extLst>
                </a:gridCol>
                <a:gridCol w="840738">
                  <a:extLst>
                    <a:ext uri="{9D8B030D-6E8A-4147-A177-3AD203B41FA5}">
                      <a16:colId xmlns:a16="http://schemas.microsoft.com/office/drawing/2014/main" val="20003"/>
                    </a:ext>
                  </a:extLst>
                </a:gridCol>
                <a:gridCol w="558007">
                  <a:extLst>
                    <a:ext uri="{9D8B030D-6E8A-4147-A177-3AD203B41FA5}">
                      <a16:colId xmlns:a16="http://schemas.microsoft.com/office/drawing/2014/main" val="20004"/>
                    </a:ext>
                  </a:extLst>
                </a:gridCol>
                <a:gridCol w="1158818">
                  <a:extLst>
                    <a:ext uri="{9D8B030D-6E8A-4147-A177-3AD203B41FA5}">
                      <a16:colId xmlns:a16="http://schemas.microsoft.com/office/drawing/2014/main" val="20005"/>
                    </a:ext>
                  </a:extLst>
                </a:gridCol>
              </a:tblGrid>
              <a:tr h="347536">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29389">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s-ES" sz="1600" kern="1200" dirty="0" err="1">
                          <a:solidFill>
                            <a:schemeClr val="tx1"/>
                          </a:solidFill>
                          <a:effectLst/>
                          <a:latin typeface="Arial" panose="020B0604020202020204" pitchFamily="34" charset="0"/>
                          <a:ea typeface="+mn-ea"/>
                          <a:cs typeface="Arial" panose="020B0604020202020204" pitchFamily="34" charset="0"/>
                        </a:rPr>
                        <a:t>Enhancement</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to</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the</a:t>
                      </a:r>
                      <a:r>
                        <a:rPr lang="es-ES" sz="1600" kern="1200" dirty="0">
                          <a:solidFill>
                            <a:schemeClr val="tx1"/>
                          </a:solidFill>
                          <a:effectLst/>
                          <a:latin typeface="Arial" panose="020B0604020202020204" pitchFamily="34" charset="0"/>
                          <a:ea typeface="+mn-ea"/>
                          <a:cs typeface="Arial" panose="020B0604020202020204" pitchFamily="34" charset="0"/>
                        </a:rPr>
                        <a:t> 5GC </a:t>
                      </a:r>
                      <a:r>
                        <a:rPr lang="es-ES" sz="1600" kern="1200" dirty="0" err="1">
                          <a:solidFill>
                            <a:schemeClr val="tx1"/>
                          </a:solidFill>
                          <a:effectLst/>
                          <a:latin typeface="Arial" panose="020B0604020202020204" pitchFamily="34" charset="0"/>
                          <a:ea typeface="+mn-ea"/>
                          <a:cs typeface="Arial" panose="020B0604020202020204" pitchFamily="34" charset="0"/>
                        </a:rPr>
                        <a:t>Location</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Services</a:t>
                      </a:r>
                      <a:r>
                        <a:rPr lang="es-ES" sz="1600" kern="1200" dirty="0">
                          <a:solidFill>
                            <a:schemeClr val="tx1"/>
                          </a:solidFill>
                          <a:effectLst/>
                          <a:latin typeface="Arial" panose="020B0604020202020204" pitchFamily="34" charset="0"/>
                          <a:ea typeface="+mn-ea"/>
                          <a:cs typeface="Arial" panose="020B0604020202020204" pitchFamily="34" charset="0"/>
                        </a:rPr>
                        <a:t> - </a:t>
                      </a:r>
                      <a:r>
                        <a:rPr lang="es-ES" sz="1600" kern="1200" dirty="0" err="1">
                          <a:solidFill>
                            <a:schemeClr val="tx1"/>
                          </a:solidFill>
                          <a:effectLst/>
                          <a:latin typeface="Arial" panose="020B0604020202020204" pitchFamily="34" charset="0"/>
                          <a:ea typeface="+mn-ea"/>
                          <a:cs typeface="Arial" panose="020B0604020202020204" pitchFamily="34" charset="0"/>
                        </a:rPr>
                        <a:t>Phase</a:t>
                      </a:r>
                      <a:r>
                        <a:rPr lang="es-ES" sz="1600" kern="1200" dirty="0">
                          <a:solidFill>
                            <a:schemeClr val="tx1"/>
                          </a:solidFill>
                          <a:effectLst/>
                          <a:latin typeface="Arial" panose="020B0604020202020204" pitchFamily="34" charset="0"/>
                          <a:ea typeface="+mn-ea"/>
                          <a:cs typeface="Arial" panose="020B0604020202020204" pitchFamily="34" charset="0"/>
                        </a:rPr>
                        <a:t> 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5G_eLCS_ph2</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CP-211090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3372216"/>
                  </a:ext>
                </a:extLst>
              </a:tr>
              <a:tr h="414670">
                <a:tc>
                  <a:txBody>
                    <a:bodyPr/>
                    <a:lstStyle/>
                    <a:p>
                      <a:pPr hangingPunct="0">
                        <a:spcAft>
                          <a:spcPts val="1200"/>
                        </a:spcAft>
                      </a:pPr>
                      <a:r>
                        <a:rPr lang="es-ES" sz="1600" kern="1200" dirty="0">
                          <a:solidFill>
                            <a:schemeClr val="tx1"/>
                          </a:solidFill>
                          <a:effectLst/>
                          <a:latin typeface="Arial" panose="020B0604020202020204" pitchFamily="34" charset="0"/>
                          <a:ea typeface="+mn-ea"/>
                          <a:cs typeface="Arial" panose="020B0604020202020204" pitchFamily="34" charset="0"/>
                        </a:rPr>
                        <a:t>CT </a:t>
                      </a:r>
                      <a:r>
                        <a:rPr lang="es-ES" sz="1600" kern="1200" dirty="0" err="1">
                          <a:solidFill>
                            <a:schemeClr val="tx1"/>
                          </a:solidFill>
                          <a:effectLst/>
                          <a:latin typeface="Arial" panose="020B0604020202020204" pitchFamily="34" charset="0"/>
                          <a:ea typeface="+mn-ea"/>
                          <a:cs typeface="Arial" panose="020B0604020202020204" pitchFamily="34" charset="0"/>
                        </a:rPr>
                        <a:t>aspects</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of</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Enhancement</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for</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Proximity</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based</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Services</a:t>
                      </a:r>
                      <a:r>
                        <a:rPr lang="es-ES" sz="1600" kern="1200" dirty="0">
                          <a:solidFill>
                            <a:schemeClr val="tx1"/>
                          </a:solidFill>
                          <a:effectLst/>
                          <a:latin typeface="Arial" panose="020B0604020202020204" pitchFamily="34" charset="0"/>
                          <a:ea typeface="+mn-ea"/>
                          <a:cs typeface="Arial" panose="020B0604020202020204" pitchFamily="34" charset="0"/>
                        </a:rPr>
                        <a:t> in 5GS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5G_ProSe</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35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99510382"/>
                  </a:ext>
                </a:extLst>
              </a:tr>
              <a:tr h="648586">
                <a:tc>
                  <a:txBody>
                    <a:bodyPr/>
                    <a:lstStyle/>
                    <a:p>
                      <a:pPr hangingPunct="0">
                        <a:spcAft>
                          <a:spcPts val="1200"/>
                        </a:spcAft>
                      </a:pPr>
                      <a:r>
                        <a:rPr lang="es-ES" sz="1600" kern="1200" dirty="0" err="1">
                          <a:solidFill>
                            <a:schemeClr val="tx1"/>
                          </a:solidFill>
                          <a:effectLst/>
                          <a:latin typeface="Arial" panose="020B0604020202020204" pitchFamily="34" charset="0"/>
                          <a:ea typeface="+mn-ea"/>
                          <a:cs typeface="Arial" panose="020B0604020202020204" pitchFamily="34" charset="0"/>
                        </a:rPr>
                        <a:t>BEst</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Practice</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of</a:t>
                      </a:r>
                      <a:r>
                        <a:rPr lang="es-ES" sz="1600" kern="1200" dirty="0">
                          <a:solidFill>
                            <a:schemeClr val="tx1"/>
                          </a:solidFill>
                          <a:effectLst/>
                          <a:latin typeface="Arial" panose="020B0604020202020204" pitchFamily="34" charset="0"/>
                          <a:ea typeface="+mn-ea"/>
                          <a:cs typeface="Arial" panose="020B0604020202020204" pitchFamily="34" charset="0"/>
                        </a:rPr>
                        <a:t> PFCP</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s-ES" sz="1600" kern="1200" dirty="0" err="1">
                          <a:solidFill>
                            <a:schemeClr val="tx1"/>
                          </a:solidFill>
                          <a:effectLst/>
                          <a:latin typeface="Arial" panose="020B0604020202020204" pitchFamily="34" charset="0"/>
                          <a:ea typeface="+mn-ea"/>
                          <a:cs typeface="Arial" panose="020B0604020202020204" pitchFamily="34" charset="0"/>
                        </a:rPr>
                        <a:t>BEPoP</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60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CP-210074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31628">
                <a:tc>
                  <a:txBody>
                    <a:bodyPr/>
                    <a:lstStyle/>
                    <a:p>
                      <a:pPr hangingPunct="0">
                        <a:spcAft>
                          <a:spcPts val="1200"/>
                        </a:spcAft>
                      </a:pPr>
                      <a:r>
                        <a:rPr lang="es-ES" sz="1600" kern="1200" dirty="0">
                          <a:solidFill>
                            <a:schemeClr val="tx1"/>
                          </a:solidFill>
                          <a:effectLst/>
                          <a:latin typeface="Arial" panose="020B0604020202020204" pitchFamily="34" charset="0"/>
                          <a:ea typeface="+mn-ea"/>
                          <a:cs typeface="Arial" panose="020B0604020202020204" pitchFamily="34" charset="0"/>
                        </a:rPr>
                        <a:t>CT </a:t>
                      </a:r>
                      <a:r>
                        <a:rPr lang="es-ES" sz="1600" kern="1200" dirty="0" err="1">
                          <a:solidFill>
                            <a:schemeClr val="tx1"/>
                          </a:solidFill>
                          <a:effectLst/>
                          <a:latin typeface="Arial" panose="020B0604020202020204" pitchFamily="34" charset="0"/>
                          <a:ea typeface="+mn-ea"/>
                          <a:cs typeface="Arial" panose="020B0604020202020204" pitchFamily="34" charset="0"/>
                        </a:rPr>
                        <a:t>aspects</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of</a:t>
                      </a:r>
                      <a:r>
                        <a:rPr lang="es-ES" sz="1600" kern="1200" dirty="0">
                          <a:solidFill>
                            <a:schemeClr val="tx1"/>
                          </a:solidFill>
                          <a:effectLst/>
                          <a:latin typeface="Arial" panose="020B0604020202020204" pitchFamily="34" charset="0"/>
                          <a:ea typeface="+mn-ea"/>
                          <a:cs typeface="Arial" panose="020B0604020202020204" pitchFamily="34" charset="0"/>
                        </a:rPr>
                        <a:t> 5GC </a:t>
                      </a:r>
                      <a:r>
                        <a:rPr lang="es-ES" sz="1600" kern="1200" dirty="0" err="1">
                          <a:solidFill>
                            <a:schemeClr val="tx1"/>
                          </a:solidFill>
                          <a:effectLst/>
                          <a:latin typeface="Arial" panose="020B0604020202020204" pitchFamily="34" charset="0"/>
                          <a:ea typeface="+mn-ea"/>
                          <a:cs typeface="Arial" panose="020B0604020202020204" pitchFamily="34" charset="0"/>
                        </a:rPr>
                        <a:t>architecture</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for</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satellite</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networks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5GSAT_ARCH-CT </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60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CP-210149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7627548"/>
                  </a:ext>
                </a:extLst>
              </a:tr>
              <a:tr h="531628">
                <a:tc>
                  <a:txBody>
                    <a:bodyPr/>
                    <a:lstStyle/>
                    <a:p>
                      <a:pPr hangingPunct="0">
                        <a:spcAft>
                          <a:spcPts val="1200"/>
                        </a:spcAft>
                      </a:pPr>
                      <a:r>
                        <a:rPr lang="es-ES" sz="1600" kern="1200" dirty="0">
                          <a:solidFill>
                            <a:schemeClr val="tx1"/>
                          </a:solidFill>
                          <a:effectLst/>
                          <a:latin typeface="Arial" panose="020B0604020202020204" pitchFamily="34" charset="0"/>
                          <a:ea typeface="+mn-ea"/>
                          <a:cs typeface="Arial" panose="020B0604020202020204" pitchFamily="34" charset="0"/>
                        </a:rPr>
                        <a:t>CT </a:t>
                      </a:r>
                      <a:r>
                        <a:rPr lang="es-ES" sz="1600" kern="1200" dirty="0" err="1">
                          <a:solidFill>
                            <a:schemeClr val="tx1"/>
                          </a:solidFill>
                          <a:effectLst/>
                          <a:latin typeface="Arial" panose="020B0604020202020204" pitchFamily="34" charset="0"/>
                          <a:ea typeface="+mn-ea"/>
                          <a:cs typeface="Arial" panose="020B0604020202020204" pitchFamily="34" charset="0"/>
                        </a:rPr>
                        <a:t>aspects</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of</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Enhanced</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application</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layer</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support</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for</a:t>
                      </a:r>
                      <a:r>
                        <a:rPr lang="es-ES" sz="1600" kern="1200" dirty="0">
                          <a:solidFill>
                            <a:schemeClr val="tx1"/>
                          </a:solidFill>
                          <a:effectLst/>
                          <a:latin typeface="Arial" panose="020B0604020202020204" pitchFamily="34" charset="0"/>
                          <a:ea typeface="+mn-ea"/>
                          <a:cs typeface="Arial" panose="020B0604020202020204" pitchFamily="34" charset="0"/>
                        </a:rPr>
                        <a:t> V2X </a:t>
                      </a:r>
                      <a:r>
                        <a:rPr lang="es-ES" sz="1600" kern="1200" dirty="0" err="1">
                          <a:solidFill>
                            <a:schemeClr val="tx1"/>
                          </a:solidFill>
                          <a:effectLst/>
                          <a:latin typeface="Arial" panose="020B0604020202020204" pitchFamily="34" charset="0"/>
                          <a:ea typeface="+mn-ea"/>
                          <a:cs typeface="Arial" panose="020B0604020202020204" pitchFamily="34" charset="0"/>
                        </a:rPr>
                        <a:t>services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eV2XAPP</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50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703988651"/>
                  </a:ext>
                </a:extLst>
              </a:tr>
              <a:tr h="531628">
                <a:tc>
                  <a:txBody>
                    <a:bodyPr/>
                    <a:lstStyle/>
                    <a:p>
                      <a:pPr hangingPunct="0">
                        <a:spcAft>
                          <a:spcPts val="1200"/>
                        </a:spcAft>
                      </a:pPr>
                      <a:r>
                        <a:rPr lang="es-ES" sz="1600" kern="1200" dirty="0">
                          <a:solidFill>
                            <a:schemeClr val="tx1"/>
                          </a:solidFill>
                          <a:effectLst/>
                          <a:latin typeface="Arial" panose="020B0604020202020204" pitchFamily="34" charset="0"/>
                          <a:ea typeface="+mn-ea"/>
                          <a:cs typeface="Arial" panose="020B0604020202020204" pitchFamily="34" charset="0"/>
                        </a:rPr>
                        <a:t>CT </a:t>
                      </a:r>
                      <a:r>
                        <a:rPr lang="es-ES" sz="1600" kern="1200" dirty="0" err="1">
                          <a:solidFill>
                            <a:schemeClr val="tx1"/>
                          </a:solidFill>
                          <a:effectLst/>
                          <a:latin typeface="Arial" panose="020B0604020202020204" pitchFamily="34" charset="0"/>
                          <a:ea typeface="+mn-ea"/>
                          <a:cs typeface="Arial" panose="020B0604020202020204" pitchFamily="34" charset="0"/>
                        </a:rPr>
                        <a:t>aspects</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on</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support</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for</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Signed</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Attestation</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for</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Priority</a:t>
                      </a:r>
                      <a:r>
                        <a:rPr lang="es-ES" sz="1600" kern="1200" dirty="0">
                          <a:solidFill>
                            <a:schemeClr val="tx1"/>
                          </a:solidFill>
                          <a:effectLst/>
                          <a:latin typeface="Arial" panose="020B0604020202020204" pitchFamily="34" charset="0"/>
                          <a:ea typeface="+mn-ea"/>
                          <a:cs typeface="Arial" panose="020B0604020202020204" pitchFamily="34" charset="0"/>
                        </a:rPr>
                        <a:t> and </a:t>
                      </a:r>
                      <a:r>
                        <a:rPr lang="es-ES" sz="1600" kern="1200" dirty="0" err="1">
                          <a:solidFill>
                            <a:schemeClr val="tx1"/>
                          </a:solidFill>
                          <a:effectLst/>
                          <a:latin typeface="Arial" panose="020B0604020202020204" pitchFamily="34" charset="0"/>
                          <a:ea typeface="+mn-ea"/>
                          <a:cs typeface="Arial" panose="020B0604020202020204" pitchFamily="34" charset="0"/>
                        </a:rPr>
                        <a:t>Emergency</a:t>
                      </a:r>
                      <a:r>
                        <a:rPr lang="es-ES" sz="1600" kern="1200" dirty="0">
                          <a:solidFill>
                            <a:schemeClr val="tx1"/>
                          </a:solidFill>
                          <a:effectLst/>
                          <a:latin typeface="Arial" panose="020B0604020202020204" pitchFamily="34" charset="0"/>
                          <a:ea typeface="+mn-ea"/>
                          <a:cs typeface="Arial" panose="020B0604020202020204" pitchFamily="34" charset="0"/>
                        </a:rPr>
                        <a:t> </a:t>
                      </a:r>
                      <a:r>
                        <a:rPr lang="es-ES" sz="1600" kern="1200" dirty="0" err="1">
                          <a:solidFill>
                            <a:schemeClr val="tx1"/>
                          </a:solidFill>
                          <a:effectLst/>
                          <a:latin typeface="Arial" panose="020B0604020202020204" pitchFamily="34" charset="0"/>
                          <a:ea typeface="+mn-ea"/>
                          <a:cs typeface="Arial" panose="020B0604020202020204" pitchFamily="34" charset="0"/>
                        </a:rPr>
                        <a:t>Sessions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chemeClr val="tx1"/>
                          </a:solidFill>
                          <a:effectLst/>
                          <a:latin typeface="Arial" panose="020B0604020202020204" pitchFamily="34" charset="0"/>
                          <a:ea typeface="+mn-ea"/>
                          <a:cs typeface="Arial" panose="020B0604020202020204" pitchFamily="34" charset="0"/>
                        </a:rPr>
                        <a:t>TEI17_SAPES</a:t>
                      </a: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2021-03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2021-09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100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CP-210143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619619674"/>
                  </a:ext>
                </a:extLst>
              </a:tr>
            </a:tbl>
          </a:graphicData>
        </a:graphic>
      </p:graphicFrame>
      <p:sp>
        <p:nvSpPr>
          <p:cNvPr id="6" name="Content Placeholder 2">
            <a:extLst>
              <a:ext uri="{FF2B5EF4-FFF2-40B4-BE49-F238E27FC236}">
                <a16:creationId xmlns:a16="http://schemas.microsoft.com/office/drawing/2014/main" id="{75A83D99-A0D2-4778-BEBB-16EFC5065B7E}"/>
              </a:ext>
            </a:extLst>
          </p:cNvPr>
          <p:cNvSpPr txBox="1">
            <a:spLocks/>
          </p:cNvSpPr>
          <p:nvPr/>
        </p:nvSpPr>
        <p:spPr bwMode="auto">
          <a:xfrm>
            <a:off x="226036" y="5444875"/>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25079324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2097" y="348095"/>
            <a:ext cx="10515600" cy="1325563"/>
          </a:xfrm>
        </p:spPr>
        <p:txBody>
          <a:bodyPr/>
          <a:lstStyle/>
          <a:p>
            <a:r>
              <a:rPr lang="en-US" dirty="0"/>
              <a:t>Work Plan – Non-CT3 Driven – Rel-17 (iii)</a:t>
            </a:r>
          </a:p>
        </p:txBody>
      </p:sp>
      <p:graphicFrame>
        <p:nvGraphicFramePr>
          <p:cNvPr id="4" name="Tableau 3"/>
          <p:cNvGraphicFramePr>
            <a:graphicFrameLocks noGrp="1"/>
          </p:cNvGraphicFramePr>
          <p:nvPr>
            <p:extLst>
              <p:ext uri="{D42A27DB-BD31-4B8C-83A1-F6EECF244321}">
                <p14:modId xmlns:p14="http://schemas.microsoft.com/office/powerpoint/2010/main" val="4277940477"/>
              </p:ext>
            </p:extLst>
          </p:nvPr>
        </p:nvGraphicFramePr>
        <p:xfrm>
          <a:off x="312097" y="2107979"/>
          <a:ext cx="10302885" cy="2642042"/>
        </p:xfrm>
        <a:graphic>
          <a:graphicData uri="http://schemas.openxmlformats.org/drawingml/2006/table">
            <a:tbl>
              <a:tblPr firstRow="1" firstCol="1" bandRow="1"/>
              <a:tblGrid>
                <a:gridCol w="5169330">
                  <a:extLst>
                    <a:ext uri="{9D8B030D-6E8A-4147-A177-3AD203B41FA5}">
                      <a16:colId xmlns:a16="http://schemas.microsoft.com/office/drawing/2014/main" val="20000"/>
                    </a:ext>
                  </a:extLst>
                </a:gridCol>
                <a:gridCol w="1727415">
                  <a:extLst>
                    <a:ext uri="{9D8B030D-6E8A-4147-A177-3AD203B41FA5}">
                      <a16:colId xmlns:a16="http://schemas.microsoft.com/office/drawing/2014/main" val="20001"/>
                    </a:ext>
                  </a:extLst>
                </a:gridCol>
                <a:gridCol w="848577">
                  <a:extLst>
                    <a:ext uri="{9D8B030D-6E8A-4147-A177-3AD203B41FA5}">
                      <a16:colId xmlns:a16="http://schemas.microsoft.com/office/drawing/2014/main" val="20002"/>
                    </a:ext>
                  </a:extLst>
                </a:gridCol>
                <a:gridCol w="840738">
                  <a:extLst>
                    <a:ext uri="{9D8B030D-6E8A-4147-A177-3AD203B41FA5}">
                      <a16:colId xmlns:a16="http://schemas.microsoft.com/office/drawing/2014/main" val="20003"/>
                    </a:ext>
                  </a:extLst>
                </a:gridCol>
                <a:gridCol w="558007">
                  <a:extLst>
                    <a:ext uri="{9D8B030D-6E8A-4147-A177-3AD203B41FA5}">
                      <a16:colId xmlns:a16="http://schemas.microsoft.com/office/drawing/2014/main" val="20004"/>
                    </a:ext>
                  </a:extLst>
                </a:gridCol>
                <a:gridCol w="1158818">
                  <a:extLst>
                    <a:ext uri="{9D8B030D-6E8A-4147-A177-3AD203B41FA5}">
                      <a16:colId xmlns:a16="http://schemas.microsoft.com/office/drawing/2014/main" val="20005"/>
                    </a:ext>
                  </a:extLst>
                </a:gridCol>
              </a:tblGrid>
              <a:tr h="347536">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29389">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800" kern="1200" dirty="0">
                          <a:solidFill>
                            <a:srgbClr val="FF0000"/>
                          </a:solidFill>
                          <a:effectLst/>
                          <a:latin typeface="+mn-lt"/>
                          <a:ea typeface="+mn-ea"/>
                          <a:cs typeface="+mn-cs"/>
                        </a:rPr>
                        <a:t>CT Aspects of Application Layer Support for </a:t>
                      </a:r>
                      <a:r>
                        <a:rPr lang="en-GB" sz="1800" kern="1200" dirty="0" err="1">
                          <a:solidFill>
                            <a:srgbClr val="FF0000"/>
                          </a:solidFill>
                          <a:effectLst/>
                          <a:latin typeface="+mn-lt"/>
                          <a:ea typeface="+mn-ea"/>
                          <a:cs typeface="+mn-cs"/>
                        </a:rPr>
                        <a:t>Uncrewed</a:t>
                      </a:r>
                      <a:r>
                        <a:rPr lang="en-GB" sz="1800" kern="1200" dirty="0">
                          <a:solidFill>
                            <a:srgbClr val="FF0000"/>
                          </a:solidFill>
                          <a:effectLst/>
                          <a:latin typeface="+mn-lt"/>
                          <a:ea typeface="+mn-ea"/>
                          <a:cs typeface="+mn-cs"/>
                        </a:rPr>
                        <a:t> Aerial Systems (UAS)</a:t>
                      </a:r>
                      <a:endParaRPr lang="es-ES"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UASAPP</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2021-06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rgbClr val="FF0000"/>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CP-211111</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3372216"/>
                  </a:ext>
                </a:extLst>
              </a:tr>
              <a:tr h="414670">
                <a:tc>
                  <a:txBody>
                    <a:bodyPr/>
                    <a:lstStyle/>
                    <a:p>
                      <a:pPr hangingPunct="0">
                        <a:spcAft>
                          <a:spcPts val="1200"/>
                        </a:spcAft>
                      </a:pPr>
                      <a:r>
                        <a:rPr lang="en-GB" sz="1800" u="none" kern="1200" dirty="0">
                          <a:solidFill>
                            <a:srgbClr val="FF0000"/>
                          </a:solidFill>
                          <a:effectLst/>
                          <a:latin typeface="+mn-lt"/>
                          <a:ea typeface="+mn-ea"/>
                          <a:cs typeface="+mn-cs"/>
                        </a:rPr>
                        <a:t>CT aspects of the architectural enhancements for 5G multicast-broadcast services</a:t>
                      </a:r>
                      <a:endParaRPr lang="fr-FR" sz="1600" u="none"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panose="020B0604020202020204" pitchFamily="34" charset="0"/>
                          <a:ea typeface="+mn-ea"/>
                          <a:cs typeface="Arial" panose="020B0604020202020204" pitchFamily="34" charset="0"/>
                        </a:rPr>
                        <a:t>5MBS</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2021-06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rgbClr val="FF0000"/>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CP-211093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99510382"/>
                  </a:ext>
                </a:extLst>
              </a:tr>
              <a:tr h="648586">
                <a:tc>
                  <a:txBody>
                    <a:bodyPr/>
                    <a:lstStyle/>
                    <a:p>
                      <a:pPr hangingPunct="0">
                        <a:spcAft>
                          <a:spcPts val="1200"/>
                        </a:spcAft>
                      </a:pPr>
                      <a:r>
                        <a:rPr lang="en-GB" sz="1800" u="none" kern="1200" dirty="0">
                          <a:solidFill>
                            <a:srgbClr val="FF0000"/>
                          </a:solidFill>
                          <a:effectLst/>
                          <a:latin typeface="+mn-lt"/>
                          <a:ea typeface="+mn-ea"/>
                          <a:cs typeface="+mn-cs"/>
                        </a:rPr>
                        <a:t>Enhanced Service Enabler Architecture Layer for Verticals</a:t>
                      </a:r>
                      <a:endParaRPr lang="fr-FR" sz="1600" u="none"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es-ES" sz="1600" kern="1200" dirty="0" err="1">
                          <a:solidFill>
                            <a:srgbClr val="FF0000"/>
                          </a:solidFill>
                          <a:effectLst/>
                          <a:latin typeface="Arial" panose="020B0604020202020204" pitchFamily="34" charset="0"/>
                          <a:ea typeface="+mn-ea"/>
                          <a:cs typeface="Arial" panose="020B0604020202020204" pitchFamily="34" charset="0"/>
                        </a:rPr>
                        <a:t>eSEAL</a:t>
                      </a:r>
                      <a:endParaRPr lang="fr-FR" sz="1600"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2021-06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rgbClr val="FF0000"/>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31628">
                <a:tc>
                  <a:txBody>
                    <a:bodyPr/>
                    <a:lstStyle/>
                    <a:p>
                      <a:pPr hangingPunct="0">
                        <a:spcAft>
                          <a:spcPts val="1200"/>
                        </a:spcAft>
                      </a:pPr>
                      <a:r>
                        <a:rPr lang="en-GB" sz="1800" u="none" kern="1200" dirty="0">
                          <a:solidFill>
                            <a:srgbClr val="FF0000"/>
                          </a:solidFill>
                          <a:effectLst/>
                          <a:latin typeface="+mn-lt"/>
                          <a:ea typeface="+mn-ea"/>
                          <a:cs typeface="+mn-cs"/>
                        </a:rPr>
                        <a:t>CT aspects of Architecture enhancements for 3GPP support of advanced V2X services - Phase 2</a:t>
                      </a:r>
                      <a:endParaRPr lang="fr-FR" sz="1600" u="none" kern="1200" dirty="0">
                        <a:solidFill>
                          <a:srgbClr val="FF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eV2XARC_Ph2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2021-06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rgbClr val="FF0000"/>
                          </a:solidFill>
                          <a:effectLst/>
                          <a:latin typeface="Arial" panose="020B0604020202020204" pitchFamily="34" charset="0"/>
                          <a:ea typeface="+mn-ea"/>
                          <a:cs typeface="Arial" panose="020B0604020202020204" pitchFamily="34" charset="0"/>
                        </a:rPr>
                        <a:t>2022-03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hangingPunct="0">
                        <a:spcAft>
                          <a:spcPts val="1200"/>
                        </a:spcAft>
                      </a:pPr>
                      <a:r>
                        <a:rPr lang="fr-FR" sz="1600" kern="1200" dirty="0">
                          <a:solidFill>
                            <a:srgbClr val="FF0000"/>
                          </a:solidFill>
                          <a:effectLst/>
                          <a:latin typeface="Arial" panose="020B0604020202020204" pitchFamily="34" charset="0"/>
                          <a:ea typeface="+mn-ea"/>
                          <a:cs typeface="Arial" panose="020B0604020202020204" pitchFamily="34" charset="0"/>
                        </a:rPr>
                        <a:t>CP-211116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7627548"/>
                  </a:ext>
                </a:extLst>
              </a:tr>
            </a:tbl>
          </a:graphicData>
        </a:graphic>
      </p:graphicFrame>
      <p:sp>
        <p:nvSpPr>
          <p:cNvPr id="6" name="Content Placeholder 2">
            <a:extLst>
              <a:ext uri="{FF2B5EF4-FFF2-40B4-BE49-F238E27FC236}">
                <a16:creationId xmlns:a16="http://schemas.microsoft.com/office/drawing/2014/main" id="{75A83D99-A0D2-4778-BEBB-16EFC5065B7E}"/>
              </a:ext>
            </a:extLst>
          </p:cNvPr>
          <p:cNvSpPr txBox="1">
            <a:spLocks/>
          </p:cNvSpPr>
          <p:nvPr/>
        </p:nvSpPr>
        <p:spPr bwMode="auto">
          <a:xfrm>
            <a:off x="226036" y="5444875"/>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222425613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TS/TR sent to CT plenary</a:t>
            </a:r>
          </a:p>
        </p:txBody>
      </p:sp>
      <p:sp>
        <p:nvSpPr>
          <p:cNvPr id="4" name="Content Placeholder 2">
            <a:extLst>
              <a:ext uri="{FF2B5EF4-FFF2-40B4-BE49-F238E27FC236}">
                <a16:creationId xmlns:a16="http://schemas.microsoft.com/office/drawing/2014/main" id="{01949D47-A082-403F-B29B-0AA9CA69789E}"/>
              </a:ext>
            </a:extLst>
          </p:cNvPr>
          <p:cNvSpPr>
            <a:spLocks noGrp="1"/>
          </p:cNvSpPr>
          <p:nvPr>
            <p:ph idx="1"/>
          </p:nvPr>
        </p:nvSpPr>
        <p:spPr>
          <a:xfrm>
            <a:off x="508591" y="2070174"/>
            <a:ext cx="10515600" cy="4245565"/>
          </a:xfrm>
        </p:spPr>
        <p:txBody>
          <a:bodyPr/>
          <a:lstStyle/>
          <a:p>
            <a:r>
              <a:rPr lang="es-ES" dirty="0" err="1"/>
              <a:t>None</a:t>
            </a:r>
            <a:endParaRPr lang="es-ES" dirty="0"/>
          </a:p>
          <a:p>
            <a:pPr marL="457200" lvl="1" indent="0">
              <a:buNone/>
            </a:pPr>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p:txBody>
          <a:bodyPr/>
          <a:lstStyle/>
          <a:p>
            <a:r>
              <a:rPr lang="es-ES" dirty="0"/>
              <a:t>Pre-</a:t>
            </a:r>
            <a:r>
              <a:rPr lang="es-ES" dirty="0" err="1"/>
              <a:t>Release</a:t>
            </a:r>
            <a:r>
              <a:rPr lang="es-ES" dirty="0"/>
              <a:t> 16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508591" y="2070174"/>
            <a:ext cx="10515600" cy="4245565"/>
          </a:xfrm>
        </p:spPr>
        <p:txBody>
          <a:bodyPr/>
          <a:lstStyle/>
          <a:p>
            <a:r>
              <a:rPr lang="es-ES" dirty="0" err="1"/>
              <a:t>There</a:t>
            </a:r>
            <a:r>
              <a:rPr lang="es-ES" dirty="0"/>
              <a:t> </a:t>
            </a:r>
            <a:r>
              <a:rPr lang="es-ES" dirty="0" err="1"/>
              <a:t>were</a:t>
            </a:r>
            <a:r>
              <a:rPr lang="es-ES" dirty="0"/>
              <a:t> no </a:t>
            </a:r>
            <a:r>
              <a:rPr lang="es-ES" dirty="0" err="1"/>
              <a:t>submitted</a:t>
            </a:r>
            <a:r>
              <a:rPr lang="es-ES" dirty="0"/>
              <a:t> pre-</a:t>
            </a:r>
            <a:r>
              <a:rPr lang="es-ES" dirty="0" err="1"/>
              <a:t>Release</a:t>
            </a:r>
            <a:r>
              <a:rPr lang="es-ES" dirty="0"/>
              <a:t> 15 </a:t>
            </a:r>
            <a:r>
              <a:rPr lang="es-ES" dirty="0" err="1"/>
              <a:t>CRs</a:t>
            </a:r>
            <a:endParaRPr lang="es-ES" dirty="0"/>
          </a:p>
          <a:p>
            <a:r>
              <a:rPr lang="es-ES" dirty="0"/>
              <a:t> </a:t>
            </a:r>
            <a:r>
              <a:rPr lang="es-ES" dirty="0" err="1"/>
              <a:t>For</a:t>
            </a:r>
            <a:r>
              <a:rPr lang="es-ES" dirty="0"/>
              <a:t> </a:t>
            </a:r>
            <a:r>
              <a:rPr lang="es-ES" dirty="0" err="1"/>
              <a:t>Release</a:t>
            </a:r>
            <a:r>
              <a:rPr lang="es-ES" dirty="0"/>
              <a:t> 15, 19 </a:t>
            </a:r>
            <a:r>
              <a:rPr lang="es-ES" dirty="0" err="1"/>
              <a:t>CRs</a:t>
            </a:r>
            <a:r>
              <a:rPr lang="es-ES" dirty="0"/>
              <a:t> </a:t>
            </a:r>
            <a:r>
              <a:rPr lang="es-ES" dirty="0" err="1"/>
              <a:t>were</a:t>
            </a:r>
            <a:r>
              <a:rPr lang="es-ES" dirty="0"/>
              <a:t> </a:t>
            </a:r>
            <a:r>
              <a:rPr lang="es-ES" dirty="0" err="1"/>
              <a:t>agreed</a:t>
            </a:r>
            <a:endParaRPr lang="es-ES" dirty="0"/>
          </a:p>
          <a:p>
            <a:pPr lvl="1"/>
            <a:r>
              <a:rPr lang="es-ES" dirty="0" err="1"/>
              <a:t>Most</a:t>
            </a:r>
            <a:r>
              <a:rPr lang="es-ES" dirty="0"/>
              <a:t> </a:t>
            </a:r>
            <a:r>
              <a:rPr lang="es-ES" dirty="0" err="1"/>
              <a:t>contributions</a:t>
            </a:r>
            <a:r>
              <a:rPr lang="es-ES" dirty="0"/>
              <a:t> </a:t>
            </a:r>
            <a:r>
              <a:rPr lang="es-ES" dirty="0" err="1"/>
              <a:t>were</a:t>
            </a:r>
            <a:r>
              <a:rPr lang="es-ES" dirty="0"/>
              <a:t> </a:t>
            </a:r>
            <a:r>
              <a:rPr lang="es-ES" dirty="0" err="1"/>
              <a:t>for</a:t>
            </a:r>
            <a:r>
              <a:rPr lang="es-ES" dirty="0"/>
              <a:t> 5GS_Ph1-CT &amp; NAPS-CT.</a:t>
            </a:r>
          </a:p>
          <a:p>
            <a:pPr lvl="1"/>
            <a:r>
              <a:rPr lang="es-ES" dirty="0" err="1"/>
              <a:t>eSPECTRE</a:t>
            </a:r>
            <a:r>
              <a:rPr lang="es-ES" dirty="0"/>
              <a:t> and CAPIF-CT </a:t>
            </a:r>
            <a:r>
              <a:rPr lang="es-ES" dirty="0" err="1"/>
              <a:t>got</a:t>
            </a:r>
            <a:r>
              <a:rPr lang="es-ES" dirty="0"/>
              <a:t> </a:t>
            </a:r>
            <a:r>
              <a:rPr lang="es-ES" dirty="0" err="1"/>
              <a:t>one</a:t>
            </a:r>
            <a:r>
              <a:rPr lang="es-ES" dirty="0"/>
              <a:t> </a:t>
            </a:r>
            <a:r>
              <a:rPr lang="es-ES" dirty="0" err="1"/>
              <a:t>contribution</a:t>
            </a:r>
            <a:r>
              <a:rPr lang="es-ES" dirty="0"/>
              <a:t> </a:t>
            </a:r>
            <a:r>
              <a:rPr lang="es-ES" dirty="0" err="1"/>
              <a:t>each</a:t>
            </a:r>
            <a:r>
              <a:rPr lang="es-ES" dirty="0"/>
              <a:t>.</a:t>
            </a:r>
          </a:p>
          <a:p>
            <a:pPr lvl="1"/>
            <a:r>
              <a:rPr lang="es-ES" dirty="0" err="1"/>
              <a:t>Most</a:t>
            </a:r>
            <a:r>
              <a:rPr lang="es-ES" dirty="0"/>
              <a:t> </a:t>
            </a:r>
            <a:r>
              <a:rPr lang="es-ES" dirty="0" err="1"/>
              <a:t>of</a:t>
            </a:r>
            <a:r>
              <a:rPr lang="es-ES" dirty="0"/>
              <a:t> </a:t>
            </a:r>
            <a:r>
              <a:rPr lang="es-ES" dirty="0" err="1"/>
              <a:t>the</a:t>
            </a:r>
            <a:r>
              <a:rPr lang="es-ES" dirty="0"/>
              <a:t> </a:t>
            </a:r>
            <a:r>
              <a:rPr lang="es-ES" dirty="0" err="1"/>
              <a:t>topics</a:t>
            </a:r>
            <a:r>
              <a:rPr lang="es-ES" dirty="0"/>
              <a:t> </a:t>
            </a:r>
            <a:r>
              <a:rPr lang="es-ES" dirty="0" err="1"/>
              <a:t>correct</a:t>
            </a:r>
            <a:r>
              <a:rPr lang="es-ES" dirty="0"/>
              <a:t> </a:t>
            </a:r>
            <a:r>
              <a:rPr lang="es-ES" dirty="0" err="1"/>
              <a:t>overlooked</a:t>
            </a:r>
            <a:r>
              <a:rPr lang="es-ES" dirty="0"/>
              <a:t> </a:t>
            </a:r>
            <a:r>
              <a:rPr lang="es-ES" dirty="0" err="1"/>
              <a:t>issues</a:t>
            </a:r>
            <a:endParaRPr lang="es-ES" dirty="0"/>
          </a:p>
          <a:p>
            <a:pPr lvl="2"/>
            <a:r>
              <a:rPr lang="es-ES" dirty="0" err="1"/>
              <a:t>Wrong</a:t>
            </a:r>
            <a:r>
              <a:rPr lang="es-ES" dirty="0"/>
              <a:t> </a:t>
            </a:r>
            <a:r>
              <a:rPr lang="es-ES" dirty="0" err="1"/>
              <a:t>attribute</a:t>
            </a:r>
            <a:r>
              <a:rPr lang="es-ES" dirty="0"/>
              <a:t> </a:t>
            </a:r>
            <a:r>
              <a:rPr lang="es-ES" dirty="0" err="1"/>
              <a:t>names</a:t>
            </a:r>
            <a:r>
              <a:rPr lang="es-ES" dirty="0"/>
              <a:t> </a:t>
            </a:r>
            <a:r>
              <a:rPr lang="es-ES" dirty="0" err="1"/>
              <a:t>or</a:t>
            </a:r>
            <a:r>
              <a:rPr lang="es-ES" dirty="0"/>
              <a:t> data </a:t>
            </a:r>
            <a:r>
              <a:rPr lang="es-ES" dirty="0" err="1"/>
              <a:t>types</a:t>
            </a:r>
            <a:r>
              <a:rPr lang="es-ES" dirty="0"/>
              <a:t>, </a:t>
            </a:r>
            <a:r>
              <a:rPr lang="es-ES" dirty="0" err="1"/>
              <a:t>missing</a:t>
            </a:r>
            <a:r>
              <a:rPr lang="es-ES" dirty="0"/>
              <a:t> response </a:t>
            </a:r>
            <a:r>
              <a:rPr lang="es-ES" dirty="0" err="1"/>
              <a:t>codes</a:t>
            </a:r>
            <a:r>
              <a:rPr lang="es-ES" dirty="0"/>
              <a:t>, </a:t>
            </a:r>
            <a:r>
              <a:rPr lang="es-ES" dirty="0" err="1"/>
              <a:t>wrong</a:t>
            </a:r>
            <a:r>
              <a:rPr lang="es-ES" dirty="0"/>
              <a:t> </a:t>
            </a:r>
            <a:r>
              <a:rPr lang="es-ES" dirty="0" err="1"/>
              <a:t>Request</a:t>
            </a:r>
            <a:r>
              <a:rPr lang="es-ES" dirty="0"/>
              <a:t> URI, etc.</a:t>
            </a:r>
          </a:p>
          <a:p>
            <a:pPr lvl="2"/>
            <a:r>
              <a:rPr lang="es-ES" dirty="0" err="1"/>
              <a:t>Corrections</a:t>
            </a:r>
            <a:r>
              <a:rPr lang="es-ES" dirty="0"/>
              <a:t> </a:t>
            </a:r>
            <a:r>
              <a:rPr lang="es-ES" dirty="0" err="1"/>
              <a:t>on</a:t>
            </a:r>
            <a:r>
              <a:rPr lang="es-ES" dirty="0"/>
              <a:t> </a:t>
            </a:r>
            <a:r>
              <a:rPr lang="es-ES" dirty="0" err="1"/>
              <a:t>applicability</a:t>
            </a:r>
            <a:r>
              <a:rPr lang="es-ES" dirty="0"/>
              <a:t> and </a:t>
            </a:r>
            <a:r>
              <a:rPr lang="es-ES" dirty="0" err="1"/>
              <a:t>conditional</a:t>
            </a:r>
            <a:r>
              <a:rPr lang="es-ES" dirty="0"/>
              <a:t> use </a:t>
            </a:r>
            <a:r>
              <a:rPr lang="es-ES" dirty="0" err="1"/>
              <a:t>of</a:t>
            </a:r>
            <a:r>
              <a:rPr lang="es-ES" dirty="0"/>
              <a:t> </a:t>
            </a:r>
            <a:r>
              <a:rPr lang="es-ES" dirty="0" err="1"/>
              <a:t>attributes</a:t>
            </a:r>
            <a:r>
              <a:rPr lang="es-ES" dirty="0"/>
              <a:t> </a:t>
            </a:r>
          </a:p>
          <a:p>
            <a:pPr lvl="2"/>
            <a:r>
              <a:rPr lang="es-ES" dirty="0" err="1"/>
              <a:t>Corrections</a:t>
            </a:r>
            <a:r>
              <a:rPr lang="es-ES" dirty="0"/>
              <a:t> </a:t>
            </a:r>
            <a:r>
              <a:rPr lang="es-ES" dirty="0" err="1"/>
              <a:t>to</a:t>
            </a:r>
            <a:r>
              <a:rPr lang="es-ES" dirty="0"/>
              <a:t> mandate </a:t>
            </a:r>
            <a:r>
              <a:rPr lang="es-ES" dirty="0" err="1"/>
              <a:t>information</a:t>
            </a:r>
            <a:r>
              <a:rPr lang="es-ES" dirty="0"/>
              <a:t> in non-</a:t>
            </a:r>
            <a:r>
              <a:rPr lang="es-ES" dirty="0" err="1"/>
              <a:t>roaming</a:t>
            </a:r>
            <a:r>
              <a:rPr lang="es-ES" dirty="0"/>
              <a:t> II-NNI (TS 29.165)</a:t>
            </a:r>
          </a:p>
          <a:p>
            <a:pPr lvl="1"/>
            <a:r>
              <a:rPr lang="es-ES" dirty="0" err="1"/>
              <a:t>Corrections</a:t>
            </a:r>
            <a:r>
              <a:rPr lang="es-ES" dirty="0"/>
              <a:t> </a:t>
            </a:r>
            <a:r>
              <a:rPr lang="es-ES" dirty="0" err="1"/>
              <a:t>not</a:t>
            </a:r>
            <a:r>
              <a:rPr lang="es-ES" dirty="0"/>
              <a:t> </a:t>
            </a:r>
            <a:r>
              <a:rPr lang="es-ES" dirty="0" err="1"/>
              <a:t>considered</a:t>
            </a:r>
            <a:r>
              <a:rPr lang="es-ES" dirty="0"/>
              <a:t> as FASMO </a:t>
            </a:r>
            <a:r>
              <a:rPr lang="es-ES" dirty="0" err="1"/>
              <a:t>were</a:t>
            </a:r>
            <a:r>
              <a:rPr lang="es-ES" dirty="0"/>
              <a:t> moved </a:t>
            </a:r>
            <a:r>
              <a:rPr lang="es-ES" dirty="0" err="1"/>
              <a:t>to</a:t>
            </a:r>
            <a:r>
              <a:rPr lang="es-ES" dirty="0"/>
              <a:t> </a:t>
            </a:r>
            <a:r>
              <a:rPr lang="es-ES" dirty="0" err="1"/>
              <a:t>further</a:t>
            </a:r>
            <a:r>
              <a:rPr lang="es-ES" dirty="0"/>
              <a:t> </a:t>
            </a:r>
            <a:r>
              <a:rPr lang="es-ES" dirty="0" err="1"/>
              <a:t>releases</a:t>
            </a:r>
            <a:r>
              <a:rPr lang="es-ES" dirty="0"/>
              <a:t> </a:t>
            </a:r>
          </a:p>
          <a:p>
            <a:pPr marL="914400" lvl="2" indent="0">
              <a:buNone/>
            </a:pPr>
            <a:endParaRPr lang="es-ES" dirty="0"/>
          </a:p>
          <a:p>
            <a:pPr lvl="1"/>
            <a:endParaRPr lang="es-ES" dirty="0"/>
          </a:p>
          <a:p>
            <a:pPr marL="457200" lvl="1" indent="0">
              <a:buNone/>
            </a:pPr>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39163504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p:txBody>
          <a:bodyPr/>
          <a:lstStyle/>
          <a:p>
            <a:r>
              <a:rPr lang="es-ES" dirty="0" err="1"/>
              <a:t>Release</a:t>
            </a:r>
            <a:r>
              <a:rPr lang="es-ES" dirty="0"/>
              <a:t> 16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423530" y="1935237"/>
            <a:ext cx="11291547" cy="4245565"/>
          </a:xfrm>
        </p:spPr>
        <p:txBody>
          <a:bodyPr/>
          <a:lstStyle/>
          <a:p>
            <a:r>
              <a:rPr lang="es-ES" sz="2400" dirty="0"/>
              <a:t>49 </a:t>
            </a:r>
            <a:r>
              <a:rPr lang="es-ES" sz="2400" dirty="0" err="1"/>
              <a:t>agreed</a:t>
            </a:r>
            <a:r>
              <a:rPr lang="es-ES" sz="2400" dirty="0"/>
              <a:t> </a:t>
            </a:r>
            <a:r>
              <a:rPr lang="es-ES" sz="2400" dirty="0" err="1"/>
              <a:t>CRs</a:t>
            </a:r>
            <a:r>
              <a:rPr lang="es-ES" sz="2400" dirty="0"/>
              <a:t> (</a:t>
            </a:r>
            <a:r>
              <a:rPr lang="es-ES" sz="2400" dirty="0" err="1"/>
              <a:t>cat</a:t>
            </a:r>
            <a:r>
              <a:rPr lang="es-ES" sz="2400" dirty="0"/>
              <a:t> F) in </a:t>
            </a:r>
            <a:r>
              <a:rPr lang="es-ES" sz="2400" dirty="0" err="1"/>
              <a:t>Release</a:t>
            </a:r>
            <a:r>
              <a:rPr lang="es-ES" sz="2400" dirty="0"/>
              <a:t> 16 (24 in CT3#115e &amp; 28 in CT3#116e, 3 </a:t>
            </a:r>
            <a:r>
              <a:rPr lang="es-ES" sz="2400" dirty="0" err="1"/>
              <a:t>revised</a:t>
            </a:r>
            <a:r>
              <a:rPr lang="es-ES" sz="2400" dirty="0"/>
              <a:t>)</a:t>
            </a:r>
          </a:p>
          <a:p>
            <a:r>
              <a:rPr lang="es-ES" sz="2400" dirty="0" err="1"/>
              <a:t>Significant</a:t>
            </a:r>
            <a:r>
              <a:rPr lang="es-ES" sz="2400" dirty="0"/>
              <a:t> </a:t>
            </a:r>
            <a:r>
              <a:rPr lang="es-ES" sz="2400" dirty="0" err="1"/>
              <a:t>less</a:t>
            </a:r>
            <a:r>
              <a:rPr lang="es-ES" sz="2400" dirty="0"/>
              <a:t> </a:t>
            </a:r>
            <a:r>
              <a:rPr lang="es-ES" sz="2400" dirty="0" err="1"/>
              <a:t>contributions</a:t>
            </a:r>
            <a:r>
              <a:rPr lang="es-ES" sz="2400" dirty="0"/>
              <a:t> </a:t>
            </a:r>
            <a:r>
              <a:rPr lang="es-ES" sz="2400" dirty="0" err="1"/>
              <a:t>than</a:t>
            </a:r>
            <a:r>
              <a:rPr lang="es-ES" sz="2400" dirty="0"/>
              <a:t> in </a:t>
            </a:r>
            <a:r>
              <a:rPr lang="es-ES" sz="2400" dirty="0" err="1"/>
              <a:t>previous</a:t>
            </a:r>
            <a:r>
              <a:rPr lang="es-ES" sz="2400" dirty="0"/>
              <a:t> meetings.</a:t>
            </a:r>
          </a:p>
          <a:p>
            <a:r>
              <a:rPr lang="es-ES" sz="2400" dirty="0" err="1"/>
              <a:t>Main</a:t>
            </a:r>
            <a:r>
              <a:rPr lang="es-ES" sz="2400" dirty="0"/>
              <a:t> </a:t>
            </a:r>
            <a:r>
              <a:rPr lang="es-ES" sz="2400" dirty="0" err="1"/>
              <a:t>areas</a:t>
            </a:r>
            <a:r>
              <a:rPr lang="es-ES" sz="2400" dirty="0"/>
              <a:t> </a:t>
            </a:r>
            <a:r>
              <a:rPr lang="es-ES" sz="2400" dirty="0" err="1"/>
              <a:t>of</a:t>
            </a:r>
            <a:r>
              <a:rPr lang="es-ES" sz="2400" dirty="0"/>
              <a:t> </a:t>
            </a:r>
            <a:r>
              <a:rPr lang="es-ES" sz="2400" dirty="0" err="1"/>
              <a:t>activity</a:t>
            </a:r>
            <a:r>
              <a:rPr lang="es-ES" sz="2400" dirty="0"/>
              <a:t> </a:t>
            </a:r>
            <a:r>
              <a:rPr lang="es-ES" sz="2400" dirty="0" err="1"/>
              <a:t>have</a:t>
            </a:r>
            <a:r>
              <a:rPr lang="es-ES" sz="2400" dirty="0"/>
              <a:t> </a:t>
            </a:r>
            <a:r>
              <a:rPr lang="es-ES" sz="2400" dirty="0" err="1"/>
              <a:t>been</a:t>
            </a:r>
            <a:r>
              <a:rPr lang="es-ES" sz="2400" dirty="0"/>
              <a:t>:</a:t>
            </a:r>
          </a:p>
          <a:p>
            <a:pPr lvl="1"/>
            <a:r>
              <a:rPr lang="es-ES" dirty="0"/>
              <a:t>5G_eSBA WI: 13 </a:t>
            </a:r>
            <a:r>
              <a:rPr lang="es-ES" dirty="0" err="1"/>
              <a:t>agreed</a:t>
            </a:r>
            <a:r>
              <a:rPr lang="es-ES" dirty="0"/>
              <a:t> </a:t>
            </a:r>
            <a:r>
              <a:rPr lang="es-ES" dirty="0" err="1"/>
              <a:t>CRs</a:t>
            </a:r>
            <a:r>
              <a:rPr lang="es-ES" dirty="0"/>
              <a:t> </a:t>
            </a:r>
          </a:p>
          <a:p>
            <a:pPr lvl="2"/>
            <a:r>
              <a:rPr lang="es-ES" dirty="0"/>
              <a:t>Support </a:t>
            </a:r>
            <a:r>
              <a:rPr lang="es-ES" dirty="0" err="1"/>
              <a:t>of</a:t>
            </a:r>
            <a:r>
              <a:rPr lang="es-ES" dirty="0"/>
              <a:t> </a:t>
            </a:r>
            <a:r>
              <a:rPr lang="es-ES" dirty="0" err="1"/>
              <a:t>Redirect</a:t>
            </a:r>
            <a:r>
              <a:rPr lang="es-ES" dirty="0"/>
              <a:t> Responses </a:t>
            </a:r>
            <a:r>
              <a:rPr lang="es-ES" dirty="0" err="1"/>
              <a:t>with</a:t>
            </a:r>
            <a:r>
              <a:rPr lang="es-ES" dirty="0"/>
              <a:t> “</a:t>
            </a:r>
            <a:r>
              <a:rPr lang="es-ES" dirty="0" err="1"/>
              <a:t>application</a:t>
            </a:r>
            <a:r>
              <a:rPr lang="es-ES" dirty="0"/>
              <a:t>/</a:t>
            </a:r>
            <a:r>
              <a:rPr lang="es-ES" dirty="0" err="1"/>
              <a:t>json</a:t>
            </a:r>
            <a:r>
              <a:rPr lang="es-ES" dirty="0"/>
              <a:t>” media </a:t>
            </a:r>
            <a:r>
              <a:rPr lang="es-ES" dirty="0" err="1"/>
              <a:t>types</a:t>
            </a:r>
            <a:r>
              <a:rPr lang="es-ES" dirty="0"/>
              <a:t> in </a:t>
            </a:r>
            <a:r>
              <a:rPr lang="es-ES" dirty="0" err="1"/>
              <a:t>every</a:t>
            </a:r>
            <a:r>
              <a:rPr lang="es-ES" dirty="0"/>
              <a:t> API.</a:t>
            </a:r>
          </a:p>
          <a:p>
            <a:pPr lvl="1"/>
            <a:r>
              <a:rPr lang="es-ES" dirty="0"/>
              <a:t>V2XAPP WI: 8 </a:t>
            </a:r>
            <a:r>
              <a:rPr lang="es-ES" dirty="0" err="1"/>
              <a:t>agreed</a:t>
            </a:r>
            <a:r>
              <a:rPr lang="es-ES" dirty="0"/>
              <a:t> </a:t>
            </a:r>
            <a:r>
              <a:rPr lang="es-ES" dirty="0" err="1"/>
              <a:t>CRs</a:t>
            </a:r>
            <a:endParaRPr lang="es-ES" dirty="0"/>
          </a:p>
          <a:p>
            <a:pPr lvl="2"/>
            <a:r>
              <a:rPr lang="es-ES" dirty="0" err="1"/>
              <a:t>Corrections</a:t>
            </a:r>
            <a:r>
              <a:rPr lang="es-ES" dirty="0"/>
              <a:t> </a:t>
            </a:r>
            <a:r>
              <a:rPr lang="es-ES" dirty="0" err="1"/>
              <a:t>on</a:t>
            </a:r>
            <a:r>
              <a:rPr lang="es-ES" dirty="0"/>
              <a:t> data </a:t>
            </a:r>
            <a:r>
              <a:rPr lang="es-ES" dirty="0" err="1"/>
              <a:t>types</a:t>
            </a:r>
            <a:r>
              <a:rPr lang="es-ES" dirty="0"/>
              <a:t>, </a:t>
            </a:r>
            <a:r>
              <a:rPr lang="es-ES" dirty="0" err="1"/>
              <a:t>resource</a:t>
            </a:r>
            <a:r>
              <a:rPr lang="es-ES" dirty="0"/>
              <a:t> </a:t>
            </a:r>
            <a:r>
              <a:rPr lang="es-ES" dirty="0" err="1"/>
              <a:t>URIs</a:t>
            </a:r>
            <a:r>
              <a:rPr lang="es-ES" dirty="0"/>
              <a:t>, Service </a:t>
            </a:r>
            <a:r>
              <a:rPr lang="es-ES" dirty="0" err="1"/>
              <a:t>names</a:t>
            </a:r>
            <a:r>
              <a:rPr lang="es-ES" dirty="0"/>
              <a:t>, etc.</a:t>
            </a:r>
          </a:p>
          <a:p>
            <a:pPr lvl="1"/>
            <a:r>
              <a:rPr lang="es-ES" dirty="0" err="1"/>
              <a:t>eNA</a:t>
            </a:r>
            <a:r>
              <a:rPr lang="es-ES" dirty="0"/>
              <a:t> WI: 8 </a:t>
            </a:r>
            <a:r>
              <a:rPr lang="es-ES" dirty="0" err="1"/>
              <a:t>agreed</a:t>
            </a:r>
            <a:r>
              <a:rPr lang="es-ES" dirty="0"/>
              <a:t> </a:t>
            </a:r>
            <a:r>
              <a:rPr lang="es-ES" dirty="0" err="1"/>
              <a:t>CRs</a:t>
            </a:r>
            <a:r>
              <a:rPr lang="es-ES" dirty="0"/>
              <a:t> </a:t>
            </a:r>
          </a:p>
          <a:p>
            <a:pPr lvl="1"/>
            <a:r>
              <a:rPr lang="es-ES" dirty="0"/>
              <a:t>en5GPccSer WI: 5 </a:t>
            </a:r>
            <a:r>
              <a:rPr lang="es-ES" dirty="0" err="1"/>
              <a:t>agreed</a:t>
            </a:r>
            <a:r>
              <a:rPr lang="es-ES" dirty="0"/>
              <a:t> </a:t>
            </a:r>
            <a:r>
              <a:rPr lang="es-ES" dirty="0" err="1"/>
              <a:t>CRs</a:t>
            </a:r>
            <a:endParaRPr lang="es-ES" dirty="0"/>
          </a:p>
          <a:p>
            <a:pPr lvl="2"/>
            <a:r>
              <a:rPr lang="es-ES" dirty="0" err="1"/>
              <a:t>Corrections</a:t>
            </a:r>
            <a:r>
              <a:rPr lang="es-ES" dirty="0"/>
              <a:t> </a:t>
            </a:r>
            <a:r>
              <a:rPr lang="es-ES" dirty="0" err="1"/>
              <a:t>on</a:t>
            </a:r>
            <a:r>
              <a:rPr lang="es-ES" dirty="0"/>
              <a:t> </a:t>
            </a:r>
            <a:r>
              <a:rPr lang="es-ES" dirty="0" err="1"/>
              <a:t>the</a:t>
            </a:r>
            <a:r>
              <a:rPr lang="es-ES" dirty="0"/>
              <a:t> </a:t>
            </a:r>
            <a:r>
              <a:rPr lang="es-ES" dirty="0" err="1"/>
              <a:t>handling</a:t>
            </a:r>
            <a:r>
              <a:rPr lang="es-ES" dirty="0"/>
              <a:t> </a:t>
            </a:r>
            <a:r>
              <a:rPr lang="es-ES" dirty="0" err="1"/>
              <a:t>of</a:t>
            </a:r>
            <a:r>
              <a:rPr lang="es-ES" dirty="0"/>
              <a:t> </a:t>
            </a:r>
            <a:r>
              <a:rPr lang="es-ES" dirty="0" err="1"/>
              <a:t>ExtendedSamePcf</a:t>
            </a:r>
            <a:r>
              <a:rPr lang="es-ES" dirty="0"/>
              <a:t> </a:t>
            </a:r>
            <a:r>
              <a:rPr lang="es-ES" dirty="0" err="1"/>
              <a:t>feature</a:t>
            </a:r>
            <a:r>
              <a:rPr lang="es-ES" dirty="0"/>
              <a:t>, </a:t>
            </a:r>
            <a:r>
              <a:rPr lang="es-ES" dirty="0" err="1"/>
              <a:t>several</a:t>
            </a:r>
            <a:r>
              <a:rPr lang="es-ES" dirty="0"/>
              <a:t> </a:t>
            </a:r>
            <a:r>
              <a:rPr lang="es-ES" dirty="0" err="1"/>
              <a:t>corrections</a:t>
            </a:r>
            <a:r>
              <a:rPr lang="es-ES" dirty="0"/>
              <a:t> </a:t>
            </a:r>
            <a:r>
              <a:rPr lang="es-ES" dirty="0" err="1"/>
              <a:t>to</a:t>
            </a:r>
            <a:r>
              <a:rPr lang="es-ES" dirty="0"/>
              <a:t> TS 29.594, etc.</a:t>
            </a:r>
          </a:p>
          <a:p>
            <a:pPr lvl="1"/>
            <a:r>
              <a:rPr lang="es-ES" dirty="0" err="1"/>
              <a:t>Other</a:t>
            </a:r>
            <a:r>
              <a:rPr lang="es-ES" dirty="0"/>
              <a:t> </a:t>
            </a:r>
            <a:r>
              <a:rPr lang="es-ES" dirty="0" err="1"/>
              <a:t>corrections</a:t>
            </a:r>
            <a:r>
              <a:rPr lang="es-ES" dirty="0"/>
              <a:t> </a:t>
            </a:r>
            <a:r>
              <a:rPr lang="es-ES" dirty="0" err="1"/>
              <a:t>for</a:t>
            </a:r>
            <a:r>
              <a:rPr lang="es-ES" dirty="0"/>
              <a:t> ATSSS, </a:t>
            </a:r>
            <a:r>
              <a:rPr lang="es-ES" dirty="0" err="1"/>
              <a:t>Vertical_LAN</a:t>
            </a:r>
            <a:r>
              <a:rPr lang="es-ES" dirty="0"/>
              <a:t>, 5G_CIoT, 5G_eLCS</a:t>
            </a:r>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139309251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p:txBody>
          <a:bodyPr/>
          <a:lstStyle/>
          <a:p>
            <a:r>
              <a:rPr lang="es-ES" dirty="0" err="1"/>
              <a:t>Release</a:t>
            </a:r>
            <a:r>
              <a:rPr lang="es-ES" dirty="0"/>
              <a:t> 17 Status (I) - General</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591260" cy="4245565"/>
          </a:xfrm>
        </p:spPr>
        <p:txBody>
          <a:bodyPr/>
          <a:lstStyle/>
          <a:p>
            <a:r>
              <a:rPr lang="es-ES" sz="2000" dirty="0"/>
              <a:t>2 new </a:t>
            </a:r>
            <a:r>
              <a:rPr lang="es-ES" sz="2000" dirty="0" err="1"/>
              <a:t>agreed</a:t>
            </a:r>
            <a:r>
              <a:rPr lang="es-ES" sz="2000" dirty="0"/>
              <a:t> </a:t>
            </a:r>
            <a:r>
              <a:rPr lang="es-ES" sz="2000" dirty="0" err="1"/>
              <a:t>WIDs</a:t>
            </a:r>
            <a:r>
              <a:rPr lang="es-ES" sz="2000" dirty="0"/>
              <a:t>, 4 new </a:t>
            </a:r>
            <a:r>
              <a:rPr lang="es-ES" sz="2000" dirty="0" err="1"/>
              <a:t>endorsed</a:t>
            </a:r>
            <a:r>
              <a:rPr lang="es-ES" sz="2000" dirty="0"/>
              <a:t> </a:t>
            </a:r>
            <a:r>
              <a:rPr lang="es-ES" sz="2000" dirty="0" err="1"/>
              <a:t>WIDs</a:t>
            </a:r>
            <a:endParaRPr lang="es-ES" sz="2000" dirty="0"/>
          </a:p>
          <a:p>
            <a:r>
              <a:rPr lang="es-ES" sz="2000" dirty="0"/>
              <a:t>5 </a:t>
            </a:r>
            <a:r>
              <a:rPr lang="es-ES" sz="2000" dirty="0" err="1"/>
              <a:t>revised</a:t>
            </a:r>
            <a:r>
              <a:rPr lang="es-ES" sz="2000" dirty="0"/>
              <a:t> </a:t>
            </a:r>
            <a:r>
              <a:rPr lang="es-ES" sz="2000" dirty="0" err="1"/>
              <a:t>agreed</a:t>
            </a:r>
            <a:r>
              <a:rPr lang="es-ES" sz="2000" dirty="0"/>
              <a:t> </a:t>
            </a:r>
            <a:r>
              <a:rPr lang="es-ES" sz="2000" dirty="0" err="1"/>
              <a:t>WIDs</a:t>
            </a:r>
            <a:r>
              <a:rPr lang="es-ES" sz="2000" dirty="0"/>
              <a:t>, 10 </a:t>
            </a:r>
            <a:r>
              <a:rPr lang="es-ES" sz="2000" dirty="0" err="1"/>
              <a:t>revised</a:t>
            </a:r>
            <a:r>
              <a:rPr lang="es-ES" sz="2000" dirty="0"/>
              <a:t> </a:t>
            </a:r>
            <a:r>
              <a:rPr lang="es-ES" sz="2000" dirty="0" err="1"/>
              <a:t>endorsed</a:t>
            </a:r>
            <a:r>
              <a:rPr lang="es-ES" sz="2000" dirty="0"/>
              <a:t> </a:t>
            </a:r>
            <a:r>
              <a:rPr lang="es-ES" sz="2000" dirty="0" err="1"/>
              <a:t>WIDs</a:t>
            </a:r>
            <a:endParaRPr lang="es-ES" sz="2000" dirty="0"/>
          </a:p>
          <a:p>
            <a:r>
              <a:rPr lang="es-ES" sz="2000" dirty="0" err="1"/>
              <a:t>Significant</a:t>
            </a:r>
            <a:r>
              <a:rPr lang="es-ES" sz="2000" dirty="0"/>
              <a:t> </a:t>
            </a:r>
            <a:r>
              <a:rPr lang="es-ES" sz="2000" dirty="0" err="1"/>
              <a:t>work</a:t>
            </a:r>
            <a:r>
              <a:rPr lang="es-ES" sz="2000" dirty="0"/>
              <a:t> </a:t>
            </a:r>
            <a:r>
              <a:rPr lang="es-ES" sz="2000" dirty="0" err="1"/>
              <a:t>for</a:t>
            </a:r>
            <a:r>
              <a:rPr lang="es-ES" sz="2000" dirty="0"/>
              <a:t> </a:t>
            </a:r>
            <a:r>
              <a:rPr lang="es-ES" sz="2000" dirty="0" err="1"/>
              <a:t>the</a:t>
            </a:r>
            <a:r>
              <a:rPr lang="es-ES" sz="2000" dirty="0"/>
              <a:t> </a:t>
            </a:r>
            <a:r>
              <a:rPr lang="es-ES" sz="2000" dirty="0" err="1"/>
              <a:t>already</a:t>
            </a:r>
            <a:r>
              <a:rPr lang="es-ES" sz="2000" dirty="0"/>
              <a:t> </a:t>
            </a:r>
            <a:r>
              <a:rPr lang="es-ES" sz="2000" dirty="0" err="1"/>
              <a:t>agreed</a:t>
            </a:r>
            <a:r>
              <a:rPr lang="es-ES" sz="2000" dirty="0"/>
              <a:t>/</a:t>
            </a:r>
            <a:r>
              <a:rPr lang="es-ES" sz="2000" dirty="0" err="1"/>
              <a:t>endorsed</a:t>
            </a:r>
            <a:r>
              <a:rPr lang="es-ES" sz="2000" dirty="0"/>
              <a:t> </a:t>
            </a:r>
            <a:r>
              <a:rPr lang="es-ES" sz="2000" dirty="0" err="1"/>
              <a:t>WIDs</a:t>
            </a:r>
            <a:endParaRPr lang="es-ES" sz="2000" dirty="0"/>
          </a:p>
          <a:p>
            <a:r>
              <a:rPr lang="es-ES" sz="2000" dirty="0"/>
              <a:t> </a:t>
            </a:r>
            <a:r>
              <a:rPr lang="es-ES" sz="2000" dirty="0" err="1"/>
              <a:t>Dependencies</a:t>
            </a:r>
            <a:r>
              <a:rPr lang="es-ES" sz="2000" dirty="0"/>
              <a:t> </a:t>
            </a:r>
            <a:r>
              <a:rPr lang="es-ES" sz="2000" dirty="0" err="1"/>
              <a:t>with</a:t>
            </a:r>
            <a:r>
              <a:rPr lang="es-ES" sz="2000" dirty="0"/>
              <a:t> </a:t>
            </a:r>
            <a:r>
              <a:rPr lang="es-ES" sz="2000" dirty="0" err="1"/>
              <a:t>ongoing</a:t>
            </a:r>
            <a:r>
              <a:rPr lang="es-ES" sz="2000" dirty="0"/>
              <a:t> </a:t>
            </a:r>
            <a:r>
              <a:rPr lang="es-ES" sz="2000" dirty="0" err="1"/>
              <a:t>Stage</a:t>
            </a:r>
            <a:r>
              <a:rPr lang="es-ES" sz="2000" dirty="0"/>
              <a:t> 2 </a:t>
            </a:r>
            <a:r>
              <a:rPr lang="es-ES" sz="2000" dirty="0" err="1"/>
              <a:t>work</a:t>
            </a:r>
            <a:r>
              <a:rPr lang="es-ES" sz="2000" dirty="0"/>
              <a:t>: </a:t>
            </a:r>
            <a:r>
              <a:rPr lang="es-ES" sz="2000" dirty="0" err="1"/>
              <a:t>Dependent</a:t>
            </a:r>
            <a:r>
              <a:rPr lang="es-ES" sz="2000" dirty="0"/>
              <a:t> </a:t>
            </a:r>
            <a:r>
              <a:rPr lang="es-ES" sz="2000" dirty="0" err="1"/>
              <a:t>CRs</a:t>
            </a:r>
            <a:r>
              <a:rPr lang="es-ES" sz="2000" dirty="0"/>
              <a:t> and </a:t>
            </a:r>
            <a:r>
              <a:rPr lang="es-ES" sz="2000" dirty="0" err="1"/>
              <a:t>several</a:t>
            </a:r>
            <a:r>
              <a:rPr lang="es-ES" sz="2000" dirty="0"/>
              <a:t> </a:t>
            </a:r>
            <a:r>
              <a:rPr lang="es-ES" sz="2000" dirty="0" err="1"/>
              <a:t>LSs</a:t>
            </a:r>
            <a:r>
              <a:rPr lang="es-ES" sz="2000" dirty="0"/>
              <a:t> </a:t>
            </a:r>
            <a:r>
              <a:rPr lang="es-ES" sz="2000" dirty="0" err="1"/>
              <a:t>submitted</a:t>
            </a:r>
            <a:r>
              <a:rPr lang="es-ES" sz="2000" dirty="0"/>
              <a:t>.</a:t>
            </a:r>
          </a:p>
          <a:p>
            <a:r>
              <a:rPr lang="es-ES" sz="2000" dirty="0"/>
              <a:t>A </a:t>
            </a:r>
            <a:r>
              <a:rPr lang="es-ES" sz="2000" dirty="0" err="1"/>
              <a:t>lot</a:t>
            </a:r>
            <a:r>
              <a:rPr lang="es-ES" sz="2000" dirty="0"/>
              <a:t> </a:t>
            </a:r>
            <a:r>
              <a:rPr lang="es-ES" sz="2000" dirty="0" err="1"/>
              <a:t>of</a:t>
            </a:r>
            <a:r>
              <a:rPr lang="es-ES" sz="2000" dirty="0"/>
              <a:t> </a:t>
            </a:r>
            <a:r>
              <a:rPr lang="es-ES" sz="2000" dirty="0" err="1"/>
              <a:t>work</a:t>
            </a:r>
            <a:r>
              <a:rPr lang="es-ES" sz="2000" dirty="0"/>
              <a:t> </a:t>
            </a:r>
            <a:r>
              <a:rPr lang="es-ES" sz="2000" dirty="0" err="1"/>
              <a:t>expected</a:t>
            </a:r>
            <a:r>
              <a:rPr lang="es-ES" sz="2000" dirty="0"/>
              <a:t> in </a:t>
            </a:r>
            <a:r>
              <a:rPr lang="es-ES" sz="2000" dirty="0" err="1"/>
              <a:t>the</a:t>
            </a:r>
            <a:r>
              <a:rPr lang="es-ES" sz="2000" dirty="0"/>
              <a:t> </a:t>
            </a:r>
            <a:r>
              <a:rPr lang="es-ES" sz="2000" dirty="0" err="1"/>
              <a:t>upcoming</a:t>
            </a:r>
            <a:r>
              <a:rPr lang="es-ES" sz="2000" dirty="0"/>
              <a:t> meetings</a:t>
            </a:r>
          </a:p>
          <a:p>
            <a:r>
              <a:rPr lang="es-ES" sz="2000" dirty="0" err="1"/>
              <a:t>Work</a:t>
            </a:r>
            <a:r>
              <a:rPr lang="es-ES" sz="2000" dirty="0"/>
              <a:t> </a:t>
            </a:r>
            <a:r>
              <a:rPr lang="es-ES" sz="2000" dirty="0" err="1"/>
              <a:t>plans</a:t>
            </a:r>
            <a:r>
              <a:rPr lang="es-ES" sz="2000" dirty="0"/>
              <a:t> </a:t>
            </a:r>
            <a:r>
              <a:rPr lang="es-ES" sz="2000" dirty="0" err="1"/>
              <a:t>presented</a:t>
            </a:r>
            <a:r>
              <a:rPr lang="es-ES" sz="2000" dirty="0"/>
              <a:t> </a:t>
            </a:r>
            <a:r>
              <a:rPr lang="es-ES" sz="2000" dirty="0" err="1"/>
              <a:t>by</a:t>
            </a:r>
            <a:r>
              <a:rPr lang="es-ES" sz="2000" dirty="0"/>
              <a:t> </a:t>
            </a:r>
            <a:r>
              <a:rPr lang="es-ES" sz="2000" dirty="0" err="1"/>
              <a:t>companies</a:t>
            </a:r>
            <a:r>
              <a:rPr lang="es-ES" sz="2000" dirty="0"/>
              <a:t> </a:t>
            </a:r>
            <a:r>
              <a:rPr lang="es-ES" sz="2000" dirty="0" err="1"/>
              <a:t>for</a:t>
            </a:r>
            <a:r>
              <a:rPr lang="es-ES" sz="2000" dirty="0"/>
              <a:t> </a:t>
            </a:r>
            <a:r>
              <a:rPr lang="es-ES" sz="2000" dirty="0" err="1"/>
              <a:t>several</a:t>
            </a:r>
            <a:r>
              <a:rPr lang="es-ES" sz="2000" dirty="0"/>
              <a:t> </a:t>
            </a:r>
            <a:r>
              <a:rPr lang="es-ES" sz="2000" dirty="0" err="1"/>
              <a:t>WIs</a:t>
            </a:r>
            <a:r>
              <a:rPr lang="es-ES" sz="2000" dirty="0"/>
              <a:t> </a:t>
            </a:r>
            <a:r>
              <a:rPr lang="es-ES" sz="2000" dirty="0" err="1"/>
              <a:t>to</a:t>
            </a:r>
            <a:r>
              <a:rPr lang="es-ES" sz="2000" dirty="0"/>
              <a:t> describe </a:t>
            </a:r>
            <a:r>
              <a:rPr lang="es-ES" sz="2000" dirty="0" err="1"/>
              <a:t>impacts</a:t>
            </a:r>
            <a:r>
              <a:rPr lang="es-ES" sz="2000" dirty="0"/>
              <a:t> and </a:t>
            </a:r>
            <a:r>
              <a:rPr lang="es-ES" sz="2000" dirty="0" err="1"/>
              <a:t>plans</a:t>
            </a:r>
            <a:r>
              <a:rPr lang="es-ES" sz="2000" dirty="0"/>
              <a:t> </a:t>
            </a:r>
            <a:r>
              <a:rPr lang="es-ES" sz="2000" dirty="0" err="1"/>
              <a:t>for</a:t>
            </a:r>
            <a:r>
              <a:rPr lang="es-ES" sz="2000" dirty="0"/>
              <a:t> </a:t>
            </a:r>
            <a:r>
              <a:rPr lang="es-ES" sz="2000" dirty="0" err="1"/>
              <a:t>completion</a:t>
            </a:r>
            <a:r>
              <a:rPr lang="es-ES" sz="2000" dirty="0"/>
              <a:t> </a:t>
            </a:r>
            <a:r>
              <a:rPr lang="es-ES" sz="2000" dirty="0" err="1"/>
              <a:t>of</a:t>
            </a:r>
            <a:r>
              <a:rPr lang="es-ES" sz="2000" dirty="0"/>
              <a:t> </a:t>
            </a:r>
            <a:r>
              <a:rPr lang="es-ES" sz="2000" dirty="0" err="1"/>
              <a:t>the</a:t>
            </a:r>
            <a:r>
              <a:rPr lang="es-ES" sz="2000" dirty="0"/>
              <a:t> </a:t>
            </a:r>
            <a:r>
              <a:rPr lang="es-ES" sz="2000" dirty="0" err="1"/>
              <a:t>work</a:t>
            </a:r>
            <a:endParaRPr lang="es-ES" sz="2000" dirty="0"/>
          </a:p>
          <a:p>
            <a:r>
              <a:rPr lang="es-ES" sz="2000" dirty="0"/>
              <a:t>277 </a:t>
            </a:r>
            <a:r>
              <a:rPr lang="es-ES" sz="2000" dirty="0" err="1"/>
              <a:t>agreed</a:t>
            </a:r>
            <a:r>
              <a:rPr lang="es-ES" sz="2000" dirty="0"/>
              <a:t> </a:t>
            </a:r>
            <a:r>
              <a:rPr lang="es-ES" sz="2000" dirty="0" err="1"/>
              <a:t>CRs</a:t>
            </a:r>
            <a:r>
              <a:rPr lang="es-ES" sz="2000" dirty="0"/>
              <a:t>, 32 </a:t>
            </a:r>
            <a:r>
              <a:rPr lang="es-ES" sz="2000" dirty="0" err="1"/>
              <a:t>agreed</a:t>
            </a:r>
            <a:r>
              <a:rPr lang="es-ES" sz="2000" dirty="0"/>
              <a:t> </a:t>
            </a:r>
            <a:r>
              <a:rPr lang="es-ES" sz="2000" dirty="0" err="1"/>
              <a:t>pCRs</a:t>
            </a:r>
            <a:endParaRPr lang="es-ES" sz="2000" dirty="0"/>
          </a:p>
          <a:p>
            <a:r>
              <a:rPr lang="es-ES" sz="2000" dirty="0" err="1"/>
              <a:t>Handling</a:t>
            </a:r>
            <a:r>
              <a:rPr lang="es-ES" sz="2000" dirty="0"/>
              <a:t> </a:t>
            </a:r>
            <a:r>
              <a:rPr lang="es-ES" sz="2000" dirty="0" err="1"/>
              <a:t>of</a:t>
            </a:r>
            <a:r>
              <a:rPr lang="es-ES" sz="2000" dirty="0"/>
              <a:t> Inclusive </a:t>
            </a:r>
            <a:r>
              <a:rPr lang="es-ES" sz="2000" dirty="0" err="1"/>
              <a:t>Language</a:t>
            </a:r>
            <a:endParaRPr lang="es-ES" dirty="0"/>
          </a:p>
          <a:p>
            <a:pPr lvl="1"/>
            <a:r>
              <a:rPr lang="en-US" sz="1600" dirty="0"/>
              <a:t>Checking up to date for the existing Release 17 TSs. </a:t>
            </a:r>
            <a:endParaRPr lang="es-ES" sz="1600" dirty="0"/>
          </a:p>
          <a:p>
            <a:pPr marL="0" indent="0">
              <a:buNone/>
            </a:pPr>
            <a:endParaRPr lang="es-ES" sz="2000" dirty="0"/>
          </a:p>
          <a:p>
            <a:pPr lvl="1"/>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190882506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BE599-7164-4C42-B100-B8877DF8ED61}"/>
              </a:ext>
            </a:extLst>
          </p:cNvPr>
          <p:cNvSpPr>
            <a:spLocks noGrp="1"/>
          </p:cNvSpPr>
          <p:nvPr>
            <p:ph type="title"/>
          </p:nvPr>
        </p:nvSpPr>
        <p:spPr>
          <a:xfrm>
            <a:off x="633805" y="269556"/>
            <a:ext cx="10515600" cy="1325563"/>
          </a:xfrm>
        </p:spPr>
        <p:txBody>
          <a:bodyPr/>
          <a:lstStyle/>
          <a:p>
            <a:r>
              <a:rPr lang="es-ES" dirty="0" err="1"/>
              <a:t>Release</a:t>
            </a:r>
            <a:r>
              <a:rPr lang="es-ES" dirty="0"/>
              <a:t> 17 Status (II) – CT3-driven </a:t>
            </a:r>
            <a:r>
              <a:rPr lang="es-ES" dirty="0" err="1"/>
              <a:t>WIs</a:t>
            </a:r>
            <a:endParaRPr lang="es-ES" dirty="0"/>
          </a:p>
        </p:txBody>
      </p:sp>
      <p:sp>
        <p:nvSpPr>
          <p:cNvPr id="3" name="Content Placeholder 2">
            <a:extLst>
              <a:ext uri="{FF2B5EF4-FFF2-40B4-BE49-F238E27FC236}">
                <a16:creationId xmlns:a16="http://schemas.microsoft.com/office/drawing/2014/main" id="{C60A1EE2-1E33-4E67-AD8C-8F5C38890E7F}"/>
              </a:ext>
            </a:extLst>
          </p:cNvPr>
          <p:cNvSpPr>
            <a:spLocks noGrp="1"/>
          </p:cNvSpPr>
          <p:nvPr>
            <p:ph idx="1"/>
          </p:nvPr>
        </p:nvSpPr>
        <p:spPr>
          <a:xfrm>
            <a:off x="838200" y="1825625"/>
            <a:ext cx="10941424" cy="4351338"/>
          </a:xfrm>
        </p:spPr>
        <p:txBody>
          <a:bodyPr/>
          <a:lstStyle/>
          <a:p>
            <a:r>
              <a:rPr lang="es-ES" dirty="0"/>
              <a:t>MPS2 WI </a:t>
            </a:r>
            <a:r>
              <a:rPr lang="es-ES" dirty="0" err="1"/>
              <a:t>reported</a:t>
            </a:r>
            <a:r>
              <a:rPr lang="es-ES" dirty="0"/>
              <a:t> as 60% complete</a:t>
            </a:r>
          </a:p>
          <a:p>
            <a:pPr lvl="1"/>
            <a:r>
              <a:rPr lang="es-ES" dirty="0" err="1"/>
              <a:t>CRs</a:t>
            </a:r>
            <a:r>
              <a:rPr lang="es-ES" dirty="0"/>
              <a:t> </a:t>
            </a:r>
            <a:r>
              <a:rPr lang="es-ES" dirty="0" err="1"/>
              <a:t>to</a:t>
            </a:r>
            <a:r>
              <a:rPr lang="es-ES" dirty="0"/>
              <a:t> </a:t>
            </a:r>
            <a:r>
              <a:rPr lang="es-ES" dirty="0" err="1"/>
              <a:t>both</a:t>
            </a:r>
            <a:r>
              <a:rPr lang="es-ES" dirty="0"/>
              <a:t> EPC &amp; 5G PCC </a:t>
            </a:r>
            <a:r>
              <a:rPr lang="es-ES" dirty="0" err="1"/>
              <a:t>TSs</a:t>
            </a:r>
            <a:r>
              <a:rPr lang="es-ES" dirty="0"/>
              <a:t> </a:t>
            </a:r>
            <a:r>
              <a:rPr lang="es-ES" dirty="0" err="1"/>
              <a:t>to</a:t>
            </a:r>
            <a:r>
              <a:rPr lang="es-ES" dirty="0"/>
              <a:t> introduce MPS </a:t>
            </a:r>
            <a:r>
              <a:rPr lang="es-ES" dirty="0" err="1"/>
              <a:t>for</a:t>
            </a:r>
            <a:r>
              <a:rPr lang="es-ES" dirty="0"/>
              <a:t> DTS </a:t>
            </a:r>
            <a:r>
              <a:rPr lang="es-ES" dirty="0" err="1"/>
              <a:t>support</a:t>
            </a:r>
            <a:r>
              <a:rPr lang="es-ES" dirty="0"/>
              <a:t>.</a:t>
            </a:r>
          </a:p>
          <a:p>
            <a:r>
              <a:rPr lang="es-ES" dirty="0" err="1"/>
              <a:t>pfdManEnh</a:t>
            </a:r>
            <a:r>
              <a:rPr lang="es-ES" dirty="0"/>
              <a:t> WI </a:t>
            </a:r>
            <a:r>
              <a:rPr lang="es-ES" dirty="0" err="1"/>
              <a:t>reported</a:t>
            </a:r>
            <a:r>
              <a:rPr lang="es-ES" dirty="0"/>
              <a:t> as 100%</a:t>
            </a:r>
          </a:p>
          <a:p>
            <a:pPr lvl="1"/>
            <a:r>
              <a:rPr lang="es-ES" dirty="0" err="1"/>
              <a:t>One</a:t>
            </a:r>
            <a:r>
              <a:rPr lang="es-ES" dirty="0"/>
              <a:t> CR </a:t>
            </a:r>
            <a:r>
              <a:rPr lang="es-ES" dirty="0" err="1"/>
              <a:t>for</a:t>
            </a:r>
            <a:r>
              <a:rPr lang="es-ES" dirty="0"/>
              <a:t> </a:t>
            </a:r>
            <a:r>
              <a:rPr lang="es-ES" dirty="0" err="1"/>
              <a:t>partial</a:t>
            </a:r>
            <a:r>
              <a:rPr lang="es-ES" dirty="0"/>
              <a:t> </a:t>
            </a:r>
            <a:r>
              <a:rPr lang="es-ES" dirty="0" err="1"/>
              <a:t>pull</a:t>
            </a:r>
            <a:r>
              <a:rPr lang="es-ES" dirty="0"/>
              <a:t> </a:t>
            </a:r>
            <a:r>
              <a:rPr lang="es-ES" dirty="0" err="1"/>
              <a:t>handling</a:t>
            </a:r>
            <a:r>
              <a:rPr lang="es-ES" dirty="0"/>
              <a:t> </a:t>
            </a:r>
            <a:r>
              <a:rPr lang="es-ES" dirty="0" err="1"/>
              <a:t>agreed</a:t>
            </a:r>
            <a:r>
              <a:rPr lang="es-ES" dirty="0"/>
              <a:t> in </a:t>
            </a:r>
            <a:r>
              <a:rPr lang="es-ES" dirty="0" err="1"/>
              <a:t>this</a:t>
            </a:r>
            <a:r>
              <a:rPr lang="es-ES" dirty="0"/>
              <a:t> </a:t>
            </a:r>
            <a:r>
              <a:rPr lang="es-ES" dirty="0" err="1"/>
              <a:t>cycle</a:t>
            </a:r>
            <a:r>
              <a:rPr lang="es-ES" dirty="0"/>
              <a:t>.</a:t>
            </a:r>
          </a:p>
          <a:p>
            <a:r>
              <a:rPr lang="es-ES" dirty="0"/>
              <a:t>AKMA-CT WI </a:t>
            </a:r>
            <a:r>
              <a:rPr lang="es-ES" dirty="0" err="1"/>
              <a:t>reported</a:t>
            </a:r>
            <a:r>
              <a:rPr lang="es-ES" dirty="0"/>
              <a:t> as 97%</a:t>
            </a:r>
          </a:p>
          <a:p>
            <a:pPr lvl="1"/>
            <a:r>
              <a:rPr lang="es-ES" dirty="0" err="1"/>
              <a:t>Most</a:t>
            </a:r>
            <a:r>
              <a:rPr lang="es-ES" dirty="0"/>
              <a:t> </a:t>
            </a:r>
            <a:r>
              <a:rPr lang="es-ES" dirty="0" err="1"/>
              <a:t>work</a:t>
            </a:r>
            <a:r>
              <a:rPr lang="es-ES" dirty="0"/>
              <a:t> </a:t>
            </a:r>
            <a:r>
              <a:rPr lang="es-ES" dirty="0" err="1"/>
              <a:t>related</a:t>
            </a:r>
            <a:r>
              <a:rPr lang="es-ES" dirty="0"/>
              <a:t> </a:t>
            </a:r>
            <a:r>
              <a:rPr lang="es-ES" dirty="0" err="1"/>
              <a:t>to</a:t>
            </a:r>
            <a:r>
              <a:rPr lang="es-ES" dirty="0"/>
              <a:t> API </a:t>
            </a:r>
            <a:r>
              <a:rPr lang="es-ES" dirty="0" err="1"/>
              <a:t>corrections</a:t>
            </a:r>
            <a:r>
              <a:rPr lang="es-ES" dirty="0"/>
              <a:t> in TS 29.535.</a:t>
            </a:r>
          </a:p>
          <a:p>
            <a:r>
              <a:rPr lang="es-ES" dirty="0"/>
              <a:t>PAP_CHAP WI </a:t>
            </a:r>
            <a:r>
              <a:rPr lang="es-ES" dirty="0" err="1"/>
              <a:t>reported</a:t>
            </a:r>
            <a:r>
              <a:rPr lang="es-ES" dirty="0"/>
              <a:t> as 100%</a:t>
            </a:r>
          </a:p>
          <a:p>
            <a:pPr lvl="1"/>
            <a:r>
              <a:rPr lang="es-ES" dirty="0"/>
              <a:t>No </a:t>
            </a:r>
            <a:r>
              <a:rPr lang="es-ES" dirty="0" err="1"/>
              <a:t>contributions</a:t>
            </a:r>
            <a:r>
              <a:rPr lang="es-ES" dirty="0"/>
              <a:t> </a:t>
            </a:r>
            <a:r>
              <a:rPr lang="es-ES" dirty="0" err="1"/>
              <a:t>submitted</a:t>
            </a:r>
            <a:r>
              <a:rPr lang="es-ES" dirty="0"/>
              <a:t> in </a:t>
            </a:r>
            <a:r>
              <a:rPr lang="es-ES" dirty="0" err="1"/>
              <a:t>this</a:t>
            </a:r>
            <a:r>
              <a:rPr lang="es-ES" dirty="0"/>
              <a:t> </a:t>
            </a:r>
            <a:r>
              <a:rPr lang="es-ES" dirty="0" err="1"/>
              <a:t>period</a:t>
            </a:r>
            <a:r>
              <a:rPr lang="es-ES" dirty="0"/>
              <a:t>.</a:t>
            </a:r>
          </a:p>
        </p:txBody>
      </p:sp>
    </p:spTree>
    <p:extLst>
      <p:ext uri="{BB962C8B-B14F-4D97-AF65-F5344CB8AC3E}">
        <p14:creationId xmlns:p14="http://schemas.microsoft.com/office/powerpoint/2010/main" val="170440372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85165" y="291072"/>
            <a:ext cx="10515600" cy="1325563"/>
          </a:xfrm>
        </p:spPr>
        <p:txBody>
          <a:bodyPr/>
          <a:lstStyle/>
          <a:p>
            <a:r>
              <a:rPr lang="es-ES" dirty="0" err="1"/>
              <a:t>Release</a:t>
            </a:r>
            <a:r>
              <a:rPr lang="es-ES" dirty="0"/>
              <a:t> 17 Status (III)- CT3 </a:t>
            </a:r>
            <a:r>
              <a:rPr lang="es-ES" dirty="0" err="1"/>
              <a:t>Owned</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204677" y="1691155"/>
            <a:ext cx="11987323"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a:t>EDGEAPP WI </a:t>
            </a:r>
            <a:r>
              <a:rPr lang="es-ES" dirty="0" err="1"/>
              <a:t>reported</a:t>
            </a:r>
            <a:r>
              <a:rPr lang="es-ES" dirty="0"/>
              <a:t> as 50%</a:t>
            </a:r>
          </a:p>
          <a:p>
            <a:pPr lvl="1"/>
            <a:r>
              <a:rPr lang="es-ES" dirty="0"/>
              <a:t>TS 29.558 </a:t>
            </a:r>
            <a:r>
              <a:rPr lang="es-ES" dirty="0" err="1"/>
              <a:t>progressing</a:t>
            </a:r>
            <a:r>
              <a:rPr lang="es-ES" dirty="0"/>
              <a:t> </a:t>
            </a:r>
            <a:r>
              <a:rPr lang="es-ES" dirty="0" err="1"/>
              <a:t>according</a:t>
            </a:r>
            <a:r>
              <a:rPr lang="es-ES" dirty="0"/>
              <a:t> </a:t>
            </a:r>
            <a:r>
              <a:rPr lang="es-ES" dirty="0" err="1"/>
              <a:t>to</a:t>
            </a:r>
            <a:r>
              <a:rPr lang="es-ES" dirty="0"/>
              <a:t> </a:t>
            </a:r>
            <a:r>
              <a:rPr lang="es-ES" dirty="0" err="1"/>
              <a:t>plans</a:t>
            </a:r>
            <a:r>
              <a:rPr lang="es-ES" dirty="0"/>
              <a:t>.</a:t>
            </a:r>
            <a:r>
              <a:rPr lang="en-IN" dirty="0"/>
              <a:t> </a:t>
            </a:r>
          </a:p>
          <a:p>
            <a:pPr lvl="1"/>
            <a:r>
              <a:rPr lang="es-ES" dirty="0" err="1"/>
              <a:t>Specification</a:t>
            </a:r>
            <a:r>
              <a:rPr lang="es-ES" dirty="0"/>
              <a:t> </a:t>
            </a:r>
            <a:r>
              <a:rPr lang="es-ES" dirty="0" err="1"/>
              <a:t>of</a:t>
            </a:r>
            <a:r>
              <a:rPr lang="es-ES" dirty="0"/>
              <a:t> </a:t>
            </a:r>
            <a:r>
              <a:rPr lang="en-GB" dirty="0" err="1"/>
              <a:t>Eees_UELocation</a:t>
            </a:r>
            <a:r>
              <a:rPr lang="en-GB" dirty="0"/>
              <a:t>, </a:t>
            </a:r>
            <a:r>
              <a:rPr lang="en-GB" dirty="0" err="1"/>
              <a:t>Eees_UEIdentifier</a:t>
            </a:r>
            <a:r>
              <a:rPr lang="en-GB" dirty="0"/>
              <a:t>, </a:t>
            </a:r>
            <a:r>
              <a:rPr lang="en-US" dirty="0" err="1"/>
              <a:t>Eees_SessionWithQoS</a:t>
            </a:r>
            <a:r>
              <a:rPr lang="en-US" dirty="0"/>
              <a:t>, </a:t>
            </a:r>
            <a:r>
              <a:rPr lang="en-US" dirty="0" err="1"/>
              <a:t>Eees_AppClientInformation</a:t>
            </a:r>
            <a:r>
              <a:rPr lang="en-US" dirty="0"/>
              <a:t> and </a:t>
            </a:r>
            <a:r>
              <a:rPr lang="en-US" dirty="0" err="1"/>
              <a:t>Eees_TargetEASDiscovery</a:t>
            </a:r>
            <a:r>
              <a:rPr lang="en-GB" dirty="0"/>
              <a:t> service </a:t>
            </a:r>
            <a:r>
              <a:rPr lang="es-ES" dirty="0" err="1"/>
              <a:t>descriptions</a:t>
            </a:r>
            <a:r>
              <a:rPr lang="es-ES" dirty="0"/>
              <a:t> and API </a:t>
            </a:r>
            <a:r>
              <a:rPr lang="es-ES" dirty="0" err="1"/>
              <a:t>definitions</a:t>
            </a:r>
            <a:r>
              <a:rPr lang="es-ES" dirty="0"/>
              <a:t> has </a:t>
            </a:r>
            <a:r>
              <a:rPr lang="es-ES" dirty="0" err="1"/>
              <a:t>started</a:t>
            </a:r>
            <a:r>
              <a:rPr lang="es-ES" dirty="0"/>
              <a:t>.</a:t>
            </a:r>
          </a:p>
          <a:p>
            <a:pPr lvl="1"/>
            <a:r>
              <a:rPr lang="es-ES" dirty="0" err="1"/>
              <a:t>Discussions</a:t>
            </a:r>
            <a:r>
              <a:rPr lang="es-ES" dirty="0"/>
              <a:t> </a:t>
            </a:r>
            <a:r>
              <a:rPr lang="es-ES" dirty="0" err="1"/>
              <a:t>on</a:t>
            </a:r>
            <a:r>
              <a:rPr lang="es-ES" dirty="0"/>
              <a:t> API </a:t>
            </a:r>
            <a:r>
              <a:rPr lang="es-ES" dirty="0" err="1"/>
              <a:t>design</a:t>
            </a:r>
            <a:r>
              <a:rPr lang="es-ES" dirty="0"/>
              <a:t> </a:t>
            </a:r>
            <a:r>
              <a:rPr lang="es-ES" dirty="0" err="1"/>
              <a:t>basics</a:t>
            </a:r>
            <a:r>
              <a:rPr lang="es-ES" dirty="0"/>
              <a:t> – CT4 </a:t>
            </a:r>
            <a:r>
              <a:rPr lang="es-ES" dirty="0" err="1"/>
              <a:t>contacted</a:t>
            </a:r>
            <a:r>
              <a:rPr lang="es-ES" dirty="0"/>
              <a:t> </a:t>
            </a:r>
            <a:r>
              <a:rPr lang="es-ES" dirty="0" err="1"/>
              <a:t>to</a:t>
            </a:r>
            <a:r>
              <a:rPr lang="es-ES" dirty="0"/>
              <a:t> </a:t>
            </a:r>
            <a:r>
              <a:rPr lang="es-ES" dirty="0" err="1"/>
              <a:t>agree</a:t>
            </a:r>
            <a:r>
              <a:rPr lang="es-ES" dirty="0"/>
              <a:t> </a:t>
            </a:r>
            <a:r>
              <a:rPr lang="es-ES" dirty="0" err="1"/>
              <a:t>on</a:t>
            </a:r>
            <a:r>
              <a:rPr lang="es-ES" dirty="0"/>
              <a:t> </a:t>
            </a:r>
            <a:r>
              <a:rPr lang="es-ES" dirty="0" err="1"/>
              <a:t>the</a:t>
            </a:r>
            <a:r>
              <a:rPr lang="es-ES" dirty="0"/>
              <a:t> </a:t>
            </a:r>
            <a:r>
              <a:rPr lang="es-ES" dirty="0" err="1"/>
              <a:t>principles</a:t>
            </a:r>
            <a:r>
              <a:rPr lang="es-ES" dirty="0"/>
              <a:t>.</a:t>
            </a:r>
          </a:p>
          <a:p>
            <a:pPr lvl="1"/>
            <a:r>
              <a:rPr lang="es-ES" dirty="0" err="1"/>
              <a:t>Many</a:t>
            </a:r>
            <a:r>
              <a:rPr lang="es-ES" dirty="0"/>
              <a:t> </a:t>
            </a:r>
            <a:r>
              <a:rPr lang="es-ES" dirty="0" err="1"/>
              <a:t>Editor’s</a:t>
            </a:r>
            <a:r>
              <a:rPr lang="es-ES" dirty="0"/>
              <a:t> Notes </a:t>
            </a:r>
            <a:r>
              <a:rPr lang="es-ES" dirty="0" err="1"/>
              <a:t>introduced</a:t>
            </a:r>
            <a:r>
              <a:rPr lang="es-ES" dirty="0"/>
              <a:t> </a:t>
            </a:r>
            <a:r>
              <a:rPr lang="es-ES" dirty="0" err="1"/>
              <a:t>for</a:t>
            </a:r>
            <a:r>
              <a:rPr lang="es-ES" dirty="0"/>
              <a:t> </a:t>
            </a:r>
            <a:r>
              <a:rPr lang="es-ES" dirty="0" err="1"/>
              <a:t>several</a:t>
            </a:r>
            <a:r>
              <a:rPr lang="es-ES" dirty="0"/>
              <a:t> </a:t>
            </a:r>
            <a:r>
              <a:rPr lang="es-ES" dirty="0" err="1"/>
              <a:t>design</a:t>
            </a:r>
            <a:r>
              <a:rPr lang="es-ES" dirty="0"/>
              <a:t> </a:t>
            </a:r>
            <a:r>
              <a:rPr lang="es-ES" dirty="0" err="1"/>
              <a:t>aspects</a:t>
            </a:r>
            <a:r>
              <a:rPr lang="es-ES" dirty="0"/>
              <a:t>.</a:t>
            </a:r>
          </a:p>
          <a:p>
            <a:r>
              <a:rPr lang="es-ES" dirty="0"/>
              <a:t>TEI17_DCAMP WI </a:t>
            </a:r>
            <a:r>
              <a:rPr lang="es-ES" dirty="0" err="1"/>
              <a:t>reported</a:t>
            </a:r>
            <a:r>
              <a:rPr lang="es-ES" dirty="0"/>
              <a:t> as 30%</a:t>
            </a:r>
          </a:p>
          <a:p>
            <a:pPr lvl="1"/>
            <a:r>
              <a:rPr lang="es-ES" dirty="0" err="1"/>
              <a:t>Companies</a:t>
            </a:r>
            <a:r>
              <a:rPr lang="es-ES" dirty="0"/>
              <a:t> </a:t>
            </a:r>
            <a:r>
              <a:rPr lang="es-ES" dirty="0" err="1"/>
              <a:t>contributing</a:t>
            </a:r>
            <a:r>
              <a:rPr lang="es-ES" dirty="0"/>
              <a:t> </a:t>
            </a:r>
            <a:r>
              <a:rPr lang="es-ES" dirty="0" err="1"/>
              <a:t>to</a:t>
            </a:r>
            <a:r>
              <a:rPr lang="es-ES" dirty="0"/>
              <a:t> </a:t>
            </a:r>
            <a:r>
              <a:rPr lang="es-ES" dirty="0" err="1"/>
              <a:t>the</a:t>
            </a:r>
            <a:r>
              <a:rPr lang="es-ES" dirty="0"/>
              <a:t> WI </a:t>
            </a:r>
            <a:r>
              <a:rPr lang="es-ES" dirty="0" err="1"/>
              <a:t>according</a:t>
            </a:r>
            <a:r>
              <a:rPr lang="es-ES" dirty="0"/>
              <a:t> </a:t>
            </a:r>
            <a:r>
              <a:rPr lang="es-ES" dirty="0" err="1"/>
              <a:t>to</a:t>
            </a:r>
            <a:r>
              <a:rPr lang="es-ES" dirty="0"/>
              <a:t> </a:t>
            </a:r>
            <a:r>
              <a:rPr lang="es-ES" dirty="0" err="1"/>
              <a:t>Work</a:t>
            </a:r>
            <a:r>
              <a:rPr lang="es-ES" dirty="0"/>
              <a:t> Plan.</a:t>
            </a:r>
          </a:p>
          <a:p>
            <a:pPr lvl="1"/>
            <a:r>
              <a:rPr lang="es-ES" dirty="0"/>
              <a:t>New TS 29.534 </a:t>
            </a:r>
            <a:r>
              <a:rPr lang="es-ES" dirty="0" err="1"/>
              <a:t>on</a:t>
            </a:r>
            <a:r>
              <a:rPr lang="es-ES" dirty="0"/>
              <a:t> </a:t>
            </a:r>
            <a:r>
              <a:rPr lang="es-ES" dirty="0" err="1"/>
              <a:t>track</a:t>
            </a:r>
            <a:r>
              <a:rPr lang="es-ES" dirty="0"/>
              <a:t>.</a:t>
            </a:r>
          </a:p>
          <a:p>
            <a:pPr lvl="1"/>
            <a:r>
              <a:rPr lang="es-ES" dirty="0" err="1"/>
              <a:t>Impacts</a:t>
            </a:r>
            <a:r>
              <a:rPr lang="es-ES" dirty="0"/>
              <a:t> </a:t>
            </a:r>
            <a:r>
              <a:rPr lang="es-ES" dirty="0" err="1"/>
              <a:t>on</a:t>
            </a:r>
            <a:r>
              <a:rPr lang="es-ES" dirty="0"/>
              <a:t> N5, N7, N15 and </a:t>
            </a:r>
            <a:r>
              <a:rPr lang="es-ES" dirty="0" err="1"/>
              <a:t>Northbound</a:t>
            </a:r>
            <a:r>
              <a:rPr lang="es-ES" dirty="0"/>
              <a:t> </a:t>
            </a:r>
            <a:r>
              <a:rPr lang="es-ES" dirty="0" err="1"/>
              <a:t>APIs</a:t>
            </a:r>
            <a:r>
              <a:rPr lang="es-ES" dirty="0"/>
              <a:t> </a:t>
            </a:r>
            <a:r>
              <a:rPr lang="es-ES" dirty="0" err="1"/>
              <a:t>agreed</a:t>
            </a:r>
            <a:r>
              <a:rPr lang="es-ES" dirty="0"/>
              <a:t>.</a:t>
            </a:r>
          </a:p>
          <a:p>
            <a:pPr lvl="1"/>
            <a:endParaRPr lang="es-ES" dirty="0"/>
          </a:p>
          <a:p>
            <a:pPr lvl="1"/>
            <a:endParaRPr lang="es-ES" dirty="0"/>
          </a:p>
          <a:p>
            <a:pPr lvl="1"/>
            <a:endParaRPr lang="es-ES" dirty="0"/>
          </a:p>
        </p:txBody>
      </p:sp>
    </p:spTree>
    <p:extLst>
      <p:ext uri="{BB962C8B-B14F-4D97-AF65-F5344CB8AC3E}">
        <p14:creationId xmlns:p14="http://schemas.microsoft.com/office/powerpoint/2010/main" val="46716995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199" y="563050"/>
            <a:ext cx="10515600" cy="1325563"/>
          </a:xfrm>
        </p:spPr>
        <p:txBody>
          <a:bodyPr/>
          <a:lstStyle/>
          <a:p>
            <a:r>
              <a:rPr lang="en-GB" altLang="en-US" dirty="0"/>
              <a:t>TSG CT3 Officials</a:t>
            </a:r>
            <a:br>
              <a:rPr lang="en-GB" altLang="en-US" dirty="0"/>
            </a:br>
            <a:endParaRPr lang="en-GB" altLang="en-US" dirty="0"/>
          </a:p>
        </p:txBody>
      </p:sp>
      <p:sp>
        <p:nvSpPr>
          <p:cNvPr id="4099" name="Content Placeholder 2"/>
          <p:cNvSpPr txBox="1">
            <a:spLocks/>
          </p:cNvSpPr>
          <p:nvPr/>
        </p:nvSpPr>
        <p:spPr bwMode="auto">
          <a:xfrm>
            <a:off x="2162175" y="1973263"/>
            <a:ext cx="30194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err="1">
                <a:hlinkClick r:id="rId4"/>
              </a:rPr>
              <a:t>susana.fernandez@ericsson</a:t>
            </a:r>
            <a:endParaRPr lang="en-US" altLang="en-US" sz="1800" dirty="0"/>
          </a:p>
          <a:p>
            <a:pPr>
              <a:buFontTx/>
              <a:buNone/>
            </a:pPr>
            <a:endParaRPr lang="en-US" altLang="en-US" sz="1800" dirty="0"/>
          </a:p>
        </p:txBody>
      </p:sp>
      <p:sp>
        <p:nvSpPr>
          <p:cNvPr id="4100" name="Content Placeholder 2"/>
          <p:cNvSpPr txBox="1">
            <a:spLocks/>
          </p:cNvSpPr>
          <p:nvPr/>
        </p:nvSpPr>
        <p:spPr bwMode="auto">
          <a:xfrm>
            <a:off x="7010400" y="1973263"/>
            <a:ext cx="3343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Yoshihiro Inoue</a:t>
            </a:r>
          </a:p>
          <a:p>
            <a:pPr>
              <a:lnSpc>
                <a:spcPct val="100000"/>
              </a:lnSpc>
              <a:spcBef>
                <a:spcPct val="0"/>
              </a:spcBef>
              <a:buFontTx/>
              <a:buNone/>
            </a:pPr>
            <a:r>
              <a:rPr lang="fr-FR" altLang="en-US" sz="1800" dirty="0"/>
              <a:t>CT3 </a:t>
            </a:r>
            <a:r>
              <a:rPr lang="fr-FR" altLang="en-US" sz="1800" dirty="0" err="1"/>
              <a:t>Vicechair</a:t>
            </a:r>
            <a:br>
              <a:rPr lang="fr-FR" altLang="en-US" sz="1800" dirty="0"/>
            </a:br>
            <a:r>
              <a:rPr lang="en-US" altLang="en-US" sz="1800" dirty="0">
                <a:hlinkClick r:id="rId5"/>
              </a:rPr>
              <a:t>yoshihiro.inoue@</a:t>
            </a:r>
            <a:r>
              <a:rPr lang="es-ES" altLang="en-US" sz="1800" dirty="0">
                <a:hlinkClick r:id="rId5"/>
              </a:rPr>
              <a:t>ntt-at.co.jp</a:t>
            </a:r>
            <a:endParaRPr lang="es-ES"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010400" y="4483479"/>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Huang Zhenning</a:t>
            </a:r>
          </a:p>
          <a:p>
            <a:pPr>
              <a:lnSpc>
                <a:spcPct val="100000"/>
              </a:lnSpc>
              <a:spcBef>
                <a:spcPct val="0"/>
              </a:spcBef>
              <a:buNone/>
            </a:pPr>
            <a:r>
              <a:rPr lang="fr-FR" altLang="en-US" sz="1800" dirty="0"/>
              <a:t>CT3 </a:t>
            </a:r>
            <a:r>
              <a:rPr lang="fr-FR" altLang="en-US" sz="1800" dirty="0" err="1"/>
              <a:t>Vicechair</a:t>
            </a:r>
            <a:endParaRPr lang="fr-FR" altLang="en-US" sz="1800" dirty="0"/>
          </a:p>
          <a:p>
            <a:pPr>
              <a:lnSpc>
                <a:spcPct val="100000"/>
              </a:lnSpc>
              <a:spcBef>
                <a:spcPct val="0"/>
              </a:spcBef>
              <a:buFontTx/>
              <a:buNone/>
            </a:pPr>
            <a:r>
              <a:rPr lang="fr-FR" altLang="en-US" sz="1800" dirty="0"/>
              <a:t> </a:t>
            </a:r>
            <a:r>
              <a:rPr lang="fr-FR" altLang="en-US" sz="1800" dirty="0">
                <a:hlinkClick r:id="rId6"/>
              </a:rPr>
              <a:t>huangzhenning@chinamobile.com</a:t>
            </a:r>
            <a:endParaRPr lang="fr-FR" altLang="en-US" sz="1800" dirty="0"/>
          </a:p>
          <a:p>
            <a:pPr>
              <a:buFontTx/>
              <a:buNone/>
            </a:pPr>
            <a:endParaRPr lang="en-US" altLang="en-US" sz="1800" dirty="0"/>
          </a:p>
        </p:txBody>
      </p:sp>
      <p:sp>
        <p:nvSpPr>
          <p:cNvPr id="4103"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Hao Jing</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7"/>
              </a:rPr>
              <a:t>Hao.Jing@3gpp.org</a:t>
            </a:r>
            <a:endParaRPr lang="en-US" altLang="en-US" sz="1800" dirty="0"/>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6" name="Picture 5">
            <a:extLst>
              <a:ext uri="{FF2B5EF4-FFF2-40B4-BE49-F238E27FC236}">
                <a16:creationId xmlns:a16="http://schemas.microsoft.com/office/drawing/2014/main" id="{70CDB42A-DD9A-4740-8E92-C7E66FF9E3E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7685" y="1994764"/>
            <a:ext cx="1491268" cy="1383140"/>
          </a:xfrm>
          <a:prstGeom prst="rect">
            <a:avLst/>
          </a:prstGeom>
        </p:spPr>
      </p:pic>
      <p:pic>
        <p:nvPicPr>
          <p:cNvPr id="10" name="Picture 9">
            <a:extLst>
              <a:ext uri="{FF2B5EF4-FFF2-40B4-BE49-F238E27FC236}">
                <a16:creationId xmlns:a16="http://schemas.microsoft.com/office/drawing/2014/main" id="{60C39E59-CF0D-48C2-BFAB-58D4289ADAC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70537" y="2023712"/>
            <a:ext cx="1050925" cy="1559437"/>
          </a:xfrm>
          <a:prstGeom prst="rect">
            <a:avLst/>
          </a:prstGeom>
        </p:spPr>
      </p:pic>
      <p:pic>
        <p:nvPicPr>
          <p:cNvPr id="12" name="Picture 11">
            <a:extLst>
              <a:ext uri="{FF2B5EF4-FFF2-40B4-BE49-F238E27FC236}">
                <a16:creationId xmlns:a16="http://schemas.microsoft.com/office/drawing/2014/main" id="{910ED287-AD47-4C92-82F0-81D30FE5145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75836" y="4246086"/>
            <a:ext cx="1050926" cy="1567718"/>
          </a:xfrm>
          <a:prstGeom prst="rect">
            <a:avLst/>
          </a:prstGeom>
        </p:spPr>
      </p:pic>
      <p:pic>
        <p:nvPicPr>
          <p:cNvPr id="3" name="Picture 2">
            <a:extLst>
              <a:ext uri="{FF2B5EF4-FFF2-40B4-BE49-F238E27FC236}">
                <a16:creationId xmlns:a16="http://schemas.microsoft.com/office/drawing/2014/main" id="{02333B73-1171-4574-87E1-FF3A3E7FCC8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40247" y="3772815"/>
            <a:ext cx="1169582" cy="1567718"/>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85165" y="291072"/>
            <a:ext cx="10515600" cy="1325563"/>
          </a:xfrm>
        </p:spPr>
        <p:txBody>
          <a:bodyPr/>
          <a:lstStyle/>
          <a:p>
            <a:r>
              <a:rPr lang="es-ES" dirty="0" err="1"/>
              <a:t>Release</a:t>
            </a:r>
            <a:r>
              <a:rPr lang="es-ES" dirty="0"/>
              <a:t> 17 Status (III)- CT3 </a:t>
            </a:r>
            <a:r>
              <a:rPr lang="es-ES" dirty="0" err="1"/>
              <a:t>Owned</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396063" y="1813750"/>
            <a:ext cx="1139987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a:t>TEI17_NIESGU WI </a:t>
            </a:r>
            <a:r>
              <a:rPr lang="es-ES" dirty="0" err="1"/>
              <a:t>reported</a:t>
            </a:r>
            <a:r>
              <a:rPr lang="es-ES" dirty="0"/>
              <a:t> as 90%</a:t>
            </a:r>
          </a:p>
          <a:p>
            <a:pPr lvl="1"/>
            <a:r>
              <a:rPr lang="en-US" dirty="0"/>
              <a:t>Support of event trigger for GERAN and UTRAN access over N7 interface agreed.</a:t>
            </a:r>
            <a:endParaRPr lang="es-ES" dirty="0"/>
          </a:p>
          <a:p>
            <a:r>
              <a:rPr lang="es-ES" dirty="0"/>
              <a:t>TEI17_GEM WI </a:t>
            </a:r>
            <a:r>
              <a:rPr lang="es-ES" dirty="0" err="1"/>
              <a:t>reported</a:t>
            </a:r>
            <a:r>
              <a:rPr lang="es-ES" dirty="0"/>
              <a:t> as 35%</a:t>
            </a:r>
          </a:p>
          <a:p>
            <a:pPr lvl="1"/>
            <a:r>
              <a:rPr lang="es-ES" dirty="0" err="1"/>
              <a:t>Progress</a:t>
            </a:r>
            <a:r>
              <a:rPr lang="es-ES" dirty="0"/>
              <a:t> </a:t>
            </a:r>
            <a:r>
              <a:rPr lang="es-ES" dirty="0" err="1"/>
              <a:t>on</a:t>
            </a:r>
            <a:r>
              <a:rPr lang="es-ES" dirty="0"/>
              <a:t> </a:t>
            </a:r>
            <a:r>
              <a:rPr lang="es-ES" dirty="0" err="1"/>
              <a:t>the</a:t>
            </a:r>
            <a:r>
              <a:rPr lang="es-ES" dirty="0"/>
              <a:t> </a:t>
            </a:r>
            <a:r>
              <a:rPr lang="es-ES" dirty="0" err="1"/>
              <a:t>support</a:t>
            </a:r>
            <a:r>
              <a:rPr lang="es-ES" dirty="0"/>
              <a:t> </a:t>
            </a:r>
            <a:r>
              <a:rPr lang="es-ES" dirty="0" err="1"/>
              <a:t>of</a:t>
            </a:r>
            <a:r>
              <a:rPr lang="es-ES" dirty="0"/>
              <a:t> </a:t>
            </a:r>
            <a:r>
              <a:rPr lang="en-US" dirty="0"/>
              <a:t>GEM partial cancellation.</a:t>
            </a:r>
          </a:p>
          <a:p>
            <a:r>
              <a:rPr lang="en-GB" dirty="0"/>
              <a:t>eNA_Ph2 WI reported as 20%</a:t>
            </a:r>
          </a:p>
          <a:p>
            <a:pPr lvl="1"/>
            <a:r>
              <a:rPr lang="en-GB" dirty="0"/>
              <a:t>Four new TSs have been initiated as part of this WI (DCCF services, ADRF services, MFAF services, network data analytics signalling flows).</a:t>
            </a:r>
          </a:p>
          <a:p>
            <a:pPr lvl="1"/>
            <a:r>
              <a:rPr lang="en-US" dirty="0"/>
              <a:t>Work started for the specification of </a:t>
            </a:r>
            <a:r>
              <a:rPr lang="en-US" dirty="0" err="1"/>
              <a:t>Nnwdaf_MLModelProvision</a:t>
            </a:r>
            <a:r>
              <a:rPr lang="en-US" dirty="0"/>
              <a:t> API &amp; </a:t>
            </a:r>
            <a:r>
              <a:rPr lang="en-US" dirty="0" err="1"/>
              <a:t>Nnwdaf_DataManagement</a:t>
            </a:r>
            <a:r>
              <a:rPr lang="en-US" dirty="0"/>
              <a:t> API in TS 29.520.</a:t>
            </a:r>
          </a:p>
          <a:p>
            <a:pPr lvl="1"/>
            <a:r>
              <a:rPr lang="en-US" dirty="0"/>
              <a:t>Functionality such as like User Data Congestion Analytics, Partitioning criteria for applying sampling in UE partitions, Mute Reporting incorporated in the relevant TSs.</a:t>
            </a:r>
            <a:endParaRPr lang="es-ES" dirty="0"/>
          </a:p>
          <a:p>
            <a:pPr marL="0" indent="0">
              <a:buNone/>
            </a:pPr>
            <a:endParaRPr lang="es-ES" dirty="0"/>
          </a:p>
          <a:p>
            <a:pPr lvl="1"/>
            <a:endParaRPr lang="es-ES" dirty="0"/>
          </a:p>
          <a:p>
            <a:pPr lvl="1"/>
            <a:endParaRPr lang="es-ES" dirty="0"/>
          </a:p>
        </p:txBody>
      </p:sp>
    </p:spTree>
    <p:extLst>
      <p:ext uri="{BB962C8B-B14F-4D97-AF65-F5344CB8AC3E}">
        <p14:creationId xmlns:p14="http://schemas.microsoft.com/office/powerpoint/2010/main" val="299690639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85165" y="291072"/>
            <a:ext cx="10515600" cy="1325563"/>
          </a:xfrm>
        </p:spPr>
        <p:txBody>
          <a:bodyPr/>
          <a:lstStyle/>
          <a:p>
            <a:r>
              <a:rPr lang="es-ES" dirty="0" err="1"/>
              <a:t>Release</a:t>
            </a:r>
            <a:r>
              <a:rPr lang="es-ES" dirty="0"/>
              <a:t> 17 Status (IV)- CT3 </a:t>
            </a:r>
            <a:r>
              <a:rPr lang="es-ES" dirty="0" err="1"/>
              <a:t>Owned</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396063" y="1813750"/>
            <a:ext cx="1139987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a:t>NBI17 WI </a:t>
            </a:r>
            <a:r>
              <a:rPr lang="es-ES" dirty="0" err="1"/>
              <a:t>reported</a:t>
            </a:r>
            <a:r>
              <a:rPr lang="es-ES" dirty="0"/>
              <a:t> as 35% (New WID)</a:t>
            </a:r>
          </a:p>
          <a:p>
            <a:pPr lvl="1"/>
            <a:r>
              <a:rPr lang="es-ES" dirty="0" err="1"/>
              <a:t>Agreement</a:t>
            </a:r>
            <a:r>
              <a:rPr lang="es-ES" dirty="0"/>
              <a:t> </a:t>
            </a:r>
            <a:r>
              <a:rPr lang="es-ES" dirty="0" err="1"/>
              <a:t>on</a:t>
            </a:r>
            <a:r>
              <a:rPr lang="es-ES" dirty="0"/>
              <a:t> </a:t>
            </a:r>
            <a:r>
              <a:rPr lang="es-ES" dirty="0" err="1"/>
              <a:t>how</a:t>
            </a:r>
            <a:r>
              <a:rPr lang="es-ES" dirty="0"/>
              <a:t> </a:t>
            </a:r>
            <a:r>
              <a:rPr lang="es-ES" dirty="0" err="1"/>
              <a:t>to</a:t>
            </a:r>
            <a:r>
              <a:rPr lang="es-ES" dirty="0"/>
              <a:t> </a:t>
            </a:r>
            <a:r>
              <a:rPr lang="es-ES" dirty="0" err="1"/>
              <a:t>split</a:t>
            </a:r>
            <a:r>
              <a:rPr lang="es-ES" dirty="0"/>
              <a:t> </a:t>
            </a:r>
            <a:r>
              <a:rPr lang="es-ES" dirty="0" err="1"/>
              <a:t>the</a:t>
            </a:r>
            <a:r>
              <a:rPr lang="es-ES" dirty="0"/>
              <a:t> </a:t>
            </a:r>
            <a:r>
              <a:rPr lang="es-ES" dirty="0" err="1"/>
              <a:t>work</a:t>
            </a:r>
            <a:r>
              <a:rPr lang="es-ES" dirty="0"/>
              <a:t> </a:t>
            </a:r>
            <a:r>
              <a:rPr lang="es-ES" dirty="0" err="1"/>
              <a:t>between</a:t>
            </a:r>
            <a:r>
              <a:rPr lang="es-ES" dirty="0"/>
              <a:t> SBIProtoc17 &amp; NBI17: </a:t>
            </a:r>
            <a:r>
              <a:rPr lang="nb-NO" dirty="0"/>
              <a:t>The new WI would cover all the protocol enhancement aspects related to Northbound APIs &amp; Application Layer APIs and SBIProtoc17 would be limited to 5GC APIs.</a:t>
            </a:r>
            <a:endParaRPr lang="es-ES" dirty="0"/>
          </a:p>
          <a:p>
            <a:r>
              <a:rPr lang="es-ES" dirty="0"/>
              <a:t>en5GPccSer17 WI </a:t>
            </a:r>
            <a:r>
              <a:rPr lang="es-ES" dirty="0" err="1"/>
              <a:t>reported</a:t>
            </a:r>
            <a:r>
              <a:rPr lang="es-ES" dirty="0"/>
              <a:t> as 20 % (New WID)</a:t>
            </a:r>
          </a:p>
          <a:p>
            <a:pPr lvl="1"/>
            <a:r>
              <a:rPr lang="es-ES" dirty="0"/>
              <a:t>WI </a:t>
            </a:r>
            <a:r>
              <a:rPr lang="es-ES" dirty="0" err="1"/>
              <a:t>agreed</a:t>
            </a:r>
            <a:r>
              <a:rPr lang="es-ES" dirty="0"/>
              <a:t> </a:t>
            </a:r>
            <a:r>
              <a:rPr lang="es-ES" dirty="0" err="1"/>
              <a:t>to</a:t>
            </a:r>
            <a:r>
              <a:rPr lang="es-ES" dirty="0"/>
              <a:t> </a:t>
            </a:r>
            <a:r>
              <a:rPr lang="es-ES" dirty="0" err="1"/>
              <a:t>cover</a:t>
            </a:r>
            <a:r>
              <a:rPr lang="es-ES" dirty="0"/>
              <a:t> PCC </a:t>
            </a:r>
            <a:r>
              <a:rPr lang="es-ES" dirty="0" err="1"/>
              <a:t>enhancements</a:t>
            </a:r>
            <a:r>
              <a:rPr lang="es-ES" dirty="0"/>
              <a:t> </a:t>
            </a:r>
            <a:r>
              <a:rPr lang="es-ES" dirty="0" err="1"/>
              <a:t>not</a:t>
            </a:r>
            <a:r>
              <a:rPr lang="es-ES" dirty="0"/>
              <a:t> </a:t>
            </a:r>
            <a:r>
              <a:rPr lang="es-ES" dirty="0" err="1"/>
              <a:t>covered</a:t>
            </a:r>
            <a:r>
              <a:rPr lang="es-ES" dirty="0"/>
              <a:t> </a:t>
            </a:r>
            <a:r>
              <a:rPr lang="es-ES" dirty="0" err="1"/>
              <a:t>under</a:t>
            </a:r>
            <a:r>
              <a:rPr lang="es-ES" dirty="0"/>
              <a:t> </a:t>
            </a:r>
            <a:r>
              <a:rPr lang="es-ES" dirty="0" err="1"/>
              <a:t>any</a:t>
            </a:r>
            <a:r>
              <a:rPr lang="es-ES" dirty="0"/>
              <a:t> </a:t>
            </a:r>
            <a:r>
              <a:rPr lang="es-ES" dirty="0" err="1"/>
              <a:t>other</a:t>
            </a:r>
            <a:r>
              <a:rPr lang="es-ES" dirty="0"/>
              <a:t> WI.</a:t>
            </a:r>
          </a:p>
          <a:p>
            <a:pPr lvl="1"/>
            <a:r>
              <a:rPr lang="es-ES" dirty="0" err="1"/>
              <a:t>Contributions</a:t>
            </a:r>
            <a:r>
              <a:rPr lang="es-ES" dirty="0"/>
              <a:t> </a:t>
            </a:r>
            <a:r>
              <a:rPr lang="es-ES" dirty="0" err="1"/>
              <a:t>related</a:t>
            </a:r>
            <a:r>
              <a:rPr lang="es-ES" dirty="0"/>
              <a:t> </a:t>
            </a:r>
            <a:r>
              <a:rPr lang="es-ES" dirty="0" err="1"/>
              <a:t>to</a:t>
            </a:r>
            <a:r>
              <a:rPr lang="es-ES" dirty="0"/>
              <a:t> </a:t>
            </a:r>
            <a:r>
              <a:rPr lang="es-ES" dirty="0" err="1"/>
              <a:t>interworking</a:t>
            </a:r>
            <a:r>
              <a:rPr lang="es-ES" dirty="0"/>
              <a:t>, offline </a:t>
            </a:r>
            <a:r>
              <a:rPr lang="es-ES" dirty="0" err="1"/>
              <a:t>charging</a:t>
            </a:r>
            <a:r>
              <a:rPr lang="es-ES" dirty="0"/>
              <a:t>, </a:t>
            </a:r>
            <a:r>
              <a:rPr lang="es-ES" dirty="0" err="1"/>
              <a:t>requests</a:t>
            </a:r>
            <a:r>
              <a:rPr lang="es-ES" dirty="0"/>
              <a:t> </a:t>
            </a:r>
            <a:r>
              <a:rPr lang="es-ES" dirty="0" err="1"/>
              <a:t>that</a:t>
            </a:r>
            <a:r>
              <a:rPr lang="es-ES" dirty="0"/>
              <a:t> </a:t>
            </a:r>
            <a:r>
              <a:rPr lang="es-ES" dirty="0" err="1"/>
              <a:t>have</a:t>
            </a:r>
            <a:r>
              <a:rPr lang="es-ES" dirty="0"/>
              <a:t> </a:t>
            </a:r>
            <a:r>
              <a:rPr lang="es-ES" dirty="0" err="1"/>
              <a:t>timed</a:t>
            </a:r>
            <a:r>
              <a:rPr lang="es-ES" dirty="0"/>
              <a:t> </a:t>
            </a:r>
            <a:r>
              <a:rPr lang="es-ES" dirty="0" err="1"/>
              <a:t>out</a:t>
            </a:r>
            <a:r>
              <a:rPr lang="es-ES" dirty="0"/>
              <a:t>, etc. </a:t>
            </a:r>
            <a:r>
              <a:rPr lang="es-ES" dirty="0" err="1"/>
              <a:t>handled</a:t>
            </a:r>
            <a:r>
              <a:rPr lang="es-ES" dirty="0"/>
              <a:t>.</a:t>
            </a:r>
            <a:endParaRPr lang="en-US" dirty="0"/>
          </a:p>
          <a:p>
            <a:pPr marL="0" indent="0">
              <a:buNone/>
            </a:pPr>
            <a:endParaRPr lang="es-ES" dirty="0"/>
          </a:p>
          <a:p>
            <a:pPr lvl="1"/>
            <a:endParaRPr lang="es-ES" dirty="0"/>
          </a:p>
          <a:p>
            <a:pPr lvl="1"/>
            <a:endParaRPr lang="es-ES" dirty="0"/>
          </a:p>
        </p:txBody>
      </p:sp>
    </p:spTree>
    <p:extLst>
      <p:ext uri="{BB962C8B-B14F-4D97-AF65-F5344CB8AC3E}">
        <p14:creationId xmlns:p14="http://schemas.microsoft.com/office/powerpoint/2010/main" val="390271692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0" y="280314"/>
            <a:ext cx="10515600" cy="1325563"/>
          </a:xfrm>
        </p:spPr>
        <p:txBody>
          <a:bodyPr/>
          <a:lstStyle/>
          <a:p>
            <a:r>
              <a:rPr lang="es-ES" dirty="0" err="1"/>
              <a:t>Release</a:t>
            </a:r>
            <a:r>
              <a:rPr lang="es-ES" dirty="0"/>
              <a:t> 17 Status (IV)- CT3 Non-</a:t>
            </a:r>
            <a:r>
              <a:rPr lang="es-ES" dirty="0" err="1"/>
              <a:t>driven</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854513" y="1761079"/>
            <a:ext cx="10941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dirty="0"/>
              <a:t>SBIProtoc17 WI </a:t>
            </a:r>
            <a:r>
              <a:rPr lang="es-ES" dirty="0" err="1"/>
              <a:t>reported</a:t>
            </a:r>
            <a:r>
              <a:rPr lang="es-ES" dirty="0"/>
              <a:t> as 65%</a:t>
            </a:r>
          </a:p>
          <a:p>
            <a:pPr lvl="1"/>
            <a:r>
              <a:rPr lang="es-ES" dirty="0" err="1"/>
              <a:t>Focused</a:t>
            </a:r>
            <a:r>
              <a:rPr lang="es-ES" dirty="0"/>
              <a:t> </a:t>
            </a:r>
            <a:r>
              <a:rPr lang="es-ES" dirty="0" err="1"/>
              <a:t>on</a:t>
            </a:r>
            <a:r>
              <a:rPr lang="es-ES" dirty="0"/>
              <a:t> </a:t>
            </a:r>
            <a:r>
              <a:rPr lang="es-ES" dirty="0" err="1"/>
              <a:t>alignment</a:t>
            </a:r>
            <a:r>
              <a:rPr lang="es-ES" dirty="0"/>
              <a:t> CT3 SBI-</a:t>
            </a:r>
            <a:r>
              <a:rPr lang="es-ES" dirty="0" err="1"/>
              <a:t>based</a:t>
            </a:r>
            <a:r>
              <a:rPr lang="es-ES" dirty="0"/>
              <a:t> </a:t>
            </a:r>
            <a:r>
              <a:rPr lang="es-ES" dirty="0" err="1"/>
              <a:t>TSs</a:t>
            </a:r>
            <a:r>
              <a:rPr lang="es-ES" dirty="0"/>
              <a:t> </a:t>
            </a:r>
            <a:r>
              <a:rPr lang="es-ES" dirty="0" err="1"/>
              <a:t>with</a:t>
            </a:r>
            <a:r>
              <a:rPr lang="es-ES" dirty="0"/>
              <a:t> TS 29.500 &amp; TS 29.501.</a:t>
            </a:r>
          </a:p>
          <a:p>
            <a:pPr lvl="1"/>
            <a:r>
              <a:rPr lang="es-ES" dirty="0"/>
              <a:t>WID </a:t>
            </a:r>
            <a:r>
              <a:rPr lang="es-ES" dirty="0" err="1"/>
              <a:t>updated</a:t>
            </a:r>
            <a:r>
              <a:rPr lang="es-ES" dirty="0"/>
              <a:t> after </a:t>
            </a:r>
            <a:r>
              <a:rPr lang="es-ES" dirty="0" err="1"/>
              <a:t>agreeing</a:t>
            </a:r>
            <a:r>
              <a:rPr lang="es-ES" dirty="0"/>
              <a:t> </a:t>
            </a:r>
            <a:r>
              <a:rPr lang="es-ES" dirty="0" err="1"/>
              <a:t>on</a:t>
            </a:r>
            <a:r>
              <a:rPr lang="es-ES" dirty="0"/>
              <a:t> </a:t>
            </a:r>
            <a:r>
              <a:rPr lang="es-ES" dirty="0" err="1"/>
              <a:t>the</a:t>
            </a:r>
            <a:r>
              <a:rPr lang="es-ES" dirty="0"/>
              <a:t> </a:t>
            </a:r>
            <a:r>
              <a:rPr lang="es-ES" dirty="0" err="1"/>
              <a:t>split</a:t>
            </a:r>
            <a:r>
              <a:rPr lang="es-ES" dirty="0"/>
              <a:t> </a:t>
            </a:r>
            <a:r>
              <a:rPr lang="es-ES" dirty="0" err="1"/>
              <a:t>with</a:t>
            </a:r>
            <a:r>
              <a:rPr lang="es-ES" dirty="0"/>
              <a:t> </a:t>
            </a:r>
            <a:r>
              <a:rPr lang="es-ES" dirty="0" err="1"/>
              <a:t>the</a:t>
            </a:r>
            <a:r>
              <a:rPr lang="es-ES" dirty="0"/>
              <a:t> new WI NBI17: </a:t>
            </a:r>
            <a:r>
              <a:rPr lang="es-ES" dirty="0" err="1"/>
              <a:t>SBIProtoc</a:t>
            </a:r>
            <a:r>
              <a:rPr lang="es-ES" dirty="0"/>
              <a:t> 17 </a:t>
            </a:r>
            <a:r>
              <a:rPr lang="es-ES" dirty="0" err="1"/>
              <a:t>focused</a:t>
            </a:r>
            <a:r>
              <a:rPr lang="es-ES" dirty="0"/>
              <a:t> </a:t>
            </a:r>
            <a:r>
              <a:rPr lang="es-ES" dirty="0" err="1"/>
              <a:t>on</a:t>
            </a:r>
            <a:r>
              <a:rPr lang="es-ES" dirty="0"/>
              <a:t> 5G </a:t>
            </a:r>
            <a:r>
              <a:rPr lang="es-ES" dirty="0" err="1"/>
              <a:t>APIs</a:t>
            </a:r>
            <a:r>
              <a:rPr lang="es-ES" dirty="0"/>
              <a:t>.</a:t>
            </a:r>
          </a:p>
          <a:p>
            <a:pPr lvl="1"/>
            <a:r>
              <a:rPr lang="es-ES" dirty="0" err="1"/>
              <a:t>Progressive</a:t>
            </a:r>
            <a:r>
              <a:rPr lang="es-ES" dirty="0"/>
              <a:t> </a:t>
            </a:r>
            <a:r>
              <a:rPr lang="es-ES" dirty="0" err="1"/>
              <a:t>increase</a:t>
            </a:r>
            <a:r>
              <a:rPr lang="es-ES" dirty="0"/>
              <a:t> </a:t>
            </a:r>
            <a:r>
              <a:rPr lang="es-ES" dirty="0" err="1"/>
              <a:t>of</a:t>
            </a:r>
            <a:r>
              <a:rPr lang="es-ES" dirty="0"/>
              <a:t> </a:t>
            </a:r>
            <a:r>
              <a:rPr lang="es-ES" dirty="0" err="1"/>
              <a:t>the</a:t>
            </a:r>
            <a:r>
              <a:rPr lang="es-ES" dirty="0"/>
              <a:t> </a:t>
            </a:r>
            <a:r>
              <a:rPr lang="es-ES" dirty="0" err="1"/>
              <a:t>percentage</a:t>
            </a:r>
            <a:r>
              <a:rPr lang="es-ES" dirty="0"/>
              <a:t> </a:t>
            </a:r>
            <a:r>
              <a:rPr lang="es-ES" dirty="0" err="1"/>
              <a:t>of</a:t>
            </a:r>
            <a:r>
              <a:rPr lang="es-ES" dirty="0"/>
              <a:t> </a:t>
            </a:r>
            <a:r>
              <a:rPr lang="es-ES" dirty="0" err="1"/>
              <a:t>completion</a:t>
            </a:r>
            <a:r>
              <a:rPr lang="es-ES" dirty="0"/>
              <a:t> in </a:t>
            </a:r>
            <a:r>
              <a:rPr lang="es-ES" dirty="0" err="1"/>
              <a:t>every</a:t>
            </a:r>
            <a:r>
              <a:rPr lang="es-ES" dirty="0"/>
              <a:t> meeting.</a:t>
            </a:r>
          </a:p>
          <a:p>
            <a:r>
              <a:rPr lang="es-ES" dirty="0"/>
              <a:t>IMSProtoc17 WI </a:t>
            </a:r>
            <a:r>
              <a:rPr lang="es-ES" dirty="0" err="1"/>
              <a:t>reported</a:t>
            </a:r>
            <a:r>
              <a:rPr lang="es-ES" dirty="0"/>
              <a:t> as 60%</a:t>
            </a:r>
          </a:p>
          <a:p>
            <a:pPr lvl="1"/>
            <a:r>
              <a:rPr lang="es-ES" dirty="0"/>
              <a:t>No </a:t>
            </a:r>
            <a:r>
              <a:rPr lang="es-ES" dirty="0" err="1"/>
              <a:t>contributions</a:t>
            </a:r>
            <a:r>
              <a:rPr lang="es-ES" dirty="0"/>
              <a:t> </a:t>
            </a:r>
            <a:r>
              <a:rPr lang="es-ES" dirty="0" err="1"/>
              <a:t>during</a:t>
            </a:r>
            <a:r>
              <a:rPr lang="es-ES" dirty="0"/>
              <a:t> </a:t>
            </a:r>
            <a:r>
              <a:rPr lang="es-ES" dirty="0" err="1"/>
              <a:t>this</a:t>
            </a:r>
            <a:r>
              <a:rPr lang="es-ES" dirty="0"/>
              <a:t> </a:t>
            </a:r>
            <a:r>
              <a:rPr lang="es-ES" dirty="0" err="1"/>
              <a:t>Plenary</a:t>
            </a:r>
            <a:r>
              <a:rPr lang="es-ES" dirty="0"/>
              <a:t> </a:t>
            </a:r>
            <a:r>
              <a:rPr lang="es-ES" dirty="0" err="1"/>
              <a:t>cycle</a:t>
            </a:r>
            <a:r>
              <a:rPr lang="es-ES" dirty="0"/>
              <a:t>.</a:t>
            </a:r>
          </a:p>
          <a:p>
            <a:pPr lvl="1"/>
            <a:r>
              <a:rPr lang="es-ES" dirty="0" err="1"/>
              <a:t>Progressive</a:t>
            </a:r>
            <a:r>
              <a:rPr lang="es-ES" dirty="0"/>
              <a:t> </a:t>
            </a:r>
            <a:r>
              <a:rPr lang="es-ES" dirty="0" err="1"/>
              <a:t>increase</a:t>
            </a:r>
            <a:r>
              <a:rPr lang="es-ES" dirty="0"/>
              <a:t> </a:t>
            </a:r>
            <a:r>
              <a:rPr lang="es-ES" dirty="0" err="1"/>
              <a:t>of</a:t>
            </a:r>
            <a:r>
              <a:rPr lang="es-ES" dirty="0"/>
              <a:t> </a:t>
            </a:r>
            <a:r>
              <a:rPr lang="es-ES" dirty="0" err="1"/>
              <a:t>the</a:t>
            </a:r>
            <a:r>
              <a:rPr lang="es-ES" dirty="0"/>
              <a:t> </a:t>
            </a:r>
            <a:r>
              <a:rPr lang="es-ES" dirty="0" err="1"/>
              <a:t>percentage</a:t>
            </a:r>
            <a:r>
              <a:rPr lang="es-ES" dirty="0"/>
              <a:t> </a:t>
            </a:r>
            <a:r>
              <a:rPr lang="es-ES" dirty="0" err="1"/>
              <a:t>of</a:t>
            </a:r>
            <a:r>
              <a:rPr lang="es-ES" dirty="0"/>
              <a:t> </a:t>
            </a:r>
            <a:r>
              <a:rPr lang="es-ES" dirty="0" err="1"/>
              <a:t>completion</a:t>
            </a:r>
            <a:r>
              <a:rPr lang="es-ES" dirty="0"/>
              <a:t> in </a:t>
            </a:r>
            <a:r>
              <a:rPr lang="es-ES" dirty="0" err="1"/>
              <a:t>every</a:t>
            </a:r>
            <a:r>
              <a:rPr lang="es-ES" dirty="0"/>
              <a:t> meeting.</a:t>
            </a:r>
          </a:p>
        </p:txBody>
      </p:sp>
    </p:spTree>
    <p:extLst>
      <p:ext uri="{BB962C8B-B14F-4D97-AF65-F5344CB8AC3E}">
        <p14:creationId xmlns:p14="http://schemas.microsoft.com/office/powerpoint/2010/main" val="219651049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0" y="280314"/>
            <a:ext cx="10515600" cy="1325563"/>
          </a:xfrm>
        </p:spPr>
        <p:txBody>
          <a:bodyPr/>
          <a:lstStyle/>
          <a:p>
            <a:r>
              <a:rPr lang="es-ES" dirty="0" err="1"/>
              <a:t>Release</a:t>
            </a:r>
            <a:r>
              <a:rPr lang="es-ES" dirty="0"/>
              <a:t> 17 Status (V)- CT3 Non-</a:t>
            </a:r>
            <a:r>
              <a:rPr lang="es-ES" dirty="0" err="1"/>
              <a:t>driven</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854513" y="1761079"/>
            <a:ext cx="10941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TEI17_SPSFAS </a:t>
            </a:r>
            <a:r>
              <a:rPr lang="es-ES" dirty="0"/>
              <a:t>WI </a:t>
            </a:r>
            <a:r>
              <a:rPr lang="es-ES" dirty="0" err="1"/>
              <a:t>reported</a:t>
            </a:r>
            <a:r>
              <a:rPr lang="es-ES" dirty="0"/>
              <a:t> as 95%</a:t>
            </a:r>
          </a:p>
          <a:p>
            <a:pPr lvl="1"/>
            <a:r>
              <a:rPr lang="es-ES" dirty="0" err="1"/>
              <a:t>Agreed</a:t>
            </a:r>
            <a:r>
              <a:rPr lang="es-ES" dirty="0"/>
              <a:t> </a:t>
            </a:r>
            <a:r>
              <a:rPr lang="es-ES" dirty="0" err="1"/>
              <a:t>contribution</a:t>
            </a:r>
            <a:r>
              <a:rPr lang="es-ES" dirty="0"/>
              <a:t> </a:t>
            </a:r>
            <a:r>
              <a:rPr lang="es-ES" dirty="0" err="1"/>
              <a:t>to</a:t>
            </a:r>
            <a:r>
              <a:rPr lang="es-ES" dirty="0"/>
              <a:t> TS 29.513 </a:t>
            </a:r>
            <a:r>
              <a:rPr lang="es-ES" dirty="0" err="1"/>
              <a:t>to</a:t>
            </a:r>
            <a:r>
              <a:rPr lang="es-ES" dirty="0"/>
              <a:t> </a:t>
            </a:r>
            <a:r>
              <a:rPr lang="es-ES" dirty="0" err="1"/>
              <a:t>select</a:t>
            </a:r>
            <a:r>
              <a:rPr lang="es-ES" dirty="0"/>
              <a:t> </a:t>
            </a:r>
            <a:r>
              <a:rPr lang="es-ES" dirty="0" err="1"/>
              <a:t>the</a:t>
            </a:r>
            <a:r>
              <a:rPr lang="es-ES" dirty="0"/>
              <a:t> </a:t>
            </a:r>
            <a:r>
              <a:rPr lang="es-ES" dirty="0" err="1"/>
              <a:t>same</a:t>
            </a:r>
            <a:r>
              <a:rPr lang="es-ES" dirty="0"/>
              <a:t> PCF </a:t>
            </a:r>
            <a:r>
              <a:rPr lang="es-ES" dirty="0" err="1"/>
              <a:t>from</a:t>
            </a:r>
            <a:r>
              <a:rPr lang="es-ES" dirty="0"/>
              <a:t> AMF &amp; SMF.</a:t>
            </a:r>
          </a:p>
          <a:p>
            <a:r>
              <a:rPr lang="es-ES" dirty="0"/>
              <a:t>ATSSS_Ph2 WI </a:t>
            </a:r>
            <a:r>
              <a:rPr lang="es-ES" dirty="0" err="1"/>
              <a:t>reported</a:t>
            </a:r>
            <a:r>
              <a:rPr lang="es-ES" dirty="0"/>
              <a:t> as 50%</a:t>
            </a:r>
          </a:p>
          <a:p>
            <a:pPr lvl="1"/>
            <a:r>
              <a:rPr lang="es-ES" dirty="0" err="1"/>
              <a:t>Agreed</a:t>
            </a:r>
            <a:r>
              <a:rPr lang="es-ES" dirty="0"/>
              <a:t> </a:t>
            </a:r>
            <a:r>
              <a:rPr lang="es-ES" dirty="0" err="1"/>
              <a:t>contributions</a:t>
            </a:r>
            <a:r>
              <a:rPr lang="es-ES" dirty="0"/>
              <a:t> </a:t>
            </a:r>
            <a:r>
              <a:rPr lang="es-ES" dirty="0" err="1"/>
              <a:t>to</a:t>
            </a:r>
            <a:r>
              <a:rPr lang="es-ES" dirty="0"/>
              <a:t> </a:t>
            </a:r>
            <a:r>
              <a:rPr lang="es-ES" dirty="0" err="1"/>
              <a:t>support</a:t>
            </a:r>
            <a:r>
              <a:rPr lang="es-ES" dirty="0"/>
              <a:t> </a:t>
            </a:r>
            <a:r>
              <a:rPr lang="es-ES" dirty="0" err="1"/>
              <a:t>threshold</a:t>
            </a:r>
            <a:r>
              <a:rPr lang="es-ES" dirty="0"/>
              <a:t> </a:t>
            </a:r>
            <a:r>
              <a:rPr lang="es-ES" dirty="0" err="1"/>
              <a:t>condition</a:t>
            </a:r>
            <a:r>
              <a:rPr lang="es-ES" dirty="0"/>
              <a:t> and </a:t>
            </a:r>
            <a:r>
              <a:rPr lang="es-ES" dirty="0" err="1"/>
              <a:t>steering</a:t>
            </a:r>
            <a:r>
              <a:rPr lang="es-ES" dirty="0"/>
              <a:t> </a:t>
            </a:r>
            <a:r>
              <a:rPr lang="es-ES" dirty="0" err="1"/>
              <a:t>mode</a:t>
            </a:r>
            <a:r>
              <a:rPr lang="es-ES" dirty="0"/>
              <a:t> </a:t>
            </a:r>
            <a:r>
              <a:rPr lang="es-ES" dirty="0" err="1"/>
              <a:t>indicators</a:t>
            </a:r>
            <a:r>
              <a:rPr lang="es-ES" dirty="0"/>
              <a:t> in </a:t>
            </a:r>
            <a:r>
              <a:rPr lang="es-ES" dirty="0" err="1"/>
              <a:t>Npcf_PolicyControl</a:t>
            </a:r>
            <a:r>
              <a:rPr lang="es-ES" dirty="0"/>
              <a:t> Service.</a:t>
            </a:r>
          </a:p>
          <a:p>
            <a:r>
              <a:rPr lang="es-ES" dirty="0" err="1"/>
              <a:t>IIoT</a:t>
            </a:r>
            <a:r>
              <a:rPr lang="es-ES" dirty="0"/>
              <a:t> WI </a:t>
            </a:r>
            <a:r>
              <a:rPr lang="es-ES" dirty="0" err="1"/>
              <a:t>reported</a:t>
            </a:r>
            <a:r>
              <a:rPr lang="es-ES" dirty="0"/>
              <a:t> as 45%</a:t>
            </a:r>
          </a:p>
          <a:p>
            <a:pPr lvl="1"/>
            <a:r>
              <a:rPr lang="es-ES" dirty="0" err="1"/>
              <a:t>Work</a:t>
            </a:r>
            <a:r>
              <a:rPr lang="es-ES" dirty="0"/>
              <a:t> </a:t>
            </a:r>
            <a:r>
              <a:rPr lang="es-ES" dirty="0" err="1"/>
              <a:t>started</a:t>
            </a:r>
            <a:r>
              <a:rPr lang="es-ES" dirty="0"/>
              <a:t> </a:t>
            </a:r>
            <a:r>
              <a:rPr lang="es-ES" dirty="0" err="1"/>
              <a:t>for</a:t>
            </a:r>
            <a:r>
              <a:rPr lang="es-ES" dirty="0"/>
              <a:t> </a:t>
            </a:r>
            <a:r>
              <a:rPr lang="es-ES" dirty="0" err="1"/>
              <a:t>the</a:t>
            </a:r>
            <a:r>
              <a:rPr lang="es-ES" dirty="0"/>
              <a:t> </a:t>
            </a:r>
            <a:r>
              <a:rPr lang="es-ES" dirty="0" err="1"/>
              <a:t>specification</a:t>
            </a:r>
            <a:r>
              <a:rPr lang="es-ES" dirty="0"/>
              <a:t> </a:t>
            </a:r>
            <a:r>
              <a:rPr lang="es-ES" dirty="0" err="1"/>
              <a:t>of</a:t>
            </a:r>
            <a:r>
              <a:rPr lang="es-ES" dirty="0"/>
              <a:t> Time </a:t>
            </a:r>
            <a:r>
              <a:rPr lang="es-ES" dirty="0" err="1"/>
              <a:t>Sensitive</a:t>
            </a:r>
            <a:r>
              <a:rPr lang="es-ES" dirty="0"/>
              <a:t> </a:t>
            </a:r>
            <a:r>
              <a:rPr lang="es-ES" dirty="0" err="1"/>
              <a:t>Communication</a:t>
            </a:r>
            <a:r>
              <a:rPr lang="es-ES" dirty="0"/>
              <a:t> </a:t>
            </a:r>
            <a:r>
              <a:rPr lang="es-ES" dirty="0" err="1"/>
              <a:t>other</a:t>
            </a:r>
            <a:r>
              <a:rPr lang="es-ES" dirty="0"/>
              <a:t> </a:t>
            </a:r>
            <a:r>
              <a:rPr lang="es-ES" dirty="0" err="1"/>
              <a:t>than</a:t>
            </a:r>
            <a:r>
              <a:rPr lang="es-ES" dirty="0"/>
              <a:t> TSN, </a:t>
            </a:r>
            <a:r>
              <a:rPr lang="es-ES" dirty="0" err="1"/>
              <a:t>Survival</a:t>
            </a:r>
            <a:r>
              <a:rPr lang="es-ES" dirty="0"/>
              <a:t> Time, Time </a:t>
            </a:r>
            <a:r>
              <a:rPr lang="es-ES" dirty="0" err="1"/>
              <a:t>Synchronization</a:t>
            </a:r>
            <a:r>
              <a:rPr lang="es-ES" dirty="0"/>
              <a:t> </a:t>
            </a:r>
            <a:r>
              <a:rPr lang="es-ES" dirty="0" err="1"/>
              <a:t>Exposure</a:t>
            </a:r>
            <a:r>
              <a:rPr lang="es-ES" dirty="0"/>
              <a:t>, TSCAI Time </a:t>
            </a:r>
            <a:r>
              <a:rPr lang="es-ES" dirty="0" err="1"/>
              <a:t>Domain</a:t>
            </a:r>
            <a:r>
              <a:rPr lang="es-ES" dirty="0"/>
              <a:t> in </a:t>
            </a:r>
            <a:r>
              <a:rPr lang="es-ES" dirty="0" err="1"/>
              <a:t>the</a:t>
            </a:r>
            <a:r>
              <a:rPr lang="es-ES" dirty="0"/>
              <a:t> </a:t>
            </a:r>
            <a:r>
              <a:rPr lang="es-ES" dirty="0" err="1"/>
              <a:t>relevant</a:t>
            </a:r>
            <a:r>
              <a:rPr lang="es-ES" dirty="0"/>
              <a:t> </a:t>
            </a:r>
            <a:r>
              <a:rPr lang="es-ES" dirty="0" err="1"/>
              <a:t>TSs</a:t>
            </a:r>
            <a:r>
              <a:rPr lang="es-ES" dirty="0"/>
              <a:t>.</a:t>
            </a:r>
          </a:p>
          <a:p>
            <a:pPr lvl="1"/>
            <a:r>
              <a:rPr lang="es-ES" dirty="0"/>
              <a:t>Big </a:t>
            </a:r>
            <a:r>
              <a:rPr lang="es-ES" dirty="0" err="1"/>
              <a:t>dependency</a:t>
            </a:r>
            <a:r>
              <a:rPr lang="es-ES" dirty="0"/>
              <a:t> </a:t>
            </a:r>
            <a:r>
              <a:rPr lang="es-ES" dirty="0" err="1"/>
              <a:t>with</a:t>
            </a:r>
            <a:r>
              <a:rPr lang="es-ES" dirty="0"/>
              <a:t> </a:t>
            </a:r>
            <a:r>
              <a:rPr lang="es-ES" dirty="0" err="1"/>
              <a:t>ongoing</a:t>
            </a:r>
            <a:r>
              <a:rPr lang="es-ES" dirty="0"/>
              <a:t> </a:t>
            </a:r>
            <a:r>
              <a:rPr lang="es-ES" dirty="0" err="1"/>
              <a:t>stage</a:t>
            </a:r>
            <a:r>
              <a:rPr lang="es-ES" dirty="0"/>
              <a:t> 2 </a:t>
            </a:r>
            <a:r>
              <a:rPr lang="es-ES" dirty="0" err="1"/>
              <a:t>work</a:t>
            </a:r>
            <a:r>
              <a:rPr lang="es-ES" dirty="0"/>
              <a:t>.</a:t>
            </a:r>
          </a:p>
        </p:txBody>
      </p:sp>
    </p:spTree>
    <p:extLst>
      <p:ext uri="{BB962C8B-B14F-4D97-AF65-F5344CB8AC3E}">
        <p14:creationId xmlns:p14="http://schemas.microsoft.com/office/powerpoint/2010/main" val="163462034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0" y="280314"/>
            <a:ext cx="10515600" cy="1325563"/>
          </a:xfrm>
        </p:spPr>
        <p:txBody>
          <a:bodyPr/>
          <a:lstStyle/>
          <a:p>
            <a:r>
              <a:rPr lang="es-ES" dirty="0" err="1"/>
              <a:t>Release</a:t>
            </a:r>
            <a:r>
              <a:rPr lang="es-ES" dirty="0"/>
              <a:t> 17 Status (VI)- CT3 Non-</a:t>
            </a:r>
            <a:r>
              <a:rPr lang="es-ES" dirty="0" err="1"/>
              <a:t>driven</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854513" y="1761079"/>
            <a:ext cx="10941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eNS_Ph2 </a:t>
            </a:r>
            <a:r>
              <a:rPr lang="es-ES" dirty="0"/>
              <a:t>WI </a:t>
            </a:r>
            <a:r>
              <a:rPr lang="es-ES" dirty="0" err="1"/>
              <a:t>reported</a:t>
            </a:r>
            <a:r>
              <a:rPr lang="es-ES" dirty="0"/>
              <a:t> as 30%</a:t>
            </a:r>
          </a:p>
          <a:p>
            <a:pPr lvl="1"/>
            <a:r>
              <a:rPr lang="es-ES" dirty="0" err="1"/>
              <a:t>Work</a:t>
            </a:r>
            <a:r>
              <a:rPr lang="es-ES" dirty="0"/>
              <a:t> </a:t>
            </a:r>
            <a:r>
              <a:rPr lang="es-ES" dirty="0" err="1"/>
              <a:t>started</a:t>
            </a:r>
            <a:r>
              <a:rPr lang="es-ES" dirty="0"/>
              <a:t> </a:t>
            </a:r>
            <a:r>
              <a:rPr lang="es-ES" dirty="0" err="1"/>
              <a:t>with</a:t>
            </a:r>
            <a:r>
              <a:rPr lang="es-ES" dirty="0"/>
              <a:t> </a:t>
            </a:r>
            <a:r>
              <a:rPr lang="es-ES" dirty="0" err="1"/>
              <a:t>the</a:t>
            </a:r>
            <a:r>
              <a:rPr lang="es-ES" dirty="0"/>
              <a:t> </a:t>
            </a:r>
            <a:r>
              <a:rPr lang="es-ES" dirty="0" err="1"/>
              <a:t>specification</a:t>
            </a:r>
            <a:r>
              <a:rPr lang="es-ES" dirty="0"/>
              <a:t> </a:t>
            </a:r>
            <a:r>
              <a:rPr lang="es-ES" dirty="0" err="1"/>
              <a:t>of</a:t>
            </a:r>
            <a:r>
              <a:rPr lang="es-ES" dirty="0"/>
              <a:t> Network </a:t>
            </a:r>
            <a:r>
              <a:rPr lang="es-ES" dirty="0" err="1"/>
              <a:t>Slice</a:t>
            </a:r>
            <a:r>
              <a:rPr lang="es-ES" dirty="0"/>
              <a:t> Status </a:t>
            </a:r>
            <a:r>
              <a:rPr lang="es-ES" dirty="0" err="1"/>
              <a:t>reporting</a:t>
            </a:r>
            <a:r>
              <a:rPr lang="es-ES" dirty="0"/>
              <a:t> </a:t>
            </a:r>
            <a:r>
              <a:rPr lang="es-ES" dirty="0" err="1"/>
              <a:t>events</a:t>
            </a:r>
            <a:r>
              <a:rPr lang="es-ES" dirty="0"/>
              <a:t> </a:t>
            </a:r>
            <a:r>
              <a:rPr lang="es-ES" dirty="0" err="1"/>
              <a:t>for</a:t>
            </a:r>
            <a:r>
              <a:rPr lang="es-ES" dirty="0"/>
              <a:t> </a:t>
            </a:r>
            <a:r>
              <a:rPr lang="es-ES" dirty="0" err="1"/>
              <a:t>MonitoringEvent</a:t>
            </a:r>
            <a:r>
              <a:rPr lang="es-ES" dirty="0"/>
              <a:t> API &amp; </a:t>
            </a:r>
            <a:r>
              <a:rPr lang="es-ES" dirty="0" err="1"/>
              <a:t>Serving</a:t>
            </a:r>
            <a:r>
              <a:rPr lang="es-ES" dirty="0"/>
              <a:t> PLMN UE </a:t>
            </a:r>
            <a:r>
              <a:rPr lang="es-ES" dirty="0" err="1"/>
              <a:t>Slice</a:t>
            </a:r>
            <a:r>
              <a:rPr lang="es-ES" dirty="0"/>
              <a:t>-MBR control.</a:t>
            </a:r>
          </a:p>
          <a:p>
            <a:r>
              <a:rPr lang="en-GB" dirty="0"/>
              <a:t>eEDGE_5GC </a:t>
            </a:r>
            <a:r>
              <a:rPr lang="es-ES" dirty="0"/>
              <a:t>WI </a:t>
            </a:r>
            <a:r>
              <a:rPr lang="es-ES" dirty="0" err="1"/>
              <a:t>reported</a:t>
            </a:r>
            <a:r>
              <a:rPr lang="es-ES" dirty="0"/>
              <a:t> as 40%</a:t>
            </a:r>
          </a:p>
          <a:p>
            <a:pPr lvl="1"/>
            <a:r>
              <a:rPr lang="es-ES" dirty="0"/>
              <a:t>Support </a:t>
            </a:r>
            <a:r>
              <a:rPr lang="es-ES" dirty="0" err="1"/>
              <a:t>of</a:t>
            </a:r>
            <a:r>
              <a:rPr lang="es-ES" dirty="0"/>
              <a:t> User </a:t>
            </a:r>
            <a:r>
              <a:rPr lang="es-ES" dirty="0" err="1"/>
              <a:t>Plane</a:t>
            </a:r>
            <a:r>
              <a:rPr lang="es-ES" dirty="0"/>
              <a:t> </a:t>
            </a:r>
            <a:r>
              <a:rPr lang="es-ES" dirty="0" err="1"/>
              <a:t>Latency</a:t>
            </a:r>
            <a:r>
              <a:rPr lang="es-ES" dirty="0"/>
              <a:t> </a:t>
            </a:r>
            <a:r>
              <a:rPr lang="es-ES" dirty="0" err="1"/>
              <a:t>requirements</a:t>
            </a:r>
            <a:r>
              <a:rPr lang="es-ES" dirty="0"/>
              <a:t> in AF-</a:t>
            </a:r>
            <a:r>
              <a:rPr lang="es-ES" dirty="0" err="1"/>
              <a:t>influence</a:t>
            </a:r>
            <a:r>
              <a:rPr lang="es-ES" dirty="0"/>
              <a:t> </a:t>
            </a:r>
            <a:r>
              <a:rPr lang="es-ES" dirty="0" err="1"/>
              <a:t>of</a:t>
            </a:r>
            <a:r>
              <a:rPr lang="es-ES" dirty="0"/>
              <a:t> </a:t>
            </a:r>
            <a:r>
              <a:rPr lang="es-ES" dirty="0" err="1"/>
              <a:t>traffic</a:t>
            </a:r>
            <a:r>
              <a:rPr lang="es-ES" dirty="0"/>
              <a:t> </a:t>
            </a:r>
            <a:r>
              <a:rPr lang="es-ES" dirty="0" err="1"/>
              <a:t>routing</a:t>
            </a:r>
            <a:r>
              <a:rPr lang="es-ES" dirty="0"/>
              <a:t> control </a:t>
            </a:r>
            <a:r>
              <a:rPr lang="es-ES" dirty="0" err="1"/>
              <a:t>introduced</a:t>
            </a:r>
            <a:r>
              <a:rPr lang="es-ES" dirty="0"/>
              <a:t> in </a:t>
            </a:r>
            <a:r>
              <a:rPr lang="es-ES" dirty="0" err="1"/>
              <a:t>relevant</a:t>
            </a:r>
            <a:r>
              <a:rPr lang="es-ES" dirty="0"/>
              <a:t> </a:t>
            </a:r>
            <a:r>
              <a:rPr lang="es-ES" dirty="0" err="1"/>
              <a:t>services</a:t>
            </a:r>
            <a:r>
              <a:rPr lang="es-ES" dirty="0"/>
              <a:t>.</a:t>
            </a:r>
          </a:p>
          <a:p>
            <a:pPr lvl="1"/>
            <a:r>
              <a:rPr lang="es-ES" dirty="0"/>
              <a:t>ECS </a:t>
            </a:r>
            <a:r>
              <a:rPr lang="es-ES" dirty="0" err="1"/>
              <a:t>Address</a:t>
            </a:r>
            <a:r>
              <a:rPr lang="es-ES" dirty="0"/>
              <a:t> </a:t>
            </a:r>
            <a:r>
              <a:rPr lang="es-ES" dirty="0" err="1"/>
              <a:t>Provisioning</a:t>
            </a:r>
            <a:r>
              <a:rPr lang="es-ES" dirty="0"/>
              <a:t> </a:t>
            </a:r>
            <a:r>
              <a:rPr lang="es-ES" dirty="0" err="1"/>
              <a:t>support</a:t>
            </a:r>
            <a:r>
              <a:rPr lang="es-ES" dirty="0"/>
              <a:t> </a:t>
            </a:r>
            <a:r>
              <a:rPr lang="es-ES" dirty="0" err="1"/>
              <a:t>added</a:t>
            </a:r>
            <a:r>
              <a:rPr lang="es-ES" dirty="0"/>
              <a:t>.</a:t>
            </a:r>
          </a:p>
          <a:p>
            <a:pPr lvl="1"/>
            <a:r>
              <a:rPr lang="en-US" dirty="0"/>
              <a:t>Support of Network Exposure to EAS via Local NEF</a:t>
            </a:r>
          </a:p>
          <a:p>
            <a:pPr lvl="1"/>
            <a:r>
              <a:rPr lang="en-US" dirty="0"/>
              <a:t>Updates related to AF influence on URSP introduced.</a:t>
            </a:r>
            <a:endParaRPr lang="es-ES" dirty="0"/>
          </a:p>
          <a:p>
            <a:r>
              <a:rPr lang="en-GB" dirty="0" err="1"/>
              <a:t>BEPoP</a:t>
            </a:r>
            <a:r>
              <a:rPr lang="en-GB" dirty="0"/>
              <a:t> WI reported as </a:t>
            </a:r>
            <a:r>
              <a:rPr lang="es-ES" dirty="0"/>
              <a:t>60%</a:t>
            </a:r>
          </a:p>
          <a:p>
            <a:pPr lvl="1"/>
            <a:r>
              <a:rPr lang="en-US" dirty="0"/>
              <a:t>Agreed updates to support L2TP for CUPS.</a:t>
            </a:r>
            <a:endParaRPr lang="es-ES" dirty="0"/>
          </a:p>
        </p:txBody>
      </p:sp>
    </p:spTree>
    <p:extLst>
      <p:ext uri="{BB962C8B-B14F-4D97-AF65-F5344CB8AC3E}">
        <p14:creationId xmlns:p14="http://schemas.microsoft.com/office/powerpoint/2010/main" val="1695193109"/>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0" y="280314"/>
            <a:ext cx="10515600" cy="1325563"/>
          </a:xfrm>
        </p:spPr>
        <p:txBody>
          <a:bodyPr/>
          <a:lstStyle/>
          <a:p>
            <a:r>
              <a:rPr lang="es-ES" dirty="0" err="1"/>
              <a:t>Release</a:t>
            </a:r>
            <a:r>
              <a:rPr lang="es-ES" dirty="0"/>
              <a:t> 17 Status (VII)- CT3 Non-</a:t>
            </a:r>
            <a:r>
              <a:rPr lang="es-ES" dirty="0" err="1"/>
              <a:t>driven</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854513" y="1761079"/>
            <a:ext cx="10941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5GSAT_ARCH </a:t>
            </a:r>
            <a:r>
              <a:rPr lang="es-ES" dirty="0"/>
              <a:t>WI </a:t>
            </a:r>
            <a:r>
              <a:rPr lang="es-ES" dirty="0" err="1"/>
              <a:t>reported</a:t>
            </a:r>
            <a:r>
              <a:rPr lang="es-ES" dirty="0"/>
              <a:t> as 60%</a:t>
            </a:r>
          </a:p>
          <a:p>
            <a:pPr lvl="1"/>
            <a:r>
              <a:rPr lang="es-ES" dirty="0" err="1"/>
              <a:t>Handling</a:t>
            </a:r>
            <a:r>
              <a:rPr lang="es-ES" dirty="0"/>
              <a:t> </a:t>
            </a:r>
            <a:r>
              <a:rPr lang="es-ES" dirty="0" err="1"/>
              <a:t>of</a:t>
            </a:r>
            <a:r>
              <a:rPr lang="es-ES" dirty="0"/>
              <a:t> </a:t>
            </a:r>
            <a:r>
              <a:rPr lang="en-US" dirty="0"/>
              <a:t>Satellite backhaul change event as been specified in TS 29.512, TS 29.513 &amp; TS 29.523</a:t>
            </a:r>
            <a:r>
              <a:rPr lang="es-ES" dirty="0"/>
              <a:t>.</a:t>
            </a:r>
          </a:p>
          <a:p>
            <a:r>
              <a:rPr lang="en-GB" dirty="0"/>
              <a:t>eV2XAPP </a:t>
            </a:r>
            <a:r>
              <a:rPr lang="es-ES" dirty="0"/>
              <a:t>WI </a:t>
            </a:r>
            <a:r>
              <a:rPr lang="es-ES" dirty="0" err="1"/>
              <a:t>reported</a:t>
            </a:r>
            <a:r>
              <a:rPr lang="es-ES" dirty="0"/>
              <a:t> as 50%</a:t>
            </a:r>
          </a:p>
          <a:p>
            <a:pPr lvl="1"/>
            <a:r>
              <a:rPr lang="es-ES" dirty="0" err="1"/>
              <a:t>Work</a:t>
            </a:r>
            <a:r>
              <a:rPr lang="es-ES" dirty="0"/>
              <a:t> </a:t>
            </a:r>
            <a:r>
              <a:rPr lang="es-ES" dirty="0" err="1"/>
              <a:t>focused</a:t>
            </a:r>
            <a:r>
              <a:rPr lang="es-ES" dirty="0"/>
              <a:t> </a:t>
            </a:r>
            <a:r>
              <a:rPr lang="es-ES" dirty="0" err="1"/>
              <a:t>on</a:t>
            </a:r>
            <a:r>
              <a:rPr lang="es-ES" dirty="0"/>
              <a:t> </a:t>
            </a:r>
            <a:r>
              <a:rPr lang="es-ES" dirty="0" err="1"/>
              <a:t>the</a:t>
            </a:r>
            <a:r>
              <a:rPr lang="es-ES" dirty="0"/>
              <a:t> </a:t>
            </a:r>
            <a:r>
              <a:rPr lang="es-ES" dirty="0" err="1"/>
              <a:t>specification</a:t>
            </a:r>
            <a:r>
              <a:rPr lang="es-ES" dirty="0"/>
              <a:t> </a:t>
            </a:r>
            <a:r>
              <a:rPr lang="es-ES" dirty="0" err="1"/>
              <a:t>of</a:t>
            </a:r>
            <a:r>
              <a:rPr lang="es-ES" dirty="0"/>
              <a:t> </a:t>
            </a:r>
            <a:r>
              <a:rPr lang="es-ES" dirty="0" err="1"/>
              <a:t>VAE_HDMapDynamicInfo</a:t>
            </a:r>
            <a:r>
              <a:rPr lang="es-ES" dirty="0"/>
              <a:t> </a:t>
            </a:r>
            <a:r>
              <a:rPr lang="es-ES" dirty="0" err="1"/>
              <a:t>service</a:t>
            </a:r>
            <a:r>
              <a:rPr lang="en-US" dirty="0"/>
              <a:t>, the support of Local MBMS &amp; </a:t>
            </a:r>
            <a:r>
              <a:rPr lang="en-US" dirty="0" err="1"/>
              <a:t>eCAPIF</a:t>
            </a:r>
            <a:r>
              <a:rPr lang="en-US" dirty="0"/>
              <a:t>.</a:t>
            </a:r>
            <a:endParaRPr lang="es-ES" dirty="0"/>
          </a:p>
          <a:p>
            <a:r>
              <a:rPr lang="en-GB" dirty="0"/>
              <a:t>TEI17_SAPES WI reported as </a:t>
            </a:r>
            <a:r>
              <a:rPr lang="es-ES" dirty="0"/>
              <a:t>100%</a:t>
            </a:r>
          </a:p>
          <a:p>
            <a:pPr lvl="1"/>
            <a:r>
              <a:rPr lang="en-US" dirty="0"/>
              <a:t>With the support for signed attestation for emergency and priority IMS sessions the WI was considered complete.</a:t>
            </a:r>
          </a:p>
        </p:txBody>
      </p:sp>
    </p:spTree>
    <p:extLst>
      <p:ext uri="{BB962C8B-B14F-4D97-AF65-F5344CB8AC3E}">
        <p14:creationId xmlns:p14="http://schemas.microsoft.com/office/powerpoint/2010/main" val="3200523378"/>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0" y="280314"/>
            <a:ext cx="10515600" cy="1325563"/>
          </a:xfrm>
        </p:spPr>
        <p:txBody>
          <a:bodyPr/>
          <a:lstStyle/>
          <a:p>
            <a:r>
              <a:rPr lang="es-ES" dirty="0" err="1"/>
              <a:t>Release</a:t>
            </a:r>
            <a:r>
              <a:rPr lang="es-ES" dirty="0"/>
              <a:t> 17 Status (VIII)-CT3 Non-</a:t>
            </a:r>
            <a:r>
              <a:rPr lang="es-ES" dirty="0" err="1"/>
              <a:t>driven</a:t>
            </a:r>
            <a:r>
              <a:rPr lang="es-ES" dirty="0"/>
              <a:t> </a:t>
            </a:r>
            <a:r>
              <a:rPr lang="es-ES" dirty="0" err="1"/>
              <a:t>WIs</a:t>
            </a:r>
            <a:r>
              <a:rPr lang="es-ES" dirty="0"/>
              <a:t> </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96063" y="2017011"/>
            <a:ext cx="11591260" cy="4245565"/>
          </a:xfrm>
        </p:spPr>
        <p:txBody>
          <a:bodyPr/>
          <a:lstStyle/>
          <a:p>
            <a:endParaRPr lang="es-ES" sz="2400" dirty="0"/>
          </a:p>
          <a:p>
            <a:endParaRPr lang="es-ES" sz="2000" dirty="0"/>
          </a:p>
          <a:p>
            <a:pPr lvl="1"/>
            <a:endParaRPr lang="en-US" dirty="0"/>
          </a:p>
          <a:p>
            <a:endParaRPr lang="es-ES" dirty="0"/>
          </a:p>
          <a:p>
            <a:pPr lvl="1"/>
            <a:endParaRPr lang="es-ES" dirty="0"/>
          </a:p>
          <a:p>
            <a:pPr marL="457200" lvl="1" indent="0">
              <a:buNone/>
            </a:pPr>
            <a:endParaRPr lang="es-ES" dirty="0"/>
          </a:p>
          <a:p>
            <a:pPr marL="0" indent="0">
              <a:buNone/>
            </a:pPr>
            <a:endParaRPr lang="es-ES" dirty="0"/>
          </a:p>
        </p:txBody>
      </p:sp>
      <p:sp>
        <p:nvSpPr>
          <p:cNvPr id="4" name="Content Placeholder 2">
            <a:extLst>
              <a:ext uri="{FF2B5EF4-FFF2-40B4-BE49-F238E27FC236}">
                <a16:creationId xmlns:a16="http://schemas.microsoft.com/office/drawing/2014/main" id="{EED44DA8-1A5F-4E10-95BE-066E6AEB1ACE}"/>
              </a:ext>
            </a:extLst>
          </p:cNvPr>
          <p:cNvSpPr txBox="1">
            <a:spLocks/>
          </p:cNvSpPr>
          <p:nvPr/>
        </p:nvSpPr>
        <p:spPr bwMode="auto">
          <a:xfrm>
            <a:off x="854513" y="1761079"/>
            <a:ext cx="10941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UASAPP WI reported as 5%</a:t>
            </a:r>
          </a:p>
          <a:p>
            <a:pPr lvl="1"/>
            <a:r>
              <a:rPr lang="en-US" dirty="0"/>
              <a:t>Skeleton and scope for the new UASAPP TS have been agreed.</a:t>
            </a:r>
          </a:p>
          <a:p>
            <a:r>
              <a:rPr lang="es-ES" dirty="0" err="1"/>
              <a:t>WIDs</a:t>
            </a:r>
            <a:r>
              <a:rPr lang="es-ES" dirty="0"/>
              <a:t> </a:t>
            </a:r>
            <a:r>
              <a:rPr lang="es-ES" dirty="0" err="1"/>
              <a:t>for</a:t>
            </a:r>
            <a:r>
              <a:rPr lang="es-ES" dirty="0"/>
              <a:t> 5MBS, ESEAL &amp; EV2XARC_Ph2 </a:t>
            </a:r>
            <a:r>
              <a:rPr lang="es-ES" dirty="0" err="1"/>
              <a:t>agreed</a:t>
            </a:r>
            <a:r>
              <a:rPr lang="es-ES" dirty="0"/>
              <a:t>. </a:t>
            </a:r>
            <a:r>
              <a:rPr lang="es-ES" dirty="0" err="1"/>
              <a:t>Work</a:t>
            </a:r>
            <a:r>
              <a:rPr lang="es-ES" dirty="0"/>
              <a:t> </a:t>
            </a:r>
            <a:r>
              <a:rPr lang="es-ES" dirty="0" err="1"/>
              <a:t>not</a:t>
            </a:r>
            <a:r>
              <a:rPr lang="es-ES" dirty="0"/>
              <a:t> </a:t>
            </a:r>
            <a:r>
              <a:rPr lang="es-ES" dirty="0" err="1"/>
              <a:t>initiated</a:t>
            </a:r>
            <a:r>
              <a:rPr lang="es-ES" dirty="0"/>
              <a:t>.</a:t>
            </a:r>
          </a:p>
          <a:p>
            <a:r>
              <a:rPr lang="es-ES" dirty="0"/>
              <a:t>Quite a </a:t>
            </a:r>
            <a:r>
              <a:rPr lang="es-ES" dirty="0" err="1"/>
              <a:t>few</a:t>
            </a:r>
            <a:r>
              <a:rPr lang="es-ES" dirty="0"/>
              <a:t> </a:t>
            </a:r>
            <a:r>
              <a:rPr lang="es-ES" dirty="0" err="1"/>
              <a:t>contributions</a:t>
            </a:r>
            <a:r>
              <a:rPr lang="es-ES" dirty="0"/>
              <a:t> </a:t>
            </a:r>
            <a:r>
              <a:rPr lang="es-ES" dirty="0" err="1"/>
              <a:t>to</a:t>
            </a:r>
            <a:r>
              <a:rPr lang="es-ES" dirty="0"/>
              <a:t> </a:t>
            </a:r>
            <a:r>
              <a:rPr lang="es-ES" dirty="0" err="1"/>
              <a:t>enhance</a:t>
            </a:r>
            <a:r>
              <a:rPr lang="es-ES" dirty="0"/>
              <a:t> </a:t>
            </a:r>
            <a:r>
              <a:rPr lang="es-ES" dirty="0" err="1"/>
              <a:t>functionality</a:t>
            </a:r>
            <a:r>
              <a:rPr lang="es-ES" dirty="0"/>
              <a:t> &amp; </a:t>
            </a:r>
            <a:r>
              <a:rPr lang="es-ES" dirty="0" err="1"/>
              <a:t>descriptions</a:t>
            </a:r>
            <a:r>
              <a:rPr lang="es-ES" dirty="0"/>
              <a:t> </a:t>
            </a:r>
            <a:r>
              <a:rPr lang="es-ES" dirty="0" err="1"/>
              <a:t>for</a:t>
            </a:r>
            <a:r>
              <a:rPr lang="es-ES" dirty="0"/>
              <a:t> </a:t>
            </a:r>
            <a:r>
              <a:rPr lang="es-ES" dirty="0" err="1"/>
              <a:t>different</a:t>
            </a:r>
            <a:r>
              <a:rPr lang="es-ES" dirty="0"/>
              <a:t> </a:t>
            </a:r>
            <a:r>
              <a:rPr lang="es-ES" dirty="0" err="1"/>
              <a:t>WIs</a:t>
            </a:r>
            <a:r>
              <a:rPr lang="es-ES" dirty="0"/>
              <a:t> (TEI17 + WI </a:t>
            </a:r>
            <a:r>
              <a:rPr lang="es-ES" dirty="0" err="1"/>
              <a:t>code</a:t>
            </a:r>
            <a:r>
              <a:rPr lang="es-ES" dirty="0"/>
              <a:t> </a:t>
            </a:r>
            <a:r>
              <a:rPr lang="es-ES" dirty="0" err="1"/>
              <a:t>CRs</a:t>
            </a:r>
            <a:r>
              <a:rPr lang="es-ES" dirty="0"/>
              <a:t>).</a:t>
            </a:r>
          </a:p>
          <a:p>
            <a:r>
              <a:rPr lang="es-ES" dirty="0"/>
              <a:t>Non-</a:t>
            </a:r>
            <a:r>
              <a:rPr lang="es-ES" dirty="0" err="1"/>
              <a:t>reported</a:t>
            </a:r>
            <a:r>
              <a:rPr lang="es-ES" dirty="0"/>
              <a:t> </a:t>
            </a:r>
            <a:r>
              <a:rPr lang="es-ES" dirty="0" err="1"/>
              <a:t>WIs</a:t>
            </a:r>
            <a:r>
              <a:rPr lang="es-ES" dirty="0"/>
              <a:t> </a:t>
            </a:r>
            <a:r>
              <a:rPr lang="es-ES" dirty="0" err="1"/>
              <a:t>had</a:t>
            </a:r>
            <a:r>
              <a:rPr lang="es-ES" dirty="0"/>
              <a:t> no </a:t>
            </a:r>
            <a:r>
              <a:rPr lang="es-ES" dirty="0" err="1"/>
              <a:t>progress</a:t>
            </a:r>
            <a:r>
              <a:rPr lang="es-ES" dirty="0"/>
              <a:t> </a:t>
            </a:r>
            <a:r>
              <a:rPr lang="es-ES" dirty="0" err="1"/>
              <a:t>during</a:t>
            </a:r>
            <a:r>
              <a:rPr lang="es-ES" dirty="0"/>
              <a:t> </a:t>
            </a:r>
            <a:r>
              <a:rPr lang="es-ES" dirty="0" err="1"/>
              <a:t>this</a:t>
            </a:r>
            <a:r>
              <a:rPr lang="es-ES" dirty="0"/>
              <a:t> </a:t>
            </a:r>
            <a:r>
              <a:rPr lang="es-ES" dirty="0" err="1"/>
              <a:t>Plenary</a:t>
            </a:r>
            <a:r>
              <a:rPr lang="es-ES" dirty="0"/>
              <a:t> </a:t>
            </a:r>
            <a:r>
              <a:rPr lang="es-ES" dirty="0" err="1"/>
              <a:t>Cycle</a:t>
            </a:r>
            <a:r>
              <a:rPr lang="es-ES" dirty="0"/>
              <a:t>.</a:t>
            </a:r>
          </a:p>
        </p:txBody>
      </p:sp>
    </p:spTree>
    <p:extLst>
      <p:ext uri="{BB962C8B-B14F-4D97-AF65-F5344CB8AC3E}">
        <p14:creationId xmlns:p14="http://schemas.microsoft.com/office/powerpoint/2010/main" val="63585673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 </a:t>
            </a:r>
          </a:p>
        </p:txBody>
      </p:sp>
      <p:sp>
        <p:nvSpPr>
          <p:cNvPr id="3" name="Espace réservé du contenu 2"/>
          <p:cNvSpPr>
            <a:spLocks noGrp="1"/>
          </p:cNvSpPr>
          <p:nvPr>
            <p:ph idx="1"/>
          </p:nvPr>
        </p:nvSpPr>
        <p:spPr>
          <a:xfrm>
            <a:off x="142815" y="1755864"/>
            <a:ext cx="11587393" cy="4351338"/>
          </a:xfrm>
        </p:spPr>
        <p:txBody>
          <a:bodyPr/>
          <a:lstStyle/>
          <a:p>
            <a:pPr>
              <a:lnSpc>
                <a:spcPct val="80000"/>
              </a:lnSpc>
              <a:defRPr/>
            </a:pPr>
            <a:r>
              <a:rPr lang="en-US" altLang="zh-CN" sz="1600" kern="1000" dirty="0">
                <a:ea typeface="MS PGothic" panose="020B0600070205080204" pitchFamily="34" charset="-128"/>
                <a:cs typeface="Arial" panose="020B0604020202020204" pitchFamily="34" charset="0"/>
              </a:rPr>
              <a:t>CT3 work focused on:</a:t>
            </a:r>
          </a:p>
          <a:p>
            <a:pPr lvl="1">
              <a:lnSpc>
                <a:spcPct val="80000"/>
              </a:lnSpc>
              <a:buClrTx/>
              <a:defRPr/>
            </a:pPr>
            <a:r>
              <a:rPr lang="en-US" altLang="zh-CN" sz="1400" kern="1000" dirty="0">
                <a:ea typeface="MS PGothic" panose="020B0600070205080204" pitchFamily="34" charset="-128"/>
                <a:cs typeface="Arial" panose="020B0604020202020204" pitchFamily="34" charset="0"/>
              </a:rPr>
              <a:t>Agreeing/endorsing a big list of Release 17 Work Items.</a:t>
            </a:r>
          </a:p>
          <a:p>
            <a:pPr lvl="1">
              <a:lnSpc>
                <a:spcPct val="80000"/>
              </a:lnSpc>
              <a:buClrTx/>
              <a:defRPr/>
            </a:pPr>
            <a:r>
              <a:rPr lang="en-US" altLang="zh-CN" sz="1400" kern="1000" dirty="0">
                <a:ea typeface="MS PGothic" panose="020B0600070205080204" pitchFamily="34" charset="-128"/>
                <a:cs typeface="Arial" panose="020B0604020202020204" pitchFamily="34" charset="0"/>
              </a:rPr>
              <a:t>Starting or progressing work for the agreed/endorsed WIDs.</a:t>
            </a:r>
          </a:p>
          <a:p>
            <a:pPr lvl="1">
              <a:lnSpc>
                <a:spcPct val="80000"/>
              </a:lnSpc>
              <a:buClrTx/>
              <a:defRPr/>
            </a:pPr>
            <a:r>
              <a:rPr lang="en-US" altLang="zh-CN" sz="1400" kern="1000" dirty="0">
                <a:ea typeface="MS PGothic" panose="020B0600070205080204" pitchFamily="34" charset="-128"/>
                <a:cs typeface="Arial" panose="020B0604020202020204" pitchFamily="34" charset="0"/>
              </a:rPr>
              <a:t>Introducing corrections for Release 16 &amp; Release 15.</a:t>
            </a:r>
          </a:p>
          <a:p>
            <a:pPr>
              <a:lnSpc>
                <a:spcPct val="80000"/>
              </a:lnSpc>
              <a:defRPr/>
            </a:pPr>
            <a:r>
              <a:rPr lang="en-US" altLang="zh-CN" sz="1600" kern="1000" dirty="0">
                <a:ea typeface="MS PGothic" panose="020B0600070205080204" pitchFamily="34" charset="-128"/>
                <a:cs typeface="Arial" panose="020B0604020202020204" pitchFamily="34" charset="0"/>
              </a:rPr>
              <a:t>Plenty of work expected during the coming meetings to progress the Work Items.</a:t>
            </a:r>
          </a:p>
          <a:p>
            <a:pPr lvl="1">
              <a:lnSpc>
                <a:spcPct val="80000"/>
              </a:lnSpc>
              <a:defRPr/>
            </a:pPr>
            <a:r>
              <a:rPr lang="en-US" altLang="zh-CN" sz="1400" kern="1000" dirty="0">
                <a:ea typeface="MS PGothic" panose="020B0600070205080204" pitchFamily="34" charset="-128"/>
                <a:cs typeface="Arial" panose="020B0604020202020204" pitchFamily="34" charset="0"/>
              </a:rPr>
              <a:t>Still a strong dependency with the stage 2 progress:</a:t>
            </a:r>
          </a:p>
          <a:p>
            <a:pPr lvl="2">
              <a:lnSpc>
                <a:spcPct val="80000"/>
              </a:lnSpc>
              <a:defRPr/>
            </a:pPr>
            <a:r>
              <a:rPr lang="en-US" altLang="zh-CN" sz="1400" kern="1000" dirty="0">
                <a:ea typeface="MS PGothic" panose="020B0600070205080204" pitchFamily="34" charset="-128"/>
                <a:cs typeface="Arial" panose="020B0604020202020204" pitchFamily="34" charset="0"/>
              </a:rPr>
              <a:t>CR dependencies and LSs to SA2 required.</a:t>
            </a:r>
          </a:p>
          <a:p>
            <a:pPr lvl="1">
              <a:lnSpc>
                <a:spcPct val="80000"/>
              </a:lnSpc>
              <a:defRPr/>
            </a:pPr>
            <a:r>
              <a:rPr lang="en-US" altLang="zh-CN" sz="1400" kern="1000" dirty="0">
                <a:ea typeface="MS PGothic" panose="020B0600070205080204" pitchFamily="34" charset="-128"/>
                <a:cs typeface="Arial" panose="020B0604020202020204" pitchFamily="34" charset="0"/>
              </a:rPr>
              <a:t>Work for pre-Release 17 contributions is being reduced, especially for Release 15.</a:t>
            </a:r>
          </a:p>
          <a:p>
            <a:pPr>
              <a:lnSpc>
                <a:spcPct val="80000"/>
              </a:lnSpc>
              <a:defRPr/>
            </a:pPr>
            <a:r>
              <a:rPr lang="en-GB" sz="1600" kern="1000" dirty="0">
                <a:ea typeface="MS PGothic" panose="020B0600070205080204" pitchFamily="34" charset="-128"/>
                <a:cs typeface="Arial" panose="020B0604020202020204" pitchFamily="34" charset="0"/>
              </a:rPr>
              <a:t>CT3-CT4 coordination required for some topics</a:t>
            </a:r>
          </a:p>
          <a:p>
            <a:pPr lvl="1">
              <a:lnSpc>
                <a:spcPct val="80000"/>
              </a:lnSpc>
              <a:defRPr/>
            </a:pPr>
            <a:r>
              <a:rPr lang="en-GB" sz="1400" kern="1000" dirty="0">
                <a:ea typeface="MS PGothic" panose="020B0600070205080204" pitchFamily="34" charset="-128"/>
                <a:cs typeface="Arial" panose="020B0604020202020204" pitchFamily="34" charset="0"/>
              </a:rPr>
              <a:t>Functionality that affect both WGs, API design principles or work split for Work Items that impact both groups. </a:t>
            </a:r>
            <a:endParaRPr lang="en-GB" sz="900" kern="1000" dirty="0">
              <a:ea typeface="MS PGothic" panose="020B0600070205080204" pitchFamily="34" charset="-128"/>
              <a:cs typeface="Arial" panose="020B0604020202020204" pitchFamily="34" charset="0"/>
            </a:endParaRPr>
          </a:p>
          <a:p>
            <a:pPr>
              <a:lnSpc>
                <a:spcPct val="80000"/>
              </a:lnSpc>
              <a:defRPr/>
            </a:pPr>
            <a:r>
              <a:rPr lang="en-US" altLang="zh-CN" sz="1600" kern="1000" dirty="0">
                <a:ea typeface="MS PGothic" panose="020B0600070205080204" pitchFamily="34" charset="-128"/>
                <a:cs typeface="Arial" panose="020B0604020202020204" pitchFamily="34" charset="0"/>
              </a:rPr>
              <a:t>CT3 is committed to the handling of Inclusive language in our TR/TSs.</a:t>
            </a:r>
          </a:p>
          <a:p>
            <a:pPr lvl="1">
              <a:lnSpc>
                <a:spcPct val="80000"/>
              </a:lnSpc>
              <a:defRPr/>
            </a:pPr>
            <a:r>
              <a:rPr lang="en-US" altLang="zh-CN" sz="1400" kern="1000" dirty="0">
                <a:ea typeface="MS PGothic" panose="020B0600070205080204" pitchFamily="34" charset="-128"/>
                <a:cs typeface="Arial" panose="020B0604020202020204" pitchFamily="34" charset="0"/>
              </a:rPr>
              <a:t>All existing Release 17 TSs handle Inclusive Language.</a:t>
            </a:r>
          </a:p>
          <a:p>
            <a:pPr>
              <a:lnSpc>
                <a:spcPct val="80000"/>
              </a:lnSpc>
              <a:defRPr/>
            </a:pPr>
            <a:r>
              <a:rPr lang="en-US" altLang="zh-CN" sz="1600" dirty="0"/>
              <a:t>E-meeting experience improves in each meeting </a:t>
            </a:r>
          </a:p>
          <a:p>
            <a:pPr lvl="1">
              <a:lnSpc>
                <a:spcPct val="80000"/>
              </a:lnSpc>
              <a:defRPr/>
            </a:pPr>
            <a:r>
              <a:rPr lang="en-US" altLang="zh-CN" sz="1400" dirty="0"/>
              <a:t>Still the process is quite time consuming and reaching agreements is more difficult than in f2f meetings.</a:t>
            </a:r>
          </a:p>
          <a:p>
            <a:pPr lvl="1">
              <a:lnSpc>
                <a:spcPct val="80000"/>
              </a:lnSpc>
              <a:defRPr/>
            </a:pPr>
            <a:endParaRPr lang="en-US" altLang="zh-CN" sz="1500" kern="1000" dirty="0">
              <a:ea typeface="MS PGothic" panose="020B0600070205080204" pitchFamily="34" charset="-128"/>
              <a:cs typeface="Arial" panose="020B0604020202020204" pitchFamily="34" charset="0"/>
            </a:endParaRPr>
          </a:p>
          <a:p>
            <a:pPr marL="0" indent="0">
              <a:buNone/>
              <a:defRPr/>
            </a:pPr>
            <a:endParaRPr lang="en-GB" altLang="es-ES" sz="2000" dirty="0">
              <a:ea typeface="宋体" panose="02010600030101010101" pitchFamily="2" charset="-122"/>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 identified action</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t>Meeting Calendar</a:t>
            </a:r>
          </a:p>
        </p:txBody>
      </p:sp>
      <p:sp>
        <p:nvSpPr>
          <p:cNvPr id="5123" name="Espace réservé du contenu 3"/>
          <p:cNvSpPr>
            <a:spLocks noGrp="1"/>
          </p:cNvSpPr>
          <p:nvPr>
            <p:ph idx="1"/>
          </p:nvPr>
        </p:nvSpPr>
        <p:spPr>
          <a:xfrm>
            <a:off x="742507" y="2247863"/>
            <a:ext cx="4987925" cy="4351338"/>
          </a:xfrm>
        </p:spPr>
        <p:txBody>
          <a:bodyPr/>
          <a:lstStyle/>
          <a:p>
            <a:r>
              <a:rPr lang="en-US" altLang="fr-FR" dirty="0"/>
              <a:t>Since the last CT plenary</a:t>
            </a:r>
          </a:p>
          <a:p>
            <a:pPr lvl="1">
              <a:buClrTx/>
            </a:pPr>
            <a:r>
              <a:rPr lang="en-US" altLang="fr-FR" dirty="0"/>
              <a:t>Ordinary (complete Agenda):</a:t>
            </a:r>
          </a:p>
          <a:p>
            <a:pPr lvl="2"/>
            <a:r>
              <a:rPr lang="en-US" altLang="fr-FR" dirty="0"/>
              <a:t>CT3#115E (April 14</a:t>
            </a:r>
            <a:r>
              <a:rPr lang="en-US" altLang="fr-FR" baseline="30000" dirty="0"/>
              <a:t>th</a:t>
            </a:r>
            <a:r>
              <a:rPr lang="en-US" altLang="fr-FR" dirty="0"/>
              <a:t> – 23</a:t>
            </a:r>
            <a:r>
              <a:rPr lang="en-US" altLang="fr-FR" baseline="30000" dirty="0"/>
              <a:t>rd</a:t>
            </a:r>
            <a:r>
              <a:rPr lang="en-US" altLang="fr-FR" dirty="0"/>
              <a:t>)</a:t>
            </a:r>
          </a:p>
          <a:p>
            <a:pPr lvl="2"/>
            <a:r>
              <a:rPr lang="en-US" altLang="fr-FR" dirty="0"/>
              <a:t>CT3#116E (May 19</a:t>
            </a:r>
            <a:r>
              <a:rPr lang="en-US" altLang="fr-FR" baseline="30000" dirty="0"/>
              <a:t>th</a:t>
            </a:r>
            <a:r>
              <a:rPr lang="en-US" altLang="fr-FR" dirty="0"/>
              <a:t> – 28</a:t>
            </a:r>
            <a:r>
              <a:rPr lang="en-US" altLang="fr-FR" baseline="30000" dirty="0"/>
              <a:t>th</a:t>
            </a:r>
            <a:r>
              <a:rPr lang="en-US" altLang="fr-FR" dirty="0"/>
              <a:t>)</a:t>
            </a:r>
          </a:p>
          <a:p>
            <a:pPr marL="914400" lvl="2" indent="0">
              <a:buNone/>
            </a:pPr>
            <a:endParaRPr lang="en-US" altLang="fr-FR" dirty="0"/>
          </a:p>
        </p:txBody>
      </p:sp>
      <p:sp>
        <p:nvSpPr>
          <p:cNvPr id="5124" name="Espace réservé du contenu 3"/>
          <p:cNvSpPr txBox="1">
            <a:spLocks/>
          </p:cNvSpPr>
          <p:nvPr/>
        </p:nvSpPr>
        <p:spPr bwMode="auto">
          <a:xfrm>
            <a:off x="6461570" y="2247863"/>
            <a:ext cx="4696092"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Ordinary (complete Agenda):</a:t>
            </a:r>
          </a:p>
          <a:p>
            <a:pPr lvl="2"/>
            <a:r>
              <a:rPr lang="en-US" altLang="fr-FR" dirty="0"/>
              <a:t>CT3#117E (August 18</a:t>
            </a:r>
            <a:r>
              <a:rPr lang="en-US" altLang="fr-FR" baseline="30000" dirty="0"/>
              <a:t>th</a:t>
            </a:r>
            <a:r>
              <a:rPr lang="en-US" altLang="fr-FR" dirty="0"/>
              <a:t>- 27</a:t>
            </a:r>
            <a:r>
              <a:rPr lang="en-US" altLang="fr-FR" baseline="30000" dirty="0"/>
              <a:t>th</a:t>
            </a:r>
            <a:r>
              <a:rPr lang="en-US" altLang="fr-FR" dirty="0"/>
              <a:t>)</a:t>
            </a:r>
          </a:p>
          <a:p>
            <a:pPr marL="457200" lvl="1" indent="0">
              <a:buNone/>
            </a:pPr>
            <a:endParaRPr lang="en-US" altLang="fr-FR" dirty="0"/>
          </a:p>
          <a:p>
            <a:pPr marL="0" indent="0">
              <a:buNone/>
            </a:pPr>
            <a:endParaRPr lang="en-US" altLang="fr-FR"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pPr>
              <a:defRPr/>
            </a:pPr>
            <a:r>
              <a:rPr lang="en-US" altLang="ja-JP" sz="2400" b="1" dirty="0">
                <a:ea typeface="MS PGothic" panose="020B0600070205080204" pitchFamily="34" charset="-128"/>
              </a:rPr>
              <a:t>The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Chairmen Yoshihiro and Huang Zhenning for helping</a:t>
            </a:r>
            <a:r>
              <a:rPr lang="es-ES" sz="2000" dirty="0"/>
              <a: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Hao Jing for his big effort and good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 rapporteurs, for their hard work, professionalism and commitment for the success of this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e-meetings and coordination activities.</a:t>
            </a:r>
          </a:p>
          <a:p>
            <a:endParaRPr lang="en-US" altLang="en-US" dirty="0"/>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470733863"/>
              </p:ext>
            </p:extLst>
          </p:nvPr>
        </p:nvGraphicFramePr>
        <p:xfrm>
          <a:off x="493813" y="1818398"/>
          <a:ext cx="10515601" cy="4315139"/>
        </p:xfrm>
        <a:graphic>
          <a:graphicData uri="http://schemas.openxmlformats.org/drawingml/2006/table">
            <a:tbl>
              <a:tblPr firstRow="1" firstCol="1" bandRow="1"/>
              <a:tblGrid>
                <a:gridCol w="1065006">
                  <a:extLst>
                    <a:ext uri="{9D8B030D-6E8A-4147-A177-3AD203B41FA5}">
                      <a16:colId xmlns:a16="http://schemas.microsoft.com/office/drawing/2014/main" val="20000"/>
                    </a:ext>
                  </a:extLst>
                </a:gridCol>
                <a:gridCol w="4881725">
                  <a:extLst>
                    <a:ext uri="{9D8B030D-6E8A-4147-A177-3AD203B41FA5}">
                      <a16:colId xmlns:a16="http://schemas.microsoft.com/office/drawing/2014/main" val="20001"/>
                    </a:ext>
                  </a:extLst>
                </a:gridCol>
                <a:gridCol w="1369893">
                  <a:extLst>
                    <a:ext uri="{9D8B030D-6E8A-4147-A177-3AD203B41FA5}">
                      <a16:colId xmlns:a16="http://schemas.microsoft.com/office/drawing/2014/main" val="20002"/>
                    </a:ext>
                  </a:extLst>
                </a:gridCol>
                <a:gridCol w="1621628">
                  <a:extLst>
                    <a:ext uri="{9D8B030D-6E8A-4147-A177-3AD203B41FA5}">
                      <a16:colId xmlns:a16="http://schemas.microsoft.com/office/drawing/2014/main" val="20003"/>
                    </a:ext>
                  </a:extLst>
                </a:gridCol>
                <a:gridCol w="1577349">
                  <a:extLst>
                    <a:ext uri="{9D8B030D-6E8A-4147-A177-3AD203B41FA5}">
                      <a16:colId xmlns:a16="http://schemas.microsoft.com/office/drawing/2014/main" val="20004"/>
                    </a:ext>
                  </a:extLst>
                </a:gridCol>
              </a:tblGrid>
              <a:tr h="39317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446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C3-212541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QoS flow binding for QoS monitoring</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#0261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#0537</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508205">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C3-212542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QoS flow binding for QoS monitoring</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#0262</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#0537</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C3-212507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Satellite backhaul change policy control request trigger</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#0681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#0554</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82054710"/>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C3-212481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Updates to AF Application Identifier in </a:t>
                      </a:r>
                      <a:r>
                        <a:rPr lang="en-US" sz="1400" kern="1200" dirty="0" err="1">
                          <a:solidFill>
                            <a:schemeClr val="tx1"/>
                          </a:solidFill>
                          <a:effectLst/>
                          <a:latin typeface="Arial" panose="020B0604020202020204" pitchFamily="34" charset="0"/>
                          <a:ea typeface="MS Mincho" panose="02020609040205080304" pitchFamily="49" charset="-128"/>
                          <a:cs typeface="+mn-cs"/>
                        </a:rPr>
                        <a:t>ChargeableParty</a:t>
                      </a:r>
                      <a:r>
                        <a:rPr lang="en-US" sz="1400" kern="1200" dirty="0">
                          <a:solidFill>
                            <a:schemeClr val="tx1"/>
                          </a:solidFill>
                          <a:effectLst/>
                          <a:latin typeface="Arial" panose="020B0604020202020204" pitchFamily="34" charset="0"/>
                          <a:ea typeface="MS Mincho" panose="02020609040205080304" pitchFamily="49" charset="-128"/>
                          <a:cs typeface="+mn-cs"/>
                        </a:rPr>
                        <a:t> API</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#0341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23.682 CR #0475</a:t>
                      </a:r>
                    </a:p>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23.502 CR #2490</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9340059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C3-212482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Updates to AF Application Identifier in </a:t>
                      </a:r>
                      <a:r>
                        <a:rPr lang="en-US" sz="1400" kern="1200" dirty="0" err="1">
                          <a:solidFill>
                            <a:schemeClr val="tx1"/>
                          </a:solidFill>
                          <a:effectLst/>
                          <a:latin typeface="Arial" panose="020B0604020202020204" pitchFamily="34" charset="0"/>
                          <a:ea typeface="MS Mincho" panose="02020609040205080304" pitchFamily="49" charset="-128"/>
                          <a:cs typeface="+mn-cs"/>
                        </a:rPr>
                        <a:t>AsSessionWithQoS</a:t>
                      </a:r>
                      <a:r>
                        <a:rPr lang="en-US" sz="1400" kern="1200" dirty="0">
                          <a:solidFill>
                            <a:schemeClr val="tx1"/>
                          </a:solidFill>
                          <a:effectLst/>
                          <a:latin typeface="Arial" panose="020B0604020202020204" pitchFamily="34" charset="0"/>
                          <a:ea typeface="MS Mincho" panose="02020609040205080304" pitchFamily="49" charset="-128"/>
                          <a:cs typeface="+mn-cs"/>
                        </a:rPr>
                        <a:t> API</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#0342</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23.682 CR #0475</a:t>
                      </a:r>
                    </a:p>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23.502 CR #2490</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462366720"/>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C3-213448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 DNN and S-NSSAI in </a:t>
                      </a:r>
                      <a:r>
                        <a:rPr lang="en-US" sz="1400" kern="1200" dirty="0" err="1">
                          <a:solidFill>
                            <a:schemeClr val="tx1"/>
                          </a:solidFill>
                          <a:effectLst/>
                          <a:latin typeface="Arial" panose="020B0604020202020204" pitchFamily="34" charset="0"/>
                          <a:ea typeface="MS Mincho" panose="02020609040205080304" pitchFamily="49" charset="-128"/>
                          <a:cs typeface="+mn-cs"/>
                        </a:rPr>
                        <a:t>ChargeableParty</a:t>
                      </a:r>
                      <a:r>
                        <a:rPr lang="en-US" sz="1400" kern="1200" dirty="0">
                          <a:solidFill>
                            <a:schemeClr val="tx1"/>
                          </a:solidFill>
                          <a:effectLst/>
                          <a:latin typeface="Arial" panose="020B0604020202020204" pitchFamily="34" charset="0"/>
                          <a:ea typeface="MS Mincho" panose="02020609040205080304" pitchFamily="49" charset="-128"/>
                          <a:cs typeface="+mn-cs"/>
                        </a:rPr>
                        <a:t> API</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#0347</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23.502 CR #2491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29578977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C3-213449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 DNN and S-NSSAI in </a:t>
                      </a:r>
                      <a:r>
                        <a:rPr lang="en-US" sz="1400" kern="1200" dirty="0" err="1">
                          <a:solidFill>
                            <a:schemeClr val="tx1"/>
                          </a:solidFill>
                          <a:effectLst/>
                          <a:latin typeface="Arial" panose="020B0604020202020204" pitchFamily="34" charset="0"/>
                          <a:ea typeface="MS Mincho" panose="02020609040205080304" pitchFamily="49" charset="-128"/>
                          <a:cs typeface="+mn-cs"/>
                        </a:rPr>
                        <a:t>ChargeableParty</a:t>
                      </a:r>
                      <a:r>
                        <a:rPr lang="en-US" sz="1400" kern="1200" dirty="0">
                          <a:solidFill>
                            <a:schemeClr val="tx1"/>
                          </a:solidFill>
                          <a:effectLst/>
                          <a:latin typeface="Arial" panose="020B0604020202020204" pitchFamily="34" charset="0"/>
                          <a:ea typeface="MS Mincho" panose="02020609040205080304" pitchFamily="49" charset="-128"/>
                          <a:cs typeface="+mn-cs"/>
                        </a:rPr>
                        <a:t> API</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#0270</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23.502 CR #2491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99629481"/>
                  </a:ext>
                </a:extLst>
              </a:tr>
            </a:tbl>
          </a:graphicData>
        </a:graphic>
      </p:graphicFrame>
      <p:sp>
        <p:nvSpPr>
          <p:cNvPr id="2" name="Titre 1"/>
          <p:cNvSpPr>
            <a:spLocks noGrp="1"/>
          </p:cNvSpPr>
          <p:nvPr>
            <p:ph type="title"/>
          </p:nvPr>
        </p:nvSpPr>
        <p:spPr/>
        <p:txBody>
          <a:bodyPr/>
          <a:lstStyle/>
          <a:p>
            <a:r>
              <a:rPr lang="en-US" dirty="0"/>
              <a:t>CRs for conditional approval </a:t>
            </a:r>
          </a:p>
        </p:txBody>
      </p:sp>
    </p:spTree>
    <p:extLst>
      <p:ext uri="{BB962C8B-B14F-4D97-AF65-F5344CB8AC3E}">
        <p14:creationId xmlns:p14="http://schemas.microsoft.com/office/powerpoint/2010/main" val="664332505"/>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274360771"/>
              </p:ext>
            </p:extLst>
          </p:nvPr>
        </p:nvGraphicFramePr>
        <p:xfrm>
          <a:off x="493813" y="1818398"/>
          <a:ext cx="10515601" cy="3888419"/>
        </p:xfrm>
        <a:graphic>
          <a:graphicData uri="http://schemas.openxmlformats.org/drawingml/2006/table">
            <a:tbl>
              <a:tblPr firstRow="1" firstCol="1" bandRow="1"/>
              <a:tblGrid>
                <a:gridCol w="1065006">
                  <a:extLst>
                    <a:ext uri="{9D8B030D-6E8A-4147-A177-3AD203B41FA5}">
                      <a16:colId xmlns:a16="http://schemas.microsoft.com/office/drawing/2014/main" val="20000"/>
                    </a:ext>
                  </a:extLst>
                </a:gridCol>
                <a:gridCol w="4877607">
                  <a:extLst>
                    <a:ext uri="{9D8B030D-6E8A-4147-A177-3AD203B41FA5}">
                      <a16:colId xmlns:a16="http://schemas.microsoft.com/office/drawing/2014/main" val="20001"/>
                    </a:ext>
                  </a:extLst>
                </a:gridCol>
                <a:gridCol w="1374011">
                  <a:extLst>
                    <a:ext uri="{9D8B030D-6E8A-4147-A177-3AD203B41FA5}">
                      <a16:colId xmlns:a16="http://schemas.microsoft.com/office/drawing/2014/main" val="20002"/>
                    </a:ext>
                  </a:extLst>
                </a:gridCol>
                <a:gridCol w="1621628">
                  <a:extLst>
                    <a:ext uri="{9D8B030D-6E8A-4147-A177-3AD203B41FA5}">
                      <a16:colId xmlns:a16="http://schemas.microsoft.com/office/drawing/2014/main" val="20003"/>
                    </a:ext>
                  </a:extLst>
                </a:gridCol>
                <a:gridCol w="1577349">
                  <a:extLst>
                    <a:ext uri="{9D8B030D-6E8A-4147-A177-3AD203B41FA5}">
                      <a16:colId xmlns:a16="http://schemas.microsoft.com/office/drawing/2014/main" val="20004"/>
                    </a:ext>
                  </a:extLst>
                </a:gridCol>
              </a:tblGrid>
              <a:tr h="39317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446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C3-213450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 DNN and S-NSSAI in </a:t>
                      </a:r>
                      <a:r>
                        <a:rPr lang="en-US" sz="1400" kern="1200" dirty="0" err="1">
                          <a:solidFill>
                            <a:schemeClr val="tx1"/>
                          </a:solidFill>
                          <a:effectLst/>
                          <a:latin typeface="Arial" panose="020B0604020202020204" pitchFamily="34" charset="0"/>
                          <a:ea typeface="MS Mincho" panose="02020609040205080304" pitchFamily="49" charset="-128"/>
                          <a:cs typeface="+mn-cs"/>
                        </a:rPr>
                        <a:t>AsSessionWithQoS</a:t>
                      </a:r>
                      <a:r>
                        <a:rPr lang="en-US" sz="1400" kern="1200" dirty="0">
                          <a:solidFill>
                            <a:schemeClr val="tx1"/>
                          </a:solidFill>
                          <a:effectLst/>
                          <a:latin typeface="Arial" panose="020B0604020202020204" pitchFamily="34" charset="0"/>
                          <a:ea typeface="MS Mincho" panose="02020609040205080304" pitchFamily="49" charset="-128"/>
                          <a:cs typeface="+mn-cs"/>
                        </a:rPr>
                        <a:t> API</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#0348</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23.502 CR #2491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508205">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C3-213453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 DNN and S-NSSAI in </a:t>
                      </a:r>
                      <a:r>
                        <a:rPr lang="en-US" sz="1400" kern="1200" dirty="0" err="1">
                          <a:solidFill>
                            <a:schemeClr val="tx1"/>
                          </a:solidFill>
                          <a:effectLst/>
                          <a:latin typeface="Arial" panose="020B0604020202020204" pitchFamily="34" charset="0"/>
                          <a:ea typeface="MS Mincho" panose="02020609040205080304" pitchFamily="49" charset="-128"/>
                          <a:cs typeface="+mn-cs"/>
                        </a:rPr>
                        <a:t>AsSessionWithQoS</a:t>
                      </a:r>
                      <a:r>
                        <a:rPr lang="en-US" sz="1400" kern="1200" dirty="0">
                          <a:solidFill>
                            <a:schemeClr val="tx1"/>
                          </a:solidFill>
                          <a:effectLst/>
                          <a:latin typeface="Arial" panose="020B0604020202020204" pitchFamily="34" charset="0"/>
                          <a:ea typeface="MS Mincho" panose="02020609040205080304" pitchFamily="49" charset="-128"/>
                          <a:cs typeface="+mn-cs"/>
                        </a:rPr>
                        <a:t> API</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#0271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23.502 CR #2491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C3-213544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of event trigger for GERAN and UTRAN access over N7 interface</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#0772</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#0559</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82054710"/>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C3-213329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 procedures to support HSS initiated GEM partial cancellation</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#0438</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23.682 CR #0477</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9340059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C3-213330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n-ea"/>
                          <a:cs typeface="Arial" panose="020B0604020202020204" pitchFamily="34" charset="0"/>
                        </a:rPr>
                        <a:t>Updates to support notification of GEM partial cancellation</a:t>
                      </a:r>
                      <a:endParaRPr lang="es-ES" sz="1400" kern="1200" dirty="0">
                        <a:solidFill>
                          <a:schemeClr val="tx1"/>
                        </a:solidFill>
                        <a:effectLst/>
                        <a:latin typeface="Arial" panose="020B0604020202020204" pitchFamily="34" charset="0"/>
                        <a:ea typeface="MS Mincho" panose="02020609040205080304" pitchFamily="49" charset="-128"/>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#0439</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23.682 CR #0477</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462366720"/>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C3-213454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n-ea"/>
                          <a:cs typeface="Arial" panose="020B0604020202020204" pitchFamily="34" charset="0"/>
                        </a:rPr>
                        <a:t>Support of Threshold Condition</a:t>
                      </a:r>
                      <a:endParaRPr lang="es-E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#0776</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#0545</a:t>
                      </a:r>
                    </a:p>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23.501 CR #2811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29578977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C3-213455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n-ea"/>
                          <a:cs typeface="Arial" panose="020B0604020202020204" pitchFamily="34" charset="0"/>
                        </a:rPr>
                        <a:t>Support of Steering Mode Indicator</a:t>
                      </a:r>
                      <a:endParaRPr lang="es-ES" sz="14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#0777</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23.501 CR #2743</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99629481"/>
                  </a:ext>
                </a:extLst>
              </a:tr>
            </a:tbl>
          </a:graphicData>
        </a:graphic>
      </p:graphicFrame>
      <p:sp>
        <p:nvSpPr>
          <p:cNvPr id="2" name="Titre 1"/>
          <p:cNvSpPr>
            <a:spLocks noGrp="1"/>
          </p:cNvSpPr>
          <p:nvPr>
            <p:ph type="title"/>
          </p:nvPr>
        </p:nvSpPr>
        <p:spPr/>
        <p:txBody>
          <a:bodyPr/>
          <a:lstStyle/>
          <a:p>
            <a:r>
              <a:rPr lang="en-US" dirty="0"/>
              <a:t>CRs for conditional approval </a:t>
            </a:r>
          </a:p>
        </p:txBody>
      </p:sp>
    </p:spTree>
    <p:extLst>
      <p:ext uri="{BB962C8B-B14F-4D97-AF65-F5344CB8AC3E}">
        <p14:creationId xmlns:p14="http://schemas.microsoft.com/office/powerpoint/2010/main" val="238034222"/>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536574448"/>
              </p:ext>
            </p:extLst>
          </p:nvPr>
        </p:nvGraphicFramePr>
        <p:xfrm>
          <a:off x="493813" y="1818398"/>
          <a:ext cx="10515601" cy="4233654"/>
        </p:xfrm>
        <a:graphic>
          <a:graphicData uri="http://schemas.openxmlformats.org/drawingml/2006/table">
            <a:tbl>
              <a:tblPr firstRow="1" firstCol="1" bandRow="1"/>
              <a:tblGrid>
                <a:gridCol w="1065006">
                  <a:extLst>
                    <a:ext uri="{9D8B030D-6E8A-4147-A177-3AD203B41FA5}">
                      <a16:colId xmlns:a16="http://schemas.microsoft.com/office/drawing/2014/main" val="20000"/>
                    </a:ext>
                  </a:extLst>
                </a:gridCol>
                <a:gridCol w="4877607">
                  <a:extLst>
                    <a:ext uri="{9D8B030D-6E8A-4147-A177-3AD203B41FA5}">
                      <a16:colId xmlns:a16="http://schemas.microsoft.com/office/drawing/2014/main" val="20001"/>
                    </a:ext>
                  </a:extLst>
                </a:gridCol>
                <a:gridCol w="1374011">
                  <a:extLst>
                    <a:ext uri="{9D8B030D-6E8A-4147-A177-3AD203B41FA5}">
                      <a16:colId xmlns:a16="http://schemas.microsoft.com/office/drawing/2014/main" val="20002"/>
                    </a:ext>
                  </a:extLst>
                </a:gridCol>
                <a:gridCol w="1621628">
                  <a:extLst>
                    <a:ext uri="{9D8B030D-6E8A-4147-A177-3AD203B41FA5}">
                      <a16:colId xmlns:a16="http://schemas.microsoft.com/office/drawing/2014/main" val="20003"/>
                    </a:ext>
                  </a:extLst>
                </a:gridCol>
                <a:gridCol w="1577349">
                  <a:extLst>
                    <a:ext uri="{9D8B030D-6E8A-4147-A177-3AD203B41FA5}">
                      <a16:colId xmlns:a16="http://schemas.microsoft.com/office/drawing/2014/main" val="20004"/>
                    </a:ext>
                  </a:extLst>
                </a:gridCol>
              </a:tblGrid>
              <a:tr h="39317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446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C3-213334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Time Sensitive Communication other than TSN</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#0760</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23.501 CR #2817</a:t>
                      </a:r>
                    </a:p>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23.502 CR #2704</a:t>
                      </a:r>
                    </a:p>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#0566</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508205">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C3-213335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Time Sensitive Communication other than TSN</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#0296</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23.501 CR #2817</a:t>
                      </a:r>
                    </a:p>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23.502 CR #2704</a:t>
                      </a:r>
                    </a:p>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#0566</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C3-213336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Time Sensitive Communication other than TSN</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#0265</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23.501 CR #2817</a:t>
                      </a:r>
                    </a:p>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23.502 CR #2704</a:t>
                      </a:r>
                    </a:p>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#0566</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82054710"/>
                  </a:ext>
                </a:extLst>
              </a:tr>
            </a:tbl>
          </a:graphicData>
        </a:graphic>
      </p:graphicFrame>
      <p:sp>
        <p:nvSpPr>
          <p:cNvPr id="2" name="Titre 1"/>
          <p:cNvSpPr>
            <a:spLocks noGrp="1"/>
          </p:cNvSpPr>
          <p:nvPr>
            <p:ph type="title"/>
          </p:nvPr>
        </p:nvSpPr>
        <p:spPr/>
        <p:txBody>
          <a:bodyPr/>
          <a:lstStyle/>
          <a:p>
            <a:r>
              <a:rPr lang="en-US" dirty="0"/>
              <a:t>CRs for conditional approval </a:t>
            </a:r>
          </a:p>
        </p:txBody>
      </p:sp>
    </p:spTree>
    <p:extLst>
      <p:ext uri="{BB962C8B-B14F-4D97-AF65-F5344CB8AC3E}">
        <p14:creationId xmlns:p14="http://schemas.microsoft.com/office/powerpoint/2010/main" val="4068496597"/>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691657226"/>
              </p:ext>
            </p:extLst>
          </p:nvPr>
        </p:nvGraphicFramePr>
        <p:xfrm>
          <a:off x="493813" y="1782772"/>
          <a:ext cx="10515601" cy="4660374"/>
        </p:xfrm>
        <a:graphic>
          <a:graphicData uri="http://schemas.openxmlformats.org/drawingml/2006/table">
            <a:tbl>
              <a:tblPr firstRow="1" firstCol="1" bandRow="1"/>
              <a:tblGrid>
                <a:gridCol w="1065006">
                  <a:extLst>
                    <a:ext uri="{9D8B030D-6E8A-4147-A177-3AD203B41FA5}">
                      <a16:colId xmlns:a16="http://schemas.microsoft.com/office/drawing/2014/main" val="20000"/>
                    </a:ext>
                  </a:extLst>
                </a:gridCol>
                <a:gridCol w="4877607">
                  <a:extLst>
                    <a:ext uri="{9D8B030D-6E8A-4147-A177-3AD203B41FA5}">
                      <a16:colId xmlns:a16="http://schemas.microsoft.com/office/drawing/2014/main" val="20001"/>
                    </a:ext>
                  </a:extLst>
                </a:gridCol>
                <a:gridCol w="1374011">
                  <a:extLst>
                    <a:ext uri="{9D8B030D-6E8A-4147-A177-3AD203B41FA5}">
                      <a16:colId xmlns:a16="http://schemas.microsoft.com/office/drawing/2014/main" val="20002"/>
                    </a:ext>
                  </a:extLst>
                </a:gridCol>
                <a:gridCol w="1621628">
                  <a:extLst>
                    <a:ext uri="{9D8B030D-6E8A-4147-A177-3AD203B41FA5}">
                      <a16:colId xmlns:a16="http://schemas.microsoft.com/office/drawing/2014/main" val="20003"/>
                    </a:ext>
                  </a:extLst>
                </a:gridCol>
                <a:gridCol w="1577349">
                  <a:extLst>
                    <a:ext uri="{9D8B030D-6E8A-4147-A177-3AD203B41FA5}">
                      <a16:colId xmlns:a16="http://schemas.microsoft.com/office/drawing/2014/main" val="20004"/>
                    </a:ext>
                  </a:extLst>
                </a:gridCol>
              </a:tblGrid>
              <a:tr h="39317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446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C3-213130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Survival Time</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#0761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23.501 CR #2769</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1741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C3-213337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Survival Time</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#0297</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23.501 CR #2769</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C3-213340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Time Sensitive Communication</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#0408</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#0563</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82054710"/>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C3-213331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Time Sensitive Communication</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#0326</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#0563</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67546404"/>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C3-213338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of TSCAI time domain</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#0791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#0563</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653750812"/>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C3-213339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of TSCAI time domain</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#0324</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#0563</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30572625"/>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C3-213427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New Network slice status reporting events for the </a:t>
                      </a:r>
                      <a:r>
                        <a:rPr lang="en-US" sz="1400" kern="1200" dirty="0" err="1">
                          <a:solidFill>
                            <a:schemeClr val="tx1"/>
                          </a:solidFill>
                          <a:effectLst/>
                          <a:latin typeface="Arial" panose="020B0604020202020204" pitchFamily="34" charset="0"/>
                          <a:ea typeface="MS Mincho" panose="02020609040205080304" pitchFamily="49" charset="-128"/>
                          <a:cs typeface="+mn-cs"/>
                        </a:rPr>
                        <a:t>MonitoringEvent</a:t>
                      </a:r>
                      <a:r>
                        <a:rPr lang="en-US" sz="1400" kern="1200" dirty="0">
                          <a:solidFill>
                            <a:schemeClr val="tx1"/>
                          </a:solidFill>
                          <a:effectLst/>
                          <a:latin typeface="Arial" panose="020B0604020202020204" pitchFamily="34" charset="0"/>
                          <a:ea typeface="MS Mincho" panose="02020609040205080304" pitchFamily="49" charset="-128"/>
                          <a:cs typeface="+mn-cs"/>
                        </a:rPr>
                        <a:t> API</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#0422</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23.501 CR #2838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23.502 CR #2715</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79379396"/>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C3-213428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New Network slice status reporting events for the </a:t>
                      </a:r>
                      <a:r>
                        <a:rPr lang="en-US" sz="1400" kern="1200" dirty="0" err="1">
                          <a:solidFill>
                            <a:schemeClr val="tx1"/>
                          </a:solidFill>
                          <a:effectLst/>
                          <a:latin typeface="Arial" panose="020B0604020202020204" pitchFamily="34" charset="0"/>
                          <a:ea typeface="MS Mincho" panose="02020609040205080304" pitchFamily="49" charset="-128"/>
                          <a:cs typeface="+mn-cs"/>
                        </a:rPr>
                        <a:t>MonitoringEvent</a:t>
                      </a:r>
                      <a:r>
                        <a:rPr lang="en-US" sz="1400" kern="1200" dirty="0">
                          <a:solidFill>
                            <a:schemeClr val="tx1"/>
                          </a:solidFill>
                          <a:effectLst/>
                          <a:latin typeface="Arial" panose="020B0604020202020204" pitchFamily="34" charset="0"/>
                          <a:ea typeface="MS Mincho" panose="02020609040205080304" pitchFamily="49" charset="-128"/>
                          <a:cs typeface="+mn-cs"/>
                        </a:rPr>
                        <a:t> API</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#0342</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23.501 CR #2838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23.502 CR #2715</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64532326"/>
                  </a:ext>
                </a:extLst>
              </a:tr>
            </a:tbl>
          </a:graphicData>
        </a:graphic>
      </p:graphicFrame>
      <p:sp>
        <p:nvSpPr>
          <p:cNvPr id="2" name="Titre 1"/>
          <p:cNvSpPr>
            <a:spLocks noGrp="1"/>
          </p:cNvSpPr>
          <p:nvPr>
            <p:ph type="title"/>
          </p:nvPr>
        </p:nvSpPr>
        <p:spPr/>
        <p:txBody>
          <a:bodyPr/>
          <a:lstStyle/>
          <a:p>
            <a:r>
              <a:rPr lang="en-US" dirty="0"/>
              <a:t>CRs for conditional approval </a:t>
            </a:r>
          </a:p>
        </p:txBody>
      </p:sp>
    </p:spTree>
    <p:extLst>
      <p:ext uri="{BB962C8B-B14F-4D97-AF65-F5344CB8AC3E}">
        <p14:creationId xmlns:p14="http://schemas.microsoft.com/office/powerpoint/2010/main" val="4221963876"/>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099538996"/>
              </p:ext>
            </p:extLst>
          </p:nvPr>
        </p:nvGraphicFramePr>
        <p:xfrm>
          <a:off x="493813" y="1782772"/>
          <a:ext cx="10515601" cy="4233654"/>
        </p:xfrm>
        <a:graphic>
          <a:graphicData uri="http://schemas.openxmlformats.org/drawingml/2006/table">
            <a:tbl>
              <a:tblPr firstRow="1" firstCol="1" bandRow="1"/>
              <a:tblGrid>
                <a:gridCol w="1065006">
                  <a:extLst>
                    <a:ext uri="{9D8B030D-6E8A-4147-A177-3AD203B41FA5}">
                      <a16:colId xmlns:a16="http://schemas.microsoft.com/office/drawing/2014/main" val="20000"/>
                    </a:ext>
                  </a:extLst>
                </a:gridCol>
                <a:gridCol w="4877607">
                  <a:extLst>
                    <a:ext uri="{9D8B030D-6E8A-4147-A177-3AD203B41FA5}">
                      <a16:colId xmlns:a16="http://schemas.microsoft.com/office/drawing/2014/main" val="20001"/>
                    </a:ext>
                  </a:extLst>
                </a:gridCol>
                <a:gridCol w="1374011">
                  <a:extLst>
                    <a:ext uri="{9D8B030D-6E8A-4147-A177-3AD203B41FA5}">
                      <a16:colId xmlns:a16="http://schemas.microsoft.com/office/drawing/2014/main" val="20002"/>
                    </a:ext>
                  </a:extLst>
                </a:gridCol>
                <a:gridCol w="1621628">
                  <a:extLst>
                    <a:ext uri="{9D8B030D-6E8A-4147-A177-3AD203B41FA5}">
                      <a16:colId xmlns:a16="http://schemas.microsoft.com/office/drawing/2014/main" val="20003"/>
                    </a:ext>
                  </a:extLst>
                </a:gridCol>
                <a:gridCol w="1577349">
                  <a:extLst>
                    <a:ext uri="{9D8B030D-6E8A-4147-A177-3AD203B41FA5}">
                      <a16:colId xmlns:a16="http://schemas.microsoft.com/office/drawing/2014/main" val="20004"/>
                    </a:ext>
                  </a:extLst>
                </a:gridCol>
              </a:tblGrid>
              <a:tr h="39317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446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C3-213456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Serving PLMN UE Slice-MBR control</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29.507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#0171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#0544</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1741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C3-213346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of Network Exposure to EAS via Local NEF</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#0782</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#0587</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C3-213347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of Network Exposure to EAS via Local NEF</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#0314</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#0587</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82054710"/>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C3-213348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of Network Exposure to EAS via Local NEF</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29.513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#0266</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23.503 CR #0587</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67546404"/>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C3-213555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5G </a:t>
                      </a:r>
                      <a:r>
                        <a:rPr lang="en-US" sz="1400" kern="1200" dirty="0" err="1">
                          <a:solidFill>
                            <a:schemeClr val="tx1"/>
                          </a:solidFill>
                          <a:effectLst/>
                          <a:latin typeface="Arial" panose="020B0604020202020204" pitchFamily="34" charset="0"/>
                          <a:ea typeface="MS Mincho" panose="02020609040205080304" pitchFamily="49" charset="-128"/>
                          <a:cs typeface="+mn-cs"/>
                        </a:rPr>
                        <a:t>ProSe</a:t>
                      </a:r>
                      <a:r>
                        <a:rPr lang="en-US" sz="1400" kern="1200" dirty="0">
                          <a:solidFill>
                            <a:schemeClr val="tx1"/>
                          </a:solidFill>
                          <a:effectLst/>
                          <a:latin typeface="Arial" panose="020B0604020202020204" pitchFamily="34" charset="0"/>
                          <a:ea typeface="MS Mincho" panose="02020609040205080304" pitchFamily="49" charset="-128"/>
                          <a:cs typeface="+mn-cs"/>
                        </a:rPr>
                        <a:t> related updates to the </a:t>
                      </a:r>
                      <a:r>
                        <a:rPr lang="en-US" sz="1400" kern="1200" dirty="0" err="1">
                          <a:solidFill>
                            <a:schemeClr val="tx1"/>
                          </a:solidFill>
                          <a:effectLst/>
                          <a:latin typeface="Arial" panose="020B0604020202020204" pitchFamily="34" charset="0"/>
                          <a:ea typeface="MS Mincho" panose="02020609040205080304" pitchFamily="49" charset="-128"/>
                          <a:cs typeface="+mn-cs"/>
                        </a:rPr>
                        <a:t>Npcf_UEPolicyControl</a:t>
                      </a:r>
                      <a:r>
                        <a:rPr lang="en-US" sz="1400" kern="1200" dirty="0">
                          <a:solidFill>
                            <a:schemeClr val="tx1"/>
                          </a:solidFill>
                          <a:effectLst/>
                          <a:latin typeface="Arial" panose="020B0604020202020204" pitchFamily="34" charset="0"/>
                          <a:ea typeface="MS Mincho" panose="02020609040205080304" pitchFamily="49" charset="-128"/>
                          <a:cs typeface="+mn-cs"/>
                        </a:rPr>
                        <a:t> Service</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29.525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#0153</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24.587 CR #0195</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653750812"/>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C3-213370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Extensions to User Data Congestion Analytics with </a:t>
                      </a:r>
                      <a:r>
                        <a:rPr lang="en-US" sz="1400" kern="1200" dirty="0" err="1">
                          <a:solidFill>
                            <a:schemeClr val="tx1"/>
                          </a:solidFill>
                          <a:effectLst/>
                          <a:latin typeface="Arial" panose="020B0604020202020204" pitchFamily="34" charset="0"/>
                          <a:ea typeface="MS Mincho" panose="02020609040205080304" pitchFamily="49" charset="-128"/>
                          <a:cs typeface="+mn-cs"/>
                        </a:rPr>
                        <a:t>gpsi</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29.520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#0301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23.288 CR #0527</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30572625"/>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C3-213429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 procedures to support L2TP for CUPS</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29.061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#0536</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23.501 CR #2691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23.502 CR #2602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23.214 CR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#0076</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79379396"/>
                  </a:ext>
                </a:extLst>
              </a:tr>
            </a:tbl>
          </a:graphicData>
        </a:graphic>
      </p:graphicFrame>
      <p:sp>
        <p:nvSpPr>
          <p:cNvPr id="2" name="Titre 1"/>
          <p:cNvSpPr>
            <a:spLocks noGrp="1"/>
          </p:cNvSpPr>
          <p:nvPr>
            <p:ph type="title"/>
          </p:nvPr>
        </p:nvSpPr>
        <p:spPr/>
        <p:txBody>
          <a:bodyPr/>
          <a:lstStyle/>
          <a:p>
            <a:r>
              <a:rPr lang="en-US" dirty="0"/>
              <a:t>CRs for conditional approval </a:t>
            </a:r>
          </a:p>
        </p:txBody>
      </p:sp>
    </p:spTree>
    <p:extLst>
      <p:ext uri="{BB962C8B-B14F-4D97-AF65-F5344CB8AC3E}">
        <p14:creationId xmlns:p14="http://schemas.microsoft.com/office/powerpoint/2010/main" val="865048293"/>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618827867"/>
              </p:ext>
            </p:extLst>
          </p:nvPr>
        </p:nvGraphicFramePr>
        <p:xfrm>
          <a:off x="481937" y="1960902"/>
          <a:ext cx="10515601" cy="3806934"/>
        </p:xfrm>
        <a:graphic>
          <a:graphicData uri="http://schemas.openxmlformats.org/drawingml/2006/table">
            <a:tbl>
              <a:tblPr firstRow="1" firstCol="1" bandRow="1"/>
              <a:tblGrid>
                <a:gridCol w="1065006">
                  <a:extLst>
                    <a:ext uri="{9D8B030D-6E8A-4147-A177-3AD203B41FA5}">
                      <a16:colId xmlns:a16="http://schemas.microsoft.com/office/drawing/2014/main" val="20000"/>
                    </a:ext>
                  </a:extLst>
                </a:gridCol>
                <a:gridCol w="4877607">
                  <a:extLst>
                    <a:ext uri="{9D8B030D-6E8A-4147-A177-3AD203B41FA5}">
                      <a16:colId xmlns:a16="http://schemas.microsoft.com/office/drawing/2014/main" val="20001"/>
                    </a:ext>
                  </a:extLst>
                </a:gridCol>
                <a:gridCol w="1374011">
                  <a:extLst>
                    <a:ext uri="{9D8B030D-6E8A-4147-A177-3AD203B41FA5}">
                      <a16:colId xmlns:a16="http://schemas.microsoft.com/office/drawing/2014/main" val="20002"/>
                    </a:ext>
                  </a:extLst>
                </a:gridCol>
                <a:gridCol w="1621628">
                  <a:extLst>
                    <a:ext uri="{9D8B030D-6E8A-4147-A177-3AD203B41FA5}">
                      <a16:colId xmlns:a16="http://schemas.microsoft.com/office/drawing/2014/main" val="20003"/>
                    </a:ext>
                  </a:extLst>
                </a:gridCol>
                <a:gridCol w="1577349">
                  <a:extLst>
                    <a:ext uri="{9D8B030D-6E8A-4147-A177-3AD203B41FA5}">
                      <a16:colId xmlns:a16="http://schemas.microsoft.com/office/drawing/2014/main" val="20004"/>
                    </a:ext>
                  </a:extLst>
                </a:gridCol>
              </a:tblGrid>
              <a:tr h="39317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446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C3-213430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Updates to support L2TP in RADIUS message flow</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29.061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#0537</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23.214 CR #0076</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1741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C3-213431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Updates to support L2TP in Diameter message flow</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29.061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#0538</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23.214 CR #0076</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40707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C3-213432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Updates to support L2TP for CUPS</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#0107</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23.501 CR #2691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23.502 CR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#2602</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82054710"/>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C3-213433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Updates to support L2TP in RADIUS message flow</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#0108</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23.501 CR #2691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23.502 CR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#2602</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67546404"/>
                  </a:ext>
                </a:extLst>
              </a:tr>
              <a:tr h="394791">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C3-213434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Updates to support L2TP in Diameter message flow</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#0109</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23.501 CR #2691</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TS 23.502 CR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Arial" panose="020B0604020202020204" pitchFamily="34" charset="0"/>
                          <a:ea typeface="MS Mincho" panose="02020609040205080304" pitchFamily="49" charset="-128"/>
                          <a:cs typeface="+mn-cs"/>
                        </a:rPr>
                        <a:t>#2602</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653750812"/>
                  </a:ext>
                </a:extLst>
              </a:tr>
            </a:tbl>
          </a:graphicData>
        </a:graphic>
      </p:graphicFrame>
      <p:sp>
        <p:nvSpPr>
          <p:cNvPr id="2" name="Titre 1"/>
          <p:cNvSpPr>
            <a:spLocks noGrp="1"/>
          </p:cNvSpPr>
          <p:nvPr>
            <p:ph type="title"/>
          </p:nvPr>
        </p:nvSpPr>
        <p:spPr/>
        <p:txBody>
          <a:bodyPr/>
          <a:lstStyle/>
          <a:p>
            <a:r>
              <a:rPr lang="en-US" dirty="0"/>
              <a:t>CRs for conditional approval </a:t>
            </a:r>
          </a:p>
        </p:txBody>
      </p:sp>
    </p:spTree>
    <p:extLst>
      <p:ext uri="{BB962C8B-B14F-4D97-AF65-F5344CB8AC3E}">
        <p14:creationId xmlns:p14="http://schemas.microsoft.com/office/powerpoint/2010/main" val="2775624955"/>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546564566"/>
              </p:ext>
            </p:extLst>
          </p:nvPr>
        </p:nvGraphicFramePr>
        <p:xfrm>
          <a:off x="481937" y="1960902"/>
          <a:ext cx="10515601" cy="1246614"/>
        </p:xfrm>
        <a:graphic>
          <a:graphicData uri="http://schemas.openxmlformats.org/drawingml/2006/table">
            <a:tbl>
              <a:tblPr firstRow="1" firstCol="1" bandRow="1"/>
              <a:tblGrid>
                <a:gridCol w="1065006">
                  <a:extLst>
                    <a:ext uri="{9D8B030D-6E8A-4147-A177-3AD203B41FA5}">
                      <a16:colId xmlns:a16="http://schemas.microsoft.com/office/drawing/2014/main" val="20000"/>
                    </a:ext>
                  </a:extLst>
                </a:gridCol>
                <a:gridCol w="4877607">
                  <a:extLst>
                    <a:ext uri="{9D8B030D-6E8A-4147-A177-3AD203B41FA5}">
                      <a16:colId xmlns:a16="http://schemas.microsoft.com/office/drawing/2014/main" val="20001"/>
                    </a:ext>
                  </a:extLst>
                </a:gridCol>
                <a:gridCol w="1374011">
                  <a:extLst>
                    <a:ext uri="{9D8B030D-6E8A-4147-A177-3AD203B41FA5}">
                      <a16:colId xmlns:a16="http://schemas.microsoft.com/office/drawing/2014/main" val="20002"/>
                    </a:ext>
                  </a:extLst>
                </a:gridCol>
                <a:gridCol w="1621628">
                  <a:extLst>
                    <a:ext uri="{9D8B030D-6E8A-4147-A177-3AD203B41FA5}">
                      <a16:colId xmlns:a16="http://schemas.microsoft.com/office/drawing/2014/main" val="20003"/>
                    </a:ext>
                  </a:extLst>
                </a:gridCol>
                <a:gridCol w="1577349">
                  <a:extLst>
                    <a:ext uri="{9D8B030D-6E8A-4147-A177-3AD203B41FA5}">
                      <a16:colId xmlns:a16="http://schemas.microsoft.com/office/drawing/2014/main" val="20004"/>
                    </a:ext>
                  </a:extLst>
                </a:gridCol>
              </a:tblGrid>
              <a:tr h="39317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446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C3-213441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Adding support for providing L2TP information through N6 interface</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29.561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#0111</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23.501 CR #2691</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17417">
                <a:tc>
                  <a:txBody>
                    <a:bodyPr/>
                    <a:lstStyle/>
                    <a:p>
                      <a:pPr algn="l">
                        <a:spcBef>
                          <a:spcPts val="300"/>
                        </a:spcBef>
                        <a:spcAft>
                          <a:spcPts val="300"/>
                        </a:spcAft>
                      </a:pPr>
                      <a:r>
                        <a:rPr lang="es-ES" sz="1400" kern="1200" dirty="0">
                          <a:solidFill>
                            <a:schemeClr val="tx1"/>
                          </a:solidFill>
                          <a:effectLst/>
                          <a:latin typeface="Arial" panose="020B0604020202020204" pitchFamily="34" charset="0"/>
                          <a:ea typeface="MS Mincho" panose="02020609040205080304" pitchFamily="49" charset="-128"/>
                          <a:cs typeface="+mn-cs"/>
                        </a:rPr>
                        <a:t>C3-213354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Support for signed attestation for emergency and priority IMS sessions</a:t>
                      </a:r>
                      <a:endParaRPr lang="es-ES" sz="14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400" kern="1200" dirty="0">
                          <a:solidFill>
                            <a:schemeClr val="tx1"/>
                          </a:solidFill>
                          <a:effectLst/>
                          <a:latin typeface="Arial" panose="020B0604020202020204" pitchFamily="34" charset="0"/>
                          <a:ea typeface="MS Mincho" panose="02020609040205080304" pitchFamily="49" charset="-128"/>
                          <a:cs typeface="+mn-cs"/>
                        </a:rPr>
                        <a:t>TS 29.165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US" sz="1400" kern="1200" dirty="0">
                          <a:solidFill>
                            <a:schemeClr val="tx1"/>
                          </a:solidFill>
                          <a:effectLst/>
                          <a:latin typeface="Arial" panose="020B0604020202020204" pitchFamily="34" charset="0"/>
                          <a:ea typeface="MS Mincho" panose="02020609040205080304" pitchFamily="49" charset="-128"/>
                          <a:cs typeface="+mn-cs"/>
                        </a:rPr>
                        <a:t>#1029</a:t>
                      </a:r>
                      <a:endParaRPr lang="de-DE" sz="14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en-GB" sz="1400" kern="1200" dirty="0">
                          <a:solidFill>
                            <a:schemeClr val="tx1"/>
                          </a:solidFill>
                          <a:effectLst/>
                          <a:latin typeface="Arial" panose="020B0604020202020204" pitchFamily="34" charset="0"/>
                          <a:ea typeface="MS Mincho" panose="02020609040205080304" pitchFamily="49" charset="-128"/>
                          <a:cs typeface="+mn-cs"/>
                        </a:rPr>
                        <a:t>TS 24.229 CR #6518</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bl>
          </a:graphicData>
        </a:graphic>
      </p:graphicFrame>
      <p:sp>
        <p:nvSpPr>
          <p:cNvPr id="2" name="Titre 1"/>
          <p:cNvSpPr>
            <a:spLocks noGrp="1"/>
          </p:cNvSpPr>
          <p:nvPr>
            <p:ph type="title"/>
          </p:nvPr>
        </p:nvSpPr>
        <p:spPr/>
        <p:txBody>
          <a:bodyPr/>
          <a:lstStyle/>
          <a:p>
            <a:r>
              <a:rPr lang="en-US" dirty="0"/>
              <a:t>CRs for conditional approval </a:t>
            </a:r>
          </a:p>
        </p:txBody>
      </p:sp>
    </p:spTree>
    <p:extLst>
      <p:ext uri="{BB962C8B-B14F-4D97-AF65-F5344CB8AC3E}">
        <p14:creationId xmlns:p14="http://schemas.microsoft.com/office/powerpoint/2010/main" val="4030346414"/>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Susana Fernández</a:t>
            </a:r>
          </a:p>
          <a:p>
            <a:pPr algn="ctr">
              <a:spcBef>
                <a:spcPct val="0"/>
              </a:spcBef>
              <a:buFontTx/>
              <a:buNone/>
            </a:pPr>
            <a:r>
              <a:rPr lang="fi-FI" altLang="en-US" sz="1400" dirty="0">
                <a:latin typeface="Arial" pitchFamily="34" charset="0"/>
                <a:cs typeface="Arial" pitchFamily="34" charset="0"/>
              </a:rPr>
              <a:t>3GPP TSG CT WG3 Chair</a:t>
            </a:r>
          </a:p>
          <a:p>
            <a:pPr algn="ctr">
              <a:spcBef>
                <a:spcPct val="0"/>
              </a:spcBef>
              <a:buFontTx/>
              <a:buNone/>
            </a:pPr>
            <a:r>
              <a:rPr lang="fi-FI" altLang="en-US" sz="1400" dirty="0">
                <a:solidFill>
                  <a:srgbClr val="7F7F7F"/>
                </a:solidFill>
                <a:latin typeface="Arial" pitchFamily="34" charset="0"/>
                <a:cs typeface="Arial" pitchFamily="34" charset="0"/>
              </a:rPr>
              <a:t>Susana.fernandez@ericsson.com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CT3 Statistics</a:t>
            </a:r>
          </a:p>
        </p:txBody>
      </p:sp>
      <p:sp>
        <p:nvSpPr>
          <p:cNvPr id="3" name="Espace réservé du contenu 2"/>
          <p:cNvSpPr>
            <a:spLocks noGrp="1"/>
          </p:cNvSpPr>
          <p:nvPr>
            <p:ph idx="1"/>
          </p:nvPr>
        </p:nvSpPr>
        <p:spPr>
          <a:xfrm>
            <a:off x="402265" y="1825625"/>
            <a:ext cx="7795438" cy="4351338"/>
          </a:xfrm>
        </p:spPr>
        <p:txBody>
          <a:bodyPr/>
          <a:lstStyle/>
          <a:p>
            <a:pPr marL="0" indent="0">
              <a:buNone/>
            </a:pPr>
            <a:r>
              <a:rPr lang="en-US" dirty="0"/>
              <a:t>CT3#115e:</a:t>
            </a:r>
          </a:p>
          <a:p>
            <a:r>
              <a:rPr lang="en-US" dirty="0"/>
              <a:t>Number of handled documents</a:t>
            </a:r>
          </a:p>
          <a:p>
            <a:pPr lvl="1"/>
            <a:r>
              <a:rPr lang="en-US" dirty="0"/>
              <a:t>607 documents allocated</a:t>
            </a:r>
          </a:p>
          <a:p>
            <a:r>
              <a:rPr lang="en-US" dirty="0"/>
              <a:t>Agreed CRs </a:t>
            </a:r>
          </a:p>
          <a:p>
            <a:pPr lvl="1"/>
            <a:r>
              <a:rPr lang="en-US" dirty="0"/>
              <a:t>Cat B/C/F : 67/0/114</a:t>
            </a:r>
          </a:p>
          <a:p>
            <a:r>
              <a:rPr lang="en-US" dirty="0"/>
              <a:t>Agreed </a:t>
            </a:r>
            <a:r>
              <a:rPr lang="en-US" dirty="0" err="1"/>
              <a:t>pCRs</a:t>
            </a:r>
            <a:endParaRPr lang="en-US" dirty="0"/>
          </a:p>
          <a:p>
            <a:pPr lvl="1"/>
            <a:r>
              <a:rPr lang="en-US" dirty="0"/>
              <a:t>25</a:t>
            </a:r>
          </a:p>
          <a:p>
            <a:r>
              <a:rPr lang="en-US" dirty="0"/>
              <a:t>Attendances</a:t>
            </a:r>
          </a:p>
          <a:p>
            <a:pPr lvl="1"/>
            <a:r>
              <a:rPr lang="en-US" altLang="fr-FR" dirty="0"/>
              <a:t>93 registered/ 93 attendants</a:t>
            </a:r>
          </a:p>
          <a:p>
            <a:pPr marL="914400" lvl="2" indent="0">
              <a:buNone/>
            </a:pPr>
            <a:endParaRPr lang="en-US" altLang="fr-FR" dirty="0"/>
          </a:p>
        </p:txBody>
      </p:sp>
      <p:sp>
        <p:nvSpPr>
          <p:cNvPr id="4" name="Espace réservé du contenu 2">
            <a:extLst>
              <a:ext uri="{FF2B5EF4-FFF2-40B4-BE49-F238E27FC236}">
                <a16:creationId xmlns:a16="http://schemas.microsoft.com/office/drawing/2014/main" id="{8AA81E45-F77E-419B-88D0-0211EDB88461}"/>
              </a:ext>
            </a:extLst>
          </p:cNvPr>
          <p:cNvSpPr txBox="1">
            <a:spLocks/>
          </p:cNvSpPr>
          <p:nvPr/>
        </p:nvSpPr>
        <p:spPr bwMode="auto">
          <a:xfrm>
            <a:off x="6189920" y="1825625"/>
            <a:ext cx="779543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CT3#116e:</a:t>
            </a:r>
          </a:p>
          <a:p>
            <a:r>
              <a:rPr lang="en-US" dirty="0"/>
              <a:t>Number of handled documents</a:t>
            </a:r>
          </a:p>
          <a:p>
            <a:pPr lvl="1"/>
            <a:r>
              <a:rPr lang="en-US" dirty="0"/>
              <a:t>565 documents allocated</a:t>
            </a:r>
          </a:p>
          <a:p>
            <a:r>
              <a:rPr lang="en-US" dirty="0"/>
              <a:t>Agreed CRs </a:t>
            </a:r>
          </a:p>
          <a:p>
            <a:pPr lvl="1"/>
            <a:r>
              <a:rPr lang="en-US" dirty="0"/>
              <a:t>Cat B/C/F:  99/0/88 </a:t>
            </a:r>
          </a:p>
          <a:p>
            <a:pPr lvl="2"/>
            <a:r>
              <a:rPr lang="en-US" dirty="0"/>
              <a:t>(13/0/6 revised from CT3#115e)</a:t>
            </a:r>
          </a:p>
          <a:p>
            <a:r>
              <a:rPr lang="en-US" dirty="0"/>
              <a:t>Agreed </a:t>
            </a:r>
            <a:r>
              <a:rPr lang="en-US" dirty="0" err="1"/>
              <a:t>pCRs</a:t>
            </a:r>
            <a:endParaRPr lang="en-US" dirty="0"/>
          </a:p>
          <a:p>
            <a:pPr lvl="1"/>
            <a:r>
              <a:rPr lang="en-US" dirty="0"/>
              <a:t>7</a:t>
            </a:r>
          </a:p>
          <a:p>
            <a:r>
              <a:rPr lang="en-US" dirty="0"/>
              <a:t>Attendances</a:t>
            </a:r>
          </a:p>
          <a:p>
            <a:pPr lvl="1"/>
            <a:r>
              <a:rPr lang="en-US" altLang="fr-FR" dirty="0"/>
              <a:t>85 registered/ 85 attendants</a:t>
            </a:r>
          </a:p>
          <a:p>
            <a:pPr marL="914400" lvl="2" indent="0">
              <a:buFont typeface="Arial" pitchFamily="34" charse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New/Revised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3732887566"/>
              </p:ext>
            </p:extLst>
          </p:nvPr>
        </p:nvGraphicFramePr>
        <p:xfrm>
          <a:off x="328743" y="1954160"/>
          <a:ext cx="11299151" cy="3988759"/>
        </p:xfrm>
        <a:graphic>
          <a:graphicData uri="http://schemas.openxmlformats.org/drawingml/2006/table">
            <a:tbl>
              <a:tblPr firstRow="1" firstCol="1" bandRow="1"/>
              <a:tblGrid>
                <a:gridCol w="1396064">
                  <a:extLst>
                    <a:ext uri="{9D8B030D-6E8A-4147-A177-3AD203B41FA5}">
                      <a16:colId xmlns:a16="http://schemas.microsoft.com/office/drawing/2014/main" val="20000"/>
                    </a:ext>
                  </a:extLst>
                </a:gridCol>
                <a:gridCol w="2664375">
                  <a:extLst>
                    <a:ext uri="{9D8B030D-6E8A-4147-A177-3AD203B41FA5}">
                      <a16:colId xmlns:a16="http://schemas.microsoft.com/office/drawing/2014/main" val="20001"/>
                    </a:ext>
                  </a:extLst>
                </a:gridCol>
                <a:gridCol w="1260991">
                  <a:extLst>
                    <a:ext uri="{9D8B030D-6E8A-4147-A177-3AD203B41FA5}">
                      <a16:colId xmlns:a16="http://schemas.microsoft.com/office/drawing/2014/main" val="20002"/>
                    </a:ext>
                  </a:extLst>
                </a:gridCol>
                <a:gridCol w="4572000">
                  <a:extLst>
                    <a:ext uri="{9D8B030D-6E8A-4147-A177-3AD203B41FA5}">
                      <a16:colId xmlns:a16="http://schemas.microsoft.com/office/drawing/2014/main" val="20003"/>
                    </a:ext>
                  </a:extLst>
                </a:gridCol>
                <a:gridCol w="1405721">
                  <a:extLst>
                    <a:ext uri="{9D8B030D-6E8A-4147-A177-3AD203B41FA5}">
                      <a16:colId xmlns:a16="http://schemas.microsoft.com/office/drawing/2014/main" val="2714402546"/>
                    </a:ext>
                  </a:extLst>
                </a:gridCol>
              </a:tblGrid>
              <a:tr h="209676">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988470">
                <a:tc>
                  <a:txBody>
                    <a:bodyPr/>
                    <a:lstStyle/>
                    <a:p>
                      <a:pPr hangingPunct="0">
                        <a:spcAft>
                          <a:spcPts val="1200"/>
                        </a:spcAft>
                      </a:pPr>
                      <a:r>
                        <a:rPr lang="fr-FR" sz="1400" kern="1200" dirty="0">
                          <a:solidFill>
                            <a:srgbClr val="000000"/>
                          </a:solidFill>
                          <a:effectLst/>
                          <a:latin typeface="Arial"/>
                          <a:ea typeface="+mn-ea"/>
                          <a:cs typeface="+mn-cs"/>
                        </a:rPr>
                        <a:t>CP-211192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400" kern="1200" dirty="0">
                          <a:solidFill>
                            <a:srgbClr val="000000"/>
                          </a:solidFill>
                          <a:effectLst/>
                          <a:latin typeface="Arial"/>
                          <a:ea typeface="+mn-ea"/>
                          <a:cs typeface="+mn-cs"/>
                        </a:rPr>
                        <a:t>CT aspects on Dynamically Changing AM Policies in the 5GC</a:t>
                      </a:r>
                    </a:p>
                    <a:p>
                      <a:pPr hangingPunct="0">
                        <a:spcAft>
                          <a:spcPts val="1200"/>
                        </a:spcAft>
                      </a:pPr>
                      <a:r>
                        <a:rPr lang="en-GB" sz="1400" kern="1200" dirty="0">
                          <a:solidFill>
                            <a:srgbClr val="000000"/>
                          </a:solidFill>
                          <a:effectLst/>
                          <a:latin typeface="Arial"/>
                          <a:ea typeface="+mn-ea"/>
                          <a:cs typeface="+mn-cs"/>
                        </a:rPr>
                        <a:t>(rev)</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s-ES" sz="1400" kern="1200" dirty="0">
                          <a:solidFill>
                            <a:srgbClr val="000000"/>
                          </a:solidFill>
                          <a:effectLst/>
                          <a:latin typeface="Arial"/>
                          <a:ea typeface="+mn-ea"/>
                          <a:cs typeface="+mn-cs"/>
                        </a:rPr>
                        <a:t>Ericsson</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GB" sz="1400" kern="1200" dirty="0">
                          <a:solidFill>
                            <a:srgbClr val="000000"/>
                          </a:solidFill>
                          <a:effectLst/>
                          <a:latin typeface="Arial"/>
                          <a:ea typeface="+mn-ea"/>
                          <a:cs typeface="+mn-cs"/>
                        </a:rPr>
                        <a:t>The objective of this work item is to develop the Stage 3 specifications to enable the dynamic change of AM policies as specified by Stage 2. Revised to align with latest stage 2 status and terminology.</a:t>
                      </a: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836983">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400" kern="1200" dirty="0">
                          <a:solidFill>
                            <a:srgbClr val="000000"/>
                          </a:solidFill>
                          <a:effectLst/>
                          <a:latin typeface="Arial"/>
                          <a:ea typeface="+mn-ea"/>
                          <a:cs typeface="+mn-cs"/>
                        </a:rPr>
                        <a:t>CP-211194</a:t>
                      </a:r>
                    </a:p>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400" kern="1200" dirty="0">
                          <a:solidFill>
                            <a:srgbClr val="000000"/>
                          </a:solidFill>
                          <a:effectLst/>
                          <a:latin typeface="Arial"/>
                          <a:ea typeface="+mn-ea"/>
                          <a:cs typeface="+mn-cs"/>
                        </a:rPr>
                        <a:t>N7 Interfaces Enhancements to Support GERAN and UTRAN</a:t>
                      </a:r>
                    </a:p>
                    <a:p>
                      <a:pPr hangingPunct="0">
                        <a:spcAft>
                          <a:spcPts val="1200"/>
                        </a:spcAft>
                      </a:pPr>
                      <a:r>
                        <a:rPr lang="en-GB" sz="1400" kern="1200" dirty="0">
                          <a:solidFill>
                            <a:srgbClr val="000000"/>
                          </a:solidFill>
                          <a:effectLst/>
                          <a:latin typeface="Arial"/>
                          <a:ea typeface="+mn-ea"/>
                          <a:cs typeface="+mn-cs"/>
                        </a:rPr>
                        <a:t>(rev)</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kern="1200" dirty="0">
                          <a:solidFill>
                            <a:srgbClr val="000000"/>
                          </a:solidFill>
                          <a:effectLst/>
                          <a:latin typeface="Arial"/>
                          <a:ea typeface="+mn-ea"/>
                          <a:cs typeface="+mn-cs"/>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400" kern="1200" dirty="0">
                          <a:solidFill>
                            <a:srgbClr val="000000"/>
                          </a:solidFill>
                          <a:effectLst/>
                          <a:latin typeface="Arial"/>
                          <a:ea typeface="+mn-ea"/>
                          <a:cs typeface="+mn-cs"/>
                        </a:rPr>
                        <a:t>The objective is to study and then extend the interface on N7 reference point to support 2G/3G. Revised to correct terminology and add missing impacted TS.</a:t>
                      </a:r>
                      <a:endParaRPr lang="es-ES" sz="1400" kern="1200" dirty="0">
                        <a:solidFill>
                          <a:srgbClr val="000000"/>
                        </a:solidFill>
                        <a:effectLst/>
                        <a:latin typeface="Arial"/>
                        <a:ea typeface="+mn-ea"/>
                        <a:cs typeface="+mn-cs"/>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2387122"/>
                  </a:ext>
                </a:extLst>
              </a:tr>
              <a:tr h="69526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400" kern="1200" dirty="0">
                          <a:solidFill>
                            <a:srgbClr val="000000"/>
                          </a:solidFill>
                          <a:effectLst/>
                          <a:latin typeface="Arial"/>
                          <a:ea typeface="+mn-ea"/>
                          <a:cs typeface="+mn-cs"/>
                        </a:rPr>
                        <a:t>CP-211195</a:t>
                      </a:r>
                    </a:p>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400" kern="1200" dirty="0">
                          <a:solidFill>
                            <a:srgbClr val="000000"/>
                          </a:solidFill>
                          <a:effectLst/>
                          <a:latin typeface="Arial"/>
                          <a:ea typeface="+mn-ea"/>
                          <a:cs typeface="+mn-cs"/>
                        </a:rPr>
                        <a:t>CT aspects on Dynamic Management of Group-based Event Monitoring</a:t>
                      </a:r>
                    </a:p>
                    <a:p>
                      <a:pPr hangingPunct="0">
                        <a:spcAft>
                          <a:spcPts val="1200"/>
                        </a:spcAft>
                      </a:pPr>
                      <a:r>
                        <a:rPr lang="en-GB" sz="1400" kern="1200" dirty="0">
                          <a:solidFill>
                            <a:srgbClr val="000000"/>
                          </a:solidFill>
                          <a:effectLst/>
                          <a:latin typeface="Arial"/>
                          <a:ea typeface="+mn-ea"/>
                          <a:cs typeface="+mn-cs"/>
                        </a:rPr>
                        <a:t>(rev)</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kern="1200" dirty="0">
                          <a:solidFill>
                            <a:srgbClr val="000000"/>
                          </a:solidFill>
                          <a:effectLst/>
                          <a:latin typeface="Arial"/>
                          <a:ea typeface="+mn-ea"/>
                          <a:cs typeface="+mn-cs"/>
                        </a:rPr>
                        <a:t>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400" kern="1200" dirty="0">
                          <a:solidFill>
                            <a:srgbClr val="000000"/>
                          </a:solidFill>
                          <a:effectLst/>
                          <a:latin typeface="Arial"/>
                          <a:ea typeface="+mn-ea"/>
                          <a:cs typeface="+mn-cs"/>
                        </a:rPr>
                        <a:t>The objective of this work item is to develop the Stage 3 specifications to enable the Dynamic management of group-based event monitoring as specified by Stage 2. Revised to correct WI code.</a:t>
                      </a: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1045317"/>
                  </a:ext>
                </a:extLst>
              </a:tr>
              <a:tr h="910279">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400" kern="1200" dirty="0">
                          <a:solidFill>
                            <a:srgbClr val="000000"/>
                          </a:solidFill>
                          <a:effectLst/>
                          <a:latin typeface="Arial"/>
                          <a:ea typeface="+mn-ea"/>
                          <a:cs typeface="+mn-cs"/>
                        </a:rPr>
                        <a:t>CP-211191</a:t>
                      </a:r>
                    </a:p>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400" kern="1200" dirty="0">
                          <a:solidFill>
                            <a:srgbClr val="000000"/>
                          </a:solidFill>
                          <a:effectLst/>
                          <a:latin typeface="Arial"/>
                          <a:ea typeface="+mn-ea"/>
                          <a:cs typeface="+mn-cs"/>
                        </a:rPr>
                        <a:t>Enablers for Network Automation for 5G - phase 2</a:t>
                      </a:r>
                    </a:p>
                    <a:p>
                      <a:pPr hangingPunct="0">
                        <a:spcAft>
                          <a:spcPts val="1200"/>
                        </a:spcAft>
                      </a:pPr>
                      <a:r>
                        <a:rPr lang="en-GB" sz="1400" kern="1200" dirty="0">
                          <a:solidFill>
                            <a:srgbClr val="000000"/>
                          </a:solidFill>
                          <a:effectLst/>
                          <a:latin typeface="Arial"/>
                          <a:ea typeface="+mn-ea"/>
                          <a:cs typeface="+mn-cs"/>
                        </a:rPr>
                        <a:t>(rev)</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kern="1200" dirty="0">
                          <a:solidFill>
                            <a:srgbClr val="000000"/>
                          </a:solidFill>
                          <a:effectLst/>
                          <a:latin typeface="Arial"/>
                          <a:ea typeface="+mn-ea"/>
                          <a:cs typeface="+mn-cs"/>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400" kern="1200" dirty="0">
                          <a:solidFill>
                            <a:srgbClr val="000000"/>
                          </a:solidFill>
                          <a:effectLst/>
                          <a:latin typeface="Arial"/>
                          <a:ea typeface="+mn-ea"/>
                          <a:cs typeface="+mn-cs"/>
                        </a:rPr>
                        <a:t>The objective is to specify the protocols and specifications required in order to fulfil system enhancements for NWDAF. Revised to align with Stage 2 and to introduce three new TSs.</a:t>
                      </a: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3227777"/>
                  </a:ext>
                </a:extLst>
              </a:tr>
            </a:tbl>
          </a:graphicData>
        </a:graphic>
      </p:graphicFrame>
    </p:spTree>
    <p:extLst>
      <p:ext uri="{BB962C8B-B14F-4D97-AF65-F5344CB8AC3E}">
        <p14:creationId xmlns:p14="http://schemas.microsoft.com/office/powerpoint/2010/main" val="35212110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New/Revised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3264751294"/>
              </p:ext>
            </p:extLst>
          </p:nvPr>
        </p:nvGraphicFramePr>
        <p:xfrm>
          <a:off x="328743" y="1954160"/>
          <a:ext cx="11299151" cy="3183943"/>
        </p:xfrm>
        <a:graphic>
          <a:graphicData uri="http://schemas.openxmlformats.org/drawingml/2006/table">
            <a:tbl>
              <a:tblPr firstRow="1" firstCol="1" bandRow="1"/>
              <a:tblGrid>
                <a:gridCol w="1396064">
                  <a:extLst>
                    <a:ext uri="{9D8B030D-6E8A-4147-A177-3AD203B41FA5}">
                      <a16:colId xmlns:a16="http://schemas.microsoft.com/office/drawing/2014/main" val="20000"/>
                    </a:ext>
                  </a:extLst>
                </a:gridCol>
                <a:gridCol w="2667899">
                  <a:extLst>
                    <a:ext uri="{9D8B030D-6E8A-4147-A177-3AD203B41FA5}">
                      <a16:colId xmlns:a16="http://schemas.microsoft.com/office/drawing/2014/main" val="20001"/>
                    </a:ext>
                  </a:extLst>
                </a:gridCol>
                <a:gridCol w="1257467">
                  <a:extLst>
                    <a:ext uri="{9D8B030D-6E8A-4147-A177-3AD203B41FA5}">
                      <a16:colId xmlns:a16="http://schemas.microsoft.com/office/drawing/2014/main" val="20002"/>
                    </a:ext>
                  </a:extLst>
                </a:gridCol>
                <a:gridCol w="4572000">
                  <a:extLst>
                    <a:ext uri="{9D8B030D-6E8A-4147-A177-3AD203B41FA5}">
                      <a16:colId xmlns:a16="http://schemas.microsoft.com/office/drawing/2014/main" val="20003"/>
                    </a:ext>
                  </a:extLst>
                </a:gridCol>
                <a:gridCol w="1405721">
                  <a:extLst>
                    <a:ext uri="{9D8B030D-6E8A-4147-A177-3AD203B41FA5}">
                      <a16:colId xmlns:a16="http://schemas.microsoft.com/office/drawing/2014/main" val="2714402546"/>
                    </a:ext>
                  </a:extLst>
                </a:gridCol>
              </a:tblGrid>
              <a:tr h="209676">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988470">
                <a:tc>
                  <a:txBody>
                    <a:bodyPr/>
                    <a:lstStyle/>
                    <a:p>
                      <a:pPr hangingPunct="0">
                        <a:spcAft>
                          <a:spcPts val="1200"/>
                        </a:spcAft>
                      </a:pPr>
                      <a:r>
                        <a:rPr lang="fr-FR" sz="1400" kern="1200" dirty="0">
                          <a:solidFill>
                            <a:srgbClr val="000000"/>
                          </a:solidFill>
                          <a:effectLst/>
                          <a:latin typeface="Arial"/>
                          <a:ea typeface="+mn-ea"/>
                          <a:cs typeface="+mn-cs"/>
                        </a:rPr>
                        <a:t>CP-211197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US" sz="1400" kern="1200" dirty="0">
                          <a:solidFill>
                            <a:srgbClr val="000000"/>
                          </a:solidFill>
                          <a:effectLst/>
                          <a:latin typeface="Arial"/>
                          <a:ea typeface="+mn-ea"/>
                          <a:cs typeface="+mn-cs"/>
                        </a:rPr>
                        <a:t>Enhancements of 3GPP Northbound Interfaces and Application Layer APIs </a:t>
                      </a:r>
                    </a:p>
                    <a:p>
                      <a:pPr hangingPunct="0">
                        <a:spcAft>
                          <a:spcPts val="1200"/>
                        </a:spcAft>
                      </a:pPr>
                      <a:r>
                        <a:rPr lang="en-GB" sz="1400" kern="1200" dirty="0">
                          <a:solidFill>
                            <a:srgbClr val="000000"/>
                          </a:solidFill>
                          <a:effectLst/>
                          <a:latin typeface="Arial"/>
                          <a:ea typeface="+mn-ea"/>
                          <a:cs typeface="+mn-cs"/>
                        </a:rPr>
                        <a:t>(new)</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s-ES" sz="1400" kern="1200" dirty="0">
                          <a:solidFill>
                            <a:srgbClr val="000000"/>
                          </a:solidFill>
                          <a:effectLst/>
                          <a:latin typeface="Arial"/>
                          <a:ea typeface="+mn-ea"/>
                          <a:cs typeface="+mn-cs"/>
                        </a:rPr>
                        <a:t>Huawei</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objective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of</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this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work</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item</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is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to</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specify</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technical</a:t>
                      </a:r>
                      <a:r>
                        <a:rPr lang="es-ES" sz="1400" kern="1200" dirty="0">
                          <a:solidFill>
                            <a:srgbClr val="000000"/>
                          </a:solidFill>
                          <a:effectLst/>
                          <a:latin typeface="Arial"/>
                          <a:ea typeface="+mn-ea"/>
                          <a:cs typeface="+mn-cs"/>
                        </a:rPr>
                        <a:t> </a:t>
                      </a:r>
                      <a:r>
                        <a:rPr lang="en-US" sz="1400" kern="1200" dirty="0">
                          <a:solidFill>
                            <a:srgbClr val="000000"/>
                          </a:solidFill>
                          <a:effectLst/>
                          <a:latin typeface="Arial"/>
                          <a:ea typeface="+mn-ea"/>
                          <a:cs typeface="+mn-cs"/>
                        </a:rPr>
                        <a:t>enhancements and necessary changes to the 3GPP Northbound Interfaces and Application Layer APIs, following the principles in 3GPP TS 29.500 and 3GPP TS 29.501 when possible, which are not covered by other dedicated </a:t>
                      </a:r>
                      <a:r>
                        <a:rPr lang="en-US" sz="1400" kern="1200" dirty="0" err="1">
                          <a:solidFill>
                            <a:srgbClr val="000000"/>
                          </a:solidFill>
                          <a:effectLst/>
                          <a:latin typeface="Arial"/>
                          <a:ea typeface="+mn-ea"/>
                          <a:cs typeface="+mn-cs"/>
                        </a:rPr>
                        <a:t>WIs.</a:t>
                      </a: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836983">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400" kern="1200" dirty="0">
                          <a:solidFill>
                            <a:srgbClr val="000000"/>
                          </a:solidFill>
                          <a:effectLst/>
                          <a:latin typeface="Arial"/>
                          <a:ea typeface="+mn-ea"/>
                          <a:cs typeface="+mn-cs"/>
                        </a:rPr>
                        <a:t>CP-211193</a:t>
                      </a:r>
                    </a:p>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US" sz="1400" kern="1200" dirty="0">
                          <a:solidFill>
                            <a:srgbClr val="000000"/>
                          </a:solidFill>
                          <a:effectLst/>
                          <a:latin typeface="Arial"/>
                          <a:ea typeface="+mn-ea"/>
                          <a:cs typeface="+mn-cs"/>
                        </a:rPr>
                        <a:t>Enhancement of 5G PCC related services in Rel-17</a:t>
                      </a:r>
                    </a:p>
                    <a:p>
                      <a:pPr hangingPunct="0">
                        <a:spcAft>
                          <a:spcPts val="1200"/>
                        </a:spcAft>
                      </a:pPr>
                      <a:r>
                        <a:rPr lang="en-GB" sz="1400" kern="1200" dirty="0">
                          <a:solidFill>
                            <a:srgbClr val="000000"/>
                          </a:solidFill>
                          <a:effectLst/>
                          <a:latin typeface="Arial"/>
                          <a:ea typeface="+mn-ea"/>
                          <a:cs typeface="+mn-cs"/>
                        </a:rPr>
                        <a:t>(new)</a:t>
                      </a: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kern="1200" dirty="0">
                          <a:solidFill>
                            <a:srgbClr val="000000"/>
                          </a:solidFill>
                          <a:effectLst/>
                          <a:latin typeface="Arial"/>
                          <a:ea typeface="+mn-ea"/>
                          <a:cs typeface="+mn-cs"/>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objective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of</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this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work</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item</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is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to</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specify</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stage</a:t>
                      </a:r>
                      <a:r>
                        <a:rPr lang="es-ES" sz="1400" kern="1200" dirty="0">
                          <a:solidFill>
                            <a:srgbClr val="000000"/>
                          </a:solidFill>
                          <a:effectLst/>
                          <a:latin typeface="Arial"/>
                          <a:ea typeface="+mn-ea"/>
                          <a:cs typeface="+mn-cs"/>
                        </a:rPr>
                        <a:t> 3 </a:t>
                      </a:r>
                      <a:r>
                        <a:rPr lang="es-ES" sz="1400" kern="1200" dirty="0" err="1">
                          <a:solidFill>
                            <a:srgbClr val="000000"/>
                          </a:solidFill>
                          <a:effectLst/>
                          <a:latin typeface="Arial"/>
                          <a:ea typeface="+mn-ea"/>
                          <a:cs typeface="+mn-cs"/>
                        </a:rPr>
                        <a:t>procedures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related</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to</a:t>
                      </a:r>
                      <a:r>
                        <a:rPr lang="es-ES" sz="1400" kern="1200" dirty="0">
                          <a:solidFill>
                            <a:srgbClr val="000000"/>
                          </a:solidFill>
                          <a:effectLst/>
                          <a:latin typeface="Arial"/>
                          <a:ea typeface="+mn-ea"/>
                          <a:cs typeface="+mn-cs"/>
                        </a:rPr>
                        <a:t> EPS </a:t>
                      </a:r>
                      <a:r>
                        <a:rPr lang="es-ES" sz="1400" kern="1200" dirty="0" err="1">
                          <a:solidFill>
                            <a:srgbClr val="000000"/>
                          </a:solidFill>
                          <a:effectLst/>
                          <a:latin typeface="Arial"/>
                          <a:ea typeface="+mn-ea"/>
                          <a:cs typeface="+mn-cs"/>
                        </a:rPr>
                        <a:t>functionality</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not</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completely</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covered</a:t>
                      </a:r>
                      <a:r>
                        <a:rPr lang="es-ES" sz="1400" kern="1200" dirty="0">
                          <a:solidFill>
                            <a:srgbClr val="000000"/>
                          </a:solidFill>
                          <a:effectLst/>
                          <a:latin typeface="Arial"/>
                          <a:ea typeface="+mn-ea"/>
                          <a:cs typeface="+mn-cs"/>
                        </a:rPr>
                        <a:t> in en5GPccSer.</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2387122"/>
                  </a:ext>
                </a:extLst>
              </a:tr>
              <a:tr h="69526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400" kern="1200" dirty="0">
                          <a:solidFill>
                            <a:srgbClr val="000000"/>
                          </a:solidFill>
                          <a:effectLst/>
                          <a:latin typeface="Arial"/>
                          <a:ea typeface="+mn-ea"/>
                          <a:cs typeface="+mn-cs"/>
                        </a:rPr>
                        <a:t>CP-211196</a:t>
                      </a:r>
                    </a:p>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US" sz="1400" kern="1200" dirty="0">
                          <a:solidFill>
                            <a:srgbClr val="000000"/>
                          </a:solidFill>
                          <a:effectLst/>
                          <a:latin typeface="Arial"/>
                          <a:ea typeface="+mn-ea"/>
                          <a:cs typeface="+mn-cs"/>
                        </a:rPr>
                        <a:t>CT aspects for enabling Edge Applications</a:t>
                      </a:r>
                    </a:p>
                    <a:p>
                      <a:pPr hangingPunct="0">
                        <a:spcAft>
                          <a:spcPts val="1200"/>
                        </a:spcAft>
                      </a:pPr>
                      <a:r>
                        <a:rPr lang="en-GB" sz="1400" kern="1200" dirty="0">
                          <a:solidFill>
                            <a:srgbClr val="000000"/>
                          </a:solidFill>
                          <a:effectLst/>
                          <a:latin typeface="Arial"/>
                          <a:ea typeface="+mn-ea"/>
                          <a:cs typeface="+mn-cs"/>
                        </a:rPr>
                        <a:t>(rev)</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400" kern="1200" dirty="0">
                          <a:solidFill>
                            <a:srgbClr val="000000"/>
                          </a:solidFill>
                          <a:effectLst/>
                          <a:latin typeface="Arial"/>
                          <a:ea typeface="+mn-ea"/>
                          <a:cs typeface="+mn-cs"/>
                        </a:rPr>
                        <a:t>Samsung</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400" kern="1200" dirty="0">
                          <a:solidFill>
                            <a:srgbClr val="000000"/>
                          </a:solidFill>
                          <a:effectLst/>
                          <a:latin typeface="Arial"/>
                          <a:ea typeface="+mn-ea"/>
                          <a:cs typeface="+mn-cs"/>
                        </a:rPr>
                        <a:t>The objective of this work item is to </a:t>
                      </a:r>
                      <a:r>
                        <a:rPr lang="es-ES" sz="1400" kern="1200" dirty="0">
                          <a:solidFill>
                            <a:srgbClr val="000000"/>
                          </a:solidFill>
                          <a:effectLst/>
                          <a:latin typeface="Arial"/>
                          <a:ea typeface="+mn-ea"/>
                          <a:cs typeface="+mn-cs"/>
                        </a:rPr>
                        <a:t>define </a:t>
                      </a:r>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protocol</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aspects</a:t>
                      </a:r>
                      <a:r>
                        <a:rPr lang="es-ES" sz="1400" kern="1200" dirty="0">
                          <a:solidFill>
                            <a:srgbClr val="000000"/>
                          </a:solidFill>
                          <a:effectLst/>
                          <a:latin typeface="Arial"/>
                          <a:ea typeface="+mn-ea"/>
                          <a:cs typeface="+mn-cs"/>
                        </a:rPr>
                        <a:t> and </a:t>
                      </a:r>
                      <a:r>
                        <a:rPr lang="es-ES" sz="1400" kern="1200" dirty="0" err="1">
                          <a:solidFill>
                            <a:srgbClr val="000000"/>
                          </a:solidFill>
                          <a:effectLst/>
                          <a:latin typeface="Arial"/>
                          <a:ea typeface="+mn-ea"/>
                          <a:cs typeface="+mn-cs"/>
                        </a:rPr>
                        <a:t>related</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APIs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for</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enabling</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edge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applications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based</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upon</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the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normative</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Stage</a:t>
                      </a:r>
                      <a:r>
                        <a:rPr lang="es-ES" sz="1400" kern="1200" dirty="0">
                          <a:solidFill>
                            <a:srgbClr val="000000"/>
                          </a:solidFill>
                          <a:effectLst/>
                          <a:latin typeface="Arial"/>
                          <a:ea typeface="+mn-ea"/>
                          <a:cs typeface="+mn-cs"/>
                        </a:rPr>
                        <a:t> 2 </a:t>
                      </a:r>
                      <a:r>
                        <a:rPr lang="es-ES" sz="1400" kern="1200" dirty="0" err="1">
                          <a:solidFill>
                            <a:srgbClr val="000000"/>
                          </a:solidFill>
                          <a:effectLst/>
                          <a:latin typeface="Arial"/>
                          <a:ea typeface="+mn-ea"/>
                          <a:cs typeface="+mn-cs"/>
                        </a:rPr>
                        <a:t>technical</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specifications</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developed</a:t>
                      </a:r>
                      <a:r>
                        <a:rPr lang="es-ES" sz="1400" kern="1200" dirty="0">
                          <a:solidFill>
                            <a:srgbClr val="000000"/>
                          </a:solidFill>
                          <a:effectLst/>
                          <a:latin typeface="Arial"/>
                          <a:ea typeface="+mn-ea"/>
                          <a:cs typeface="+mn-cs"/>
                        </a:rPr>
                        <a:t> </a:t>
                      </a:r>
                      <a:r>
                        <a:rPr lang="es-ES" sz="1400" kern="1200" dirty="0" err="1">
                          <a:solidFill>
                            <a:srgbClr val="000000"/>
                          </a:solidFill>
                          <a:effectLst/>
                          <a:latin typeface="Arial"/>
                          <a:ea typeface="+mn-ea"/>
                          <a:cs typeface="+mn-cs"/>
                        </a:rPr>
                        <a:t>by</a:t>
                      </a:r>
                      <a:r>
                        <a:rPr lang="es-ES" sz="1400" kern="1200" dirty="0">
                          <a:solidFill>
                            <a:srgbClr val="000000"/>
                          </a:solidFill>
                          <a:effectLst/>
                          <a:latin typeface="Arial"/>
                          <a:ea typeface="+mn-ea"/>
                          <a:cs typeface="+mn-cs"/>
                        </a:rPr>
                        <a:t> SA6, SA5 and SA3 </a:t>
                      </a:r>
                      <a:r>
                        <a:rPr lang="es-ES" sz="1400" kern="1200" dirty="0" err="1">
                          <a:solidFill>
                            <a:srgbClr val="000000"/>
                          </a:solidFill>
                          <a:effectLst/>
                          <a:latin typeface="Arial"/>
                          <a:ea typeface="+mn-ea"/>
                          <a:cs typeface="+mn-cs"/>
                        </a:rPr>
                        <a:t>WGs</a:t>
                      </a:r>
                      <a:r>
                        <a:rPr lang="en-GB" sz="1400" kern="1200" dirty="0">
                          <a:solidFill>
                            <a:srgbClr val="000000"/>
                          </a:solidFill>
                          <a:effectLst/>
                          <a:latin typeface="Arial"/>
                          <a:ea typeface="+mn-ea"/>
                          <a:cs typeface="+mn-cs"/>
                        </a:rPr>
                        <a:t>.</a:t>
                      </a:r>
                      <a:endParaRPr lang="es-E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Arial"/>
                          <a:ea typeface="+mn-ea"/>
                          <a:cs typeface="+mn-cs"/>
                        </a:rPr>
                        <a:t>Release 17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1045317"/>
                  </a:ext>
                </a:extLst>
              </a:tr>
            </a:tbl>
          </a:graphicData>
        </a:graphic>
      </p:graphicFrame>
    </p:spTree>
    <p:extLst>
      <p:ext uri="{BB962C8B-B14F-4D97-AF65-F5344CB8AC3E}">
        <p14:creationId xmlns:p14="http://schemas.microsoft.com/office/powerpoint/2010/main" val="2904864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 CT3 Driven – Release 17 (i) </a:t>
            </a:r>
          </a:p>
        </p:txBody>
      </p:sp>
      <p:graphicFrame>
        <p:nvGraphicFramePr>
          <p:cNvPr id="4" name="Tableau 3"/>
          <p:cNvGraphicFramePr>
            <a:graphicFrameLocks noGrp="1"/>
          </p:cNvGraphicFramePr>
          <p:nvPr>
            <p:extLst>
              <p:ext uri="{D42A27DB-BD31-4B8C-83A1-F6EECF244321}">
                <p14:modId xmlns:p14="http://schemas.microsoft.com/office/powerpoint/2010/main" val="1454140455"/>
              </p:ext>
            </p:extLst>
          </p:nvPr>
        </p:nvGraphicFramePr>
        <p:xfrm>
          <a:off x="198119" y="1829799"/>
          <a:ext cx="11155681" cy="3477441"/>
        </p:xfrm>
        <a:graphic>
          <a:graphicData uri="http://schemas.openxmlformats.org/drawingml/2006/table">
            <a:tbl>
              <a:tblPr firstRow="1" firstCol="1" bandRow="1"/>
              <a:tblGrid>
                <a:gridCol w="5572610">
                  <a:extLst>
                    <a:ext uri="{9D8B030D-6E8A-4147-A177-3AD203B41FA5}">
                      <a16:colId xmlns:a16="http://schemas.microsoft.com/office/drawing/2014/main" val="20000"/>
                    </a:ext>
                  </a:extLst>
                </a:gridCol>
                <a:gridCol w="1840028">
                  <a:extLst>
                    <a:ext uri="{9D8B030D-6E8A-4147-A177-3AD203B41FA5}">
                      <a16:colId xmlns:a16="http://schemas.microsoft.com/office/drawing/2014/main" val="20001"/>
                    </a:ext>
                  </a:extLst>
                </a:gridCol>
                <a:gridCol w="936927">
                  <a:extLst>
                    <a:ext uri="{9D8B030D-6E8A-4147-A177-3AD203B41FA5}">
                      <a16:colId xmlns:a16="http://schemas.microsoft.com/office/drawing/2014/main" val="20002"/>
                    </a:ext>
                  </a:extLst>
                </a:gridCol>
                <a:gridCol w="936928">
                  <a:extLst>
                    <a:ext uri="{9D8B030D-6E8A-4147-A177-3AD203B41FA5}">
                      <a16:colId xmlns:a16="http://schemas.microsoft.com/office/drawing/2014/main" val="20003"/>
                    </a:ext>
                  </a:extLst>
                </a:gridCol>
                <a:gridCol w="578500">
                  <a:extLst>
                    <a:ext uri="{9D8B030D-6E8A-4147-A177-3AD203B41FA5}">
                      <a16:colId xmlns:a16="http://schemas.microsoft.com/office/drawing/2014/main" val="20004"/>
                    </a:ext>
                  </a:extLst>
                </a:gridCol>
                <a:gridCol w="1290688">
                  <a:extLst>
                    <a:ext uri="{9D8B030D-6E8A-4147-A177-3AD203B41FA5}">
                      <a16:colId xmlns:a16="http://schemas.microsoft.com/office/drawing/2014/main" val="20005"/>
                    </a:ext>
                  </a:extLst>
                </a:gridCol>
              </a:tblGrid>
              <a:tr h="40454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18268">
                <a:tc>
                  <a:txBody>
                    <a:bodyPr/>
                    <a:lstStyle/>
                    <a:p>
                      <a:pPr marL="0" marR="0" indent="0" algn="l" defTabSz="914400" rtl="0" eaLnBrk="1" fontAlgn="auto" latinLnBrk="0" hangingPunct="0">
                        <a:lnSpc>
                          <a:spcPct val="100000"/>
                        </a:lnSpc>
                        <a:spcBef>
                          <a:spcPts val="0"/>
                        </a:spcBef>
                        <a:spcAft>
                          <a:spcPts val="1200"/>
                        </a:spcAft>
                        <a:buClrTx/>
                        <a:buSzTx/>
                        <a:buFontTx/>
                        <a:buNone/>
                        <a:tabLst/>
                        <a:defRPr/>
                      </a:pPr>
                      <a:r>
                        <a:rPr lang="en-US" sz="1600" kern="1200" baseline="0" dirty="0">
                          <a:solidFill>
                            <a:schemeClr val="tx1"/>
                          </a:solidFill>
                          <a:effectLst/>
                          <a:latin typeface="Arial" panose="020B0604020202020204" pitchFamily="34" charset="0"/>
                          <a:ea typeface="+mn-ea"/>
                          <a:cs typeface="Arial" panose="020B0604020202020204" pitchFamily="34" charset="0"/>
                        </a:rPr>
                        <a:t>Stage 3 of Multimedia Priority Service (MPS) Phase 2 </a:t>
                      </a:r>
                    </a:p>
                    <a:p>
                      <a:pPr marL="0" marR="0" indent="0" algn="l" defTabSz="914400" rtl="0" eaLnBrk="1" fontAlgn="auto" latinLnBrk="0" hangingPunct="0">
                        <a:lnSpc>
                          <a:spcPct val="100000"/>
                        </a:lnSpc>
                        <a:spcBef>
                          <a:spcPts val="0"/>
                        </a:spcBef>
                        <a:spcAft>
                          <a:spcPts val="1200"/>
                        </a:spcAft>
                        <a:buClrTx/>
                        <a:buSzTx/>
                        <a:buFontTx/>
                        <a:buNone/>
                        <a:tabLst/>
                        <a:defRPr/>
                      </a:pPr>
                      <a:endParaRPr lang="fr-FR" sz="1600" baseline="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MPS2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Times New Roman"/>
                          <a:cs typeface="Arial" panose="020B0604020202020204" pitchFamily="34" charset="0"/>
                        </a:rPr>
                        <a:t>70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i="0" kern="1200" dirty="0">
                          <a:solidFill>
                            <a:schemeClr val="tx1"/>
                          </a:solidFill>
                          <a:effectLst/>
                          <a:latin typeface="Arial" panose="020B0604020202020204" pitchFamily="34" charset="0"/>
                          <a:ea typeface="+mn-ea"/>
                          <a:cs typeface="Arial" panose="020B0604020202020204" pitchFamily="34" charset="0"/>
                        </a:rPr>
                        <a:t>CP-201207</a:t>
                      </a:r>
                      <a:endParaRPr lang="fr-FR" sz="1600" i="1"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568027">
                <a:tc>
                  <a:txBody>
                    <a:bodyPr/>
                    <a:lstStyle/>
                    <a:p>
                      <a:pPr hangingPunct="0">
                        <a:spcAft>
                          <a:spcPts val="1200"/>
                        </a:spcAft>
                      </a:pPr>
                      <a:r>
                        <a:rPr lang="en-US" sz="1600" kern="1200" baseline="0" dirty="0">
                          <a:solidFill>
                            <a:schemeClr val="tx1"/>
                          </a:solidFill>
                          <a:effectLst/>
                          <a:latin typeface="Arial" panose="020B0604020202020204" pitchFamily="34" charset="0"/>
                          <a:ea typeface="+mn-ea"/>
                          <a:cs typeface="Arial" panose="020B0604020202020204" pitchFamily="34" charset="0"/>
                        </a:rPr>
                        <a:t>PFD management enhancement</a:t>
                      </a:r>
                      <a:endParaRPr lang="fr-FR" sz="1600" kern="1200" baseline="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err="1">
                          <a:solidFill>
                            <a:schemeClr val="tx1"/>
                          </a:solidFill>
                          <a:effectLst/>
                          <a:latin typeface="Arial" panose="020B0604020202020204" pitchFamily="34" charset="0"/>
                          <a:ea typeface="+mn-ea"/>
                          <a:cs typeface="Arial" panose="020B0604020202020204" pitchFamily="34" charset="0"/>
                        </a:rPr>
                        <a:t>pfdManEnh</a:t>
                      </a:r>
                      <a:endParaRPr lang="fr-FR" sz="16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2020-06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2021-06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Times New Roman"/>
                          <a:cs typeface="Arial" panose="020B0604020202020204" pitchFamily="34" charset="0"/>
                        </a:rPr>
                        <a:t>100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CP-210183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5939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s-ES" sz="1600" kern="1200" baseline="0" dirty="0">
                          <a:solidFill>
                            <a:schemeClr val="tx1"/>
                          </a:solidFill>
                          <a:effectLst/>
                          <a:latin typeface="Arial" panose="020B0604020202020204" pitchFamily="34" charset="0"/>
                          <a:ea typeface="+mn-ea"/>
                          <a:cs typeface="Arial" panose="020B0604020202020204" pitchFamily="34" charset="0"/>
                        </a:rPr>
                        <a:t>CT </a:t>
                      </a:r>
                      <a:r>
                        <a:rPr lang="es-ES" sz="1600" kern="1200" baseline="0" dirty="0" err="1">
                          <a:solidFill>
                            <a:schemeClr val="tx1"/>
                          </a:solidFill>
                          <a:effectLst/>
                          <a:latin typeface="Arial" panose="020B0604020202020204" pitchFamily="34" charset="0"/>
                          <a:ea typeface="+mn-ea"/>
                          <a:cs typeface="Arial" panose="020B0604020202020204" pitchFamily="34" charset="0"/>
                        </a:rPr>
                        <a:t>aspects</a:t>
                      </a:r>
                      <a:r>
                        <a:rPr lang="es-ES" sz="1600" kern="1200" baseline="0" dirty="0">
                          <a:solidFill>
                            <a:schemeClr val="tx1"/>
                          </a:solidFill>
                          <a:effectLst/>
                          <a:latin typeface="Arial" panose="020B0604020202020204" pitchFamily="34" charset="0"/>
                          <a:ea typeface="+mn-ea"/>
                          <a:cs typeface="Arial" panose="020B0604020202020204" pitchFamily="34" charset="0"/>
                        </a:rPr>
                        <a:t> </a:t>
                      </a:r>
                      <a:r>
                        <a:rPr lang="es-ES" sz="1600" kern="1200" baseline="0" dirty="0" err="1">
                          <a:solidFill>
                            <a:schemeClr val="tx1"/>
                          </a:solidFill>
                          <a:effectLst/>
                          <a:latin typeface="Arial" panose="020B0604020202020204" pitchFamily="34" charset="0"/>
                          <a:ea typeface="+mn-ea"/>
                          <a:cs typeface="Arial" panose="020B0604020202020204" pitchFamily="34" charset="0"/>
                        </a:rPr>
                        <a:t>on</a:t>
                      </a:r>
                      <a:r>
                        <a:rPr lang="es-ES" sz="1600" kern="1200" baseline="0" dirty="0">
                          <a:solidFill>
                            <a:schemeClr val="tx1"/>
                          </a:solidFill>
                          <a:effectLst/>
                          <a:latin typeface="Arial" panose="020B0604020202020204" pitchFamily="34" charset="0"/>
                          <a:ea typeface="+mn-ea"/>
                          <a:cs typeface="Arial" panose="020B0604020202020204" pitchFamily="34" charset="0"/>
                        </a:rPr>
                        <a:t> PAP/CHAP </a:t>
                      </a:r>
                      <a:r>
                        <a:rPr lang="es-ES" sz="1600" kern="1200" baseline="0" dirty="0" err="1">
                          <a:solidFill>
                            <a:schemeClr val="tx1"/>
                          </a:solidFill>
                          <a:effectLst/>
                          <a:latin typeface="Arial" panose="020B0604020202020204" pitchFamily="34" charset="0"/>
                          <a:ea typeface="+mn-ea"/>
                          <a:cs typeface="Arial" panose="020B0604020202020204" pitchFamily="34" charset="0"/>
                        </a:rPr>
                        <a:t>protocols</a:t>
                      </a:r>
                      <a:r>
                        <a:rPr lang="es-ES" sz="1600" kern="1200" baseline="0" dirty="0">
                          <a:solidFill>
                            <a:schemeClr val="tx1"/>
                          </a:solidFill>
                          <a:effectLst/>
                          <a:latin typeface="Arial" panose="020B0604020202020204" pitchFamily="34" charset="0"/>
                          <a:ea typeface="+mn-ea"/>
                          <a:cs typeface="Arial" panose="020B0604020202020204" pitchFamily="34" charset="0"/>
                        </a:rPr>
                        <a:t> </a:t>
                      </a:r>
                      <a:r>
                        <a:rPr lang="es-ES" sz="1600" kern="1200" baseline="0" dirty="0" err="1">
                          <a:solidFill>
                            <a:schemeClr val="tx1"/>
                          </a:solidFill>
                          <a:effectLst/>
                          <a:latin typeface="Arial" panose="020B0604020202020204" pitchFamily="34" charset="0"/>
                          <a:ea typeface="+mn-ea"/>
                          <a:cs typeface="Arial" panose="020B0604020202020204" pitchFamily="34" charset="0"/>
                        </a:rPr>
                        <a:t>usage</a:t>
                      </a:r>
                      <a:r>
                        <a:rPr lang="es-ES" sz="1600" kern="1200" baseline="0" dirty="0">
                          <a:solidFill>
                            <a:schemeClr val="tx1"/>
                          </a:solidFill>
                          <a:effectLst/>
                          <a:latin typeface="Arial" panose="020B0604020202020204" pitchFamily="34" charset="0"/>
                          <a:ea typeface="+mn-ea"/>
                          <a:cs typeface="Arial" panose="020B0604020202020204" pitchFamily="34" charset="0"/>
                        </a:rPr>
                        <a:t> in 5GS  </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PAP_CHAP</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2020-09</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chemeClr val="tx1"/>
                          </a:solidFill>
                          <a:effectLst/>
                          <a:latin typeface="Arial" panose="020B0604020202020204" pitchFamily="34" charset="0"/>
                          <a:ea typeface="Times New Roman"/>
                          <a:cs typeface="Arial" panose="020B0604020202020204" pitchFamily="34" charset="0"/>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Times New Roman"/>
                          <a:cs typeface="Arial" panose="020B0604020202020204" pitchFamily="34" charset="0"/>
                        </a:rPr>
                        <a:t>100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chemeClr val="tx1"/>
                          </a:solidFill>
                          <a:effectLst/>
                          <a:latin typeface="Arial" panose="020B0604020202020204" pitchFamily="34" charset="0"/>
                          <a:ea typeface="+mn-ea"/>
                          <a:cs typeface="Arial" panose="020B0604020202020204" pitchFamily="34" charset="0"/>
                        </a:rPr>
                        <a:t>CP-210188</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99873609"/>
                  </a:ext>
                </a:extLst>
              </a:tr>
              <a:tr h="614121">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600" kern="1200" baseline="0" dirty="0">
                          <a:solidFill>
                            <a:schemeClr val="tx1"/>
                          </a:solidFill>
                          <a:effectLst/>
                          <a:latin typeface="Arial"/>
                          <a:ea typeface="+mn-ea"/>
                          <a:cs typeface="+mn-cs"/>
                        </a:rPr>
                        <a:t>Authentication and key management for applications based on 3GPP credential in 5G </a:t>
                      </a:r>
                      <a:endParaRPr lang="fr-FR" sz="1600" kern="1200" baseline="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dirty="0">
                          <a:solidFill>
                            <a:schemeClr val="tx1"/>
                          </a:solidFill>
                          <a:effectLst/>
                          <a:latin typeface="Arial" panose="020B0604020202020204" pitchFamily="34" charset="0"/>
                          <a:ea typeface="Times New Roman"/>
                          <a:cs typeface="Arial" panose="020B0604020202020204" pitchFamily="34" charset="0"/>
                        </a:rPr>
                        <a:t>AKMA-CT</a:t>
                      </a:r>
                    </a:p>
                    <a:p>
                      <a:pPr algn="ctr" hangingPunct="0">
                        <a:spcAft>
                          <a:spcPts val="1200"/>
                        </a:spcAft>
                      </a:pPr>
                      <a:endParaRPr lang="fr-FR" sz="16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dirty="0">
                          <a:solidFill>
                            <a:schemeClr val="tx1"/>
                          </a:solidFill>
                          <a:effectLst/>
                          <a:latin typeface="Arial" panose="020B0604020202020204" pitchFamily="34" charset="0"/>
                          <a:ea typeface="Times New Roman"/>
                          <a:cs typeface="Arial" panose="020B0604020202020204" pitchFamily="34" charset="0"/>
                        </a:rPr>
                        <a:t>2020-09</a:t>
                      </a:r>
                    </a:p>
                    <a:p>
                      <a:pPr algn="ctr" hangingPunct="0">
                        <a:spcAft>
                          <a:spcPts val="1200"/>
                        </a:spcAft>
                      </a:pPr>
                      <a:endParaRPr lang="fr-FR" sz="16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dirty="0">
                          <a:solidFill>
                            <a:schemeClr val="tx1"/>
                          </a:solidFill>
                          <a:effectLst/>
                          <a:latin typeface="Arial" panose="020B0604020202020204" pitchFamily="34" charset="0"/>
                          <a:ea typeface="Times New Roman"/>
                          <a:cs typeface="Arial" panose="020B0604020202020204" pitchFamily="34" charset="0"/>
                        </a:rPr>
                        <a:t>2021-06</a:t>
                      </a:r>
                    </a:p>
                    <a:p>
                      <a:pPr algn="ctr" hangingPunct="0">
                        <a:spcAft>
                          <a:spcPts val="1200"/>
                        </a:spcAft>
                      </a:pPr>
                      <a:endParaRPr lang="fr-FR" sz="16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panose="020B0604020202020204" pitchFamily="34" charset="0"/>
                          <a:ea typeface="Times New Roman"/>
                          <a:cs typeface="Arial" panose="020B0604020202020204" pitchFamily="34" charset="0"/>
                        </a:rPr>
                        <a:t>97</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panose="020B0604020202020204" pitchFamily="34" charset="0"/>
                          <a:ea typeface="+mn-ea"/>
                          <a:cs typeface="Arial" panose="020B0604020202020204" pitchFamily="34" charset="0"/>
                        </a:rPr>
                        <a:t>CP-203107</a:t>
                      </a:r>
                    </a:p>
                    <a:p>
                      <a:pPr hangingPunct="0">
                        <a:spcAft>
                          <a:spcPts val="1200"/>
                        </a:spcAft>
                      </a:pP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74389251"/>
                  </a:ext>
                </a:extLst>
              </a:tr>
              <a:tr h="665315">
                <a:tc>
                  <a:txBody>
                    <a:bodyPr/>
                    <a:lstStyle/>
                    <a:p>
                      <a:pPr hangingPunct="0">
                        <a:spcAft>
                          <a:spcPts val="1200"/>
                        </a:spcAft>
                      </a:pPr>
                      <a:r>
                        <a:rPr lang="es-ES" sz="1600" kern="1200" baseline="0" dirty="0">
                          <a:solidFill>
                            <a:schemeClr val="tx1"/>
                          </a:solidFill>
                          <a:effectLst/>
                          <a:latin typeface="Arial"/>
                          <a:ea typeface="+mn-ea"/>
                          <a:cs typeface="+mn-cs"/>
                        </a:rPr>
                        <a:t>CT </a:t>
                      </a:r>
                      <a:r>
                        <a:rPr lang="es-ES" sz="1600" kern="1200" baseline="0" dirty="0" err="1">
                          <a:solidFill>
                            <a:schemeClr val="tx1"/>
                          </a:solidFill>
                          <a:effectLst/>
                          <a:latin typeface="Arial"/>
                          <a:ea typeface="+mn-ea"/>
                          <a:cs typeface="+mn-cs"/>
                        </a:rPr>
                        <a:t>aspects</a:t>
                      </a:r>
                      <a:r>
                        <a:rPr lang="es-ES" sz="1600" kern="1200" baseline="0" dirty="0">
                          <a:solidFill>
                            <a:schemeClr val="tx1"/>
                          </a:solidFill>
                          <a:effectLst/>
                          <a:latin typeface="Arial"/>
                          <a:ea typeface="+mn-ea"/>
                          <a:cs typeface="+mn-cs"/>
                        </a:rPr>
                        <a:t> </a:t>
                      </a:r>
                      <a:r>
                        <a:rPr lang="es-ES" sz="1600" kern="1200" baseline="0" dirty="0" err="1">
                          <a:solidFill>
                            <a:schemeClr val="tx1"/>
                          </a:solidFill>
                          <a:effectLst/>
                          <a:latin typeface="Arial"/>
                          <a:ea typeface="+mn-ea"/>
                          <a:cs typeface="+mn-cs"/>
                        </a:rPr>
                        <a:t>for</a:t>
                      </a:r>
                      <a:r>
                        <a:rPr lang="es-ES" sz="1600" kern="1200" baseline="0" dirty="0">
                          <a:solidFill>
                            <a:schemeClr val="tx1"/>
                          </a:solidFill>
                          <a:effectLst/>
                          <a:latin typeface="Arial"/>
                          <a:ea typeface="+mn-ea"/>
                          <a:cs typeface="+mn-cs"/>
                        </a:rPr>
                        <a:t> </a:t>
                      </a:r>
                      <a:r>
                        <a:rPr lang="es-ES" sz="1600" kern="1200" baseline="0" dirty="0" err="1">
                          <a:solidFill>
                            <a:schemeClr val="tx1"/>
                          </a:solidFill>
                          <a:effectLst/>
                          <a:latin typeface="Arial"/>
                          <a:ea typeface="+mn-ea"/>
                          <a:cs typeface="+mn-cs"/>
                        </a:rPr>
                        <a:t>Enabling</a:t>
                      </a:r>
                      <a:r>
                        <a:rPr lang="es-ES" sz="1600" kern="1200" baseline="0" dirty="0">
                          <a:solidFill>
                            <a:schemeClr val="tx1"/>
                          </a:solidFill>
                          <a:effectLst/>
                          <a:latin typeface="Arial"/>
                          <a:ea typeface="+mn-ea"/>
                          <a:cs typeface="+mn-cs"/>
                        </a:rPr>
                        <a:t> Edge </a:t>
                      </a:r>
                      <a:r>
                        <a:rPr lang="es-ES" sz="1600" kern="1200" baseline="0" dirty="0" err="1">
                          <a:solidFill>
                            <a:schemeClr val="tx1"/>
                          </a:solidFill>
                          <a:effectLst/>
                          <a:latin typeface="Arial"/>
                          <a:ea typeface="+mn-ea"/>
                          <a:cs typeface="+mn-cs"/>
                        </a:rPr>
                        <a:t>Applications</a:t>
                      </a:r>
                      <a:r>
                        <a:rPr lang="es-ES" sz="1600" kern="1200" baseline="0" dirty="0">
                          <a:solidFill>
                            <a:schemeClr val="tx1"/>
                          </a:solidFill>
                          <a:effectLst/>
                          <a:latin typeface="Arial"/>
                          <a:ea typeface="+mn-ea"/>
                          <a:cs typeface="+mn-cs"/>
                        </a:rPr>
                        <a:t> </a:t>
                      </a:r>
                      <a:endParaRPr lang="fr-FR" sz="1600" kern="1200" baseline="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fr-FR" sz="1600" kern="1200" dirty="0">
                          <a:solidFill>
                            <a:schemeClr val="tx1"/>
                          </a:solidFill>
                          <a:effectLst/>
                          <a:latin typeface="Arial"/>
                          <a:ea typeface="+mn-ea"/>
                          <a:cs typeface="+mn-cs"/>
                        </a:rPr>
                        <a:t>EDGEAPP</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2020-12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2021-12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50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CP-211196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858383"/>
                  </a:ext>
                </a:extLst>
              </a:tr>
            </a:tbl>
          </a:graphicData>
        </a:graphic>
      </p:graphicFrame>
      <p:sp>
        <p:nvSpPr>
          <p:cNvPr id="6" name="Content Placeholder 2">
            <a:extLst>
              <a:ext uri="{FF2B5EF4-FFF2-40B4-BE49-F238E27FC236}">
                <a16:creationId xmlns:a16="http://schemas.microsoft.com/office/drawing/2014/main" id="{B71F9184-AE55-4C1C-98FA-6A2BD4581E5B}"/>
              </a:ext>
            </a:extLst>
          </p:cNvPr>
          <p:cNvSpPr txBox="1">
            <a:spLocks/>
          </p:cNvSpPr>
          <p:nvPr/>
        </p:nvSpPr>
        <p:spPr bwMode="auto">
          <a:xfrm>
            <a:off x="198119" y="5410497"/>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62054180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 CT3 Driven – Release 17 (ii) </a:t>
            </a:r>
          </a:p>
        </p:txBody>
      </p:sp>
      <p:graphicFrame>
        <p:nvGraphicFramePr>
          <p:cNvPr id="4" name="Tableau 3"/>
          <p:cNvGraphicFramePr>
            <a:graphicFrameLocks noGrp="1"/>
          </p:cNvGraphicFramePr>
          <p:nvPr>
            <p:extLst>
              <p:ext uri="{D42A27DB-BD31-4B8C-83A1-F6EECF244321}">
                <p14:modId xmlns:p14="http://schemas.microsoft.com/office/powerpoint/2010/main" val="3800386010"/>
              </p:ext>
            </p:extLst>
          </p:nvPr>
        </p:nvGraphicFramePr>
        <p:xfrm>
          <a:off x="198119" y="1829799"/>
          <a:ext cx="11155681" cy="2984248"/>
        </p:xfrm>
        <a:graphic>
          <a:graphicData uri="http://schemas.openxmlformats.org/drawingml/2006/table">
            <a:tbl>
              <a:tblPr firstRow="1" firstCol="1" bandRow="1"/>
              <a:tblGrid>
                <a:gridCol w="5572610">
                  <a:extLst>
                    <a:ext uri="{9D8B030D-6E8A-4147-A177-3AD203B41FA5}">
                      <a16:colId xmlns:a16="http://schemas.microsoft.com/office/drawing/2014/main" val="20000"/>
                    </a:ext>
                  </a:extLst>
                </a:gridCol>
                <a:gridCol w="1840028">
                  <a:extLst>
                    <a:ext uri="{9D8B030D-6E8A-4147-A177-3AD203B41FA5}">
                      <a16:colId xmlns:a16="http://schemas.microsoft.com/office/drawing/2014/main" val="20001"/>
                    </a:ext>
                  </a:extLst>
                </a:gridCol>
                <a:gridCol w="936927">
                  <a:extLst>
                    <a:ext uri="{9D8B030D-6E8A-4147-A177-3AD203B41FA5}">
                      <a16:colId xmlns:a16="http://schemas.microsoft.com/office/drawing/2014/main" val="20002"/>
                    </a:ext>
                  </a:extLst>
                </a:gridCol>
                <a:gridCol w="936928">
                  <a:extLst>
                    <a:ext uri="{9D8B030D-6E8A-4147-A177-3AD203B41FA5}">
                      <a16:colId xmlns:a16="http://schemas.microsoft.com/office/drawing/2014/main" val="20003"/>
                    </a:ext>
                  </a:extLst>
                </a:gridCol>
                <a:gridCol w="578500">
                  <a:extLst>
                    <a:ext uri="{9D8B030D-6E8A-4147-A177-3AD203B41FA5}">
                      <a16:colId xmlns:a16="http://schemas.microsoft.com/office/drawing/2014/main" val="20004"/>
                    </a:ext>
                  </a:extLst>
                </a:gridCol>
                <a:gridCol w="1290688">
                  <a:extLst>
                    <a:ext uri="{9D8B030D-6E8A-4147-A177-3AD203B41FA5}">
                      <a16:colId xmlns:a16="http://schemas.microsoft.com/office/drawing/2014/main" val="20005"/>
                    </a:ext>
                  </a:extLst>
                </a:gridCol>
              </a:tblGrid>
              <a:tr h="40454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74184">
                <a:tc>
                  <a:txBody>
                    <a:bodyPr/>
                    <a:lstStyle/>
                    <a:p>
                      <a:pPr hangingPunct="0">
                        <a:spcAft>
                          <a:spcPts val="1200"/>
                        </a:spcAft>
                      </a:pPr>
                      <a:r>
                        <a:rPr lang="en-GB" sz="1600" kern="1200" dirty="0">
                          <a:solidFill>
                            <a:schemeClr val="tx1"/>
                          </a:solidFill>
                          <a:effectLst/>
                          <a:latin typeface="Arial"/>
                          <a:ea typeface="+mn-ea"/>
                          <a:cs typeface="+mn-cs"/>
                        </a:rPr>
                        <a:t>CT aspects on Dynamically Changing AM Policies in the 5GC</a:t>
                      </a:r>
                    </a:p>
                    <a:p>
                      <a:pPr marL="0" marR="0" indent="0" algn="l" defTabSz="914400" rtl="0" eaLnBrk="1" fontAlgn="auto" latinLnBrk="0" hangingPunct="0">
                        <a:lnSpc>
                          <a:spcPct val="100000"/>
                        </a:lnSpc>
                        <a:spcBef>
                          <a:spcPts val="0"/>
                        </a:spcBef>
                        <a:spcAft>
                          <a:spcPts val="1200"/>
                        </a:spcAft>
                        <a:buClrTx/>
                        <a:buSzTx/>
                        <a:buFontTx/>
                        <a:buNone/>
                        <a:tabLst/>
                        <a:defRPr/>
                      </a:pP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a:ea typeface="+mn-ea"/>
                          <a:cs typeface="+mn-cs"/>
                        </a:rPr>
                        <a:t>TEI17_DCAMP </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2022-03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30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CP-211192</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568027">
                <a:tc>
                  <a:txBody>
                    <a:bodyPr/>
                    <a:lstStyle/>
                    <a:p>
                      <a:pPr hangingPunct="0">
                        <a:spcAft>
                          <a:spcPts val="1200"/>
                        </a:spcAft>
                      </a:pPr>
                      <a:r>
                        <a:rPr lang="en-GB" sz="1600" kern="1200" dirty="0">
                          <a:solidFill>
                            <a:schemeClr val="tx1"/>
                          </a:solidFill>
                          <a:effectLst/>
                          <a:latin typeface="Arial"/>
                          <a:ea typeface="+mn-ea"/>
                          <a:cs typeface="+mn-cs"/>
                        </a:rPr>
                        <a:t>N7 Interfaces Enhancements to Support GERAN and UTRAN</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a:ea typeface="+mn-ea"/>
                          <a:cs typeface="+mn-cs"/>
                        </a:rPr>
                        <a:t>TEI17_NIESGU</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2021-09</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90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CP-211194</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407856">
                <a:tc>
                  <a:txBody>
                    <a:bodyPr/>
                    <a:lstStyle/>
                    <a:p>
                      <a:pPr hangingPunct="0">
                        <a:spcAft>
                          <a:spcPts val="1200"/>
                        </a:spcAft>
                      </a:pPr>
                      <a:r>
                        <a:rPr lang="en-GB" sz="1600" kern="1200" dirty="0">
                          <a:solidFill>
                            <a:schemeClr val="tx1"/>
                          </a:solidFill>
                          <a:effectLst/>
                          <a:latin typeface="Arial"/>
                          <a:ea typeface="+mn-ea"/>
                          <a:cs typeface="+mn-cs"/>
                        </a:rPr>
                        <a:t>CT aspects on Dynamic Management of Group-based Event Monitoring</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a:ea typeface="+mn-ea"/>
                          <a:cs typeface="+mn-cs"/>
                        </a:rPr>
                        <a:t>TEI17_GEM</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chemeClr val="tx1"/>
                          </a:solidFill>
                          <a:effectLst/>
                          <a:latin typeface="Arial"/>
                          <a:ea typeface="+mn-ea"/>
                          <a:cs typeface="+mn-cs"/>
                        </a:rPr>
                        <a:t>2022-03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35</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CP-211195</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99873609"/>
                  </a:ext>
                </a:extLst>
              </a:tr>
              <a:tr h="614121">
                <a:tc>
                  <a:txBody>
                    <a:bodyPr/>
                    <a:lstStyle/>
                    <a:p>
                      <a:pPr hangingPunct="0">
                        <a:spcAft>
                          <a:spcPts val="1200"/>
                        </a:spcAft>
                      </a:pPr>
                      <a:r>
                        <a:rPr lang="en-GB" sz="1600" kern="1200" dirty="0">
                          <a:solidFill>
                            <a:schemeClr val="tx1"/>
                          </a:solidFill>
                          <a:effectLst/>
                          <a:latin typeface="Arial"/>
                          <a:ea typeface="+mn-ea"/>
                          <a:cs typeface="+mn-cs"/>
                        </a:rPr>
                        <a:t>Enablers for Network Automation for 5G - phase 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en-GB" sz="1600" kern="1200" dirty="0">
                          <a:solidFill>
                            <a:srgbClr val="FF0000"/>
                          </a:solidFill>
                          <a:effectLst/>
                          <a:latin typeface="Arial"/>
                          <a:ea typeface="+mn-ea"/>
                          <a:cs typeface="+mn-cs"/>
                        </a:rPr>
                        <a:t>eNA_Ph2</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a:ea typeface="+mn-ea"/>
                          <a:cs typeface="+mn-cs"/>
                        </a:rPr>
                        <a:t>2021-03</a:t>
                      </a:r>
                    </a:p>
                    <a:p>
                      <a:pPr algn="ctr" hangingPunct="0">
                        <a:spcAft>
                          <a:spcPts val="1200"/>
                        </a:spcAft>
                      </a:pP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kern="1200" dirty="0">
                          <a:solidFill>
                            <a:schemeClr val="tx1"/>
                          </a:solidFill>
                          <a:effectLst/>
                          <a:latin typeface="Arial"/>
                          <a:ea typeface="+mn-ea"/>
                          <a:cs typeface="+mn-cs"/>
                        </a:rPr>
                        <a:t>2022-03</a:t>
                      </a:r>
                    </a:p>
                    <a:p>
                      <a:pPr algn="ctr" hangingPunct="0">
                        <a:spcAft>
                          <a:spcPts val="1200"/>
                        </a:spcAft>
                      </a:pP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CP-211191</a:t>
                      </a:r>
                      <a:endParaRPr lang="fr-FR" sz="1600" kern="1200" dirty="0">
                        <a:solidFill>
                          <a:schemeClr val="tx1"/>
                        </a:solidFill>
                        <a:effectLst/>
                        <a:latin typeface="Arial"/>
                        <a:ea typeface="+mn-ea"/>
                        <a:cs typeface="+mn-cs"/>
                      </a:endParaRPr>
                    </a:p>
                    <a:p>
                      <a:pPr hangingPunct="0">
                        <a:spcAft>
                          <a:spcPts val="1200"/>
                        </a:spcAft>
                      </a:pP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74389251"/>
                  </a:ext>
                </a:extLst>
              </a:tr>
            </a:tbl>
          </a:graphicData>
        </a:graphic>
      </p:graphicFrame>
      <p:sp>
        <p:nvSpPr>
          <p:cNvPr id="6" name="Content Placeholder 2">
            <a:extLst>
              <a:ext uri="{FF2B5EF4-FFF2-40B4-BE49-F238E27FC236}">
                <a16:creationId xmlns:a16="http://schemas.microsoft.com/office/drawing/2014/main" id="{B71F9184-AE55-4C1C-98FA-6A2BD4581E5B}"/>
              </a:ext>
            </a:extLst>
          </p:cNvPr>
          <p:cNvSpPr txBox="1">
            <a:spLocks/>
          </p:cNvSpPr>
          <p:nvPr/>
        </p:nvSpPr>
        <p:spPr bwMode="auto">
          <a:xfrm>
            <a:off x="0" y="5524068"/>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75495283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0976" y="248127"/>
            <a:ext cx="10515600" cy="1325563"/>
          </a:xfrm>
        </p:spPr>
        <p:txBody>
          <a:bodyPr/>
          <a:lstStyle/>
          <a:p>
            <a:r>
              <a:rPr lang="en-US" dirty="0"/>
              <a:t>Work Plan – CT3 Driven – Release 17 (iii) </a:t>
            </a:r>
          </a:p>
        </p:txBody>
      </p:sp>
      <p:graphicFrame>
        <p:nvGraphicFramePr>
          <p:cNvPr id="4" name="Tableau 3"/>
          <p:cNvGraphicFramePr>
            <a:graphicFrameLocks noGrp="1"/>
          </p:cNvGraphicFramePr>
          <p:nvPr>
            <p:extLst>
              <p:ext uri="{D42A27DB-BD31-4B8C-83A1-F6EECF244321}">
                <p14:modId xmlns:p14="http://schemas.microsoft.com/office/powerpoint/2010/main" val="1452061468"/>
              </p:ext>
            </p:extLst>
          </p:nvPr>
        </p:nvGraphicFramePr>
        <p:xfrm>
          <a:off x="198119" y="1829799"/>
          <a:ext cx="11155681" cy="1642793"/>
        </p:xfrm>
        <a:graphic>
          <a:graphicData uri="http://schemas.openxmlformats.org/drawingml/2006/table">
            <a:tbl>
              <a:tblPr firstRow="1" firstCol="1" bandRow="1"/>
              <a:tblGrid>
                <a:gridCol w="5572610">
                  <a:extLst>
                    <a:ext uri="{9D8B030D-6E8A-4147-A177-3AD203B41FA5}">
                      <a16:colId xmlns:a16="http://schemas.microsoft.com/office/drawing/2014/main" val="20000"/>
                    </a:ext>
                  </a:extLst>
                </a:gridCol>
                <a:gridCol w="1840028">
                  <a:extLst>
                    <a:ext uri="{9D8B030D-6E8A-4147-A177-3AD203B41FA5}">
                      <a16:colId xmlns:a16="http://schemas.microsoft.com/office/drawing/2014/main" val="20001"/>
                    </a:ext>
                  </a:extLst>
                </a:gridCol>
                <a:gridCol w="936927">
                  <a:extLst>
                    <a:ext uri="{9D8B030D-6E8A-4147-A177-3AD203B41FA5}">
                      <a16:colId xmlns:a16="http://schemas.microsoft.com/office/drawing/2014/main" val="20002"/>
                    </a:ext>
                  </a:extLst>
                </a:gridCol>
                <a:gridCol w="936928">
                  <a:extLst>
                    <a:ext uri="{9D8B030D-6E8A-4147-A177-3AD203B41FA5}">
                      <a16:colId xmlns:a16="http://schemas.microsoft.com/office/drawing/2014/main" val="20003"/>
                    </a:ext>
                  </a:extLst>
                </a:gridCol>
                <a:gridCol w="578500">
                  <a:extLst>
                    <a:ext uri="{9D8B030D-6E8A-4147-A177-3AD203B41FA5}">
                      <a16:colId xmlns:a16="http://schemas.microsoft.com/office/drawing/2014/main" val="20004"/>
                    </a:ext>
                  </a:extLst>
                </a:gridCol>
                <a:gridCol w="1290688">
                  <a:extLst>
                    <a:ext uri="{9D8B030D-6E8A-4147-A177-3AD203B41FA5}">
                      <a16:colId xmlns:a16="http://schemas.microsoft.com/office/drawing/2014/main" val="20005"/>
                    </a:ext>
                  </a:extLst>
                </a:gridCol>
              </a:tblGrid>
              <a:tr h="40454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0225">
                <a:tc>
                  <a:txBody>
                    <a:bodyPr/>
                    <a:lstStyle/>
                    <a:p>
                      <a:pPr hangingPunct="0">
                        <a:spcAft>
                          <a:spcPts val="1200"/>
                        </a:spcAft>
                      </a:pPr>
                      <a:r>
                        <a:rPr lang="en-GB" sz="1800" i="0" u="none" kern="1200" dirty="0">
                          <a:solidFill>
                            <a:srgbClr val="FF0000"/>
                          </a:solidFill>
                          <a:effectLst/>
                          <a:latin typeface="+mn-lt"/>
                          <a:ea typeface="+mn-ea"/>
                          <a:cs typeface="+mn-cs"/>
                        </a:rPr>
                        <a:t>Enhancements of 3GPP Northbound Interfaces and Application Layer APIs</a:t>
                      </a:r>
                      <a:endParaRPr lang="fr-FR" sz="1600" i="0" u="none"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a:ea typeface="+mn-ea"/>
                          <a:cs typeface="+mn-cs"/>
                        </a:rPr>
                        <a:t>NBI17</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2022-03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35</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CP-211197</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568027">
                <a:tc>
                  <a:txBody>
                    <a:bodyPr/>
                    <a:lstStyle/>
                    <a:p>
                      <a:pPr hangingPunct="0">
                        <a:spcAft>
                          <a:spcPts val="1200"/>
                        </a:spcAft>
                      </a:pPr>
                      <a:r>
                        <a:rPr lang="en-GB" sz="1800" kern="1200" dirty="0">
                          <a:solidFill>
                            <a:srgbClr val="FF0000"/>
                          </a:solidFill>
                          <a:effectLst/>
                          <a:latin typeface="+mn-lt"/>
                          <a:ea typeface="+mn-ea"/>
                          <a:cs typeface="+mn-cs"/>
                        </a:rPr>
                        <a:t>Enhancement of 5G PCC related services in Rel-17</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1200"/>
                        </a:spcAft>
                      </a:pPr>
                      <a:r>
                        <a:rPr lang="en-GB" sz="1600" kern="1200" dirty="0">
                          <a:solidFill>
                            <a:srgbClr val="FF0000"/>
                          </a:solidFill>
                          <a:effectLst/>
                          <a:latin typeface="Arial"/>
                          <a:ea typeface="+mn-ea"/>
                          <a:cs typeface="+mn-cs"/>
                        </a:rPr>
                        <a:t>en5GPccSer17</a:t>
                      </a:r>
                      <a:endParaRPr lang="fr-FR" sz="1600" kern="1200" dirty="0">
                        <a:solidFill>
                          <a:srgbClr val="FF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2021-03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2022-03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kern="1200" dirty="0">
                          <a:solidFill>
                            <a:srgbClr val="FF0000"/>
                          </a:solidFill>
                          <a:effectLst/>
                          <a:latin typeface="Arial"/>
                          <a:ea typeface="+mn-ea"/>
                          <a:cs typeface="+mn-cs"/>
                        </a:rPr>
                        <a:t>20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kern="1200" dirty="0">
                          <a:solidFill>
                            <a:srgbClr val="FF0000"/>
                          </a:solidFill>
                          <a:effectLst/>
                          <a:latin typeface="Arial"/>
                          <a:ea typeface="+mn-ea"/>
                          <a:cs typeface="+mn-cs"/>
                        </a:rPr>
                        <a:t>CP-211193</a:t>
                      </a:r>
                      <a:endParaRPr lang="fr-FR" sz="1600" kern="1200" dirty="0">
                        <a:solidFill>
                          <a:schemeClr val="tx1"/>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Content Placeholder 2">
            <a:extLst>
              <a:ext uri="{FF2B5EF4-FFF2-40B4-BE49-F238E27FC236}">
                <a16:creationId xmlns:a16="http://schemas.microsoft.com/office/drawing/2014/main" id="{B71F9184-AE55-4C1C-98FA-6A2BD4581E5B}"/>
              </a:ext>
            </a:extLst>
          </p:cNvPr>
          <p:cNvSpPr txBox="1">
            <a:spLocks/>
          </p:cNvSpPr>
          <p:nvPr/>
        </p:nvSpPr>
        <p:spPr bwMode="auto">
          <a:xfrm>
            <a:off x="0" y="5524068"/>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f</a:t>
            </a:r>
            <a:r>
              <a:rPr lang="fi-FI" altLang="de-DE" sz="1000" dirty="0">
                <a:latin typeface="Arial" panose="020B0604020202020204" pitchFamily="34" charset="0"/>
                <a:cs typeface="Arial" panose="020B0604020202020204" pitchFamily="34" charset="0"/>
              </a:rPr>
              <a:t>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54405505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45856</TotalTime>
  <Words>3712</Words>
  <Application>Microsoft Office PowerPoint</Application>
  <PresentationFormat>Widescreen</PresentationFormat>
  <Paragraphs>822</Paragraphs>
  <Slides>39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Arial </vt:lpstr>
      <vt:lpstr>Calibri</vt:lpstr>
      <vt:lpstr>Calibri Light</vt:lpstr>
      <vt:lpstr>Times New Roman</vt:lpstr>
      <vt:lpstr>Wingdings</vt:lpstr>
      <vt:lpstr>Office Theme</vt:lpstr>
      <vt:lpstr>CT WG3 Status Report  to TSG CT#92e</vt:lpstr>
      <vt:lpstr>TSG CT3 Officials </vt:lpstr>
      <vt:lpstr>Meeting Calendar</vt:lpstr>
      <vt:lpstr>TSG WG CT3 Statistics</vt:lpstr>
      <vt:lpstr>New/Revised agreed  Study/Work Items led by CT3</vt:lpstr>
      <vt:lpstr>New/Revised agreed  Study/Work Items led by CT3</vt:lpstr>
      <vt:lpstr>Work Plan – CT3 Driven – Release 17 (i) </vt:lpstr>
      <vt:lpstr>Work Plan – CT3 Driven – Release 17 (ii) </vt:lpstr>
      <vt:lpstr>Work Plan – CT3 Driven – Release 17 (iii) </vt:lpstr>
      <vt:lpstr>Work Plan – Non-CT3 Driven – Rel-17 (i)</vt:lpstr>
      <vt:lpstr>Work Plan – Non-CT3 Driven – Rel-17 (ii)</vt:lpstr>
      <vt:lpstr>Work Plan – Non-CT3 Driven – Rel-17 (ii)</vt:lpstr>
      <vt:lpstr>Work Plan – Non-CT3 Driven – Rel-17 (iii)</vt:lpstr>
      <vt:lpstr>TS/TR sent to CT plenary</vt:lpstr>
      <vt:lpstr>Pre-Release 16 Status</vt:lpstr>
      <vt:lpstr>Release 16 Status</vt:lpstr>
      <vt:lpstr>Release 17 Status (I) - General</vt:lpstr>
      <vt:lpstr>Release 17 Status (II) – CT3-driven WIs</vt:lpstr>
      <vt:lpstr>Release 17 Status (III)- CT3 Owned WIs </vt:lpstr>
      <vt:lpstr>Release 17 Status (III)- CT3 Owned WIs </vt:lpstr>
      <vt:lpstr>Release 17 Status (IV)- CT3 Owned WIs </vt:lpstr>
      <vt:lpstr>Release 17 Status (IV)- CT3 Non-driven WIs </vt:lpstr>
      <vt:lpstr>Release 17 Status (V)- CT3 Non-driven WIs </vt:lpstr>
      <vt:lpstr>Release 17 Status (VI)- CT3 Non-driven WIs </vt:lpstr>
      <vt:lpstr>Release 17 Status (VII)- CT3 Non-driven WIs </vt:lpstr>
      <vt:lpstr>Release 17 Status (VIII)-CT3 Non-driven WIs </vt:lpstr>
      <vt:lpstr>Backward Incompatible Changes</vt:lpstr>
      <vt:lpstr>For Information to CT </vt:lpstr>
      <vt:lpstr>For Action to CT</vt:lpstr>
      <vt:lpstr>Acknowledgement</vt:lpstr>
      <vt:lpstr>Annex</vt:lpstr>
      <vt:lpstr>CRs for conditional approval </vt:lpstr>
      <vt:lpstr>CRs for conditional approval </vt:lpstr>
      <vt:lpstr>CRs for conditional approval </vt:lpstr>
      <vt:lpstr>CRs for conditional approval </vt:lpstr>
      <vt:lpstr>CRs for conditional approval </vt:lpstr>
      <vt:lpstr>CRs for conditional approval </vt:lpstr>
      <vt:lpstr>CRs for conditional approval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User</cp:lastModifiedBy>
  <cp:revision>2068</cp:revision>
  <dcterms:created xsi:type="dcterms:W3CDTF">2010-02-05T13:52:04Z</dcterms:created>
  <dcterms:modified xsi:type="dcterms:W3CDTF">2021-06-10T09:13:42Z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