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4"/>
  </p:notesMasterIdLst>
  <p:handoutMasterIdLst>
    <p:handoutMasterId r:id="rId35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419" r:id="rId11"/>
    <p:sldId id="420" r:id="rId12"/>
    <p:sldId id="370" r:id="rId13"/>
    <p:sldId id="407" r:id="rId14"/>
    <p:sldId id="371" r:id="rId15"/>
    <p:sldId id="414" r:id="rId16"/>
    <p:sldId id="410" r:id="rId17"/>
    <p:sldId id="418" r:id="rId18"/>
    <p:sldId id="421" r:id="rId19"/>
    <p:sldId id="416" r:id="rId20"/>
    <p:sldId id="375" r:id="rId21"/>
    <p:sldId id="400" r:id="rId22"/>
    <p:sldId id="403" r:id="rId23"/>
    <p:sldId id="405" r:id="rId24"/>
    <p:sldId id="365" r:id="rId25"/>
    <p:sldId id="376" r:id="rId26"/>
    <p:sldId id="385" r:id="rId27"/>
    <p:sldId id="422" r:id="rId28"/>
    <p:sldId id="423" r:id="rId29"/>
    <p:sldId id="424" r:id="rId30"/>
    <p:sldId id="425" r:id="rId31"/>
    <p:sldId id="426" r:id="rId32"/>
    <p:sldId id="398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noTDOC!$C$4:$C$29</c:f>
              <c:numCache>
                <c:formatCode>General</c:formatCode>
                <c:ptCount val="25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270</c:v>
                </c:pt>
                <c:pt idx="22">
                  <c:v>650</c:v>
                </c:pt>
                <c:pt idx="23">
                  <c:v>377</c:v>
                </c:pt>
                <c:pt idx="24">
                  <c:v>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05-4FB1-BAB6-CB35D6362BFD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noTDOC!$D$4:$D$29</c:f>
              <c:numCache>
                <c:formatCode>General</c:formatCode>
                <c:ptCount val="25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441</c:v>
                </c:pt>
                <c:pt idx="22">
                  <c:v>991</c:v>
                </c:pt>
                <c:pt idx="23">
                  <c:v>583</c:v>
                </c:pt>
                <c:pt idx="24">
                  <c:v>1169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05-4FB1-BAB6-CB35D6362B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CRs!$D$4:$P$4</c:f>
              <c:numCache>
                <c:formatCode>General</c:formatCode>
                <c:ptCount val="13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AC-45EF-8A9F-40DEA7651668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CRs!$D$5:$P$5</c:f>
              <c:numCache>
                <c:formatCode>General</c:formatCode>
                <c:ptCount val="13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AC-45EF-8A9F-40DEA7651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CT#92-e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June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CP-211305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12" TargetMode="External"/><Relationship Id="rId3" Type="http://schemas.openxmlformats.org/officeDocument/2006/relationships/hyperlink" Target="https://portal.3gpp.org/ngppapp/CreateTdoc.aspx?mode=view&amp;contributionUid=C1-213633" TargetMode="External"/><Relationship Id="rId7" Type="http://schemas.openxmlformats.org/officeDocument/2006/relationships/hyperlink" Target="https://portal.3gpp.org/ngppapp/CreateTdoc.aspx?mode=view&amp;contributionUid=C1-213611" TargetMode="External"/><Relationship Id="rId2" Type="http://schemas.openxmlformats.org/officeDocument/2006/relationships/hyperlink" Target="https://portal.3gpp.org/ngppapp/CreateTdoc.aspx?mode=view&amp;contributionUid=C1-2136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751" TargetMode="External"/><Relationship Id="rId5" Type="http://schemas.openxmlformats.org/officeDocument/2006/relationships/hyperlink" Target="https://portal.3gpp.org/ngppapp/CreateTdoc.aspx?mode=view&amp;contributionUid=C1-213750" TargetMode="External"/><Relationship Id="rId10" Type="http://schemas.openxmlformats.org/officeDocument/2006/relationships/hyperlink" Target="https://portal.3gpp.org/ngppapp/CreateTdoc.aspx?mode=view&amp;contributionUid=C1-213735" TargetMode="External"/><Relationship Id="rId4" Type="http://schemas.openxmlformats.org/officeDocument/2006/relationships/hyperlink" Target="https://portal.3gpp.org/ngppapp/CreateTdoc.aspx?mode=view&amp;contributionUid=C1-213635" TargetMode="External"/><Relationship Id="rId9" Type="http://schemas.openxmlformats.org/officeDocument/2006/relationships/hyperlink" Target="https://portal.3gpp.org/ngppapp/CreateTdoc.aspx?mode=view&amp;contributionUid=C1-212925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877" TargetMode="External"/><Relationship Id="rId3" Type="http://schemas.openxmlformats.org/officeDocument/2006/relationships/hyperlink" Target="https://portal.3gpp.org/ngppapp/CreateTdoc.aspx?mode=view&amp;contributionUid=C1-213016" TargetMode="External"/><Relationship Id="rId7" Type="http://schemas.openxmlformats.org/officeDocument/2006/relationships/hyperlink" Target="https://portal.3gpp.org/ngppapp/CreateTdoc.aspx?mode=view&amp;contributionUid=C1-213875" TargetMode="External"/><Relationship Id="rId2" Type="http://schemas.openxmlformats.org/officeDocument/2006/relationships/hyperlink" Target="https://portal.3gpp.org/ngppapp/CreateTdoc.aspx?mode=view&amp;contributionUid=C1-212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854" TargetMode="External"/><Relationship Id="rId11" Type="http://schemas.openxmlformats.org/officeDocument/2006/relationships/hyperlink" Target="https://portal.3gpp.org/ngppapp/CreateTdoc.aspx?mode=view&amp;contributionUid=C1-213883" TargetMode="External"/><Relationship Id="rId5" Type="http://schemas.openxmlformats.org/officeDocument/2006/relationships/hyperlink" Target="https://portal.3gpp.org/ngppapp/CreateTdoc.aspx?mode=view&amp;contributionUid=C1-213772" TargetMode="External"/><Relationship Id="rId10" Type="http://schemas.openxmlformats.org/officeDocument/2006/relationships/hyperlink" Target="https://portal.3gpp.org/ngppapp/CreateTdoc.aspx?mode=view&amp;contributionUid=C1-213882" TargetMode="External"/><Relationship Id="rId4" Type="http://schemas.openxmlformats.org/officeDocument/2006/relationships/hyperlink" Target="https://portal.3gpp.org/ngppapp/CreateTdoc.aspx?mode=view&amp;contributionUid=C1-213027" TargetMode="External"/><Relationship Id="rId9" Type="http://schemas.openxmlformats.org/officeDocument/2006/relationships/hyperlink" Target="https://portal.3gpp.org/ngppapp/CreateTdoc.aspx?mode=view&amp;contributionUid=C1-213881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3370" TargetMode="External"/><Relationship Id="rId13" Type="http://schemas.openxmlformats.org/officeDocument/2006/relationships/hyperlink" Target="https://portal.3gpp.org/ngppapp/CreateTdoc.aspx?mode=view&amp;contributionUid=C1-213773" TargetMode="External"/><Relationship Id="rId3" Type="http://schemas.openxmlformats.org/officeDocument/2006/relationships/hyperlink" Target="https://portal.3gpp.org/ngppapp/CreateTdoc.aspx?mode=view&amp;contributionUid=C1-213885" TargetMode="External"/><Relationship Id="rId7" Type="http://schemas.openxmlformats.org/officeDocument/2006/relationships/hyperlink" Target="https://portal.3gpp.org/ngppapp/CreateTdoc.aspx?mode=view&amp;contributionUid=C1-213918" TargetMode="External"/><Relationship Id="rId12" Type="http://schemas.openxmlformats.org/officeDocument/2006/relationships/hyperlink" Target="http://portal.3gpp.org/desktopmodules/Specifications/SpecificationDetails.aspx?specificationId=3607" TargetMode="External"/><Relationship Id="rId2" Type="http://schemas.openxmlformats.org/officeDocument/2006/relationships/hyperlink" Target="https://portal.3gpp.org/ngppapp/CreateTdoc.aspx?mode=view&amp;contributionUid=C1-2138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89" TargetMode="External"/><Relationship Id="rId11" Type="http://schemas.openxmlformats.org/officeDocument/2006/relationships/hyperlink" Target="https://portal.3gpp.org/ngppapp/CreateTdoc.aspx?mode=view&amp;contributionUid=C1-213749" TargetMode="External"/><Relationship Id="rId5" Type="http://schemas.openxmlformats.org/officeDocument/2006/relationships/hyperlink" Target="https://portal.3gpp.org/ngppapp/CreateTdoc.aspx?mode=view&amp;contributionUid=C1-213902" TargetMode="External"/><Relationship Id="rId10" Type="http://schemas.openxmlformats.org/officeDocument/2006/relationships/hyperlink" Target="https://portal.3gpp.org/ngppapp/CreateTdoc.aspx?mode=view&amp;contributionUid=C1-213748" TargetMode="External"/><Relationship Id="rId4" Type="http://schemas.openxmlformats.org/officeDocument/2006/relationships/hyperlink" Target="https://portal.3gpp.org/ngppapp/CreateTdoc.aspx?mode=view&amp;contributionUid=C1-213886" TargetMode="External"/><Relationship Id="rId9" Type="http://schemas.openxmlformats.org/officeDocument/2006/relationships/hyperlink" Target="https://portal.3gpp.org/ngppapp/CreateTdoc.aspx?mode=view&amp;contributionUid=C1-213929" TargetMode="External"/><Relationship Id="rId14" Type="http://schemas.openxmlformats.org/officeDocument/2006/relationships/hyperlink" Target="https://portal.3gpp.org/ngppapp/CreateTdoc.aspx?mode=view&amp;contributionUid=C1-213776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07" TargetMode="External"/><Relationship Id="rId13" Type="http://schemas.openxmlformats.org/officeDocument/2006/relationships/hyperlink" Target="https://portal.3gpp.org/ngppapp/CreateTdoc.aspx?mode=view&amp;contributionUid=C1-213806" TargetMode="External"/><Relationship Id="rId3" Type="http://schemas.openxmlformats.org/officeDocument/2006/relationships/hyperlink" Target="http://portal.3gpp.org/desktopmodules/Specifications/SpecificationDetails.aspx?specificationId=3607" TargetMode="External"/><Relationship Id="rId7" Type="http://schemas.openxmlformats.org/officeDocument/2006/relationships/hyperlink" Target="https://portal.3gpp.org/ngppapp/CreateTdoc.aspx?mode=view&amp;contributionUid=C1-213606" TargetMode="External"/><Relationship Id="rId12" Type="http://schemas.openxmlformats.org/officeDocument/2006/relationships/hyperlink" Target="http://portal.3gpp.org/desktopmodules/Specifications/SpecificationDetails.aspx?specificationId=1072" TargetMode="External"/><Relationship Id="rId2" Type="http://schemas.openxmlformats.org/officeDocument/2006/relationships/hyperlink" Target="https://portal.3gpp.org/ngppapp/CreateTdoc.aspx?mode=view&amp;contributionUid=C1-2137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805" TargetMode="External"/><Relationship Id="rId5" Type="http://schemas.openxmlformats.org/officeDocument/2006/relationships/hyperlink" Target="https://portal.3gpp.org/ngppapp/CreateTdoc.aspx?mode=view&amp;contributionUid=C1-213813" TargetMode="External"/><Relationship Id="rId10" Type="http://schemas.openxmlformats.org/officeDocument/2006/relationships/hyperlink" Target="https://portal.3gpp.org/ngppapp/CreateTdoc.aspx?mode=view&amp;contributionUid=C1-213660" TargetMode="External"/><Relationship Id="rId4" Type="http://schemas.openxmlformats.org/officeDocument/2006/relationships/hyperlink" Target="https://portal.3gpp.org/ngppapp/CreateTdoc.aspx?mode=view&amp;contributionUid=C1-213791" TargetMode="External"/><Relationship Id="rId9" Type="http://schemas.openxmlformats.org/officeDocument/2006/relationships/hyperlink" Target="https://portal.3gpp.org/ngppapp/CreateTdoc.aspx?mode=view&amp;contributionUid=C1-213657" TargetMode="External"/><Relationship Id="rId14" Type="http://schemas.openxmlformats.org/officeDocument/2006/relationships/hyperlink" Target="https://portal.3gpp.org/ngppapp/CreateTdoc.aspx?mode=view&amp;contributionUid=C1-213809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744" TargetMode="External"/><Relationship Id="rId13" Type="http://schemas.openxmlformats.org/officeDocument/2006/relationships/hyperlink" Target="http://portal.3gpp.org/desktopmodules/Specifications/SpecificationDetails.aspx?specificationId=3371" TargetMode="External"/><Relationship Id="rId3" Type="http://schemas.openxmlformats.org/officeDocument/2006/relationships/hyperlink" Target="http://portal.3gpp.org/desktopmodules/Specifications/SpecificationDetails.aspx?specificationId=1072" TargetMode="External"/><Relationship Id="rId7" Type="http://schemas.openxmlformats.org/officeDocument/2006/relationships/hyperlink" Target="https://portal.3gpp.org/ngppapp/CreateTdoc.aspx?mode=view&amp;contributionUid=C1-213958" TargetMode="External"/><Relationship Id="rId12" Type="http://schemas.openxmlformats.org/officeDocument/2006/relationships/hyperlink" Target="https://portal.3gpp.org/ngppapp/CreateTdoc.aspx?mode=view&amp;contributionUid=C1-213738" TargetMode="External"/><Relationship Id="rId2" Type="http://schemas.openxmlformats.org/officeDocument/2006/relationships/hyperlink" Target="https://portal.3gpp.org/ngppapp/CreateTdoc.aspx?mode=view&amp;contributionUid=C1-213847" TargetMode="External"/><Relationship Id="rId16" Type="http://schemas.openxmlformats.org/officeDocument/2006/relationships/hyperlink" Target="https://portal.3gpp.org/ngppapp/CreateTdoc.aspx?mode=view&amp;contributionUid=C1-21385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737" TargetMode="External"/><Relationship Id="rId5" Type="http://schemas.openxmlformats.org/officeDocument/2006/relationships/hyperlink" Target="https://portal.3gpp.org/ngppapp/CreateTdoc.aspx?mode=view&amp;contributionUid=C1-213957" TargetMode="External"/><Relationship Id="rId15" Type="http://schemas.openxmlformats.org/officeDocument/2006/relationships/hyperlink" Target="http://portal.3gpp.org/desktopmodules/Specifications/SpecificationDetails.aspx?specificationId=1049" TargetMode="External"/><Relationship Id="rId10" Type="http://schemas.openxmlformats.org/officeDocument/2006/relationships/hyperlink" Target="https://portal.3gpp.org/ngppapp/CreateTdoc.aspx?mode=view&amp;contributionUid=C1-213745" TargetMode="External"/><Relationship Id="rId4" Type="http://schemas.openxmlformats.org/officeDocument/2006/relationships/hyperlink" Target="https://portal.3gpp.org/ngppapp/CreateTdoc.aspx?mode=view&amp;contributionUid=C1-213956" TargetMode="External"/><Relationship Id="rId9" Type="http://schemas.openxmlformats.org/officeDocument/2006/relationships/hyperlink" Target="http://portal.3gpp.org/desktopmodules/Specifications/SpecificationDetails.aspx?specificationId=789" TargetMode="External"/><Relationship Id="rId14" Type="http://schemas.openxmlformats.org/officeDocument/2006/relationships/hyperlink" Target="https://portal.3gpp.org/ngppapp/CreateTdoc.aspx?mode=view&amp;contributionUid=C1-21374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055" TargetMode="External"/><Relationship Id="rId2" Type="http://schemas.openxmlformats.org/officeDocument/2006/relationships/hyperlink" Target="https://portal.3gpp.org/ngppapp/CreateTdoc.aspx?mode=view&amp;contributionUid=C1-213638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CT#92e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359242"/>
              </p:ext>
            </p:extLst>
          </p:nvPr>
        </p:nvGraphicFramePr>
        <p:xfrm>
          <a:off x="784312" y="2126071"/>
          <a:ext cx="10188488" cy="267435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574319"/>
              </p:ext>
            </p:extLst>
          </p:nvPr>
        </p:nvGraphicFramePr>
        <p:xfrm>
          <a:off x="838200" y="2056493"/>
          <a:ext cx="10411095" cy="2345998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163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CP-211122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24.811 -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the CT aspects of Support for Minimization of service Interruption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LG Electronics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approval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5 CAT F CRs for Mission Critical work items agreed</a:t>
            </a:r>
          </a:p>
          <a:p>
            <a:r>
              <a:rPr lang="en-US" sz="2400" dirty="0"/>
              <a:t>Rel-15: 2 CAT F CRs for Mission Critical work items agreed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</a:t>
            </a:r>
            <a:r>
              <a:rPr lang="en-US" dirty="0">
                <a:highlight>
                  <a:srgbClr val="FFFFFF"/>
                </a:highlight>
              </a:rPr>
              <a:t>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15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43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62708"/>
              </p:ext>
            </p:extLst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C1-213917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 of ATSSS Rule ID and individual rule modification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24.193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253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69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2 CRs on "inclusive language review" were agreed</a:t>
            </a:r>
          </a:p>
          <a:p>
            <a:r>
              <a:rPr lang="en-US" sz="2400" dirty="0"/>
              <a:t> 4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Study on enhanced IMS to 5GC Integration Phase 2</a:t>
            </a:r>
          </a:p>
          <a:p>
            <a:pPr lvl="1"/>
            <a:r>
              <a:rPr lang="en-US" sz="1600" dirty="0"/>
              <a:t>CT wide study with TR in CT1, CT3, CT4</a:t>
            </a:r>
          </a:p>
          <a:p>
            <a:pPr lvl="1"/>
            <a:r>
              <a:rPr lang="en-US" sz="1600" dirty="0"/>
              <a:t>CT1 aspects did not progress in Q2, still at 15%</a:t>
            </a:r>
          </a:p>
          <a:p>
            <a:r>
              <a:rPr lang="en-US" sz="2000" dirty="0"/>
              <a:t> CT1 aspects for Enabling Edge Applications</a:t>
            </a:r>
            <a:endParaRPr lang="de-DE" sz="2000" dirty="0"/>
          </a:p>
          <a:p>
            <a:pPr lvl="1"/>
            <a:r>
              <a:rPr lang="en-GB" sz="1600" dirty="0"/>
              <a:t>Two potential candidate solutions have been discussed for EDGE4</a:t>
            </a:r>
            <a:endParaRPr lang="de-DE" sz="1600" dirty="0"/>
          </a:p>
          <a:p>
            <a:pPr lvl="1"/>
            <a:r>
              <a:rPr lang="en-GB" sz="1600"/>
              <a:t>TS 24.558 </a:t>
            </a:r>
            <a:r>
              <a:rPr lang="en-GB" sz="1600" dirty="0"/>
              <a:t>contains an Annex B that is supposed to contain potential protocol candidates</a:t>
            </a:r>
            <a:endParaRPr lang="de-DE" sz="1600" dirty="0"/>
          </a:p>
          <a:p>
            <a:pPr lvl="1"/>
            <a:r>
              <a:rPr lang="en-GB" sz="1600" dirty="0"/>
              <a:t>Potential candidates are </a:t>
            </a:r>
            <a:endParaRPr lang="de-DE" sz="1600" dirty="0"/>
          </a:p>
          <a:p>
            <a:pPr lvl="2"/>
            <a:r>
              <a:rPr lang="en-GB" sz="1600" dirty="0"/>
              <a:t>API based solution </a:t>
            </a:r>
            <a:endParaRPr lang="de-DE" sz="1600" dirty="0"/>
          </a:p>
          <a:p>
            <a:pPr lvl="2"/>
            <a:r>
              <a:rPr lang="en-GB" sz="1600" dirty="0"/>
              <a:t>NAS based solution</a:t>
            </a:r>
            <a:endParaRPr lang="de-DE" sz="1600" dirty="0"/>
          </a:p>
          <a:p>
            <a:pPr lvl="1"/>
            <a:r>
              <a:rPr lang="en-GB" sz="1600" dirty="0"/>
              <a:t>So far very slow progress for </a:t>
            </a:r>
            <a:r>
              <a:rPr lang="en-GB" sz="1600" dirty="0" err="1"/>
              <a:t>pCRs</a:t>
            </a:r>
            <a:r>
              <a:rPr lang="en-GB" sz="1600" dirty="0"/>
              <a:t> on EDGE-4 due to lack of consensus</a:t>
            </a:r>
          </a:p>
          <a:p>
            <a:pPr lvl="1"/>
            <a:r>
              <a:rPr lang="en-GB" sz="1600" dirty="0"/>
              <a:t>Conclusion to be made in upcoming CT1 meetings</a:t>
            </a:r>
            <a:endParaRPr lang="de-DE" sz="1600" dirty="0"/>
          </a:p>
          <a:p>
            <a:r>
              <a:rPr lang="en-US" sz="2400" dirty="0"/>
              <a:t> </a:t>
            </a:r>
            <a:r>
              <a:rPr lang="en-US" sz="2000" dirty="0"/>
              <a:t>CT aspects of 5GC architecture for satellite networks  </a:t>
            </a:r>
          </a:p>
          <a:p>
            <a:pPr lvl="1"/>
            <a:r>
              <a:rPr lang="en-US" sz="1600" dirty="0"/>
              <a:t>CT1 has study phase, documented in TR 24.821</a:t>
            </a:r>
          </a:p>
          <a:p>
            <a:pPr lvl="1"/>
            <a:r>
              <a:rPr lang="en-US" sz="1600" dirty="0"/>
              <a:t>TR not sent to June plenary for approval, plan is to sent it for approval to September plenary</a:t>
            </a:r>
          </a:p>
        </p:txBody>
      </p:sp>
    </p:spTree>
    <p:extLst>
      <p:ext uri="{BB962C8B-B14F-4D97-AF65-F5344CB8AC3E}">
        <p14:creationId xmlns:p14="http://schemas.microsoft.com/office/powerpoint/2010/main" val="21746481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Study on the support for minimization of service interruption</a:t>
            </a:r>
          </a:p>
          <a:p>
            <a:pPr lvl="1"/>
            <a:r>
              <a:rPr lang="en-US" sz="1600" dirty="0"/>
              <a:t>TR 24.811 sent for approval to CT#92e</a:t>
            </a:r>
          </a:p>
          <a:p>
            <a:pPr lvl="1"/>
            <a:r>
              <a:rPr lang="en-US" sz="1600" dirty="0"/>
              <a:t>TR 24.811 is seen 95% complete</a:t>
            </a:r>
          </a:p>
          <a:p>
            <a:pPr lvl="1"/>
            <a:r>
              <a:rPr lang="en-US" sz="1600" dirty="0"/>
              <a:t>Conclusion on a network-based solution for key issue #6 is outstanding, will be completed during normative phase (TR contains a UE based solution for KI#6)</a:t>
            </a:r>
          </a:p>
        </p:txBody>
      </p:sp>
    </p:spTree>
    <p:extLst>
      <p:ext uri="{BB962C8B-B14F-4D97-AF65-F5344CB8AC3E}">
        <p14:creationId xmlns:p14="http://schemas.microsoft.com/office/powerpoint/2010/main" val="210209149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CT1 had elections for Chair and one </a:t>
            </a:r>
            <a:r>
              <a:rPr lang="en-US" sz="2000" dirty="0" err="1"/>
              <a:t>ViceChair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CT1#129-e</a:t>
            </a:r>
          </a:p>
          <a:p>
            <a:pPr lvl="2"/>
            <a:r>
              <a:rPr lang="en-US" sz="1600" dirty="0"/>
              <a:t>Peter got re-elected as CT1 Chair</a:t>
            </a:r>
          </a:p>
          <a:p>
            <a:pPr lvl="1"/>
            <a:r>
              <a:rPr lang="en-US" sz="2000" dirty="0"/>
              <a:t>CT1#130-e </a:t>
            </a:r>
          </a:p>
          <a:p>
            <a:pPr lvl="2"/>
            <a:r>
              <a:rPr lang="en-US" sz="1600" dirty="0"/>
              <a:t>Jörgen got re-elected as CT1 VC</a:t>
            </a:r>
          </a:p>
          <a:p>
            <a:r>
              <a:rPr lang="en-US" sz="2000" dirty="0"/>
              <a:t> CT1 will have elections for </a:t>
            </a:r>
          </a:p>
          <a:p>
            <a:pPr lvl="1"/>
            <a:r>
              <a:rPr lang="en-US" sz="2000" dirty="0"/>
              <a:t>one </a:t>
            </a:r>
            <a:r>
              <a:rPr lang="en-US" sz="2000" dirty="0" err="1"/>
              <a:t>ViceChair</a:t>
            </a:r>
            <a:r>
              <a:rPr lang="en-US" sz="2000" dirty="0"/>
              <a:t> during CT1#131e</a:t>
            </a:r>
          </a:p>
          <a:p>
            <a:r>
              <a:rPr lang="en-US" sz="2000" dirty="0"/>
              <a:t> CT1 has a new MCC</a:t>
            </a:r>
          </a:p>
          <a:p>
            <a:pPr lvl="1"/>
            <a:r>
              <a:rPr lang="en-US" sz="2000" dirty="0"/>
              <a:t>Andrijana started in CT1#130e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246552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000" dirty="0"/>
              <a:t>Scope of 24.519 “5G System (5GS); Time-Sensitive Networking (TSN) Application Function (AF) to Device-Side TSN Translator (DS-TT) and Network-Side TSN Translator (NW-TT) protocol aspects; Stage ” changes in Rel-17</a:t>
            </a:r>
          </a:p>
          <a:p>
            <a:pPr lvl="1"/>
            <a:r>
              <a:rPr lang="en-US" sz="1600" dirty="0"/>
              <a:t>Change of scope required by work item “Support of Enhanced Industrial </a:t>
            </a:r>
            <a:r>
              <a:rPr lang="en-US" sz="1600" dirty="0" err="1"/>
              <a:t>IIoT</a:t>
            </a:r>
            <a:r>
              <a:rPr lang="en-US" sz="1600" dirty="0"/>
              <a:t>” (CP-211114), also requires change of title of the TS </a:t>
            </a:r>
          </a:p>
          <a:p>
            <a:pPr lvl="1"/>
            <a:r>
              <a:rPr lang="en-US" sz="1600" dirty="0"/>
              <a:t>change of title is not possible, as there is a Rel-16 version of the spec, and the new title / scope would not be ok for this release</a:t>
            </a:r>
          </a:p>
          <a:p>
            <a:pPr lvl="1"/>
            <a:r>
              <a:rPr lang="en-US" sz="1600" dirty="0"/>
              <a:t>solution is to create a new spec in Rel-17, which contains the existing content of 24.519</a:t>
            </a:r>
          </a:p>
          <a:p>
            <a:pPr lvl="1"/>
            <a:r>
              <a:rPr lang="en-US" sz="1600" dirty="0"/>
              <a:t>CP-211174 coming to CT#92e deletes the content of 24.519 and adds a pointer to the new spec TS 24.XXX </a:t>
            </a:r>
          </a:p>
          <a:p>
            <a:pPr lvl="1"/>
            <a:r>
              <a:rPr lang="en-US" sz="1600" dirty="0"/>
              <a:t>apart from this CR, all other approved CRs to 24.519 are implemented, this will be saved as 24.XXX v17.1.0</a:t>
            </a:r>
          </a:p>
          <a:p>
            <a:pPr lvl="1"/>
            <a:r>
              <a:rPr lang="en-US" sz="1600" dirty="0"/>
              <a:t>implement the deletion CR to 24.519, there will be no upgrade to Rel-18</a:t>
            </a:r>
          </a:p>
          <a:p>
            <a:pPr lvl="1"/>
            <a:r>
              <a:rPr lang="en-US" sz="1600" dirty="0"/>
              <a:t>same process as for some mission critical specifications in Rel-14, e.g. TS 24.483</a:t>
            </a:r>
          </a:p>
          <a:p>
            <a:pPr marL="0" indent="0">
              <a:buNone/>
            </a:pPr>
            <a:r>
              <a:rPr lang="en-US" sz="1600" dirty="0"/>
              <a:t>-&gt; CT </a:t>
            </a:r>
            <a:r>
              <a:rPr lang="en-US" sz="1600"/>
              <a:t>is asked to approve </a:t>
            </a:r>
            <a:r>
              <a:rPr lang="en-US" sz="1600" dirty="0"/>
              <a:t>the creation of new TS using the process described on this slide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17140" y="347697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09426"/>
            <a:ext cx="857036" cy="107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7" y="478278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37864" y="487496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</a:t>
            </a:r>
            <a:r>
              <a:rPr lang="en-GB" dirty="0">
                <a:highlight>
                  <a:srgbClr val="FFFFFF"/>
                </a:highlight>
              </a:rPr>
              <a:t>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CT1#129-e roughly 3100 emails</a:t>
            </a:r>
          </a:p>
          <a:p>
            <a:pPr lvl="1"/>
            <a:r>
              <a:rPr lang="en-GB" sz="2000" dirty="0"/>
              <a:t>CT1#130-e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429000"/>
            <a:ext cx="2600325" cy="26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2671359"/>
              </p:ext>
            </p:extLst>
          </p:nvPr>
        </p:nvGraphicFramePr>
        <p:xfrm>
          <a:off x="504497" y="1952624"/>
          <a:ext cx="7877503" cy="4311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3584448"/>
            <a:ext cx="2600325" cy="2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 2020 meetings not show</a:t>
            </a:r>
            <a:r>
              <a:rPr lang="de-DE" sz="160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/>
              <a:t>E-m</a:t>
            </a:r>
            <a:r>
              <a:rPr lang="en-GB" sz="1600"/>
              <a:t>eetings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January/ April 2021 </a:t>
            </a:r>
            <a:r>
              <a:rPr lang="de-DE" sz="1600"/>
              <a:t>with limited scope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5839043"/>
              </p:ext>
            </p:extLst>
          </p:nvPr>
        </p:nvGraphicFramePr>
        <p:xfrm>
          <a:off x="269823" y="2057399"/>
          <a:ext cx="8112177" cy="4105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67008"/>
              </p:ext>
            </p:extLst>
          </p:nvPr>
        </p:nvGraphicFramePr>
        <p:xfrm>
          <a:off x="800100" y="2016000"/>
          <a:ext cx="10467975" cy="39910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C1-213629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MCVideo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MOs R14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24.484-0178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C1-213631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24.484-0179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C1-213633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0102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24.484-0180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0103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24.484-0181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C1-212925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of PTP functionality in DS-TT and NW-TT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C1-213735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on DS-TT/NW-TT Ethernet port and replacement of "bridge" with "user plane node"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29.244-0548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149140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C1-212445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services in an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C1-213016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fallback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C1-213027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Inter-network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registration to an SNPN by a UE in the limited service state or no SIM state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23.167-0360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registration procedure for SNPN case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slicing in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 handling of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Slice handling in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De-registration for SNPN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registered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927758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72724"/>
              </p:ext>
            </p:extLst>
          </p:nvPr>
        </p:nvGraphicFramePr>
        <p:xfrm>
          <a:off x="800100" y="2016000"/>
          <a:ext cx="10467975" cy="3953876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C1-213884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DNN/S-NSSAI providing in PDU session establishment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registration update upon entering a new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C1-213918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mobility registration 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 for onboarding in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 of UE supporting 3GPP access leg in EPC during MA PDU session establishment procedure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C1-213749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EPS interworking if UE supporting 3GPP access leg in EPC of an MA PDU session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performance measurement for a certain target QoS flow and UE assistance data provisioning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24.193-0030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UE assistance data in PMFP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89763373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31054"/>
              </p:ext>
            </p:extLst>
          </p:nvPr>
        </p:nvGraphicFramePr>
        <p:xfrm>
          <a:off x="800100" y="2016000"/>
          <a:ext cx="10467975" cy="416487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PMFP message transport associated with QoS flow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C1-213791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packet loss rate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C1-213813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target QoS flow capability for access performance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paging restriction via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C1-213607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paging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via TAU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Considering paging restrictions while paging the UE that is MUSIM capable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C1-213660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Using Service Request procedure for removing paging restrictions in 5GS for a Multi-USIM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Leaving procedure and Reject Paging Indication for Multi-USIM UEs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Registration procedure for MUSIM Leaving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24.301-3534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24.501-3268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Service Request for MUSIM Leaving and Reject Paging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23.401-3534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1488248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44289"/>
              </p:ext>
            </p:extLst>
          </p:nvPr>
        </p:nvGraphicFramePr>
        <p:xfrm>
          <a:off x="800100" y="2016000"/>
          <a:ext cx="10467975" cy="393590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C1-213847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IMSI Offset to Attach and TAU procedures for MUSIM handling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23.401-3618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23.401-3622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23.501-2553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Maximum number of established PDU sessions already reached for a NW slice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23.122-0724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24.173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establishment for NR satellite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23.502-2623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7501688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CT1#129-e (electronic)</a:t>
            </a:r>
          </a:p>
          <a:p>
            <a:pPr lvl="1"/>
            <a:r>
              <a:rPr lang="en-US" dirty="0"/>
              <a:t>CT1#130-e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CT1#131-e</a:t>
            </a:r>
          </a:p>
          <a:p>
            <a:pPr lvl="2"/>
            <a:r>
              <a:rPr lang="en-US" altLang="fr-FR" dirty="0"/>
              <a:t>begin      August 19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August 27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26985"/>
              </p:ext>
            </p:extLst>
          </p:nvPr>
        </p:nvGraphicFramePr>
        <p:xfrm>
          <a:off x="800100" y="2016000"/>
          <a:ext cx="10467975" cy="4041094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0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0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information; mid-call access change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24.229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32.260-0423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68227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9310928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CT1#129bis-e: 602</a:t>
            </a:r>
          </a:p>
          <a:p>
            <a:pPr lvl="1"/>
            <a:r>
              <a:rPr lang="en-US" sz="1800" dirty="0"/>
              <a:t>CT1#130-e: 1169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CT1#129-e:</a:t>
            </a:r>
            <a:r>
              <a:rPr lang="en-US" sz="1800" dirty="0"/>
              <a:t> Cat B/C/F 84</a:t>
            </a:r>
          </a:p>
          <a:p>
            <a:pPr lvl="1"/>
            <a:r>
              <a:rPr lang="en-US" altLang="fr-FR" sz="1800" dirty="0"/>
              <a:t>CT1#130-e:</a:t>
            </a:r>
            <a:r>
              <a:rPr lang="en-US" sz="1800" dirty="0"/>
              <a:t> Cat B/C/F 262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CT1#129-e: </a:t>
            </a:r>
            <a:r>
              <a:rPr lang="en-US" sz="1800" dirty="0"/>
              <a:t>74</a:t>
            </a:r>
          </a:p>
          <a:p>
            <a:pPr lvl="1"/>
            <a:r>
              <a:rPr lang="en-US" altLang="fr-FR" sz="1800" dirty="0"/>
              <a:t>CT1#130-e: 69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CT1#129-e: 177  registered</a:t>
            </a:r>
          </a:p>
          <a:p>
            <a:pPr lvl="1"/>
            <a:r>
              <a:rPr lang="en-US" altLang="fr-FR" sz="1800" dirty="0"/>
              <a:t>CT1#130-e: 168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CT1#129-e had reduced scope, only Rel-17 (no xyzProtoc17, no TEI17)</a:t>
            </a:r>
          </a:p>
          <a:p>
            <a:pPr lvl="1"/>
            <a:r>
              <a:rPr lang="en-US" altLang="fr-FR" sz="2000" dirty="0"/>
              <a:t>CT1#130-e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</a:t>
            </a:r>
            <a:r>
              <a:rPr lang="en-US" altLang="fr-FR" dirty="0">
                <a:highlight>
                  <a:srgbClr val="FFFFFF"/>
                </a:highlight>
              </a:rPr>
              <a:t>Study</a:t>
            </a:r>
            <a:r>
              <a:rPr lang="en-US" altLang="fr-FR" dirty="0"/>
              <a:t>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07274"/>
              </p:ext>
            </p:extLst>
          </p:nvPr>
        </p:nvGraphicFramePr>
        <p:xfrm>
          <a:off x="209550" y="2282825"/>
          <a:ext cx="11341319" cy="3613171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and update the CT WGs specifications to support the stage 2 requirements on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 (UAS) defined in 3GPP TS 23.255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CT aspects of advanced V2X services Phase 2 in order to enhance the CT WGs specifications based on the stage 2 requirements developed by SA2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enhanced Service Enabler Architecture Layer for Verticals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enhanced SEAL based upon the normative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Mission Critical Services over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stage 3 aspects of Mission Critical Services over 5GS based on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664391"/>
              </p:ext>
            </p:extLst>
          </p:nvPr>
        </p:nvGraphicFramePr>
        <p:xfrm>
          <a:off x="784312" y="2126071"/>
          <a:ext cx="10188488" cy="285914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1803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129222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Edge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76359"/>
              </p:ext>
            </p:extLst>
          </p:nvPr>
        </p:nvGraphicFramePr>
        <p:xfrm>
          <a:off x="784312" y="2126071"/>
          <a:ext cx="10188488" cy="263461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2791</Words>
  <Application>Microsoft Office PowerPoint</Application>
  <PresentationFormat>Widescreen</PresentationFormat>
  <Paragraphs>713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CT#92e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Status of older releases</vt:lpstr>
      <vt:lpstr>Release 16 Status</vt:lpstr>
      <vt:lpstr>Backward Incompatible Changes</vt:lpstr>
      <vt:lpstr>Release 17 Status - Statistics</vt:lpstr>
      <vt:lpstr>Release 17 Status - Studies</vt:lpstr>
      <vt:lpstr>Release 17 Status - Studies</vt:lpstr>
      <vt:lpstr>For Information to CT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(I) </vt:lpstr>
      <vt:lpstr>CRs for conditional approval (II)</vt:lpstr>
      <vt:lpstr>CRs for conditional approval (III) </vt:lpstr>
      <vt:lpstr>CRs for conditional approval (IV) </vt:lpstr>
      <vt:lpstr>CRs for conditional approval (V) </vt:lpstr>
      <vt:lpstr>CRs for conditional approval (VI)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1021</cp:revision>
  <dcterms:created xsi:type="dcterms:W3CDTF">2010-02-05T13:52:04Z</dcterms:created>
  <dcterms:modified xsi:type="dcterms:W3CDTF">2021-06-07T11:41:46Z</dcterms:modified>
  <cp:contentStatus>Template 2017</cp:contentStatus>
</cp:coreProperties>
</file>