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1"/>
  </p:sldMasterIdLst>
  <p:notesMasterIdLst>
    <p:notesMasterId r:id="rId17"/>
  </p:notesMasterIdLst>
  <p:handoutMasterIdLst>
    <p:handoutMasterId r:id="rId18"/>
  </p:handoutMasterIdLst>
  <p:sldIdLst>
    <p:sldId id="341" r:id="rId2"/>
    <p:sldId id="471" r:id="rId3"/>
    <p:sldId id="462" r:id="rId4"/>
    <p:sldId id="463" r:id="rId5"/>
    <p:sldId id="484" r:id="rId6"/>
    <p:sldId id="468" r:id="rId7"/>
    <p:sldId id="464" r:id="rId8"/>
    <p:sldId id="465" r:id="rId9"/>
    <p:sldId id="476" r:id="rId10"/>
    <p:sldId id="466" r:id="rId11"/>
    <p:sldId id="467" r:id="rId12"/>
    <p:sldId id="469" r:id="rId13"/>
    <p:sldId id="473" r:id="rId14"/>
    <p:sldId id="472" r:id="rId15"/>
    <p:sldId id="477" r:id="rId16"/>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Arial"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Arial"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Arial"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EAEFF7"/>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853" autoAdjust="0"/>
    <p:restoredTop sz="99112" autoAdjust="0"/>
  </p:normalViewPr>
  <p:slideViewPr>
    <p:cSldViewPr snapToGrid="0">
      <p:cViewPr varScale="1">
        <p:scale>
          <a:sx n="72" d="100"/>
          <a:sy n="72" d="100"/>
        </p:scale>
        <p:origin x="582" y="66"/>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42" d="100"/>
          <a:sy n="42" d="100"/>
        </p:scale>
        <p:origin x="-2850" y="-96"/>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handoutMaster" Target="handoutMasters/handoutMaster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smtClean="0">
                <a:latin typeface="Times New Roman" pitchFamily="18" charset="0"/>
              </a:defRPr>
            </a:lvl1pPr>
          </a:lstStyle>
          <a:p>
            <a:pPr>
              <a:defRPr/>
            </a:pPr>
            <a:fld id="{6699782B-1646-48C5-B03C-2D29BD990979}" type="slidenum">
              <a:rPr lang="en-GB" altLang="en-US"/>
              <a:pPr>
                <a:defRPr/>
              </a:pPr>
              <a:t>‹N°›</a:t>
            </a:fld>
            <a:endParaRPr lang="en-GB" altLang="en-US"/>
          </a:p>
        </p:txBody>
      </p:sp>
    </p:spTree>
    <p:extLst>
      <p:ext uri="{BB962C8B-B14F-4D97-AF65-F5344CB8AC3E}">
        <p14:creationId xmlns:p14="http://schemas.microsoft.com/office/powerpoint/2010/main" val="111263339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smtClean="0">
                <a:latin typeface="Times New Roman" pitchFamily="18" charset="0"/>
              </a:defRPr>
            </a:lvl1pPr>
          </a:lstStyle>
          <a:p>
            <a:pPr>
              <a:defRPr/>
            </a:pPr>
            <a:fld id="{D5440688-9C35-4353-934E-C9AE90237507}" type="slidenum">
              <a:rPr lang="en-GB" altLang="en-US"/>
              <a:pPr>
                <a:defRPr/>
              </a:pPr>
              <a:t>‹N°›</a:t>
            </a:fld>
            <a:endParaRPr lang="en-GB" altLang="en-US"/>
          </a:p>
        </p:txBody>
      </p:sp>
    </p:spTree>
    <p:extLst>
      <p:ext uri="{BB962C8B-B14F-4D97-AF65-F5344CB8AC3E}">
        <p14:creationId xmlns:p14="http://schemas.microsoft.com/office/powerpoint/2010/main" val="4229943834"/>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Espace réservé de l'image des diapositives 1"/>
          <p:cNvSpPr>
            <a:spLocks noGrp="1" noRot="1" noChangeAspect="1" noTextEdit="1"/>
          </p:cNvSpPr>
          <p:nvPr>
            <p:ph type="sldImg"/>
          </p:nvPr>
        </p:nvSpPr>
        <p:spPr>
          <a:ln/>
        </p:spPr>
      </p:sp>
      <p:sp>
        <p:nvSpPr>
          <p:cNvPr id="10243" name="Espace réservé des commentaires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fr-FR"/>
          </a:p>
        </p:txBody>
      </p:sp>
      <p:sp>
        <p:nvSpPr>
          <p:cNvPr id="10244" name="Espace réservé du numéro de diapositive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4563">
              <a:defRPr>
                <a:solidFill>
                  <a:schemeClr val="tx1"/>
                </a:solidFill>
                <a:latin typeface="Arial" pitchFamily="34" charset="0"/>
                <a:cs typeface="Arial" pitchFamily="34" charset="0"/>
              </a:defRPr>
            </a:lvl1pPr>
            <a:lvl2pPr marL="742950" indent="-285750" defTabSz="944563">
              <a:defRPr>
                <a:solidFill>
                  <a:schemeClr val="tx1"/>
                </a:solidFill>
                <a:latin typeface="Arial" pitchFamily="34" charset="0"/>
                <a:cs typeface="Arial" pitchFamily="34" charset="0"/>
              </a:defRPr>
            </a:lvl2pPr>
            <a:lvl3pPr marL="1143000" indent="-228600" defTabSz="944563">
              <a:defRPr>
                <a:solidFill>
                  <a:schemeClr val="tx1"/>
                </a:solidFill>
                <a:latin typeface="Arial" pitchFamily="34" charset="0"/>
                <a:cs typeface="Arial" pitchFamily="34" charset="0"/>
              </a:defRPr>
            </a:lvl3pPr>
            <a:lvl4pPr marL="1600200" indent="-228600" defTabSz="944563">
              <a:defRPr>
                <a:solidFill>
                  <a:schemeClr val="tx1"/>
                </a:solidFill>
                <a:latin typeface="Arial" pitchFamily="34" charset="0"/>
                <a:cs typeface="Arial" pitchFamily="34" charset="0"/>
              </a:defRPr>
            </a:lvl4pPr>
            <a:lvl5pPr marL="2057400" indent="-228600" defTabSz="944563">
              <a:defRPr>
                <a:solidFill>
                  <a:schemeClr val="tx1"/>
                </a:solidFill>
                <a:latin typeface="Arial" pitchFamily="34" charset="0"/>
                <a:cs typeface="Arial" pitchFamily="34" charset="0"/>
              </a:defRPr>
            </a:lvl5pPr>
            <a:lvl6pPr marL="2514600" indent="-228600" defTabSz="944563" eaLnBrk="0" fontAlgn="base" hangingPunct="0">
              <a:spcBef>
                <a:spcPct val="0"/>
              </a:spcBef>
              <a:spcAft>
                <a:spcPct val="0"/>
              </a:spcAft>
              <a:defRPr>
                <a:solidFill>
                  <a:schemeClr val="tx1"/>
                </a:solidFill>
                <a:latin typeface="Arial" pitchFamily="34" charset="0"/>
                <a:cs typeface="Arial" pitchFamily="34" charset="0"/>
              </a:defRPr>
            </a:lvl6pPr>
            <a:lvl7pPr marL="2971800" indent="-228600" defTabSz="944563" eaLnBrk="0" fontAlgn="base" hangingPunct="0">
              <a:spcBef>
                <a:spcPct val="0"/>
              </a:spcBef>
              <a:spcAft>
                <a:spcPct val="0"/>
              </a:spcAft>
              <a:defRPr>
                <a:solidFill>
                  <a:schemeClr val="tx1"/>
                </a:solidFill>
                <a:latin typeface="Arial" pitchFamily="34" charset="0"/>
                <a:cs typeface="Arial" pitchFamily="34" charset="0"/>
              </a:defRPr>
            </a:lvl7pPr>
            <a:lvl8pPr marL="3429000" indent="-228600" defTabSz="944563" eaLnBrk="0" fontAlgn="base" hangingPunct="0">
              <a:spcBef>
                <a:spcPct val="0"/>
              </a:spcBef>
              <a:spcAft>
                <a:spcPct val="0"/>
              </a:spcAft>
              <a:defRPr>
                <a:solidFill>
                  <a:schemeClr val="tx1"/>
                </a:solidFill>
                <a:latin typeface="Arial" pitchFamily="34" charset="0"/>
                <a:cs typeface="Arial" pitchFamily="34" charset="0"/>
              </a:defRPr>
            </a:lvl8pPr>
            <a:lvl9pPr marL="3886200" indent="-228600" defTabSz="944563" eaLnBrk="0" fontAlgn="base" hangingPunct="0">
              <a:spcBef>
                <a:spcPct val="0"/>
              </a:spcBef>
              <a:spcAft>
                <a:spcPct val="0"/>
              </a:spcAft>
              <a:defRPr>
                <a:solidFill>
                  <a:schemeClr val="tx1"/>
                </a:solidFill>
                <a:latin typeface="Arial" pitchFamily="34" charset="0"/>
                <a:cs typeface="Arial" pitchFamily="34" charset="0"/>
              </a:defRPr>
            </a:lvl9pPr>
          </a:lstStyle>
          <a:p>
            <a:fld id="{59AD6116-330D-4FB6-BEC0-412107958987}" type="slidenum">
              <a:rPr lang="en-GB" altLang="en-US">
                <a:latin typeface="Times New Roman" pitchFamily="18" charset="0"/>
              </a:rPr>
              <a:pPr/>
              <a:t>2</a:t>
            </a:fld>
            <a:endParaRPr lang="en-GB" altLang="en-US">
              <a:latin typeface="Times New Roman" pitchFamily="18" charset="0"/>
            </a:endParaRPr>
          </a:p>
        </p:txBody>
      </p:sp>
    </p:spTree>
    <p:extLst>
      <p:ext uri="{BB962C8B-B14F-4D97-AF65-F5344CB8AC3E}">
        <p14:creationId xmlns:p14="http://schemas.microsoft.com/office/powerpoint/2010/main" val="119395769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1644839704"/>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96234779"/>
      </p:ext>
    </p:extLst>
  </p:cSld>
  <p:clrMapOvr>
    <a:masterClrMapping/>
  </p:clrMapOvr>
  <p:transition>
    <p:wipe dir="r"/>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2300922794"/>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8" name="Text Placeholder 2"/>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 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7" name="Snip Single Corner Rectangle 6"/>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a:t>
            </a:r>
            <a:r>
              <a:rPr lang="en-GB" altLang="en-US" sz="800" dirty="0" smtClean="0">
                <a:ln w="0"/>
                <a:latin typeface="Calibri" panose="020F0502020204030204" pitchFamily="34" charset="0"/>
              </a:rPr>
              <a:t>2021</a:t>
            </a:r>
            <a:endParaRPr lang="en-GB" altLang="en-US" sz="800" dirty="0">
              <a:ln w="0"/>
              <a:latin typeface="Calibri" panose="020F0502020204030204" pitchFamily="34" charset="0"/>
            </a:endParaRPr>
          </a:p>
        </p:txBody>
      </p:sp>
      <p:pic>
        <p:nvPicPr>
          <p:cNvPr id="1031" name="Picture 1"/>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defRPr/>
            </a:pPr>
            <a:fld id="{4F90773A-FBA2-44A3-9C23-E06B115DB1E3}" type="slidenum">
              <a:rPr lang="en-GB" altLang="en-US" sz="1400" smtClean="0">
                <a:latin typeface="Calibri" pitchFamily="34" charset="0"/>
              </a:rPr>
              <a:pPr>
                <a:defRPr/>
              </a:pPr>
              <a:t>‹N°›</a:t>
            </a:fld>
            <a:endParaRPr lang="en-GB" altLang="en-US" sz="1400">
              <a:latin typeface="Calibri" pitchFamily="34" charset="0"/>
            </a:endParaRPr>
          </a:p>
        </p:txBody>
      </p:sp>
      <p:sp>
        <p:nvSpPr>
          <p:cNvPr id="11" name="Text Box 14"/>
          <p:cNvSpPr txBox="1">
            <a:spLocks noChangeArrowheads="1"/>
          </p:cNvSpPr>
          <p:nvPr userDrawn="1"/>
        </p:nvSpPr>
        <p:spPr bwMode="auto">
          <a:xfrm>
            <a:off x="133350" y="36513"/>
            <a:ext cx="295122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smtClean="0">
                <a:latin typeface="Arial "/>
              </a:rPr>
              <a:t>3GPP TSG CT#92-e</a:t>
            </a:r>
          </a:p>
          <a:p>
            <a:pPr eaLnBrk="1" hangingPunct="1">
              <a:defRPr/>
            </a:pPr>
            <a:r>
              <a:rPr lang="sv-SE" altLang="en-US" sz="1200" b="1" dirty="0" smtClean="0">
                <a:latin typeface="Arial "/>
              </a:rPr>
              <a:t>Online – 14</a:t>
            </a:r>
            <a:r>
              <a:rPr lang="sv-SE" altLang="en-US" sz="1200" b="1" baseline="30000" dirty="0" smtClean="0">
                <a:latin typeface="Arial "/>
              </a:rPr>
              <a:t>th</a:t>
            </a:r>
            <a:r>
              <a:rPr lang="sv-SE" altLang="en-US" sz="1200" b="1" dirty="0" smtClean="0">
                <a:latin typeface="Arial "/>
              </a:rPr>
              <a:t> – 16</a:t>
            </a:r>
            <a:r>
              <a:rPr lang="sv-SE" altLang="en-US" sz="1200" b="1" baseline="30000" dirty="0" smtClean="0">
                <a:latin typeface="Arial "/>
              </a:rPr>
              <a:t>th</a:t>
            </a:r>
            <a:r>
              <a:rPr lang="sv-SE" altLang="en-US" sz="1200" b="1" dirty="0" smtClean="0">
                <a:latin typeface="Arial "/>
              </a:rPr>
              <a:t> June 2021</a:t>
            </a:r>
            <a:endParaRPr lang="sv-SE" altLang="en-US" sz="1200" b="1" dirty="0">
              <a:latin typeface="Arial "/>
            </a:endParaRPr>
          </a:p>
        </p:txBody>
      </p:sp>
      <p:sp>
        <p:nvSpPr>
          <p:cNvPr id="13" name="Text Box 14"/>
          <p:cNvSpPr txBox="1">
            <a:spLocks noChangeArrowheads="1"/>
          </p:cNvSpPr>
          <p:nvPr userDrawn="1"/>
        </p:nvSpPr>
        <p:spPr bwMode="auto">
          <a:xfrm>
            <a:off x="9163050" y="133350"/>
            <a:ext cx="260032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defRPr/>
            </a:pPr>
            <a:r>
              <a:rPr lang="sv-SE" altLang="en-US" sz="1200" b="1" dirty="0" smtClean="0">
                <a:latin typeface="Arial "/>
              </a:rPr>
              <a:t>CP-211021</a:t>
            </a:r>
            <a:r>
              <a:rPr lang="sv-SE" altLang="en-US" sz="1200" b="1" dirty="0">
                <a:latin typeface="Arial "/>
              </a:rPr>
              <a:t>	</a:t>
            </a:r>
          </a:p>
        </p:txBody>
      </p:sp>
    </p:spTree>
  </p:cSld>
  <p:clrMap bg1="lt1" tx1="dk1" bg2="lt2" tx2="dk2" accent1="accent1" accent2="accent2" accent3="accent3" accent4="accent4" accent5="accent5" accent6="accent6" hlink="hlink" folHlink="folHlink"/>
  <p:sldLayoutIdLst>
    <p:sldLayoutId id="2147485167" r:id="rId1"/>
    <p:sldLayoutId id="2147485165" r:id="rId2"/>
    <p:sldLayoutId id="2147485166" r:id="rId3"/>
  </p:sldLayoutIdLst>
  <p:transition>
    <p:wipe dir="r"/>
  </p:transition>
  <p:timing>
    <p:tnLst>
      <p:par>
        <p:cTn id="1" dur="indefinite" restart="never" nodeType="tmRoot"/>
      </p:par>
    </p:tnLst>
  </p:timing>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0.jpeg"/><Relationship Id="rId1" Type="http://schemas.openxmlformats.org/officeDocument/2006/relationships/slideLayout" Target="../slideLayouts/slideLayout2.xml"/><Relationship Id="rId4" Type="http://schemas.openxmlformats.org/officeDocument/2006/relationships/image" Target="../media/image11.jpeg"/></Relationships>
</file>

<file path=ppt/slides/_rels/slide2.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jpeg"/><Relationship Id="rId7" Type="http://schemas.openxmlformats.org/officeDocument/2006/relationships/image" Target="../media/image6.jpe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jpg"/></Relationships>
</file>

<file path=ppt/slides/_rels/slide3.xml.rels><?xml version="1.0" encoding="UTF-8" standalone="yes"?>
<Relationships xmlns="http://schemas.openxmlformats.org/package/2006/relationships"><Relationship Id="rId2" Type="http://schemas.openxmlformats.org/officeDocument/2006/relationships/hyperlink" Target="mailto:3GPP_TSG_CT@list.etsi.org" TargetMode="Externa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hyperlink" Target="https://www.3gpp.org/ftp/tsg_ct/TSG_CT/TSGC_92e/Agenda" TargetMode="External"/><Relationship Id="rId7" Type="http://schemas.openxmlformats.org/officeDocument/2006/relationships/hyperlink" Target="https://www.3gpp.org/ftp/tsg_ct/TSG_CT/TSGC_92e/Templates" TargetMode="External"/><Relationship Id="rId2" Type="http://schemas.openxmlformats.org/officeDocument/2006/relationships/hyperlink" Target="https://www.3gpp.org/ftp/tsg_ct/TSG_CT/TSGC_92e" TargetMode="External"/><Relationship Id="rId1" Type="http://schemas.openxmlformats.org/officeDocument/2006/relationships/slideLayout" Target="../slideLayouts/slideLayout2.xml"/><Relationship Id="rId6" Type="http://schemas.openxmlformats.org/officeDocument/2006/relationships/hyperlink" Target="https://www.3gpp.org/ftp/tsg_ct/TSG_CT/TSGC_92e/Report" TargetMode="External"/><Relationship Id="rId5" Type="http://schemas.openxmlformats.org/officeDocument/2006/relationships/hyperlink" Target="https://www.3gpp.org/ftp/tsg_ct/TSG_CT/TSGC_92e/Inbox" TargetMode="External"/><Relationship Id="rId4" Type="http://schemas.openxmlformats.org/officeDocument/2006/relationships/hyperlink" Target="https://www.3gpp.org/ftp/tsg_ct/TSG_CT/TSGC_92e/Docs" TargetMode="External"/></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hyperlink" Target="mailto:Kimmo.Kymalainen@etsi.org" TargetMode="Externa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hyperlink" Target="https://www.3gpp.org/ftp/tsg_ct/TSG_CT/TSGC_91e/Inbox/Drafts/CP-210002_rev1.zip" TargetMode="Externa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ctrTitle"/>
          </p:nvPr>
        </p:nvSpPr>
        <p:spPr/>
        <p:txBody>
          <a:bodyPr/>
          <a:lstStyle/>
          <a:p>
            <a:r>
              <a:rPr lang="en-US" altLang="en-US" dirty="0" smtClean="0"/>
              <a:t>CT#92-e Guidance</a:t>
            </a:r>
            <a:endParaRPr lang="en-GB" altLang="en-US" dirty="0"/>
          </a:p>
        </p:txBody>
      </p:sp>
      <p:sp>
        <p:nvSpPr>
          <p:cNvPr id="3075" name="Text Placeholder 2"/>
          <p:cNvSpPr>
            <a:spLocks noGrp="1"/>
          </p:cNvSpPr>
          <p:nvPr>
            <p:ph type="subTitle" idx="1"/>
          </p:nvPr>
        </p:nvSpPr>
        <p:spPr/>
        <p:txBody>
          <a:bodyPr/>
          <a:lstStyle/>
          <a:p>
            <a:r>
              <a:rPr lang="en-GB" altLang="en-US" smtClean="0"/>
              <a:t>Mr Lionel Morand</a:t>
            </a:r>
          </a:p>
          <a:p>
            <a:r>
              <a:rPr lang="en-GB" altLang="en-US" smtClean="0"/>
              <a:t>CT Chairman, Orange</a:t>
            </a:r>
          </a:p>
          <a:p>
            <a:endParaRPr lang="en-GB" altLang="en-US" dirty="0"/>
          </a:p>
        </p:txBody>
      </p:sp>
    </p:spTree>
  </p:cSld>
  <p:clrMapOvr>
    <a:masterClrMapping/>
  </p:clrMapOvr>
  <p:transition>
    <p:wipe dir="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Deadlines (!)</a:t>
            </a:r>
            <a:endParaRPr lang="fr-FR" dirty="0"/>
          </a:p>
        </p:txBody>
      </p:sp>
      <p:sp>
        <p:nvSpPr>
          <p:cNvPr id="3" name="Espace réservé du contenu 2"/>
          <p:cNvSpPr>
            <a:spLocks noGrp="1"/>
          </p:cNvSpPr>
          <p:nvPr>
            <p:ph idx="1"/>
          </p:nvPr>
        </p:nvSpPr>
        <p:spPr/>
        <p:txBody>
          <a:bodyPr/>
          <a:lstStyle/>
          <a:p>
            <a:r>
              <a:rPr lang="fr-FR" sz="2400" dirty="0" smtClean="0"/>
              <a:t> (1) Initial Agenda:		Mon	17.05.2021 13:00 UTC</a:t>
            </a:r>
            <a:endParaRPr lang="fr-FR" sz="2400" dirty="0"/>
          </a:p>
          <a:p>
            <a:r>
              <a:rPr lang="fr-FR" sz="2400" dirty="0" smtClean="0"/>
              <a:t> (2) </a:t>
            </a:r>
            <a:r>
              <a:rPr lang="fr-FR" sz="2400" dirty="0" err="1" smtClean="0"/>
              <a:t>Comments</a:t>
            </a:r>
            <a:r>
              <a:rPr lang="fr-FR" sz="2400" dirty="0" smtClean="0"/>
              <a:t> </a:t>
            </a:r>
            <a:r>
              <a:rPr lang="fr-FR" sz="2400" dirty="0"/>
              <a:t>to </a:t>
            </a:r>
            <a:r>
              <a:rPr lang="fr-FR" sz="2400" dirty="0" smtClean="0"/>
              <a:t>agenda:	</a:t>
            </a:r>
            <a:r>
              <a:rPr lang="fr-FR" sz="2400" dirty="0" err="1" smtClean="0"/>
              <a:t>Wed</a:t>
            </a:r>
            <a:r>
              <a:rPr lang="fr-FR" sz="2400" dirty="0" smtClean="0"/>
              <a:t> 	02.06.2021 22:30 UTC</a:t>
            </a:r>
            <a:endParaRPr lang="fr-FR" sz="2400" dirty="0"/>
          </a:p>
          <a:p>
            <a:r>
              <a:rPr lang="fr-FR" sz="2400" dirty="0" smtClean="0"/>
              <a:t> (3) </a:t>
            </a:r>
            <a:r>
              <a:rPr lang="fr-FR" sz="2400" dirty="0" err="1" smtClean="0"/>
              <a:t>Tdoc</a:t>
            </a:r>
            <a:r>
              <a:rPr lang="fr-FR" sz="2400" dirty="0" smtClean="0"/>
              <a:t> </a:t>
            </a:r>
            <a:r>
              <a:rPr lang="fr-FR" sz="2400" dirty="0" err="1"/>
              <a:t>submission</a:t>
            </a:r>
            <a:r>
              <a:rPr lang="fr-FR" sz="2400" dirty="0"/>
              <a:t> </a:t>
            </a:r>
            <a:r>
              <a:rPr lang="fr-FR" sz="2400" dirty="0" smtClean="0"/>
              <a:t>:	</a:t>
            </a:r>
            <a:r>
              <a:rPr lang="fr-FR" sz="2400" dirty="0" err="1" smtClean="0"/>
              <a:t>Fri</a:t>
            </a:r>
            <a:r>
              <a:rPr lang="fr-FR" sz="2400" dirty="0" smtClean="0"/>
              <a:t> 	04.06.2021 22:30 </a:t>
            </a:r>
            <a:r>
              <a:rPr lang="fr-FR" sz="2400" dirty="0"/>
              <a:t>UTC</a:t>
            </a:r>
            <a:endParaRPr lang="fr-FR" sz="2400" dirty="0" smtClean="0"/>
          </a:p>
          <a:p>
            <a:r>
              <a:rPr lang="en-US" sz="2400" dirty="0" smtClean="0"/>
              <a:t> (4) Initial comment phase:	</a:t>
            </a:r>
            <a:r>
              <a:rPr lang="fr-FR" sz="2400" dirty="0" smtClean="0"/>
              <a:t>Mon 	14.06.2021 22:30 </a:t>
            </a:r>
            <a:r>
              <a:rPr lang="fr-FR" sz="2400" dirty="0"/>
              <a:t>UTC</a:t>
            </a:r>
            <a:endParaRPr lang="en-US" sz="2400" dirty="0" smtClean="0"/>
          </a:p>
          <a:p>
            <a:r>
              <a:rPr lang="en-US" sz="2400" dirty="0" smtClean="0"/>
              <a:t> (5) Revisions submission: 	Tue	</a:t>
            </a:r>
            <a:r>
              <a:rPr lang="fr-FR" sz="2400" dirty="0" smtClean="0"/>
              <a:t>15.06.2021 22:30 </a:t>
            </a:r>
            <a:r>
              <a:rPr lang="fr-FR" sz="2400" dirty="0"/>
              <a:t>UTC</a:t>
            </a:r>
            <a:endParaRPr lang="en-US" sz="2400" dirty="0" smtClean="0"/>
          </a:p>
          <a:p>
            <a:r>
              <a:rPr lang="en-US" sz="2400" dirty="0"/>
              <a:t> </a:t>
            </a:r>
            <a:r>
              <a:rPr lang="en-US" sz="2400" dirty="0" smtClean="0"/>
              <a:t>(6) Final comment phase :</a:t>
            </a:r>
            <a:r>
              <a:rPr lang="en-US" sz="2400" dirty="0"/>
              <a:t>	</a:t>
            </a:r>
            <a:r>
              <a:rPr lang="en-US" sz="2400" dirty="0" smtClean="0"/>
              <a:t>Wed 	16.06.2021 </a:t>
            </a:r>
            <a:r>
              <a:rPr lang="fr-FR" sz="2400" dirty="0" smtClean="0"/>
              <a:t>17:00 </a:t>
            </a:r>
            <a:r>
              <a:rPr lang="fr-FR" sz="2400" dirty="0"/>
              <a:t>UTC</a:t>
            </a:r>
            <a:endParaRPr lang="fr-FR" sz="2400" dirty="0" smtClean="0"/>
          </a:p>
          <a:p>
            <a:pPr marL="0" indent="0">
              <a:buNone/>
            </a:pPr>
            <a:endParaRPr lang="fr-FR" sz="2400" dirty="0"/>
          </a:p>
        </p:txBody>
      </p:sp>
      <p:sp>
        <p:nvSpPr>
          <p:cNvPr id="4" name="ZoneTexte 3"/>
          <p:cNvSpPr txBox="1"/>
          <p:nvPr/>
        </p:nvSpPr>
        <p:spPr>
          <a:xfrm rot="20143404">
            <a:off x="6848319" y="581961"/>
            <a:ext cx="1912190" cy="523220"/>
          </a:xfrm>
          <a:prstGeom prst="rect">
            <a:avLst/>
          </a:prstGeom>
          <a:noFill/>
        </p:spPr>
        <p:txBody>
          <a:bodyPr wrap="square" rtlCol="0">
            <a:spAutoFit/>
          </a:bodyPr>
          <a:lstStyle/>
          <a:p>
            <a:r>
              <a:rPr lang="fr-FR" sz="2800" b="1" dirty="0" smtClean="0">
                <a:solidFill>
                  <a:srgbClr val="FF0000"/>
                </a:solidFill>
              </a:rPr>
              <a:t>UPDATED</a:t>
            </a:r>
            <a:endParaRPr lang="fr-FR" sz="2800" b="1" dirty="0">
              <a:solidFill>
                <a:srgbClr val="FF0000"/>
              </a:solidFill>
            </a:endParaRPr>
          </a:p>
        </p:txBody>
      </p:sp>
    </p:spTree>
    <p:extLst>
      <p:ext uri="{BB962C8B-B14F-4D97-AF65-F5344CB8AC3E}">
        <p14:creationId xmlns:p14="http://schemas.microsoft.com/office/powerpoint/2010/main" val="1220323132"/>
      </p:ext>
    </p:extLst>
  </p:cSld>
  <p:clrMapOvr>
    <a:masterClrMapping/>
  </p:clrMapOvr>
  <p:transition>
    <p:wipe dir="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err="1" smtClean="0"/>
              <a:t>Approval</a:t>
            </a:r>
            <a:r>
              <a:rPr lang="fr-FR" dirty="0" smtClean="0"/>
              <a:t> </a:t>
            </a:r>
            <a:r>
              <a:rPr lang="fr-FR" dirty="0" err="1" smtClean="0"/>
              <a:t>process</a:t>
            </a:r>
            <a:endParaRPr lang="fr-FR" dirty="0"/>
          </a:p>
        </p:txBody>
      </p:sp>
      <p:sp>
        <p:nvSpPr>
          <p:cNvPr id="3" name="Espace réservé du contenu 2"/>
          <p:cNvSpPr>
            <a:spLocks noGrp="1"/>
          </p:cNvSpPr>
          <p:nvPr>
            <p:ph idx="1"/>
          </p:nvPr>
        </p:nvSpPr>
        <p:spPr>
          <a:xfrm>
            <a:off x="251345" y="1825625"/>
            <a:ext cx="11553968" cy="4351338"/>
          </a:xfrm>
        </p:spPr>
        <p:txBody>
          <a:bodyPr/>
          <a:lstStyle/>
          <a:p>
            <a:r>
              <a:rPr lang="en-US" sz="2000" dirty="0" smtClean="0"/>
              <a:t>CRs, CR packs, WG status reports, new/revised WID, LS In for information for which no comment has been raised until the initial comment phase deadline (4) will be approved without further discussion.</a:t>
            </a:r>
          </a:p>
          <a:p>
            <a:r>
              <a:rPr lang="en-US" sz="2000" dirty="0" smtClean="0"/>
              <a:t>Any comment raised before the initial comment phase deadline (4) will be discussed on the CT email list (see following slide) with the use of the Inbox/Draft folder to share proposed revised text.</a:t>
            </a:r>
          </a:p>
          <a:p>
            <a:r>
              <a:rPr lang="en-US" sz="2000" dirty="0" smtClean="0"/>
              <a:t>Document authors are responsible to </a:t>
            </a:r>
            <a:r>
              <a:rPr lang="en-US" sz="2000" dirty="0"/>
              <a:t>seek for </a:t>
            </a:r>
            <a:r>
              <a:rPr lang="en-US" sz="2000" dirty="0" smtClean="0"/>
              <a:t>consensus and sum up the output of any discussion</a:t>
            </a:r>
          </a:p>
          <a:p>
            <a:r>
              <a:rPr lang="en-US" sz="2000" dirty="0" smtClean="0"/>
              <a:t>Daily summary with a </a:t>
            </a:r>
            <a:r>
              <a:rPr lang="en-US" sz="2000" dirty="0" err="1" smtClean="0"/>
              <a:t>Tdoc</a:t>
            </a:r>
            <a:r>
              <a:rPr lang="en-US" sz="2000" dirty="0" smtClean="0"/>
              <a:t> status update will be provided by the CT leadership</a:t>
            </a:r>
          </a:p>
          <a:p>
            <a:r>
              <a:rPr lang="en-US" sz="2000" dirty="0" smtClean="0"/>
              <a:t>Revised documents will have to be submitted on time (5)</a:t>
            </a:r>
          </a:p>
          <a:p>
            <a:r>
              <a:rPr lang="en-US" sz="2000" dirty="0" smtClean="0"/>
              <a:t>After the final comment phase (6), decisions on the remaining documents will be taken by the CT chair, helped by the CT leadership, based on the output of the discussions on the CT </a:t>
            </a:r>
            <a:r>
              <a:rPr lang="en-US" sz="2000" dirty="0"/>
              <a:t>email list </a:t>
            </a:r>
            <a:endParaRPr lang="en-US" sz="2000" dirty="0" smtClean="0"/>
          </a:p>
          <a:p>
            <a:r>
              <a:rPr lang="en-GB" sz="2000" dirty="0" smtClean="0"/>
              <a:t>At the end of the meeting , all non-approved docs will be indicated as "noted", "not pursued", "postponed" or "Withdrawn"</a:t>
            </a:r>
            <a:endParaRPr lang="fr-FR" sz="2000" dirty="0"/>
          </a:p>
        </p:txBody>
      </p:sp>
    </p:spTree>
    <p:extLst>
      <p:ext uri="{BB962C8B-B14F-4D97-AF65-F5344CB8AC3E}">
        <p14:creationId xmlns:p14="http://schemas.microsoft.com/office/powerpoint/2010/main" val="3007628664"/>
      </p:ext>
    </p:extLst>
  </p:cSld>
  <p:clrMapOvr>
    <a:masterClrMapping/>
  </p:clrMapOvr>
  <p:transition>
    <p:wipe dir="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Proposed </a:t>
            </a:r>
            <a:r>
              <a:rPr lang="en-GB" smtClean="0"/>
              <a:t>email subject headers</a:t>
            </a:r>
            <a:endParaRPr lang="fr-FR" dirty="0"/>
          </a:p>
        </p:txBody>
      </p:sp>
      <p:sp>
        <p:nvSpPr>
          <p:cNvPr id="3" name="Espace réservé du contenu 2"/>
          <p:cNvSpPr>
            <a:spLocks noGrp="1"/>
          </p:cNvSpPr>
          <p:nvPr>
            <p:ph idx="1"/>
          </p:nvPr>
        </p:nvSpPr>
        <p:spPr>
          <a:xfrm>
            <a:off x="838200" y="1825625"/>
            <a:ext cx="5048250" cy="4351338"/>
          </a:xfrm>
        </p:spPr>
        <p:txBody>
          <a:bodyPr/>
          <a:lstStyle/>
          <a:p>
            <a:r>
              <a:rPr lang="fr-FR" sz="2000" dirty="0" err="1" smtClean="0"/>
              <a:t>When</a:t>
            </a:r>
            <a:r>
              <a:rPr lang="fr-FR" sz="2000" dirty="0" smtClean="0"/>
              <a:t> </a:t>
            </a:r>
            <a:r>
              <a:rPr lang="fr-FR" sz="2000" dirty="0" err="1" smtClean="0"/>
              <a:t>triggering</a:t>
            </a:r>
            <a:r>
              <a:rPr lang="fr-FR" sz="2000" dirty="0" smtClean="0"/>
              <a:t> a discussion on the CT email </a:t>
            </a:r>
            <a:r>
              <a:rPr lang="fr-FR" sz="2000" dirty="0" err="1" smtClean="0"/>
              <a:t>list</a:t>
            </a:r>
            <a:r>
              <a:rPr lang="fr-FR" sz="2000" dirty="0" smtClean="0"/>
              <a:t>, </a:t>
            </a:r>
            <a:r>
              <a:rPr lang="fr-FR" sz="2000" dirty="0" err="1" smtClean="0"/>
              <a:t>unambiguous</a:t>
            </a:r>
            <a:r>
              <a:rPr lang="fr-FR" sz="2000" dirty="0" smtClean="0"/>
              <a:t> </a:t>
            </a:r>
            <a:r>
              <a:rPr lang="fr-FR" sz="2000" dirty="0" err="1" smtClean="0"/>
              <a:t>subject</a:t>
            </a:r>
            <a:r>
              <a:rPr lang="fr-FR" sz="2000" dirty="0" smtClean="0"/>
              <a:t> header </a:t>
            </a:r>
            <a:r>
              <a:rPr lang="fr-FR" sz="2000" dirty="0" err="1" smtClean="0"/>
              <a:t>shall</a:t>
            </a:r>
            <a:r>
              <a:rPr lang="fr-FR" sz="2000" dirty="0" smtClean="0"/>
              <a:t> </a:t>
            </a:r>
            <a:r>
              <a:rPr lang="fr-FR" sz="2000" dirty="0" err="1" smtClean="0"/>
              <a:t>be</a:t>
            </a:r>
            <a:r>
              <a:rPr lang="fr-FR" sz="2000" dirty="0" smtClean="0"/>
              <a:t> </a:t>
            </a:r>
            <a:r>
              <a:rPr lang="fr-FR" sz="2000" dirty="0" err="1" smtClean="0"/>
              <a:t>used</a:t>
            </a:r>
            <a:endParaRPr lang="fr-FR" sz="2000" dirty="0" smtClean="0"/>
          </a:p>
          <a:p>
            <a:r>
              <a:rPr lang="fr-FR" sz="2000" dirty="0" smtClean="0"/>
              <a:t>Email </a:t>
            </a:r>
            <a:r>
              <a:rPr lang="fr-FR" sz="2000" dirty="0" err="1" smtClean="0"/>
              <a:t>subject</a:t>
            </a:r>
            <a:r>
              <a:rPr lang="fr-FR" sz="2000" dirty="0" err="1"/>
              <a:t>s</a:t>
            </a:r>
            <a:r>
              <a:rPr lang="fr-FR" sz="2000" dirty="0" smtClean="0"/>
              <a:t> SHALL NOT </a:t>
            </a:r>
            <a:r>
              <a:rPr lang="fr-FR" sz="2000" dirty="0" err="1" smtClean="0"/>
              <a:t>be</a:t>
            </a:r>
            <a:r>
              <a:rPr lang="fr-FR" sz="2000" dirty="0" smtClean="0"/>
              <a:t> </a:t>
            </a:r>
            <a:r>
              <a:rPr lang="fr-FR" sz="2000" dirty="0" err="1" smtClean="0"/>
              <a:t>modified</a:t>
            </a:r>
            <a:endParaRPr lang="fr-FR" sz="2000" dirty="0" smtClean="0"/>
          </a:p>
          <a:p>
            <a:r>
              <a:rPr lang="fr-FR" sz="2000" dirty="0" err="1" smtClean="0"/>
              <a:t>Please</a:t>
            </a:r>
            <a:r>
              <a:rPr lang="fr-FR" sz="2000" dirty="0" smtClean="0"/>
              <a:t> use the correct </a:t>
            </a:r>
            <a:r>
              <a:rPr lang="fr-FR" sz="2000" dirty="0" err="1" smtClean="0"/>
              <a:t>Tdoc</a:t>
            </a:r>
            <a:r>
              <a:rPr lang="fr-FR" sz="2000" dirty="0" smtClean="0"/>
              <a:t>#, </a:t>
            </a:r>
            <a:r>
              <a:rPr lang="fr-FR" sz="2000" dirty="0" err="1" smtClean="0"/>
              <a:t>especially</a:t>
            </a:r>
            <a:r>
              <a:rPr lang="fr-FR" sz="2000" dirty="0" smtClean="0"/>
              <a:t> </a:t>
            </a:r>
            <a:r>
              <a:rPr lang="fr-FR" sz="2000" dirty="0" err="1" smtClean="0"/>
              <a:t>when</a:t>
            </a:r>
            <a:r>
              <a:rPr lang="fr-FR" sz="2000" dirty="0" smtClean="0"/>
              <a:t> the comment </a:t>
            </a:r>
            <a:r>
              <a:rPr lang="fr-FR" sz="2000" dirty="0" err="1" smtClean="0"/>
              <a:t>is</a:t>
            </a:r>
            <a:r>
              <a:rPr lang="fr-FR" sz="2000" dirty="0" smtClean="0"/>
              <a:t> </a:t>
            </a:r>
            <a:r>
              <a:rPr lang="fr-FR" sz="2000" dirty="0" err="1" smtClean="0"/>
              <a:t>related</a:t>
            </a:r>
            <a:r>
              <a:rPr lang="fr-FR" sz="2000" dirty="0" smtClean="0"/>
              <a:t> to </a:t>
            </a:r>
            <a:r>
              <a:rPr lang="fr-FR" sz="2000" dirty="0" err="1" smtClean="0"/>
              <a:t>revised</a:t>
            </a:r>
            <a:r>
              <a:rPr lang="fr-FR" sz="2000" dirty="0" smtClean="0"/>
              <a:t> document</a:t>
            </a:r>
          </a:p>
          <a:p>
            <a:endParaRPr lang="fr-FR" sz="2000" dirty="0" smtClean="0"/>
          </a:p>
          <a:p>
            <a:endParaRPr lang="fr-FR" sz="2000" dirty="0" smtClean="0"/>
          </a:p>
          <a:p>
            <a:endParaRPr lang="fr-FR" sz="2000" dirty="0"/>
          </a:p>
        </p:txBody>
      </p:sp>
      <p:sp>
        <p:nvSpPr>
          <p:cNvPr id="4" name="Espace réservé du contenu 2"/>
          <p:cNvSpPr txBox="1">
            <a:spLocks/>
          </p:cNvSpPr>
          <p:nvPr/>
        </p:nvSpPr>
        <p:spPr bwMode="auto">
          <a:xfrm>
            <a:off x="6096000" y="1734849"/>
            <a:ext cx="60960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2"/>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fr-FR" sz="2000" dirty="0" err="1" smtClean="0"/>
              <a:t>Subject</a:t>
            </a:r>
            <a:r>
              <a:rPr lang="fr-FR" sz="2000" dirty="0" smtClean="0"/>
              <a:t> headers :</a:t>
            </a:r>
          </a:p>
          <a:p>
            <a:pPr lvl="1"/>
            <a:r>
              <a:rPr lang="fr-FR" sz="1400" dirty="0"/>
              <a:t>[CT#92-e</a:t>
            </a:r>
            <a:r>
              <a:rPr lang="fr-FR" sz="1400" dirty="0" smtClean="0"/>
              <a:t>] [</a:t>
            </a:r>
            <a:r>
              <a:rPr lang="fr-FR" sz="1400" dirty="0" smtClean="0"/>
              <a:t>AI#2] [Agenda/DAD] [CP-211xxx] </a:t>
            </a:r>
            <a:r>
              <a:rPr lang="fr-FR" sz="1400" dirty="0"/>
              <a:t>comment:</a:t>
            </a:r>
          </a:p>
          <a:p>
            <a:pPr lvl="1"/>
            <a:r>
              <a:rPr lang="fr-FR" sz="1400" dirty="0"/>
              <a:t>[CT#92-e</a:t>
            </a:r>
            <a:r>
              <a:rPr lang="fr-FR" sz="1400" dirty="0" smtClean="0"/>
              <a:t>] [</a:t>
            </a:r>
            <a:r>
              <a:rPr lang="fr-FR" sz="1400" dirty="0" smtClean="0"/>
              <a:t>AI#3] [CT </a:t>
            </a:r>
            <a:r>
              <a:rPr lang="fr-FR" sz="1400" dirty="0"/>
              <a:t>report] [</a:t>
            </a:r>
            <a:r>
              <a:rPr lang="fr-FR" sz="1400" dirty="0" err="1"/>
              <a:t>Tdoc#xx</a:t>
            </a:r>
            <a:r>
              <a:rPr lang="fr-FR" sz="1400" dirty="0"/>
              <a:t>] comment:</a:t>
            </a:r>
          </a:p>
          <a:p>
            <a:pPr lvl="1"/>
            <a:r>
              <a:rPr lang="fr-FR" sz="1400" dirty="0"/>
              <a:t>[CT#92-e</a:t>
            </a:r>
            <a:r>
              <a:rPr lang="fr-FR" sz="1400" dirty="0" smtClean="0"/>
              <a:t>] [</a:t>
            </a:r>
            <a:r>
              <a:rPr lang="fr-FR" sz="1400" dirty="0"/>
              <a:t>AI#4.1] [LS In] </a:t>
            </a:r>
            <a:r>
              <a:rPr lang="fr-FR" sz="1400" dirty="0" smtClean="0"/>
              <a:t>[CP-211xxx] </a:t>
            </a:r>
            <a:r>
              <a:rPr lang="fr-FR" sz="1400" dirty="0"/>
              <a:t>comment:</a:t>
            </a:r>
          </a:p>
          <a:p>
            <a:pPr lvl="1"/>
            <a:r>
              <a:rPr lang="fr-FR" sz="1400" dirty="0"/>
              <a:t>[CT#92-e</a:t>
            </a:r>
            <a:r>
              <a:rPr lang="fr-FR" sz="1400" dirty="0" smtClean="0"/>
              <a:t>] [</a:t>
            </a:r>
            <a:r>
              <a:rPr lang="fr-FR" sz="1400" dirty="0"/>
              <a:t>AI#4.2] [LS Out] </a:t>
            </a:r>
            <a:r>
              <a:rPr lang="fr-FR" sz="1400" dirty="0" smtClean="0"/>
              <a:t>[CP-211xxx] </a:t>
            </a:r>
            <a:r>
              <a:rPr lang="fr-FR" sz="1400" dirty="0"/>
              <a:t>comment:</a:t>
            </a:r>
          </a:p>
          <a:p>
            <a:pPr lvl="1"/>
            <a:r>
              <a:rPr lang="fr-FR" sz="1400" dirty="0"/>
              <a:t>[CT#92-e</a:t>
            </a:r>
            <a:r>
              <a:rPr lang="fr-FR" sz="1400" dirty="0" smtClean="0"/>
              <a:t>] [</a:t>
            </a:r>
            <a:r>
              <a:rPr lang="fr-FR" sz="1400" dirty="0" smtClean="0"/>
              <a:t>AI#5.x] [WG report] [</a:t>
            </a:r>
            <a:r>
              <a:rPr lang="fr-FR" sz="1400" dirty="0" err="1" smtClean="0"/>
              <a:t>Tdoc#xx</a:t>
            </a:r>
            <a:r>
              <a:rPr lang="fr-FR" sz="1400" dirty="0" smtClean="0"/>
              <a:t>] comment:</a:t>
            </a:r>
          </a:p>
          <a:p>
            <a:pPr lvl="1"/>
            <a:r>
              <a:rPr lang="fr-FR" sz="1400" dirty="0"/>
              <a:t>[CT#92-e</a:t>
            </a:r>
            <a:r>
              <a:rPr lang="fr-FR" sz="1400" dirty="0" smtClean="0"/>
              <a:t>] [</a:t>
            </a:r>
            <a:r>
              <a:rPr lang="fr-FR" sz="1400" dirty="0" err="1"/>
              <a:t>AI#xx</a:t>
            </a:r>
            <a:r>
              <a:rPr lang="fr-FR" sz="1400" dirty="0"/>
              <a:t>] [CR pack] </a:t>
            </a:r>
            <a:r>
              <a:rPr lang="fr-FR" sz="1400" dirty="0" smtClean="0"/>
              <a:t>[CP-211xxx] </a:t>
            </a:r>
            <a:r>
              <a:rPr lang="fr-FR" sz="1400" dirty="0"/>
              <a:t>comment:</a:t>
            </a:r>
          </a:p>
          <a:p>
            <a:pPr lvl="1"/>
            <a:r>
              <a:rPr lang="fr-FR" sz="1400" dirty="0"/>
              <a:t>[CT#92-e</a:t>
            </a:r>
            <a:r>
              <a:rPr lang="fr-FR" sz="1400" dirty="0" smtClean="0"/>
              <a:t>] [</a:t>
            </a:r>
            <a:r>
              <a:rPr lang="fr-FR" sz="1400" dirty="0" err="1"/>
              <a:t>AI#xx</a:t>
            </a:r>
            <a:r>
              <a:rPr lang="fr-FR" sz="1400" dirty="0"/>
              <a:t>] [</a:t>
            </a:r>
            <a:r>
              <a:rPr lang="fr-FR" sz="1400" dirty="0" err="1"/>
              <a:t>Company</a:t>
            </a:r>
            <a:r>
              <a:rPr lang="fr-FR" sz="1400" dirty="0"/>
              <a:t> CR] </a:t>
            </a:r>
            <a:r>
              <a:rPr lang="fr-FR" sz="1400" dirty="0" smtClean="0"/>
              <a:t>[CP-211xxx] </a:t>
            </a:r>
            <a:r>
              <a:rPr lang="fr-FR" sz="1400" dirty="0"/>
              <a:t>comment:</a:t>
            </a:r>
          </a:p>
          <a:p>
            <a:pPr lvl="1"/>
            <a:r>
              <a:rPr lang="fr-FR" sz="1400" dirty="0"/>
              <a:t>[CT#92-e</a:t>
            </a:r>
            <a:r>
              <a:rPr lang="fr-FR" sz="1400" dirty="0" smtClean="0"/>
              <a:t>] [</a:t>
            </a:r>
            <a:r>
              <a:rPr lang="fr-FR" sz="1400" dirty="0"/>
              <a:t>AI#17.2] [New WID] [</a:t>
            </a:r>
            <a:r>
              <a:rPr lang="fr-FR" sz="1400" dirty="0" smtClean="0"/>
              <a:t>CP-211xxx</a:t>
            </a:r>
            <a:r>
              <a:rPr lang="fr-FR" sz="1400" dirty="0"/>
              <a:t>] comment:</a:t>
            </a:r>
          </a:p>
          <a:p>
            <a:pPr lvl="1"/>
            <a:r>
              <a:rPr lang="fr-FR" sz="1400" dirty="0"/>
              <a:t>[CT#92-e</a:t>
            </a:r>
            <a:r>
              <a:rPr lang="fr-FR" sz="1400" dirty="0" smtClean="0"/>
              <a:t>] [</a:t>
            </a:r>
            <a:r>
              <a:rPr lang="fr-FR" sz="1400" dirty="0"/>
              <a:t>AI#17.3] [</a:t>
            </a:r>
            <a:r>
              <a:rPr lang="fr-FR" sz="1400" dirty="0" err="1"/>
              <a:t>Revised</a:t>
            </a:r>
            <a:r>
              <a:rPr lang="fr-FR" sz="1400" dirty="0"/>
              <a:t> WID] [</a:t>
            </a:r>
            <a:r>
              <a:rPr lang="fr-FR" sz="1400" dirty="0" smtClean="0"/>
              <a:t>CP-211xxx</a:t>
            </a:r>
            <a:r>
              <a:rPr lang="fr-FR" sz="1400" dirty="0"/>
              <a:t>] comment:</a:t>
            </a:r>
          </a:p>
          <a:p>
            <a:pPr lvl="1"/>
            <a:r>
              <a:rPr lang="fr-FR" sz="1400" dirty="0"/>
              <a:t>[CT#92-e</a:t>
            </a:r>
            <a:r>
              <a:rPr lang="fr-FR" sz="1400" dirty="0" smtClean="0"/>
              <a:t>] [</a:t>
            </a:r>
            <a:r>
              <a:rPr lang="fr-FR" sz="1400" dirty="0" smtClean="0"/>
              <a:t>AI#18.2] [</a:t>
            </a:r>
            <a:r>
              <a:rPr lang="fr-FR" sz="1400" dirty="0" err="1" smtClean="0"/>
              <a:t>Specs</a:t>
            </a:r>
            <a:r>
              <a:rPr lang="fr-FR" sz="1400" dirty="0" smtClean="0"/>
              <a:t> for info] [CP-211xxx] comment:</a:t>
            </a:r>
          </a:p>
          <a:p>
            <a:pPr lvl="1"/>
            <a:r>
              <a:rPr lang="fr-FR" sz="1400" dirty="0"/>
              <a:t>[CT#92-e</a:t>
            </a:r>
            <a:r>
              <a:rPr lang="fr-FR" sz="1400" dirty="0" smtClean="0"/>
              <a:t>] [</a:t>
            </a:r>
            <a:r>
              <a:rPr lang="fr-FR" sz="1400" dirty="0" smtClean="0"/>
              <a:t>AI#18.3] </a:t>
            </a:r>
            <a:r>
              <a:rPr lang="fr-FR" sz="1400" dirty="0"/>
              <a:t>[</a:t>
            </a:r>
            <a:r>
              <a:rPr lang="fr-FR" sz="1400" dirty="0" err="1"/>
              <a:t>Specs</a:t>
            </a:r>
            <a:r>
              <a:rPr lang="fr-FR" sz="1400" dirty="0"/>
              <a:t> for </a:t>
            </a:r>
            <a:r>
              <a:rPr lang="fr-FR" sz="1400" dirty="0" err="1" smtClean="0"/>
              <a:t>approval</a:t>
            </a:r>
            <a:r>
              <a:rPr lang="fr-FR" sz="1400" dirty="0" smtClean="0"/>
              <a:t>] </a:t>
            </a:r>
            <a:r>
              <a:rPr lang="fr-FR" sz="1400" dirty="0"/>
              <a:t>[</a:t>
            </a:r>
            <a:r>
              <a:rPr lang="fr-FR" sz="1400" dirty="0" smtClean="0"/>
              <a:t>CP-210xxx</a:t>
            </a:r>
            <a:r>
              <a:rPr lang="fr-FR" sz="1400" dirty="0"/>
              <a:t>] comment</a:t>
            </a:r>
            <a:r>
              <a:rPr lang="fr-FR" sz="1400" dirty="0" smtClean="0"/>
              <a:t>:</a:t>
            </a:r>
            <a:endParaRPr lang="fr-FR" sz="1400" dirty="0"/>
          </a:p>
          <a:p>
            <a:pPr lvl="1"/>
            <a:r>
              <a:rPr lang="fr-FR" sz="1400" dirty="0"/>
              <a:t>[CT#92-e</a:t>
            </a:r>
            <a:r>
              <a:rPr lang="fr-FR" sz="1400" dirty="0" smtClean="0"/>
              <a:t>] [</a:t>
            </a:r>
            <a:r>
              <a:rPr lang="fr-FR" sz="1400" dirty="0" smtClean="0"/>
              <a:t>AI#20] [</a:t>
            </a:r>
            <a:r>
              <a:rPr lang="fr-FR" sz="1400" dirty="0" err="1" smtClean="0"/>
              <a:t>Workplan</a:t>
            </a:r>
            <a:r>
              <a:rPr lang="fr-FR" sz="1400" dirty="0" smtClean="0"/>
              <a:t>] </a:t>
            </a:r>
            <a:r>
              <a:rPr lang="fr-FR" sz="1400" dirty="0"/>
              <a:t>[</a:t>
            </a:r>
            <a:r>
              <a:rPr lang="fr-FR" sz="1400" dirty="0" smtClean="0"/>
              <a:t>CP-211xxx</a:t>
            </a:r>
            <a:r>
              <a:rPr lang="fr-FR" sz="1400" dirty="0"/>
              <a:t>] comment:</a:t>
            </a:r>
          </a:p>
          <a:p>
            <a:pPr lvl="1"/>
            <a:r>
              <a:rPr lang="fr-FR" sz="1400" dirty="0" err="1" smtClean="0"/>
              <a:t>Others</a:t>
            </a:r>
            <a:r>
              <a:rPr lang="fr-FR" sz="1400" dirty="0" smtClean="0"/>
              <a:t>:</a:t>
            </a:r>
          </a:p>
          <a:p>
            <a:pPr lvl="2"/>
            <a:r>
              <a:rPr lang="fr-FR" sz="1400" dirty="0"/>
              <a:t>[CT#92-e</a:t>
            </a:r>
            <a:r>
              <a:rPr lang="fr-FR" sz="1400" dirty="0" smtClean="0"/>
              <a:t>] [</a:t>
            </a:r>
            <a:r>
              <a:rPr lang="fr-FR" sz="1400" dirty="0" err="1" smtClean="0"/>
              <a:t>AI#xx</a:t>
            </a:r>
            <a:r>
              <a:rPr lang="fr-FR" sz="1400" dirty="0" smtClean="0"/>
              <a:t>] [</a:t>
            </a:r>
            <a:r>
              <a:rPr lang="fr-FR" sz="1400" i="1" dirty="0" smtClean="0"/>
              <a:t>Agenda Item </a:t>
            </a:r>
            <a:r>
              <a:rPr lang="fr-FR" sz="1400" i="1" dirty="0" err="1" smtClean="0"/>
              <a:t>Title</a:t>
            </a:r>
            <a:r>
              <a:rPr lang="fr-FR" sz="1400" dirty="0" smtClean="0"/>
              <a:t>] [CP-211xxx] comment:</a:t>
            </a:r>
          </a:p>
          <a:p>
            <a:pPr lvl="2"/>
            <a:r>
              <a:rPr lang="fr-FR" sz="1400" dirty="0" smtClean="0"/>
              <a:t>[CT#92-e] </a:t>
            </a:r>
            <a:r>
              <a:rPr lang="fr-FR" sz="1400" i="1" dirty="0" err="1" smtClean="0"/>
              <a:t>Any</a:t>
            </a:r>
            <a:r>
              <a:rPr lang="fr-FR" sz="1400" i="1" dirty="0" smtClean="0"/>
              <a:t> General topics (</a:t>
            </a:r>
            <a:r>
              <a:rPr lang="fr-FR" sz="1400" i="1" dirty="0" err="1" smtClean="0"/>
              <a:t>when</a:t>
            </a:r>
            <a:r>
              <a:rPr lang="fr-FR" sz="1400" i="1" dirty="0" smtClean="0"/>
              <a:t> no agenda item </a:t>
            </a:r>
            <a:r>
              <a:rPr lang="fr-FR" sz="1400" i="1" dirty="0" err="1" smtClean="0"/>
              <a:t>is</a:t>
            </a:r>
            <a:r>
              <a:rPr lang="fr-FR" sz="1400" i="1" dirty="0" smtClean="0"/>
              <a:t> applicable)</a:t>
            </a:r>
            <a:endParaRPr lang="fr-FR" sz="1400" dirty="0" smtClean="0"/>
          </a:p>
          <a:p>
            <a:endParaRPr lang="fr-FR" sz="2400" dirty="0" smtClean="0"/>
          </a:p>
          <a:p>
            <a:endParaRPr lang="fr-FR" sz="2400" dirty="0"/>
          </a:p>
        </p:txBody>
      </p:sp>
      <p:sp>
        <p:nvSpPr>
          <p:cNvPr id="5" name="ZoneTexte 4"/>
          <p:cNvSpPr txBox="1"/>
          <p:nvPr/>
        </p:nvSpPr>
        <p:spPr>
          <a:xfrm rot="20143404">
            <a:off x="8187904" y="515103"/>
            <a:ext cx="1912190" cy="523220"/>
          </a:xfrm>
          <a:prstGeom prst="rect">
            <a:avLst/>
          </a:prstGeom>
          <a:noFill/>
        </p:spPr>
        <p:txBody>
          <a:bodyPr wrap="square" rtlCol="0">
            <a:spAutoFit/>
          </a:bodyPr>
          <a:lstStyle/>
          <a:p>
            <a:r>
              <a:rPr lang="fr-FR" sz="2800" b="1" dirty="0" smtClean="0">
                <a:solidFill>
                  <a:srgbClr val="FF0000"/>
                </a:solidFill>
              </a:rPr>
              <a:t>UPDATED</a:t>
            </a:r>
            <a:endParaRPr lang="fr-FR" sz="2800" b="1" dirty="0">
              <a:solidFill>
                <a:srgbClr val="FF0000"/>
              </a:solidFill>
            </a:endParaRPr>
          </a:p>
        </p:txBody>
      </p:sp>
    </p:spTree>
    <p:extLst>
      <p:ext uri="{BB962C8B-B14F-4D97-AF65-F5344CB8AC3E}">
        <p14:creationId xmlns:p14="http://schemas.microsoft.com/office/powerpoint/2010/main" val="2398495219"/>
      </p:ext>
    </p:extLst>
  </p:cSld>
  <p:clrMapOvr>
    <a:masterClrMapping/>
  </p:clrMapOvr>
  <p:transition>
    <p:wipe dir="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Microsoft Teams sessions</a:t>
            </a:r>
            <a:endParaRPr lang="fr-FR" dirty="0"/>
          </a:p>
        </p:txBody>
      </p:sp>
      <p:sp>
        <p:nvSpPr>
          <p:cNvPr id="3" name="Espace réservé du contenu 2"/>
          <p:cNvSpPr>
            <a:spLocks noGrp="1"/>
          </p:cNvSpPr>
          <p:nvPr>
            <p:ph idx="1"/>
          </p:nvPr>
        </p:nvSpPr>
        <p:spPr/>
        <p:txBody>
          <a:bodyPr/>
          <a:lstStyle/>
          <a:p>
            <a:r>
              <a:rPr lang="fr-FR" dirty="0" smtClean="0"/>
              <a:t>Dates:</a:t>
            </a:r>
          </a:p>
          <a:p>
            <a:pPr marL="914400" lvl="1" indent="-457200">
              <a:buFont typeface="+mj-lt"/>
              <a:buAutoNum type="arabicPeriod"/>
            </a:pPr>
            <a:r>
              <a:rPr lang="en-US" dirty="0" smtClean="0"/>
              <a:t>Monday</a:t>
            </a:r>
            <a:r>
              <a:rPr lang="en-US" dirty="0"/>
              <a:t>, </a:t>
            </a:r>
            <a:r>
              <a:rPr lang="en-US" dirty="0" smtClean="0"/>
              <a:t>Jun. 14</a:t>
            </a:r>
            <a:endParaRPr lang="en-US" dirty="0"/>
          </a:p>
          <a:p>
            <a:pPr marL="914400" lvl="1" indent="-457200">
              <a:buFont typeface="+mj-lt"/>
              <a:buAutoNum type="arabicPeriod"/>
            </a:pPr>
            <a:r>
              <a:rPr lang="en-US" dirty="0" smtClean="0"/>
              <a:t>Tuesday</a:t>
            </a:r>
            <a:r>
              <a:rPr lang="en-US" dirty="0"/>
              <a:t>, </a:t>
            </a:r>
            <a:r>
              <a:rPr lang="en-US" dirty="0" smtClean="0"/>
              <a:t>Jun. 15</a:t>
            </a:r>
            <a:endParaRPr lang="en-US" dirty="0"/>
          </a:p>
          <a:p>
            <a:pPr marL="914400" lvl="1" indent="-457200">
              <a:buFont typeface="+mj-lt"/>
              <a:buAutoNum type="arabicPeriod"/>
            </a:pPr>
            <a:r>
              <a:rPr lang="en-US" dirty="0" smtClean="0"/>
              <a:t>Wednesday</a:t>
            </a:r>
            <a:r>
              <a:rPr lang="en-US" dirty="0"/>
              <a:t>, </a:t>
            </a:r>
            <a:r>
              <a:rPr lang="en-US" dirty="0" smtClean="0"/>
              <a:t>Jun. 16</a:t>
            </a:r>
            <a:endParaRPr lang="en-US" dirty="0"/>
          </a:p>
          <a:p>
            <a:r>
              <a:rPr lang="fr-FR" dirty="0" smtClean="0"/>
              <a:t>Time slot for all the sessions:</a:t>
            </a:r>
          </a:p>
          <a:p>
            <a:pPr lvl="1"/>
            <a:r>
              <a:rPr lang="fr-FR" dirty="0" smtClean="0"/>
              <a:t>13h-15h UTC</a:t>
            </a:r>
          </a:p>
          <a:p>
            <a:endParaRPr lang="fr-FR" dirty="0"/>
          </a:p>
        </p:txBody>
      </p:sp>
      <p:graphicFrame>
        <p:nvGraphicFramePr>
          <p:cNvPr id="4" name="Tableau 3"/>
          <p:cNvGraphicFramePr>
            <a:graphicFrameLocks noGrp="1"/>
          </p:cNvGraphicFramePr>
          <p:nvPr>
            <p:extLst>
              <p:ext uri="{D42A27DB-BD31-4B8C-83A1-F6EECF244321}">
                <p14:modId xmlns:p14="http://schemas.microsoft.com/office/powerpoint/2010/main" val="447998821"/>
              </p:ext>
            </p:extLst>
          </p:nvPr>
        </p:nvGraphicFramePr>
        <p:xfrm>
          <a:off x="5895344" y="2320123"/>
          <a:ext cx="4135759" cy="3316401"/>
        </p:xfrm>
        <a:graphic>
          <a:graphicData uri="http://schemas.openxmlformats.org/drawingml/2006/table">
            <a:tbl>
              <a:tblPr firstRow="1" firstCol="1" bandRow="1">
                <a:tableStyleId>{5C22544A-7EE6-4342-B048-85BDC9FD1C3A}</a:tableStyleId>
              </a:tblPr>
              <a:tblGrid>
                <a:gridCol w="1690547"/>
                <a:gridCol w="977608"/>
                <a:gridCol w="1467604"/>
              </a:tblGrid>
              <a:tr h="368489">
                <a:tc>
                  <a:txBody>
                    <a:bodyPr/>
                    <a:lstStyle/>
                    <a:p>
                      <a:pPr algn="ctr">
                        <a:spcAft>
                          <a:spcPts val="0"/>
                        </a:spcAft>
                      </a:pPr>
                      <a:r>
                        <a:rPr lang="fr-FR" sz="1800" dirty="0" smtClean="0">
                          <a:effectLst/>
                        </a:rPr>
                        <a:t>06:00 </a:t>
                      </a:r>
                      <a:r>
                        <a:rPr lang="fr-FR" sz="1800" dirty="0">
                          <a:effectLst/>
                        </a:rPr>
                        <a:t>- </a:t>
                      </a:r>
                      <a:r>
                        <a:rPr lang="fr-FR" sz="1800" dirty="0" smtClean="0">
                          <a:effectLst/>
                        </a:rPr>
                        <a:t>08:00</a:t>
                      </a:r>
                      <a:endParaRPr lang="fr-FR" sz="2400" dirty="0">
                        <a:effectLst/>
                        <a:latin typeface="Calibri"/>
                        <a:ea typeface="Calibri"/>
                      </a:endParaRPr>
                    </a:p>
                  </a:txBody>
                  <a:tcPr marL="9525" marR="9525" marT="9525" marB="9525"/>
                </a:tc>
                <a:tc>
                  <a:txBody>
                    <a:bodyPr/>
                    <a:lstStyle/>
                    <a:p>
                      <a:pPr algn="ctr">
                        <a:spcAft>
                          <a:spcPts val="0"/>
                        </a:spcAft>
                      </a:pPr>
                      <a:r>
                        <a:rPr lang="fr-FR" sz="1800" b="0" dirty="0">
                          <a:solidFill>
                            <a:sysClr val="windowText" lastClr="000000"/>
                          </a:solidFill>
                          <a:effectLst/>
                        </a:rPr>
                        <a:t>PDT</a:t>
                      </a:r>
                      <a:endParaRPr lang="fr-FR" sz="2400" b="0" dirty="0">
                        <a:solidFill>
                          <a:sysClr val="windowText" lastClr="000000"/>
                        </a:solidFill>
                        <a:effectLst/>
                        <a:latin typeface="Calibri"/>
                        <a:ea typeface="Calibri"/>
                      </a:endParaRPr>
                    </a:p>
                  </a:txBody>
                  <a:tcPr marL="9525" marR="9525" marT="9525" marB="9525">
                    <a:solidFill>
                      <a:srgbClr val="EAEFF7"/>
                    </a:solidFill>
                  </a:tcPr>
                </a:tc>
                <a:tc>
                  <a:txBody>
                    <a:bodyPr/>
                    <a:lstStyle/>
                    <a:p>
                      <a:pPr algn="ctr">
                        <a:spcAft>
                          <a:spcPts val="0"/>
                        </a:spcAft>
                      </a:pPr>
                      <a:r>
                        <a:rPr lang="fr-FR" sz="1800" b="0" dirty="0">
                          <a:solidFill>
                            <a:sysClr val="windowText" lastClr="000000"/>
                          </a:solidFill>
                          <a:effectLst/>
                        </a:rPr>
                        <a:t>Los Angeles</a:t>
                      </a:r>
                      <a:endParaRPr lang="fr-FR" sz="2400" b="0" dirty="0">
                        <a:solidFill>
                          <a:sysClr val="windowText" lastClr="000000"/>
                        </a:solidFill>
                        <a:effectLst/>
                        <a:latin typeface="Calibri"/>
                        <a:ea typeface="Calibri"/>
                      </a:endParaRPr>
                    </a:p>
                  </a:txBody>
                  <a:tcPr marL="9525" marR="9525" marT="9525" marB="9525">
                    <a:solidFill>
                      <a:srgbClr val="EAEFF7"/>
                    </a:solidFill>
                  </a:tcPr>
                </a:tc>
              </a:tr>
              <a:tr h="368489">
                <a:tc>
                  <a:txBody>
                    <a:bodyPr/>
                    <a:lstStyle/>
                    <a:p>
                      <a:pPr algn="ctr">
                        <a:spcAft>
                          <a:spcPts val="0"/>
                        </a:spcAft>
                      </a:pPr>
                      <a:r>
                        <a:rPr lang="fr-FR" sz="1800" dirty="0" smtClean="0">
                          <a:effectLst/>
                        </a:rPr>
                        <a:t>09:00 </a:t>
                      </a:r>
                      <a:r>
                        <a:rPr lang="fr-FR" sz="1800" dirty="0">
                          <a:effectLst/>
                        </a:rPr>
                        <a:t>- </a:t>
                      </a:r>
                      <a:r>
                        <a:rPr lang="fr-FR" sz="1800" dirty="0" smtClean="0">
                          <a:effectLst/>
                        </a:rPr>
                        <a:t>10:00</a:t>
                      </a:r>
                      <a:endParaRPr lang="fr-FR" sz="2400" dirty="0">
                        <a:effectLst/>
                        <a:latin typeface="Calibri"/>
                        <a:ea typeface="Calibri"/>
                      </a:endParaRPr>
                    </a:p>
                  </a:txBody>
                  <a:tcPr marL="9525" marR="9525" marT="9525" marB="9525"/>
                </a:tc>
                <a:tc>
                  <a:txBody>
                    <a:bodyPr/>
                    <a:lstStyle/>
                    <a:p>
                      <a:pPr algn="ctr">
                        <a:spcAft>
                          <a:spcPts val="0"/>
                        </a:spcAft>
                      </a:pPr>
                      <a:r>
                        <a:rPr lang="fr-FR" sz="1800">
                          <a:effectLst/>
                        </a:rPr>
                        <a:t>EDT</a:t>
                      </a:r>
                      <a:endParaRPr lang="fr-FR" sz="2400">
                        <a:effectLst/>
                        <a:latin typeface="Calibri"/>
                        <a:ea typeface="Calibri"/>
                      </a:endParaRPr>
                    </a:p>
                  </a:txBody>
                  <a:tcPr marL="9525" marR="9525" marT="9525" marB="9525"/>
                </a:tc>
                <a:tc>
                  <a:txBody>
                    <a:bodyPr/>
                    <a:lstStyle/>
                    <a:p>
                      <a:pPr algn="ctr">
                        <a:spcAft>
                          <a:spcPts val="0"/>
                        </a:spcAft>
                      </a:pPr>
                      <a:r>
                        <a:rPr lang="fr-FR" sz="1800">
                          <a:effectLst/>
                        </a:rPr>
                        <a:t>New York</a:t>
                      </a:r>
                      <a:endParaRPr lang="fr-FR" sz="2400">
                        <a:effectLst/>
                        <a:latin typeface="Calibri"/>
                        <a:ea typeface="Calibri"/>
                      </a:endParaRPr>
                    </a:p>
                  </a:txBody>
                  <a:tcPr marL="9525" marR="9525" marT="9525" marB="9525"/>
                </a:tc>
              </a:tr>
              <a:tr h="368489">
                <a:tc>
                  <a:txBody>
                    <a:bodyPr/>
                    <a:lstStyle/>
                    <a:p>
                      <a:pPr algn="ctr">
                        <a:spcAft>
                          <a:spcPts val="0"/>
                        </a:spcAft>
                      </a:pPr>
                      <a:r>
                        <a:rPr lang="fr-FR" sz="1800" dirty="0" smtClean="0">
                          <a:effectLst/>
                        </a:rPr>
                        <a:t>13:00 </a:t>
                      </a:r>
                      <a:r>
                        <a:rPr lang="fr-FR" sz="1800" dirty="0">
                          <a:effectLst/>
                        </a:rPr>
                        <a:t>- </a:t>
                      </a:r>
                      <a:r>
                        <a:rPr lang="fr-FR" sz="1800" dirty="0" smtClean="0">
                          <a:effectLst/>
                        </a:rPr>
                        <a:t>15:00</a:t>
                      </a:r>
                      <a:endParaRPr lang="fr-FR" sz="2400" dirty="0">
                        <a:effectLst/>
                        <a:latin typeface="Calibri"/>
                        <a:ea typeface="Calibri"/>
                      </a:endParaRPr>
                    </a:p>
                  </a:txBody>
                  <a:tcPr marL="9525" marR="9525" marT="9525" marB="9525"/>
                </a:tc>
                <a:tc>
                  <a:txBody>
                    <a:bodyPr/>
                    <a:lstStyle/>
                    <a:p>
                      <a:pPr algn="ctr">
                        <a:spcAft>
                          <a:spcPts val="0"/>
                        </a:spcAft>
                      </a:pPr>
                      <a:r>
                        <a:rPr lang="fr-FR" sz="1800" dirty="0">
                          <a:effectLst/>
                        </a:rPr>
                        <a:t>UTC</a:t>
                      </a:r>
                      <a:endParaRPr lang="fr-FR" sz="2400" dirty="0">
                        <a:effectLst/>
                        <a:latin typeface="Calibri"/>
                        <a:ea typeface="Calibri"/>
                      </a:endParaRPr>
                    </a:p>
                  </a:txBody>
                  <a:tcPr marL="9525" marR="9525" marT="9525" marB="9525">
                    <a:solidFill>
                      <a:srgbClr val="EAEFF7"/>
                    </a:solidFill>
                  </a:tcPr>
                </a:tc>
                <a:tc>
                  <a:txBody>
                    <a:bodyPr/>
                    <a:lstStyle/>
                    <a:p>
                      <a:pPr algn="ctr">
                        <a:spcAft>
                          <a:spcPts val="0"/>
                        </a:spcAft>
                      </a:pPr>
                      <a:r>
                        <a:rPr lang="fr-FR" sz="1800">
                          <a:effectLst/>
                        </a:rPr>
                        <a:t>UTC</a:t>
                      </a:r>
                      <a:endParaRPr lang="fr-FR" sz="2400">
                        <a:effectLst/>
                        <a:latin typeface="Calibri"/>
                        <a:ea typeface="Calibri"/>
                      </a:endParaRPr>
                    </a:p>
                  </a:txBody>
                  <a:tcPr marL="9525" marR="9525" marT="9525" marB="9525"/>
                </a:tc>
              </a:tr>
              <a:tr h="368489">
                <a:tc>
                  <a:txBody>
                    <a:bodyPr/>
                    <a:lstStyle/>
                    <a:p>
                      <a:pPr algn="ctr">
                        <a:spcAft>
                          <a:spcPts val="0"/>
                        </a:spcAft>
                      </a:pPr>
                      <a:r>
                        <a:rPr lang="fr-FR" sz="1800" b="1" dirty="0" smtClean="0">
                          <a:effectLst/>
                        </a:rPr>
                        <a:t>15:00 </a:t>
                      </a:r>
                      <a:r>
                        <a:rPr lang="fr-FR" sz="1800" b="1" dirty="0">
                          <a:effectLst/>
                        </a:rPr>
                        <a:t>- </a:t>
                      </a:r>
                      <a:r>
                        <a:rPr lang="fr-FR" sz="1800" b="1" dirty="0" smtClean="0">
                          <a:effectLst/>
                        </a:rPr>
                        <a:t>17:00</a:t>
                      </a:r>
                      <a:endParaRPr lang="fr-FR" sz="2400" b="1" dirty="0">
                        <a:effectLst/>
                        <a:latin typeface="Calibri"/>
                        <a:ea typeface="Calibri"/>
                      </a:endParaRPr>
                    </a:p>
                  </a:txBody>
                  <a:tcPr marL="9525" marR="9525" marT="9525" marB="9525"/>
                </a:tc>
                <a:tc>
                  <a:txBody>
                    <a:bodyPr/>
                    <a:lstStyle/>
                    <a:p>
                      <a:pPr algn="ctr">
                        <a:spcAft>
                          <a:spcPts val="0"/>
                        </a:spcAft>
                      </a:pPr>
                      <a:r>
                        <a:rPr lang="fr-FR" sz="1800" smtClean="0">
                          <a:effectLst/>
                        </a:rPr>
                        <a:t>CET</a:t>
                      </a:r>
                      <a:endParaRPr lang="fr-FR" sz="2400" dirty="0">
                        <a:effectLst/>
                        <a:latin typeface="Calibri"/>
                        <a:ea typeface="Calibri"/>
                      </a:endParaRPr>
                    </a:p>
                  </a:txBody>
                  <a:tcPr marL="9525" marR="9525" marT="9525" marB="9525"/>
                </a:tc>
                <a:tc>
                  <a:txBody>
                    <a:bodyPr/>
                    <a:lstStyle/>
                    <a:p>
                      <a:pPr algn="ctr">
                        <a:spcAft>
                          <a:spcPts val="0"/>
                        </a:spcAft>
                      </a:pPr>
                      <a:r>
                        <a:rPr lang="fr-FR" sz="1800" dirty="0">
                          <a:effectLst/>
                        </a:rPr>
                        <a:t>Paris</a:t>
                      </a:r>
                      <a:endParaRPr lang="fr-FR" sz="2400" dirty="0">
                        <a:effectLst/>
                        <a:latin typeface="Calibri"/>
                        <a:ea typeface="Calibri"/>
                      </a:endParaRPr>
                    </a:p>
                  </a:txBody>
                  <a:tcPr marL="9525" marR="9525" marT="9525" marB="9525"/>
                </a:tc>
              </a:tr>
              <a:tr h="368489">
                <a:tc>
                  <a:txBody>
                    <a:bodyPr/>
                    <a:lstStyle/>
                    <a:p>
                      <a:pPr algn="ctr">
                        <a:spcAft>
                          <a:spcPts val="0"/>
                        </a:spcAft>
                      </a:pPr>
                      <a:r>
                        <a:rPr lang="fr-FR" sz="1800" dirty="0" smtClean="0">
                          <a:effectLst/>
                        </a:rPr>
                        <a:t>18:30 </a:t>
                      </a:r>
                      <a:r>
                        <a:rPr lang="fr-FR" sz="1800" dirty="0">
                          <a:effectLst/>
                        </a:rPr>
                        <a:t>- </a:t>
                      </a:r>
                      <a:r>
                        <a:rPr lang="fr-FR" sz="1800" dirty="0" smtClean="0">
                          <a:effectLst/>
                        </a:rPr>
                        <a:t>20:30</a:t>
                      </a:r>
                      <a:endParaRPr lang="fr-FR" sz="2400" dirty="0">
                        <a:effectLst/>
                        <a:latin typeface="Calibri"/>
                        <a:ea typeface="Calibri"/>
                      </a:endParaRPr>
                    </a:p>
                  </a:txBody>
                  <a:tcPr marL="9525" marR="9525" marT="9525" marB="9525"/>
                </a:tc>
                <a:tc>
                  <a:txBody>
                    <a:bodyPr/>
                    <a:lstStyle/>
                    <a:p>
                      <a:pPr algn="ctr">
                        <a:spcAft>
                          <a:spcPts val="0"/>
                        </a:spcAft>
                      </a:pPr>
                      <a:r>
                        <a:rPr lang="fr-FR" sz="1800">
                          <a:effectLst/>
                        </a:rPr>
                        <a:t>IST</a:t>
                      </a:r>
                      <a:endParaRPr lang="fr-FR" sz="2400">
                        <a:effectLst/>
                        <a:latin typeface="Calibri"/>
                        <a:ea typeface="Calibri"/>
                      </a:endParaRPr>
                    </a:p>
                  </a:txBody>
                  <a:tcPr marL="9525" marR="9525" marT="9525" marB="9525"/>
                </a:tc>
                <a:tc>
                  <a:txBody>
                    <a:bodyPr/>
                    <a:lstStyle/>
                    <a:p>
                      <a:pPr algn="ctr">
                        <a:spcAft>
                          <a:spcPts val="0"/>
                        </a:spcAft>
                      </a:pPr>
                      <a:r>
                        <a:rPr lang="fr-FR" sz="1800">
                          <a:effectLst/>
                        </a:rPr>
                        <a:t>Calcutta</a:t>
                      </a:r>
                      <a:endParaRPr lang="fr-FR" sz="2400">
                        <a:effectLst/>
                        <a:latin typeface="Calibri"/>
                        <a:ea typeface="Calibri"/>
                      </a:endParaRPr>
                    </a:p>
                  </a:txBody>
                  <a:tcPr marL="9525" marR="9525" marT="9525" marB="9525"/>
                </a:tc>
              </a:tr>
              <a:tr h="368489">
                <a:tc>
                  <a:txBody>
                    <a:bodyPr/>
                    <a:lstStyle/>
                    <a:p>
                      <a:pPr algn="ctr">
                        <a:spcAft>
                          <a:spcPts val="0"/>
                        </a:spcAft>
                      </a:pPr>
                      <a:r>
                        <a:rPr lang="fr-FR" sz="1800" dirty="0" smtClean="0">
                          <a:effectLst/>
                        </a:rPr>
                        <a:t>21:00 </a:t>
                      </a:r>
                      <a:r>
                        <a:rPr lang="fr-FR" sz="1800" dirty="0">
                          <a:effectLst/>
                        </a:rPr>
                        <a:t>- </a:t>
                      </a:r>
                      <a:r>
                        <a:rPr lang="fr-FR" sz="1800" dirty="0" smtClean="0">
                          <a:effectLst/>
                        </a:rPr>
                        <a:t>23:00</a:t>
                      </a:r>
                      <a:endParaRPr lang="fr-FR" sz="2400" dirty="0">
                        <a:effectLst/>
                        <a:latin typeface="Calibri"/>
                        <a:ea typeface="Calibri"/>
                      </a:endParaRPr>
                    </a:p>
                  </a:txBody>
                  <a:tcPr marL="9525" marR="9525" marT="9525" marB="9525"/>
                </a:tc>
                <a:tc>
                  <a:txBody>
                    <a:bodyPr/>
                    <a:lstStyle/>
                    <a:p>
                      <a:pPr algn="ctr">
                        <a:spcAft>
                          <a:spcPts val="0"/>
                        </a:spcAft>
                      </a:pPr>
                      <a:r>
                        <a:rPr lang="fr-FR" sz="1800">
                          <a:effectLst/>
                        </a:rPr>
                        <a:t>CST</a:t>
                      </a:r>
                      <a:endParaRPr lang="fr-FR" sz="2400">
                        <a:effectLst/>
                        <a:latin typeface="Calibri"/>
                        <a:ea typeface="Calibri"/>
                      </a:endParaRPr>
                    </a:p>
                  </a:txBody>
                  <a:tcPr marL="9525" marR="9525" marT="9525" marB="9525"/>
                </a:tc>
                <a:tc>
                  <a:txBody>
                    <a:bodyPr/>
                    <a:lstStyle/>
                    <a:p>
                      <a:pPr algn="ctr">
                        <a:spcAft>
                          <a:spcPts val="0"/>
                        </a:spcAft>
                      </a:pPr>
                      <a:r>
                        <a:rPr lang="fr-FR" sz="1800">
                          <a:effectLst/>
                        </a:rPr>
                        <a:t>Shanghai</a:t>
                      </a:r>
                      <a:endParaRPr lang="fr-FR" sz="2400">
                        <a:effectLst/>
                        <a:latin typeface="Calibri"/>
                        <a:ea typeface="Calibri"/>
                      </a:endParaRPr>
                    </a:p>
                  </a:txBody>
                  <a:tcPr marL="9525" marR="9525" marT="9525" marB="9525"/>
                </a:tc>
              </a:tr>
              <a:tr h="368489">
                <a:tc>
                  <a:txBody>
                    <a:bodyPr/>
                    <a:lstStyle/>
                    <a:p>
                      <a:pPr algn="ctr">
                        <a:spcAft>
                          <a:spcPts val="0"/>
                        </a:spcAft>
                      </a:pPr>
                      <a:r>
                        <a:rPr lang="fr-FR" sz="1800" dirty="0" smtClean="0">
                          <a:effectLst/>
                        </a:rPr>
                        <a:t>22:00 </a:t>
                      </a:r>
                      <a:r>
                        <a:rPr lang="fr-FR" sz="1800" dirty="0">
                          <a:effectLst/>
                        </a:rPr>
                        <a:t>- </a:t>
                      </a:r>
                      <a:r>
                        <a:rPr lang="fr-FR" sz="1800" dirty="0" smtClean="0">
                          <a:effectLst/>
                        </a:rPr>
                        <a:t>00:00</a:t>
                      </a:r>
                      <a:endParaRPr lang="fr-FR" sz="2400" dirty="0">
                        <a:effectLst/>
                        <a:latin typeface="Calibri"/>
                        <a:ea typeface="Calibri"/>
                      </a:endParaRPr>
                    </a:p>
                  </a:txBody>
                  <a:tcPr marL="9525" marR="9525" marT="9525" marB="9525"/>
                </a:tc>
                <a:tc>
                  <a:txBody>
                    <a:bodyPr/>
                    <a:lstStyle/>
                    <a:p>
                      <a:pPr algn="ctr">
                        <a:spcAft>
                          <a:spcPts val="0"/>
                        </a:spcAft>
                      </a:pPr>
                      <a:r>
                        <a:rPr lang="fr-FR" sz="1800">
                          <a:effectLst/>
                        </a:rPr>
                        <a:t>JST</a:t>
                      </a:r>
                      <a:endParaRPr lang="fr-FR" sz="2400">
                        <a:effectLst/>
                        <a:latin typeface="Calibri"/>
                        <a:ea typeface="Calibri"/>
                      </a:endParaRPr>
                    </a:p>
                  </a:txBody>
                  <a:tcPr marL="9525" marR="9525" marT="9525" marB="9525"/>
                </a:tc>
                <a:tc>
                  <a:txBody>
                    <a:bodyPr/>
                    <a:lstStyle/>
                    <a:p>
                      <a:pPr algn="ctr">
                        <a:spcAft>
                          <a:spcPts val="0"/>
                        </a:spcAft>
                      </a:pPr>
                      <a:r>
                        <a:rPr lang="fr-FR" sz="1800">
                          <a:effectLst/>
                        </a:rPr>
                        <a:t>Tokyo</a:t>
                      </a:r>
                      <a:endParaRPr lang="fr-FR" sz="2400">
                        <a:effectLst/>
                        <a:latin typeface="Calibri"/>
                        <a:ea typeface="Calibri"/>
                      </a:endParaRPr>
                    </a:p>
                  </a:txBody>
                  <a:tcPr marL="9525" marR="9525" marT="9525" marB="9525"/>
                </a:tc>
              </a:tr>
              <a:tr h="368489">
                <a:tc>
                  <a:txBody>
                    <a:bodyPr/>
                    <a:lstStyle/>
                    <a:p>
                      <a:pPr algn="ctr">
                        <a:spcAft>
                          <a:spcPts val="0"/>
                        </a:spcAft>
                      </a:pPr>
                      <a:r>
                        <a:rPr lang="fr-FR" sz="1800" dirty="0" smtClean="0">
                          <a:effectLst/>
                        </a:rPr>
                        <a:t>22:00 - 00:00</a:t>
                      </a:r>
                      <a:endParaRPr lang="fr-FR" sz="2400" dirty="0">
                        <a:effectLst/>
                        <a:latin typeface="+mn-lt"/>
                        <a:ea typeface="Calibri"/>
                      </a:endParaRPr>
                    </a:p>
                  </a:txBody>
                  <a:tcPr marL="9525" marR="9525" marT="9525" marB="9525"/>
                </a:tc>
                <a:tc>
                  <a:txBody>
                    <a:bodyPr/>
                    <a:lstStyle/>
                    <a:p>
                      <a:pPr algn="ctr">
                        <a:spcAft>
                          <a:spcPts val="0"/>
                        </a:spcAft>
                      </a:pPr>
                      <a:r>
                        <a:rPr lang="fr-FR" sz="1800">
                          <a:effectLst/>
                        </a:rPr>
                        <a:t>KST</a:t>
                      </a:r>
                      <a:endParaRPr lang="fr-FR" sz="2400">
                        <a:effectLst/>
                        <a:latin typeface="Calibri"/>
                        <a:ea typeface="Calibri"/>
                      </a:endParaRPr>
                    </a:p>
                  </a:txBody>
                  <a:tcPr marL="9525" marR="9525" marT="9525" marB="9525"/>
                </a:tc>
                <a:tc>
                  <a:txBody>
                    <a:bodyPr/>
                    <a:lstStyle/>
                    <a:p>
                      <a:pPr algn="ctr">
                        <a:spcAft>
                          <a:spcPts val="0"/>
                        </a:spcAft>
                      </a:pPr>
                      <a:r>
                        <a:rPr lang="fr-FR" sz="1800">
                          <a:effectLst/>
                        </a:rPr>
                        <a:t>Seoul</a:t>
                      </a:r>
                      <a:endParaRPr lang="fr-FR" sz="2400">
                        <a:effectLst/>
                        <a:latin typeface="Calibri"/>
                        <a:ea typeface="Calibri"/>
                      </a:endParaRPr>
                    </a:p>
                  </a:txBody>
                  <a:tcPr marL="9525" marR="9525" marT="9525" marB="9525"/>
                </a:tc>
              </a:tr>
              <a:tr h="368489">
                <a:tc>
                  <a:txBody>
                    <a:bodyPr/>
                    <a:lstStyle/>
                    <a:p>
                      <a:pPr algn="ctr">
                        <a:spcAft>
                          <a:spcPts val="0"/>
                        </a:spcAft>
                      </a:pPr>
                      <a:r>
                        <a:rPr lang="fr-FR" sz="1800" dirty="0" smtClean="0">
                          <a:effectLst/>
                        </a:rPr>
                        <a:t>00:00 </a:t>
                      </a:r>
                      <a:r>
                        <a:rPr lang="fr-FR" sz="1800" dirty="0">
                          <a:effectLst/>
                        </a:rPr>
                        <a:t>- </a:t>
                      </a:r>
                      <a:r>
                        <a:rPr lang="fr-FR" sz="1800" dirty="0" smtClean="0">
                          <a:effectLst/>
                        </a:rPr>
                        <a:t>02:00</a:t>
                      </a:r>
                      <a:endParaRPr lang="fr-FR" sz="2400" dirty="0">
                        <a:effectLst/>
                        <a:latin typeface="Calibri"/>
                        <a:ea typeface="Calibri"/>
                      </a:endParaRPr>
                    </a:p>
                  </a:txBody>
                  <a:tcPr marL="9525" marR="9525" marT="9525" marB="9525"/>
                </a:tc>
                <a:tc>
                  <a:txBody>
                    <a:bodyPr/>
                    <a:lstStyle/>
                    <a:p>
                      <a:pPr algn="ctr">
                        <a:spcAft>
                          <a:spcPts val="0"/>
                        </a:spcAft>
                      </a:pPr>
                      <a:r>
                        <a:rPr lang="fr-FR" sz="1800">
                          <a:effectLst/>
                        </a:rPr>
                        <a:t>AEST</a:t>
                      </a:r>
                      <a:endParaRPr lang="fr-FR" sz="2400">
                        <a:effectLst/>
                        <a:latin typeface="Calibri"/>
                        <a:ea typeface="Calibri"/>
                      </a:endParaRPr>
                    </a:p>
                  </a:txBody>
                  <a:tcPr marL="9525" marR="9525" marT="9525" marB="9525"/>
                </a:tc>
                <a:tc>
                  <a:txBody>
                    <a:bodyPr/>
                    <a:lstStyle/>
                    <a:p>
                      <a:pPr algn="ctr">
                        <a:spcAft>
                          <a:spcPts val="0"/>
                        </a:spcAft>
                      </a:pPr>
                      <a:r>
                        <a:rPr lang="fr-FR" sz="1800" dirty="0">
                          <a:effectLst/>
                        </a:rPr>
                        <a:t>Sydney</a:t>
                      </a:r>
                      <a:endParaRPr lang="fr-FR" sz="2400" dirty="0">
                        <a:effectLst/>
                        <a:latin typeface="Calibri"/>
                        <a:ea typeface="Calibri"/>
                      </a:endParaRPr>
                    </a:p>
                  </a:txBody>
                  <a:tcPr marL="9525" marR="9525" marT="9525" marB="9525"/>
                </a:tc>
              </a:tr>
            </a:tbl>
          </a:graphicData>
        </a:graphic>
      </p:graphicFrame>
      <p:sp>
        <p:nvSpPr>
          <p:cNvPr id="5" name="ZoneTexte 4"/>
          <p:cNvSpPr txBox="1"/>
          <p:nvPr/>
        </p:nvSpPr>
        <p:spPr>
          <a:xfrm rot="20143404">
            <a:off x="6848319" y="581961"/>
            <a:ext cx="1912190" cy="523220"/>
          </a:xfrm>
          <a:prstGeom prst="rect">
            <a:avLst/>
          </a:prstGeom>
          <a:noFill/>
        </p:spPr>
        <p:txBody>
          <a:bodyPr wrap="square" rtlCol="0">
            <a:spAutoFit/>
          </a:bodyPr>
          <a:lstStyle/>
          <a:p>
            <a:r>
              <a:rPr lang="fr-FR" sz="2800" b="1" dirty="0" smtClean="0">
                <a:solidFill>
                  <a:srgbClr val="FF0000"/>
                </a:solidFill>
              </a:rPr>
              <a:t>UPDATED</a:t>
            </a:r>
            <a:endParaRPr lang="fr-FR" sz="2800" b="1" dirty="0">
              <a:solidFill>
                <a:srgbClr val="FF0000"/>
              </a:solidFill>
            </a:endParaRPr>
          </a:p>
        </p:txBody>
      </p:sp>
    </p:spTree>
    <p:extLst>
      <p:ext uri="{BB962C8B-B14F-4D97-AF65-F5344CB8AC3E}">
        <p14:creationId xmlns:p14="http://schemas.microsoft.com/office/powerpoint/2010/main" val="2440662264"/>
      </p:ext>
    </p:extLst>
  </p:cSld>
  <p:clrMapOvr>
    <a:masterClrMapping/>
  </p:clrMapOvr>
  <p:transition>
    <p:wipe dir="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Microsoft Teams online meeting </a:t>
            </a:r>
            <a:r>
              <a:rPr lang="fr-FR" dirty="0" err="1" smtClean="0"/>
              <a:t>tips</a:t>
            </a:r>
            <a:endParaRPr lang="fr-FR" dirty="0"/>
          </a:p>
        </p:txBody>
      </p:sp>
      <p:sp>
        <p:nvSpPr>
          <p:cNvPr id="3" name="Espace réservé du contenu 2"/>
          <p:cNvSpPr>
            <a:spLocks noGrp="1"/>
          </p:cNvSpPr>
          <p:nvPr>
            <p:ph idx="1"/>
          </p:nvPr>
        </p:nvSpPr>
        <p:spPr/>
        <p:txBody>
          <a:bodyPr/>
          <a:lstStyle/>
          <a:p>
            <a:r>
              <a:rPr lang="en-GB" sz="2400" dirty="0" smtClean="0"/>
              <a:t>Invitation sent ONLY to registered delegates</a:t>
            </a:r>
          </a:p>
          <a:p>
            <a:r>
              <a:rPr lang="en-US" sz="2400" dirty="0" smtClean="0"/>
              <a:t>Click </a:t>
            </a:r>
            <a:r>
              <a:rPr lang="en-US" sz="2400" dirty="0"/>
              <a:t>on the </a:t>
            </a:r>
            <a:r>
              <a:rPr lang="en-US" sz="2400" dirty="0" smtClean="0"/>
              <a:t>link provided in the invitation </a:t>
            </a:r>
          </a:p>
          <a:p>
            <a:r>
              <a:rPr lang="en-US" sz="2400" dirty="0" smtClean="0"/>
              <a:t>Enter </a:t>
            </a:r>
            <a:r>
              <a:rPr lang="en-US" sz="2400" u="sng" dirty="0" smtClean="0">
                <a:solidFill>
                  <a:srgbClr val="FF0000"/>
                </a:solidFill>
              </a:rPr>
              <a:t>name + affiliation</a:t>
            </a:r>
            <a:r>
              <a:rPr lang="en-US" sz="2400" dirty="0" smtClean="0"/>
              <a:t>, </a:t>
            </a:r>
            <a:r>
              <a:rPr lang="en-US" sz="2400" dirty="0"/>
              <a:t>and join the </a:t>
            </a:r>
            <a:r>
              <a:rPr lang="en-US" sz="2400" dirty="0" smtClean="0"/>
              <a:t>meeting</a:t>
            </a:r>
          </a:p>
          <a:p>
            <a:pPr lvl="1"/>
            <a:r>
              <a:rPr lang="fr-FR" sz="2000" dirty="0" err="1" smtClean="0"/>
              <a:t>Example</a:t>
            </a:r>
            <a:r>
              <a:rPr lang="fr-FR" sz="2000" dirty="0" smtClean="0"/>
              <a:t> for </a:t>
            </a:r>
            <a:r>
              <a:rPr lang="fr-FR" sz="2000" dirty="0" err="1" smtClean="0"/>
              <a:t>name</a:t>
            </a:r>
            <a:r>
              <a:rPr lang="fr-FR" sz="2000" dirty="0" smtClean="0"/>
              <a:t> + affiliation: Lionel Morand (Orange)</a:t>
            </a:r>
            <a:endParaRPr lang="en-US" sz="2000" dirty="0" smtClean="0"/>
          </a:p>
          <a:p>
            <a:pPr lvl="1"/>
            <a:r>
              <a:rPr lang="en-US" sz="2000" dirty="0" smtClean="0"/>
              <a:t>No need </a:t>
            </a:r>
            <a:r>
              <a:rPr lang="en-US" sz="2000" dirty="0"/>
              <a:t>to install a plug-in or download the Teams client</a:t>
            </a:r>
            <a:endParaRPr lang="en-GB" sz="2000" dirty="0" smtClean="0"/>
          </a:p>
          <a:p>
            <a:r>
              <a:rPr lang="en-GB" sz="2400" dirty="0" smtClean="0"/>
              <a:t>Please connect 10 min before the start of the session</a:t>
            </a:r>
            <a:endParaRPr lang="fr-FR" sz="2400" dirty="0" smtClean="0"/>
          </a:p>
          <a:p>
            <a:r>
              <a:rPr lang="en-US" sz="2400" dirty="0" smtClean="0"/>
              <a:t>Please use </a:t>
            </a:r>
            <a:r>
              <a:rPr lang="en-US" sz="2400" dirty="0"/>
              <a:t>an external head </a:t>
            </a:r>
            <a:r>
              <a:rPr lang="en-US" sz="2400" dirty="0" smtClean="0"/>
              <a:t>set for a better audio quality </a:t>
            </a:r>
          </a:p>
          <a:p>
            <a:r>
              <a:rPr lang="en-US" sz="2400" dirty="0" smtClean="0"/>
              <a:t>Please turn </a:t>
            </a:r>
            <a:r>
              <a:rPr lang="en-US" sz="2400" dirty="0"/>
              <a:t>off video and only operate audio</a:t>
            </a:r>
            <a:r>
              <a:rPr lang="en-US" sz="2400" dirty="0" smtClean="0"/>
              <a:t>.</a:t>
            </a:r>
          </a:p>
          <a:p>
            <a:r>
              <a:rPr lang="en-US" sz="2400" dirty="0" smtClean="0"/>
              <a:t>Microsoft Teams “</a:t>
            </a:r>
            <a:r>
              <a:rPr lang="en-US" sz="2400" dirty="0"/>
              <a:t>Raise your hand” feature </a:t>
            </a:r>
            <a:r>
              <a:rPr lang="en-US" sz="2400" dirty="0" smtClean="0"/>
              <a:t>will be used to control the floor.</a:t>
            </a:r>
            <a:r>
              <a:rPr lang="en-GB" sz="2400" dirty="0" smtClean="0"/>
              <a:t> </a:t>
            </a:r>
          </a:p>
        </p:txBody>
      </p:sp>
      <p:sp>
        <p:nvSpPr>
          <p:cNvPr id="5" name="ZoneTexte 4"/>
          <p:cNvSpPr txBox="1"/>
          <p:nvPr/>
        </p:nvSpPr>
        <p:spPr>
          <a:xfrm rot="20143404">
            <a:off x="9070903" y="432874"/>
            <a:ext cx="1098499" cy="523220"/>
          </a:xfrm>
          <a:prstGeom prst="rect">
            <a:avLst/>
          </a:prstGeom>
          <a:noFill/>
        </p:spPr>
        <p:txBody>
          <a:bodyPr wrap="square" rtlCol="0">
            <a:spAutoFit/>
          </a:bodyPr>
          <a:lstStyle/>
          <a:p>
            <a:r>
              <a:rPr lang="fr-FR" sz="2800" b="1" dirty="0" smtClean="0">
                <a:solidFill>
                  <a:srgbClr val="FF0000"/>
                </a:solidFill>
              </a:rPr>
              <a:t>NEW</a:t>
            </a:r>
            <a:endParaRPr lang="fr-FR" sz="2800" b="1" dirty="0">
              <a:solidFill>
                <a:srgbClr val="FF0000"/>
              </a:solidFill>
            </a:endParaRPr>
          </a:p>
        </p:txBody>
      </p:sp>
    </p:spTree>
    <p:extLst>
      <p:ext uri="{BB962C8B-B14F-4D97-AF65-F5344CB8AC3E}">
        <p14:creationId xmlns:p14="http://schemas.microsoft.com/office/powerpoint/2010/main" val="2616293149"/>
      </p:ext>
    </p:extLst>
  </p:cSld>
  <p:clrMapOvr>
    <a:masterClrMapping/>
  </p:clrMapOvr>
  <p:transition>
    <p:wipe dir="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err="1" smtClean="0"/>
              <a:t>Thank</a:t>
            </a:r>
            <a:r>
              <a:rPr lang="fr-FR" dirty="0" smtClean="0"/>
              <a:t> You!</a:t>
            </a:r>
            <a:endParaRPr lang="fr-FR" dirty="0"/>
          </a:p>
        </p:txBody>
      </p:sp>
      <p:pic>
        <p:nvPicPr>
          <p:cNvPr id="4" name="Picture 8" descr="webpage.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rot="10800000" flipH="1" flipV="1">
            <a:off x="3598286" y="1929275"/>
            <a:ext cx="4291012" cy="3421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Content Placeholder 2"/>
          <p:cNvSpPr txBox="1">
            <a:spLocks/>
          </p:cNvSpPr>
          <p:nvPr/>
        </p:nvSpPr>
        <p:spPr bwMode="auto">
          <a:xfrm>
            <a:off x="1558129" y="5350337"/>
            <a:ext cx="3134895" cy="7262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fr-FR" altLang="en-US" sz="1400" dirty="0"/>
              <a:t>Lionel Morand</a:t>
            </a:r>
          </a:p>
          <a:p>
            <a:pPr>
              <a:lnSpc>
                <a:spcPct val="100000"/>
              </a:lnSpc>
              <a:spcBef>
                <a:spcPct val="0"/>
              </a:spcBef>
              <a:buFontTx/>
              <a:buNone/>
            </a:pPr>
            <a:r>
              <a:rPr lang="fr-FR" altLang="en-US" sz="1400" dirty="0"/>
              <a:t>TSG CT Chairman</a:t>
            </a:r>
          </a:p>
          <a:p>
            <a:pPr>
              <a:lnSpc>
                <a:spcPct val="100000"/>
              </a:lnSpc>
              <a:spcBef>
                <a:spcPct val="0"/>
              </a:spcBef>
              <a:buFontTx/>
              <a:buNone/>
            </a:pPr>
            <a:r>
              <a:rPr lang="fr-FR" altLang="en-US" sz="1400" dirty="0"/>
              <a:t>ETSI</a:t>
            </a:r>
          </a:p>
          <a:p>
            <a:pPr>
              <a:lnSpc>
                <a:spcPct val="100000"/>
              </a:lnSpc>
              <a:spcBef>
                <a:spcPct val="0"/>
              </a:spcBef>
              <a:buFontTx/>
              <a:buNone/>
            </a:pPr>
            <a:r>
              <a:rPr lang="en-US" altLang="en-US" sz="1400" dirty="0"/>
              <a:t>lionel.morand@orange.com</a:t>
            </a:r>
            <a:endParaRPr lang="fr-FR" altLang="en-US" sz="1400" dirty="0"/>
          </a:p>
          <a:p>
            <a:pPr>
              <a:buFontTx/>
              <a:buNone/>
            </a:pPr>
            <a:endParaRPr lang="fr-FR" altLang="en-US" sz="1400" dirty="0"/>
          </a:p>
          <a:p>
            <a:pPr>
              <a:buFontTx/>
              <a:buNone/>
            </a:pPr>
            <a:endParaRPr lang="en-US" altLang="en-US" sz="1400" dirty="0"/>
          </a:p>
        </p:txBody>
      </p:sp>
      <p:pic>
        <p:nvPicPr>
          <p:cNvPr id="6" name="Image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90779" y="5399737"/>
            <a:ext cx="775154" cy="812804"/>
          </a:xfrm>
          <a:prstGeom prst="rect">
            <a:avLst/>
          </a:prstGeom>
        </p:spPr>
      </p:pic>
    </p:spTree>
    <p:extLst>
      <p:ext uri="{BB962C8B-B14F-4D97-AF65-F5344CB8AC3E}">
        <p14:creationId xmlns:p14="http://schemas.microsoft.com/office/powerpoint/2010/main" val="470258983"/>
      </p:ext>
    </p:extLst>
  </p:cSld>
  <p:clrMapOvr>
    <a:masterClrMapping/>
  </p:clrMapOvr>
  <p:transition>
    <p:wipe dir="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p:txBody>
          <a:bodyPr/>
          <a:lstStyle/>
          <a:p>
            <a:r>
              <a:rPr lang="en-GB" altLang="en-US" dirty="0"/>
              <a:t>TSG CT Officials</a:t>
            </a:r>
          </a:p>
        </p:txBody>
      </p:sp>
      <p:sp>
        <p:nvSpPr>
          <p:cNvPr id="14" name="Content Placeholder 2">
            <a:extLst>
              <a:ext uri="{FF2B5EF4-FFF2-40B4-BE49-F238E27FC236}">
                <a16:creationId xmlns="" xmlns:a16="http://schemas.microsoft.com/office/drawing/2014/main" id="{1E64D438-3EBD-4F38-A254-B036C5161B3D}"/>
              </a:ext>
            </a:extLst>
          </p:cNvPr>
          <p:cNvSpPr txBox="1">
            <a:spLocks/>
          </p:cNvSpPr>
          <p:nvPr/>
        </p:nvSpPr>
        <p:spPr bwMode="auto">
          <a:xfrm>
            <a:off x="2162175" y="1973263"/>
            <a:ext cx="3022600"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fr-FR" altLang="en-US" sz="1800" dirty="0"/>
              <a:t>Lionel Morand</a:t>
            </a:r>
          </a:p>
          <a:p>
            <a:pPr>
              <a:lnSpc>
                <a:spcPct val="100000"/>
              </a:lnSpc>
              <a:spcBef>
                <a:spcPct val="0"/>
              </a:spcBef>
              <a:buFontTx/>
              <a:buNone/>
            </a:pPr>
            <a:r>
              <a:rPr lang="fr-FR" altLang="en-US" sz="1800" dirty="0"/>
              <a:t>TSG CT Chairman</a:t>
            </a:r>
          </a:p>
          <a:p>
            <a:pPr>
              <a:lnSpc>
                <a:spcPct val="100000"/>
              </a:lnSpc>
              <a:spcBef>
                <a:spcPct val="0"/>
              </a:spcBef>
              <a:buFontTx/>
              <a:buNone/>
            </a:pPr>
            <a:r>
              <a:rPr lang="fr-FR" altLang="en-US" sz="1800" dirty="0"/>
              <a:t>ETSI</a:t>
            </a:r>
          </a:p>
          <a:p>
            <a:pPr>
              <a:lnSpc>
                <a:spcPct val="100000"/>
              </a:lnSpc>
              <a:spcBef>
                <a:spcPct val="0"/>
              </a:spcBef>
              <a:buFontTx/>
              <a:buNone/>
            </a:pPr>
            <a:r>
              <a:rPr lang="en-US" altLang="en-US" sz="1800" dirty="0" smtClean="0"/>
              <a:t>lionel.morand@orange.com</a:t>
            </a:r>
            <a:endParaRPr lang="fr-FR" altLang="en-US" sz="1800" i="1" dirty="0">
              <a:solidFill>
                <a:srgbClr val="FF0000"/>
              </a:solidFill>
            </a:endParaRPr>
          </a:p>
          <a:p>
            <a:pPr>
              <a:buFontTx/>
              <a:buNone/>
            </a:pPr>
            <a:endParaRPr lang="fr-FR" altLang="en-US" sz="1800" dirty="0"/>
          </a:p>
          <a:p>
            <a:pPr>
              <a:buFontTx/>
              <a:buNone/>
            </a:pPr>
            <a:endParaRPr lang="en-US" altLang="en-US" sz="1800" dirty="0"/>
          </a:p>
        </p:txBody>
      </p:sp>
      <p:sp>
        <p:nvSpPr>
          <p:cNvPr id="15" name="Content Placeholder 2">
            <a:extLst>
              <a:ext uri="{FF2B5EF4-FFF2-40B4-BE49-F238E27FC236}">
                <a16:creationId xmlns="" xmlns:a16="http://schemas.microsoft.com/office/drawing/2014/main" id="{14CB953C-CA61-4D54-AAA5-AA00E9115C12}"/>
              </a:ext>
            </a:extLst>
          </p:cNvPr>
          <p:cNvSpPr txBox="1">
            <a:spLocks/>
          </p:cNvSpPr>
          <p:nvPr/>
        </p:nvSpPr>
        <p:spPr bwMode="auto">
          <a:xfrm>
            <a:off x="7458075" y="1973263"/>
            <a:ext cx="3343275"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fr-FR" altLang="en-US" sz="1800" dirty="0"/>
              <a:t>Atle Monrad</a:t>
            </a:r>
          </a:p>
          <a:p>
            <a:pPr>
              <a:lnSpc>
                <a:spcPct val="100000"/>
              </a:lnSpc>
              <a:spcBef>
                <a:spcPct val="0"/>
              </a:spcBef>
              <a:buFontTx/>
              <a:buNone/>
            </a:pPr>
            <a:r>
              <a:rPr lang="fr-FR" altLang="en-US" sz="1800" dirty="0"/>
              <a:t>TSG CT </a:t>
            </a:r>
            <a:r>
              <a:rPr lang="fr-FR" altLang="en-US" sz="1800" dirty="0" err="1"/>
              <a:t>Vicechair</a:t>
            </a:r>
            <a:endParaRPr lang="fr-FR" altLang="en-US" sz="1800" dirty="0"/>
          </a:p>
          <a:p>
            <a:pPr>
              <a:lnSpc>
                <a:spcPct val="100000"/>
              </a:lnSpc>
              <a:spcBef>
                <a:spcPct val="0"/>
              </a:spcBef>
              <a:buFontTx/>
              <a:buNone/>
            </a:pPr>
            <a:r>
              <a:rPr lang="fr-FR" altLang="en-US" sz="1800" dirty="0"/>
              <a:t>ATIS</a:t>
            </a:r>
            <a:br>
              <a:rPr lang="fr-FR" altLang="en-US" sz="1800" dirty="0"/>
            </a:br>
            <a:r>
              <a:rPr lang="en-US" altLang="en-US" sz="1800" dirty="0" smtClean="0"/>
              <a:t>atle.monrad@interdigital.com</a:t>
            </a:r>
            <a:endParaRPr lang="fr-FR" altLang="en-US" sz="1800" i="1" dirty="0">
              <a:solidFill>
                <a:srgbClr val="00B050"/>
              </a:solidFill>
            </a:endParaRPr>
          </a:p>
          <a:p>
            <a:pPr>
              <a:lnSpc>
                <a:spcPct val="100000"/>
              </a:lnSpc>
              <a:spcBef>
                <a:spcPct val="0"/>
              </a:spcBef>
              <a:buFontTx/>
              <a:buNone/>
            </a:pPr>
            <a:endParaRPr lang="fr-FR" altLang="en-US" sz="1800" dirty="0"/>
          </a:p>
          <a:p>
            <a:pPr>
              <a:lnSpc>
                <a:spcPct val="100000"/>
              </a:lnSpc>
              <a:spcBef>
                <a:spcPct val="0"/>
              </a:spcBef>
              <a:buFontTx/>
              <a:buNone/>
            </a:pPr>
            <a:endParaRPr lang="fr-FR" altLang="en-US" sz="1800" dirty="0"/>
          </a:p>
          <a:p>
            <a:pPr>
              <a:buFontTx/>
              <a:buNone/>
            </a:pPr>
            <a:endParaRPr lang="fr-FR" altLang="en-US" sz="1800" dirty="0"/>
          </a:p>
          <a:p>
            <a:pPr>
              <a:buFontTx/>
              <a:buNone/>
            </a:pPr>
            <a:endParaRPr lang="en-US" altLang="en-US" sz="1800" dirty="0"/>
          </a:p>
        </p:txBody>
      </p:sp>
      <p:sp>
        <p:nvSpPr>
          <p:cNvPr id="16" name="Content Placeholder 2">
            <a:extLst>
              <a:ext uri="{FF2B5EF4-FFF2-40B4-BE49-F238E27FC236}">
                <a16:creationId xmlns="" xmlns:a16="http://schemas.microsoft.com/office/drawing/2014/main" id="{0F014045-6252-4113-A4BE-3A9852A26AF4}"/>
              </a:ext>
            </a:extLst>
          </p:cNvPr>
          <p:cNvSpPr txBox="1">
            <a:spLocks/>
          </p:cNvSpPr>
          <p:nvPr/>
        </p:nvSpPr>
        <p:spPr bwMode="auto">
          <a:xfrm>
            <a:off x="7458075" y="3431623"/>
            <a:ext cx="3343275"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fr-FR" altLang="en-US" sz="1800" dirty="0"/>
              <a:t>Chin ChenHO </a:t>
            </a:r>
          </a:p>
          <a:p>
            <a:pPr>
              <a:lnSpc>
                <a:spcPct val="100000"/>
              </a:lnSpc>
              <a:spcBef>
                <a:spcPct val="0"/>
              </a:spcBef>
              <a:buNone/>
            </a:pPr>
            <a:r>
              <a:rPr lang="fr-FR" altLang="en-US" sz="1800" dirty="0"/>
              <a:t>TSG CT </a:t>
            </a:r>
            <a:r>
              <a:rPr lang="fr-FR" altLang="en-US" sz="1800" dirty="0" err="1"/>
              <a:t>Vicechair</a:t>
            </a:r>
            <a:endParaRPr lang="fr-FR" altLang="en-US" sz="1800" dirty="0"/>
          </a:p>
          <a:p>
            <a:pPr>
              <a:lnSpc>
                <a:spcPct val="100000"/>
              </a:lnSpc>
              <a:spcBef>
                <a:spcPct val="0"/>
              </a:spcBef>
              <a:buFontTx/>
              <a:buNone/>
            </a:pPr>
            <a:r>
              <a:rPr lang="fr-FR" altLang="en-US" sz="1800" dirty="0"/>
              <a:t>ETSI</a:t>
            </a:r>
          </a:p>
          <a:p>
            <a:pPr>
              <a:lnSpc>
                <a:spcPct val="100000"/>
              </a:lnSpc>
              <a:spcBef>
                <a:spcPct val="0"/>
              </a:spcBef>
              <a:buFontTx/>
              <a:buNone/>
            </a:pPr>
            <a:r>
              <a:rPr lang="fr-FR" altLang="en-US" sz="1800" dirty="0" smtClean="0"/>
              <a:t>chin.chenho@oppo.com</a:t>
            </a:r>
            <a:endParaRPr lang="fr-FR" altLang="en-US" sz="1800" i="1" dirty="0">
              <a:solidFill>
                <a:srgbClr val="00B050"/>
              </a:solidFill>
            </a:endParaRPr>
          </a:p>
          <a:p>
            <a:pPr>
              <a:lnSpc>
                <a:spcPct val="100000"/>
              </a:lnSpc>
              <a:spcBef>
                <a:spcPct val="0"/>
              </a:spcBef>
              <a:buFontTx/>
              <a:buNone/>
            </a:pPr>
            <a:endParaRPr lang="en-US" altLang="en-US" sz="1800" dirty="0"/>
          </a:p>
        </p:txBody>
      </p:sp>
      <p:sp>
        <p:nvSpPr>
          <p:cNvPr id="17" name="Content Placeholder 2">
            <a:extLst>
              <a:ext uri="{FF2B5EF4-FFF2-40B4-BE49-F238E27FC236}">
                <a16:creationId xmlns="" xmlns:a16="http://schemas.microsoft.com/office/drawing/2014/main" id="{756EF69F-00AE-4C05-BB77-D020C711A95E}"/>
              </a:ext>
            </a:extLst>
          </p:cNvPr>
          <p:cNvSpPr txBox="1">
            <a:spLocks/>
          </p:cNvSpPr>
          <p:nvPr/>
        </p:nvSpPr>
        <p:spPr bwMode="auto">
          <a:xfrm>
            <a:off x="7458075" y="4918075"/>
            <a:ext cx="3343275"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fr-FR" altLang="en-US" sz="1800" dirty="0"/>
              <a:t>Ming Ai</a:t>
            </a:r>
          </a:p>
          <a:p>
            <a:pPr>
              <a:lnSpc>
                <a:spcPct val="100000"/>
              </a:lnSpc>
              <a:spcBef>
                <a:spcPct val="0"/>
              </a:spcBef>
              <a:buFontTx/>
              <a:buNone/>
            </a:pPr>
            <a:r>
              <a:rPr lang="fr-FR" altLang="en-US" sz="1800" dirty="0"/>
              <a:t>TSG CT </a:t>
            </a:r>
            <a:r>
              <a:rPr lang="fr-FR" altLang="en-US" sz="1800" dirty="0" err="1"/>
              <a:t>Vicechair</a:t>
            </a:r>
            <a:endParaRPr lang="fr-FR" altLang="en-US" sz="1800" dirty="0"/>
          </a:p>
          <a:p>
            <a:pPr>
              <a:lnSpc>
                <a:spcPct val="100000"/>
              </a:lnSpc>
              <a:spcBef>
                <a:spcPct val="0"/>
              </a:spcBef>
              <a:buFontTx/>
              <a:buNone/>
            </a:pPr>
            <a:r>
              <a:rPr lang="fr-FR" altLang="en-US" sz="1800" dirty="0"/>
              <a:t>CCSA</a:t>
            </a:r>
          </a:p>
          <a:p>
            <a:pPr>
              <a:lnSpc>
                <a:spcPct val="100000"/>
              </a:lnSpc>
              <a:spcBef>
                <a:spcPct val="0"/>
              </a:spcBef>
              <a:buFontTx/>
              <a:buNone/>
            </a:pPr>
            <a:r>
              <a:rPr lang="en-US" altLang="en-US" sz="1800" dirty="0" smtClean="0"/>
              <a:t>aiming@catt.cn</a:t>
            </a:r>
            <a:endParaRPr lang="fr-FR" altLang="en-US" sz="1800" i="1" dirty="0">
              <a:solidFill>
                <a:srgbClr val="FF0000"/>
              </a:solidFill>
            </a:endParaRPr>
          </a:p>
          <a:p>
            <a:pPr>
              <a:lnSpc>
                <a:spcPct val="100000"/>
              </a:lnSpc>
              <a:spcBef>
                <a:spcPct val="0"/>
              </a:spcBef>
              <a:buFontTx/>
              <a:buNone/>
            </a:pPr>
            <a:endParaRPr lang="fr-FR" altLang="en-US" sz="1800" dirty="0"/>
          </a:p>
          <a:p>
            <a:pPr>
              <a:lnSpc>
                <a:spcPct val="100000"/>
              </a:lnSpc>
              <a:spcBef>
                <a:spcPct val="0"/>
              </a:spcBef>
              <a:buFontTx/>
              <a:buNone/>
            </a:pPr>
            <a:endParaRPr lang="en-US" altLang="en-US" sz="1800" dirty="0"/>
          </a:p>
        </p:txBody>
      </p:sp>
      <p:sp>
        <p:nvSpPr>
          <p:cNvPr id="18" name="Content Placeholder 2">
            <a:extLst>
              <a:ext uri="{FF2B5EF4-FFF2-40B4-BE49-F238E27FC236}">
                <a16:creationId xmlns="" xmlns:a16="http://schemas.microsoft.com/office/drawing/2014/main" id="{EABC313A-DCDA-4D86-AD76-01A70B332E10}"/>
              </a:ext>
            </a:extLst>
          </p:cNvPr>
          <p:cNvSpPr txBox="1">
            <a:spLocks/>
          </p:cNvSpPr>
          <p:nvPr/>
        </p:nvSpPr>
        <p:spPr bwMode="auto">
          <a:xfrm>
            <a:off x="2162175" y="4918075"/>
            <a:ext cx="3343275"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fr-FR" altLang="en-US" sz="1800" dirty="0"/>
              <a:t>Kimmo Kymalainen</a:t>
            </a:r>
          </a:p>
          <a:p>
            <a:pPr>
              <a:lnSpc>
                <a:spcPct val="100000"/>
              </a:lnSpc>
              <a:spcBef>
                <a:spcPct val="0"/>
              </a:spcBef>
              <a:buFontTx/>
              <a:buNone/>
            </a:pPr>
            <a:r>
              <a:rPr lang="fr-FR" altLang="en-US" sz="1800" dirty="0" err="1"/>
              <a:t>Secretary</a:t>
            </a:r>
            <a:endParaRPr lang="fr-FR" altLang="en-US" sz="1800" dirty="0"/>
          </a:p>
          <a:p>
            <a:pPr>
              <a:lnSpc>
                <a:spcPct val="100000"/>
              </a:lnSpc>
              <a:spcBef>
                <a:spcPct val="0"/>
              </a:spcBef>
              <a:buFontTx/>
              <a:buNone/>
            </a:pPr>
            <a:r>
              <a:rPr lang="fr-FR" altLang="en-US" sz="1800" dirty="0"/>
              <a:t>MCC</a:t>
            </a:r>
          </a:p>
          <a:p>
            <a:pPr>
              <a:lnSpc>
                <a:spcPct val="100000"/>
              </a:lnSpc>
              <a:spcBef>
                <a:spcPct val="0"/>
              </a:spcBef>
              <a:buFontTx/>
              <a:buNone/>
            </a:pPr>
            <a:r>
              <a:rPr lang="en-US" altLang="en-US" sz="1800" dirty="0"/>
              <a:t>kimmo.kymalainen@etsi.org</a:t>
            </a:r>
          </a:p>
        </p:txBody>
      </p:sp>
      <p:pic>
        <p:nvPicPr>
          <p:cNvPr id="19" name="Image 1">
            <a:extLst>
              <a:ext uri="{FF2B5EF4-FFF2-40B4-BE49-F238E27FC236}">
                <a16:creationId xmlns="" xmlns:a16="http://schemas.microsoft.com/office/drawing/2014/main" id="{9BA7EDF1-FE72-453D-B550-25B4E59C31D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02734" y="1973262"/>
            <a:ext cx="1460975" cy="1531937"/>
          </a:xfrm>
          <a:prstGeom prst="rect">
            <a:avLst/>
          </a:prstGeom>
        </p:spPr>
      </p:pic>
      <p:pic>
        <p:nvPicPr>
          <p:cNvPr id="20" name="Picture 2">
            <a:extLst>
              <a:ext uri="{FF2B5EF4-FFF2-40B4-BE49-F238E27FC236}">
                <a16:creationId xmlns="" xmlns:a16="http://schemas.microsoft.com/office/drawing/2014/main" id="{BA921E3B-6168-40D3-9BC4-8F6BD0597C28}"/>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249412" y="4889500"/>
            <a:ext cx="1208663" cy="13874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1" name="Picture 24">
            <a:extLst>
              <a:ext uri="{FF2B5EF4-FFF2-40B4-BE49-F238E27FC236}">
                <a16:creationId xmlns="" xmlns:a16="http://schemas.microsoft.com/office/drawing/2014/main" id="{3E68E5A4-1861-4215-B2EA-52CABF67D121}"/>
              </a:ext>
            </a:extLst>
          </p:cNvPr>
          <p:cNvPicPr>
            <a:picLocks noChangeAspect="1"/>
          </p:cNvPicPr>
          <p:nvPr/>
        </p:nvPicPr>
        <p:blipFill>
          <a:blip r:embed="rId6"/>
          <a:stretch>
            <a:fillRect/>
          </a:stretch>
        </p:blipFill>
        <p:spPr>
          <a:xfrm>
            <a:off x="702734" y="4775200"/>
            <a:ext cx="1460975" cy="1429189"/>
          </a:xfrm>
          <a:prstGeom prst="rect">
            <a:avLst/>
          </a:prstGeom>
        </p:spPr>
      </p:pic>
      <p:pic>
        <p:nvPicPr>
          <p:cNvPr id="22" name="Picture 1" descr="image001">
            <a:extLst>
              <a:ext uri="{FF2B5EF4-FFF2-40B4-BE49-F238E27FC236}">
                <a16:creationId xmlns="" xmlns:a16="http://schemas.microsoft.com/office/drawing/2014/main" id="{BF9140A6-97EC-42A6-993E-7210FD2DD5CE}"/>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210299" y="2040765"/>
            <a:ext cx="1247775" cy="1247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 name="Image 4">
            <a:extLst>
              <a:ext uri="{FF2B5EF4-FFF2-40B4-BE49-F238E27FC236}">
                <a16:creationId xmlns="" xmlns:a16="http://schemas.microsoft.com/office/drawing/2014/main" id="{E0881617-E934-47AB-9E54-F9E0B599FE04}"/>
              </a:ext>
            </a:extLst>
          </p:cNvPr>
          <p:cNvPicPr>
            <a:picLocks noChangeAspect="1"/>
          </p:cNvPicPr>
          <p:nvPr/>
        </p:nvPicPr>
        <p:blipFill>
          <a:blip r:embed="rId8"/>
          <a:stretch>
            <a:fillRect/>
          </a:stretch>
        </p:blipFill>
        <p:spPr>
          <a:xfrm>
            <a:off x="6399551" y="3442596"/>
            <a:ext cx="908383" cy="1310754"/>
          </a:xfrm>
          <a:prstGeom prst="rect">
            <a:avLst/>
          </a:prstGeom>
        </p:spPr>
      </p:pic>
    </p:spTree>
    <p:extLst>
      <p:ext uri="{BB962C8B-B14F-4D97-AF65-F5344CB8AC3E}">
        <p14:creationId xmlns:p14="http://schemas.microsoft.com/office/powerpoint/2010/main" val="2721705495"/>
      </p:ext>
    </p:extLst>
  </p:cSld>
  <p:clrMapOvr>
    <a:masterClrMapping/>
  </p:clrMapOvr>
  <p:transition>
    <p:wipe dir="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p:cNvSpPr>
            <a:spLocks noGrp="1"/>
          </p:cNvSpPr>
          <p:nvPr>
            <p:ph type="title"/>
          </p:nvPr>
        </p:nvSpPr>
        <p:spPr/>
        <p:txBody>
          <a:bodyPr/>
          <a:lstStyle/>
          <a:p>
            <a:r>
              <a:rPr lang="fr-FR" smtClean="0"/>
              <a:t>General Information</a:t>
            </a:r>
            <a:endParaRPr lang="fr-FR" dirty="0"/>
          </a:p>
        </p:txBody>
      </p:sp>
      <p:sp>
        <p:nvSpPr>
          <p:cNvPr id="4" name="Espace réservé du contenu 3"/>
          <p:cNvSpPr>
            <a:spLocks noGrp="1"/>
          </p:cNvSpPr>
          <p:nvPr>
            <p:ph idx="1"/>
          </p:nvPr>
        </p:nvSpPr>
        <p:spPr/>
        <p:txBody>
          <a:bodyPr/>
          <a:lstStyle/>
          <a:p>
            <a:pPr lvl="0"/>
            <a:r>
              <a:rPr lang="en-GB" sz="2400" dirty="0" smtClean="0"/>
              <a:t>meeting duration:</a:t>
            </a:r>
          </a:p>
          <a:p>
            <a:pPr lvl="1"/>
            <a:r>
              <a:rPr lang="en-US" sz="2000" dirty="0"/>
              <a:t>From </a:t>
            </a:r>
            <a:r>
              <a:rPr lang="en-US" sz="2000" dirty="0" smtClean="0"/>
              <a:t>Sunday, June 13, </a:t>
            </a:r>
            <a:r>
              <a:rPr lang="en-US" sz="2000" dirty="0"/>
              <a:t>2021, </a:t>
            </a:r>
            <a:r>
              <a:rPr lang="en-US" sz="2000" dirty="0" smtClean="0"/>
              <a:t>22h00 </a:t>
            </a:r>
            <a:r>
              <a:rPr lang="en-US" sz="2000" dirty="0"/>
              <a:t>UTC</a:t>
            </a:r>
          </a:p>
          <a:p>
            <a:pPr lvl="1"/>
            <a:r>
              <a:rPr lang="en-US" sz="2000" dirty="0"/>
              <a:t>until Wednesday, </a:t>
            </a:r>
            <a:r>
              <a:rPr lang="en-US" sz="2000" dirty="0" smtClean="0"/>
              <a:t>June 16, </a:t>
            </a:r>
            <a:r>
              <a:rPr lang="en-US" sz="2000" dirty="0"/>
              <a:t>2021, 22h30 UTC</a:t>
            </a:r>
          </a:p>
          <a:p>
            <a:pPr lvl="0"/>
            <a:r>
              <a:rPr lang="en-GB" sz="2400" dirty="0" smtClean="0"/>
              <a:t>type of meeting:</a:t>
            </a:r>
          </a:p>
          <a:p>
            <a:pPr lvl="1"/>
            <a:r>
              <a:rPr lang="en-GB" sz="2000" dirty="0" smtClean="0"/>
              <a:t>electronic meeting based on </a:t>
            </a:r>
            <a:r>
              <a:rPr lang="fr-FR" sz="2000" dirty="0" smtClean="0"/>
              <a:t>email exchanges, </a:t>
            </a:r>
            <a:r>
              <a:rPr lang="en-GB" sz="2000" dirty="0" smtClean="0"/>
              <a:t>with full decision power </a:t>
            </a:r>
          </a:p>
          <a:p>
            <a:pPr lvl="1"/>
            <a:r>
              <a:rPr lang="en-GB" sz="2000" dirty="0" smtClean="0"/>
              <a:t>Daily Online Sessions using Microsoft Teams (except if not required)</a:t>
            </a:r>
          </a:p>
          <a:p>
            <a:pPr lvl="2"/>
            <a:r>
              <a:rPr lang="en-US" sz="1800" dirty="0" smtClean="0"/>
              <a:t>Only open to registered delegates and invitations will only be sent to registered delegates</a:t>
            </a:r>
          </a:p>
          <a:p>
            <a:pPr lvl="2"/>
            <a:r>
              <a:rPr lang="en-US" sz="1800" dirty="0" smtClean="0"/>
              <a:t>Exact session agenda</a:t>
            </a:r>
            <a:r>
              <a:rPr lang="en-GB" sz="1800" dirty="0" smtClean="0"/>
              <a:t> announced by the CT chair at the latest 18 hours before</a:t>
            </a:r>
          </a:p>
          <a:p>
            <a:pPr lvl="2"/>
            <a:r>
              <a:rPr lang="en-GB" sz="1800" dirty="0" smtClean="0"/>
              <a:t>Any conclusion reached during the online sessions will be reassessed on the email list</a:t>
            </a:r>
            <a:endParaRPr lang="fr-FR" sz="1800" dirty="0" smtClean="0"/>
          </a:p>
          <a:p>
            <a:pPr lvl="0"/>
            <a:r>
              <a:rPr lang="en-GB" sz="2400" dirty="0" smtClean="0"/>
              <a:t>location:</a:t>
            </a:r>
          </a:p>
          <a:p>
            <a:pPr lvl="1"/>
            <a:r>
              <a:rPr lang="en-GB" sz="2000" dirty="0" smtClean="0"/>
              <a:t>CT email reflector: </a:t>
            </a:r>
            <a:r>
              <a:rPr lang="en-GB" sz="2000" dirty="0" smtClean="0">
                <a:hlinkClick r:id="rId2"/>
              </a:rPr>
              <a:t>3GPP_TSG_CT@list.etsi.org</a:t>
            </a:r>
            <a:endParaRPr lang="en-GB" sz="2000" dirty="0" smtClean="0"/>
          </a:p>
        </p:txBody>
      </p:sp>
    </p:spTree>
    <p:extLst>
      <p:ext uri="{BB962C8B-B14F-4D97-AF65-F5344CB8AC3E}">
        <p14:creationId xmlns:p14="http://schemas.microsoft.com/office/powerpoint/2010/main" val="3200071805"/>
      </p:ext>
    </p:extLst>
  </p:cSld>
  <p:clrMapOvr>
    <a:masterClrMapping/>
  </p:clrMapOvr>
  <p:transition>
    <p:wipe dir="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Registration and </a:t>
            </a:r>
            <a:r>
              <a:rPr lang="fr-FR" dirty="0" err="1" smtClean="0"/>
              <a:t>Voting</a:t>
            </a:r>
            <a:r>
              <a:rPr lang="fr-FR" dirty="0" smtClean="0"/>
              <a:t> </a:t>
            </a:r>
            <a:r>
              <a:rPr lang="fr-FR" dirty="0" err="1" smtClean="0"/>
              <a:t>Rights</a:t>
            </a:r>
            <a:endParaRPr lang="fr-FR" dirty="0"/>
          </a:p>
        </p:txBody>
      </p:sp>
      <p:sp>
        <p:nvSpPr>
          <p:cNvPr id="3" name="Espace réservé du contenu 2"/>
          <p:cNvSpPr>
            <a:spLocks noGrp="1"/>
          </p:cNvSpPr>
          <p:nvPr>
            <p:ph idx="1"/>
          </p:nvPr>
        </p:nvSpPr>
        <p:spPr/>
        <p:txBody>
          <a:bodyPr/>
          <a:lstStyle/>
          <a:p>
            <a:r>
              <a:rPr lang="en-US" dirty="0" smtClean="0"/>
              <a:t>REGISTRATION</a:t>
            </a:r>
            <a:endParaRPr lang="en-US" b="1" dirty="0" smtClean="0">
              <a:solidFill>
                <a:srgbClr val="FF0000"/>
              </a:solidFill>
            </a:endParaRPr>
          </a:p>
          <a:p>
            <a:pPr lvl="1"/>
            <a:r>
              <a:rPr lang="fr-FR" dirty="0" err="1" smtClean="0"/>
              <a:t>Please</a:t>
            </a:r>
            <a:r>
              <a:rPr lang="fr-FR" dirty="0" smtClean="0"/>
              <a:t> </a:t>
            </a:r>
            <a:r>
              <a:rPr lang="fr-FR" dirty="0" err="1" smtClean="0"/>
              <a:t>register</a:t>
            </a:r>
            <a:endParaRPr lang="fr-FR" dirty="0" smtClean="0"/>
          </a:p>
          <a:p>
            <a:pPr lvl="1"/>
            <a:r>
              <a:rPr lang="en-US" dirty="0" smtClean="0"/>
              <a:t>Registration only open to 3GPP delegates</a:t>
            </a:r>
          </a:p>
          <a:p>
            <a:pPr lvl="1"/>
            <a:r>
              <a:rPr lang="en-US" dirty="0" smtClean="0"/>
              <a:t>During technical discussion, comment received from unregistered delegates will not be taken into account</a:t>
            </a:r>
          </a:p>
          <a:p>
            <a:pPr lvl="1"/>
            <a:r>
              <a:rPr lang="en-US" dirty="0" smtClean="0"/>
              <a:t>Online check-in not available for this e-meeting</a:t>
            </a:r>
          </a:p>
          <a:p>
            <a:r>
              <a:rPr lang="en-US" dirty="0" smtClean="0"/>
              <a:t>Voting Rights:</a:t>
            </a:r>
          </a:p>
          <a:p>
            <a:pPr lvl="1"/>
            <a:r>
              <a:rPr lang="en-US" i="1" dirty="0" smtClean="0"/>
              <a:t>Participation </a:t>
            </a:r>
            <a:r>
              <a:rPr lang="en-US" i="1" dirty="0"/>
              <a:t>by Individual Member in fully electronic </a:t>
            </a:r>
            <a:r>
              <a:rPr lang="en-US" i="1" dirty="0" smtClean="0"/>
              <a:t>meetings is </a:t>
            </a:r>
            <a:r>
              <a:rPr lang="en-US" i="1" dirty="0"/>
              <a:t>not considered for the accrual or loss of voting rights</a:t>
            </a:r>
            <a:r>
              <a:rPr lang="en-US" dirty="0"/>
              <a:t>.</a:t>
            </a:r>
            <a:endParaRPr lang="fr-FR" dirty="0"/>
          </a:p>
        </p:txBody>
      </p:sp>
    </p:spTree>
    <p:extLst>
      <p:ext uri="{BB962C8B-B14F-4D97-AF65-F5344CB8AC3E}">
        <p14:creationId xmlns:p14="http://schemas.microsoft.com/office/powerpoint/2010/main" val="117593186"/>
      </p:ext>
    </p:extLst>
  </p:cSld>
  <p:clrMapOvr>
    <a:masterClrMapping/>
  </p:clrMapOvr>
  <p:transition>
    <p:wipe dir="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p:cNvSpPr>
            <a:spLocks noGrp="1"/>
          </p:cNvSpPr>
          <p:nvPr>
            <p:ph type="title"/>
          </p:nvPr>
        </p:nvSpPr>
        <p:spPr/>
        <p:txBody>
          <a:bodyPr/>
          <a:lstStyle/>
          <a:p>
            <a:r>
              <a:rPr lang="fr-FR" dirty="0" err="1" smtClean="0"/>
              <a:t>Technical</a:t>
            </a:r>
            <a:r>
              <a:rPr lang="fr-FR" dirty="0" smtClean="0"/>
              <a:t> Meeting</a:t>
            </a:r>
            <a:endParaRPr lang="en-US" dirty="0"/>
          </a:p>
        </p:txBody>
      </p:sp>
    </p:spTree>
    <p:extLst>
      <p:ext uri="{BB962C8B-B14F-4D97-AF65-F5344CB8AC3E}">
        <p14:creationId xmlns:p14="http://schemas.microsoft.com/office/powerpoint/2010/main" val="3605331212"/>
      </p:ext>
    </p:extLst>
  </p:cSld>
  <p:clrMapOvr>
    <a:masterClrMapping/>
  </p:clrMapOvr>
  <p:transition>
    <p:wipe dir="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Agenda</a:t>
            </a:r>
            <a:endParaRPr lang="fr-FR" dirty="0"/>
          </a:p>
        </p:txBody>
      </p:sp>
      <p:sp>
        <p:nvSpPr>
          <p:cNvPr id="3" name="Espace réservé du contenu 2"/>
          <p:cNvSpPr>
            <a:spLocks noGrp="1"/>
          </p:cNvSpPr>
          <p:nvPr>
            <p:ph idx="1"/>
          </p:nvPr>
        </p:nvSpPr>
        <p:spPr/>
        <p:txBody>
          <a:bodyPr/>
          <a:lstStyle/>
          <a:p>
            <a:r>
              <a:rPr lang="en-US" sz="2000" dirty="0" smtClean="0"/>
              <a:t>Full agenda</a:t>
            </a:r>
          </a:p>
          <a:p>
            <a:r>
              <a:rPr lang="en-US" sz="2000" dirty="0" smtClean="0"/>
              <a:t>Highest </a:t>
            </a:r>
            <a:r>
              <a:rPr lang="en-US" sz="2000" dirty="0"/>
              <a:t>Priority will be given to the </a:t>
            </a:r>
            <a:r>
              <a:rPr lang="en-US" sz="2000" dirty="0" smtClean="0"/>
              <a:t>following items</a:t>
            </a:r>
          </a:p>
          <a:p>
            <a:pPr lvl="1"/>
            <a:r>
              <a:rPr lang="fr-FR" sz="1800" dirty="0" smtClean="0"/>
              <a:t>Elections</a:t>
            </a:r>
            <a:endParaRPr lang="en-US" sz="1800" dirty="0" smtClean="0"/>
          </a:p>
          <a:p>
            <a:pPr lvl="1"/>
            <a:r>
              <a:rPr lang="en-US" sz="1800" dirty="0" smtClean="0"/>
              <a:t>Working agreement</a:t>
            </a:r>
          </a:p>
          <a:p>
            <a:pPr lvl="1"/>
            <a:r>
              <a:rPr lang="en-US" sz="1800" dirty="0" smtClean="0"/>
              <a:t>LS In &amp; LS Out proposals</a:t>
            </a:r>
          </a:p>
          <a:p>
            <a:pPr lvl="1"/>
            <a:r>
              <a:rPr lang="en-US" sz="1800" dirty="0"/>
              <a:t>New Work Item and Study Item descriptions for Rel-17</a:t>
            </a:r>
          </a:p>
          <a:p>
            <a:pPr lvl="1"/>
            <a:r>
              <a:rPr lang="en-US" sz="1800" dirty="0" smtClean="0"/>
              <a:t>CRs/CR packs </a:t>
            </a:r>
            <a:r>
              <a:rPr lang="en-US" sz="1800" dirty="0"/>
              <a:t>agreed by </a:t>
            </a:r>
            <a:r>
              <a:rPr lang="en-US" sz="1800" dirty="0" smtClean="0"/>
              <a:t>CT WGs</a:t>
            </a:r>
          </a:p>
          <a:p>
            <a:pPr lvl="1"/>
            <a:r>
              <a:rPr lang="en-US" sz="1800" dirty="0" smtClean="0"/>
              <a:t>Company CRs endorsed by the CT WGs before the CT plenary</a:t>
            </a:r>
            <a:endParaRPr lang="en-US" sz="1800" dirty="0"/>
          </a:p>
          <a:p>
            <a:pPr lvl="1"/>
            <a:r>
              <a:rPr lang="en-US" sz="1800" dirty="0" smtClean="0"/>
              <a:t>TS/TRs sent for </a:t>
            </a:r>
            <a:r>
              <a:rPr lang="en-US" sz="1800" dirty="0"/>
              <a:t>information and/or approval </a:t>
            </a:r>
          </a:p>
          <a:p>
            <a:r>
              <a:rPr lang="en-US" sz="2000" dirty="0" smtClean="0"/>
              <a:t>Other items may be given with a lower priority, e.g.:</a:t>
            </a:r>
          </a:p>
          <a:p>
            <a:pPr lvl="1"/>
            <a:r>
              <a:rPr lang="en-US" sz="1800" dirty="0" smtClean="0"/>
              <a:t>CRs on pre-Rel-16</a:t>
            </a:r>
          </a:p>
          <a:p>
            <a:pPr lvl="1"/>
            <a:r>
              <a:rPr lang="en-US" sz="1800" dirty="0" smtClean="0"/>
              <a:t>CT WG/IETF status Reports</a:t>
            </a:r>
          </a:p>
          <a:p>
            <a:pPr lvl="1"/>
            <a:r>
              <a:rPr lang="en-US" sz="1800" dirty="0" err="1" smtClean="0"/>
              <a:t>Workplan</a:t>
            </a:r>
            <a:r>
              <a:rPr lang="en-US" sz="1800" dirty="0" smtClean="0"/>
              <a:t> update</a:t>
            </a:r>
          </a:p>
        </p:txBody>
      </p:sp>
    </p:spTree>
    <p:extLst>
      <p:ext uri="{BB962C8B-B14F-4D97-AF65-F5344CB8AC3E}">
        <p14:creationId xmlns:p14="http://schemas.microsoft.com/office/powerpoint/2010/main" val="2147479828"/>
      </p:ext>
    </p:extLst>
  </p:cSld>
  <p:clrMapOvr>
    <a:masterClrMapping/>
  </p:clrMapOvr>
  <p:transition>
    <p:wipe dir="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p:txBody>
          <a:bodyPr/>
          <a:lstStyle/>
          <a:p>
            <a:r>
              <a:rPr lang="fr-FR" dirty="0" smtClean="0"/>
              <a:t>Location:</a:t>
            </a:r>
          </a:p>
          <a:p>
            <a:endParaRPr lang="fr-FR" dirty="0"/>
          </a:p>
          <a:p>
            <a:endParaRPr lang="fr-FR" dirty="0" smtClean="0"/>
          </a:p>
          <a:p>
            <a:endParaRPr lang="fr-FR" dirty="0"/>
          </a:p>
          <a:p>
            <a:endParaRPr lang="fr-FR" dirty="0" smtClean="0"/>
          </a:p>
          <a:p>
            <a:r>
              <a:rPr lang="fr-FR" dirty="0" err="1"/>
              <a:t>Before</a:t>
            </a:r>
            <a:r>
              <a:rPr lang="fr-FR" dirty="0"/>
              <a:t> the meeting, </a:t>
            </a:r>
            <a:r>
              <a:rPr lang="fr-FR" dirty="0" err="1"/>
              <a:t>delegates</a:t>
            </a:r>
            <a:r>
              <a:rPr lang="fr-FR" dirty="0"/>
              <a:t> use 3GU for </a:t>
            </a:r>
            <a:r>
              <a:rPr lang="fr-FR" dirty="0" err="1"/>
              <a:t>tdoc</a:t>
            </a:r>
            <a:r>
              <a:rPr lang="fr-FR" dirty="0"/>
              <a:t> </a:t>
            </a:r>
            <a:r>
              <a:rPr lang="fr-FR" dirty="0" err="1"/>
              <a:t>number</a:t>
            </a:r>
            <a:r>
              <a:rPr lang="fr-FR" dirty="0"/>
              <a:t> </a:t>
            </a:r>
            <a:r>
              <a:rPr lang="fr-FR" dirty="0" err="1"/>
              <a:t>request</a:t>
            </a:r>
            <a:r>
              <a:rPr lang="fr-FR" dirty="0"/>
              <a:t> and document </a:t>
            </a:r>
            <a:r>
              <a:rPr lang="fr-FR" dirty="0" err="1" smtClean="0"/>
              <a:t>upload</a:t>
            </a:r>
            <a:endParaRPr lang="fr-FR" dirty="0" smtClean="0"/>
          </a:p>
          <a:p>
            <a:r>
              <a:rPr lang="fr-FR" dirty="0" smtClean="0"/>
              <a:t>Documents for the meeting </a:t>
            </a:r>
            <a:r>
              <a:rPr lang="fr-FR" b="1" u="sng" dirty="0" smtClean="0"/>
              <a:t>SHALL NOT </a:t>
            </a:r>
            <a:r>
              <a:rPr lang="fr-FR" dirty="0" err="1" smtClean="0"/>
              <a:t>be</a:t>
            </a:r>
            <a:r>
              <a:rPr lang="fr-FR" dirty="0" smtClean="0"/>
              <a:t> </a:t>
            </a:r>
            <a:r>
              <a:rPr lang="fr-FR" dirty="0" err="1" smtClean="0"/>
              <a:t>distributed</a:t>
            </a:r>
            <a:r>
              <a:rPr lang="fr-FR" dirty="0" smtClean="0"/>
              <a:t> </a:t>
            </a:r>
            <a:r>
              <a:rPr lang="fr-FR" dirty="0" err="1" smtClean="0"/>
              <a:t>using</a:t>
            </a:r>
            <a:r>
              <a:rPr lang="fr-FR" dirty="0" smtClean="0"/>
              <a:t> the 3GPP_TSG_CT email </a:t>
            </a:r>
            <a:r>
              <a:rPr lang="fr-FR" dirty="0" err="1" smtClean="0"/>
              <a:t>reflector</a:t>
            </a:r>
            <a:endParaRPr lang="fr-FR" dirty="0"/>
          </a:p>
        </p:txBody>
      </p:sp>
      <p:sp>
        <p:nvSpPr>
          <p:cNvPr id="2" name="Titre 1"/>
          <p:cNvSpPr>
            <a:spLocks noGrp="1"/>
          </p:cNvSpPr>
          <p:nvPr>
            <p:ph type="title"/>
          </p:nvPr>
        </p:nvSpPr>
        <p:spPr/>
        <p:txBody>
          <a:bodyPr/>
          <a:lstStyle/>
          <a:p>
            <a:r>
              <a:rPr lang="fr-FR" dirty="0" err="1" smtClean="0"/>
              <a:t>Working</a:t>
            </a:r>
            <a:r>
              <a:rPr lang="fr-FR" dirty="0" smtClean="0"/>
              <a:t> directories</a:t>
            </a:r>
            <a:endParaRPr lang="fr-FR" dirty="0"/>
          </a:p>
        </p:txBody>
      </p:sp>
      <p:graphicFrame>
        <p:nvGraphicFramePr>
          <p:cNvPr id="13" name="Tableau 12"/>
          <p:cNvGraphicFramePr>
            <a:graphicFrameLocks noGrp="1"/>
          </p:cNvGraphicFramePr>
          <p:nvPr>
            <p:extLst>
              <p:ext uri="{D42A27DB-BD31-4B8C-83A1-F6EECF244321}">
                <p14:modId xmlns:p14="http://schemas.microsoft.com/office/powerpoint/2010/main" val="593314554"/>
              </p:ext>
            </p:extLst>
          </p:nvPr>
        </p:nvGraphicFramePr>
        <p:xfrm>
          <a:off x="2156334" y="1716638"/>
          <a:ext cx="9416966" cy="2499360"/>
        </p:xfrm>
        <a:graphic>
          <a:graphicData uri="http://schemas.openxmlformats.org/drawingml/2006/table">
            <a:tbl>
              <a:tblPr/>
              <a:tblGrid>
                <a:gridCol w="834141"/>
                <a:gridCol w="3874342"/>
                <a:gridCol w="2375579"/>
                <a:gridCol w="2332904"/>
              </a:tblGrid>
              <a:tr h="0">
                <a:tc>
                  <a:txBody>
                    <a:bodyPr/>
                    <a:lstStyle/>
                    <a:p>
                      <a:r>
                        <a:rPr lang="fr-FR" dirty="0"/>
                        <a:t> </a:t>
                      </a:r>
                    </a:p>
                  </a:txBody>
                  <a:tcPr anchor="ctr">
                    <a:lnL>
                      <a:noFill/>
                    </a:lnL>
                    <a:lnR>
                      <a:noFill/>
                    </a:lnR>
                    <a:lnT>
                      <a:noFill/>
                    </a:lnT>
                    <a:lnB>
                      <a:noFill/>
                    </a:lnB>
                  </a:tcPr>
                </a:tc>
                <a:tc gridSpan="3">
                  <a:txBody>
                    <a:bodyPr/>
                    <a:lstStyle/>
                    <a:p>
                      <a:r>
                        <a:rPr lang="fr-FR" sz="2800" dirty="0" smtClean="0">
                          <a:hlinkClick r:id="rId2"/>
                        </a:rPr>
                        <a:t>https://www.3gpp.org/ftp/tsg_ct/TSG_CT/TSGC_92e</a:t>
                      </a:r>
                      <a:r>
                        <a:rPr lang="fr-FR" sz="2800" dirty="0" smtClean="0"/>
                        <a:t> </a:t>
                      </a:r>
                      <a:endParaRPr lang="fr-FR" sz="2800" dirty="0"/>
                    </a:p>
                  </a:txBody>
                  <a:tcPr anchor="ctr">
                    <a:lnL>
                      <a:noFill/>
                    </a:lnL>
                    <a:lnR>
                      <a:noFill/>
                    </a:lnR>
                    <a:lnT>
                      <a:noFill/>
                    </a:lnT>
                    <a:lnB>
                      <a:noFill/>
                    </a:lnB>
                  </a:tcPr>
                </a:tc>
                <a:tc hMerge="1">
                  <a:txBody>
                    <a:bodyPr/>
                    <a:lstStyle/>
                    <a:p>
                      <a:endParaRPr lang="fr-FR" dirty="0"/>
                    </a:p>
                  </a:txBody>
                  <a:tcPr anchor="ctr">
                    <a:lnL>
                      <a:noFill/>
                    </a:lnL>
                    <a:lnR>
                      <a:noFill/>
                    </a:lnR>
                    <a:lnT>
                      <a:noFill/>
                    </a:lnT>
                    <a:lnB>
                      <a:noFill/>
                    </a:lnB>
                  </a:tcPr>
                </a:tc>
                <a:tc hMerge="1">
                  <a:txBody>
                    <a:bodyPr/>
                    <a:lstStyle/>
                    <a:p>
                      <a:endParaRPr lang="fr-FR" dirty="0"/>
                    </a:p>
                  </a:txBody>
                  <a:tcPr anchor="ctr">
                    <a:lnL>
                      <a:noFill/>
                    </a:lnL>
                    <a:lnR>
                      <a:noFill/>
                    </a:lnR>
                    <a:lnT>
                      <a:noFill/>
                    </a:lnT>
                    <a:lnB>
                      <a:noFill/>
                    </a:lnB>
                  </a:tcPr>
                </a:tc>
              </a:tr>
              <a:tr h="0">
                <a:tc>
                  <a:txBody>
                    <a:bodyPr/>
                    <a:lstStyle/>
                    <a:p>
                      <a:endParaRPr lang="fr-FR"/>
                    </a:p>
                  </a:txBody>
                  <a:tcPr anchor="ctr">
                    <a:lnL>
                      <a:noFill/>
                    </a:lnL>
                    <a:lnR>
                      <a:noFill/>
                    </a:lnR>
                    <a:lnT>
                      <a:noFill/>
                    </a:lnT>
                    <a:lnB>
                      <a:noFill/>
                    </a:lnB>
                  </a:tcPr>
                </a:tc>
                <a:tc>
                  <a:txBody>
                    <a:bodyPr/>
                    <a:lstStyle/>
                    <a:p>
                      <a:r>
                        <a:rPr lang="fr-FR" sz="2000" dirty="0">
                          <a:effectLst/>
                          <a:hlinkClick r:id="rId3"/>
                        </a:rPr>
                        <a:t>Agenda</a:t>
                      </a:r>
                      <a:r>
                        <a:rPr lang="fr-FR" sz="2000" dirty="0">
                          <a:effectLst/>
                        </a:rPr>
                        <a:t> </a:t>
                      </a:r>
                    </a:p>
                  </a:txBody>
                  <a:tcPr marR="95250" anchor="ctr">
                    <a:lnL>
                      <a:noFill/>
                    </a:lnL>
                    <a:lnR>
                      <a:noFill/>
                    </a:lnR>
                    <a:lnT>
                      <a:noFill/>
                    </a:lnT>
                    <a:lnB>
                      <a:noFill/>
                    </a:lnB>
                  </a:tcPr>
                </a:tc>
                <a:tc>
                  <a:txBody>
                    <a:bodyPr/>
                    <a:lstStyle/>
                    <a:p>
                      <a:endParaRPr lang="fr-FR" dirty="0">
                        <a:effectLst/>
                      </a:endParaRPr>
                    </a:p>
                  </a:txBody>
                  <a:tcPr marR="95250" anchor="ctr">
                    <a:lnL>
                      <a:noFill/>
                    </a:lnL>
                    <a:lnR>
                      <a:noFill/>
                    </a:lnR>
                    <a:lnT>
                      <a:noFill/>
                    </a:lnT>
                    <a:lnB>
                      <a:noFill/>
                    </a:lnB>
                  </a:tcPr>
                </a:tc>
                <a:tc>
                  <a:txBody>
                    <a:bodyPr/>
                    <a:lstStyle/>
                    <a:p>
                      <a:endParaRPr lang="fr-FR"/>
                    </a:p>
                  </a:txBody>
                  <a:tcPr anchor="ctr">
                    <a:lnL>
                      <a:noFill/>
                    </a:lnL>
                    <a:lnR>
                      <a:noFill/>
                    </a:lnR>
                    <a:lnT>
                      <a:noFill/>
                    </a:lnT>
                    <a:lnB>
                      <a:noFill/>
                    </a:lnB>
                  </a:tcPr>
                </a:tc>
              </a:tr>
              <a:tr h="0">
                <a:tc>
                  <a:txBody>
                    <a:bodyPr/>
                    <a:lstStyle/>
                    <a:p>
                      <a:endParaRPr lang="fr-FR"/>
                    </a:p>
                  </a:txBody>
                  <a:tcPr anchor="ctr">
                    <a:lnL>
                      <a:noFill/>
                    </a:lnL>
                    <a:lnR>
                      <a:noFill/>
                    </a:lnR>
                    <a:lnT>
                      <a:noFill/>
                    </a:lnT>
                    <a:lnB>
                      <a:noFill/>
                    </a:lnB>
                  </a:tcPr>
                </a:tc>
                <a:tc>
                  <a:txBody>
                    <a:bodyPr/>
                    <a:lstStyle/>
                    <a:p>
                      <a:r>
                        <a:rPr lang="fr-FR" sz="2000" dirty="0">
                          <a:effectLst/>
                          <a:hlinkClick r:id="rId4"/>
                        </a:rPr>
                        <a:t>Docs</a:t>
                      </a:r>
                      <a:r>
                        <a:rPr lang="fr-FR" sz="2000" dirty="0">
                          <a:effectLst/>
                        </a:rPr>
                        <a:t> </a:t>
                      </a:r>
                    </a:p>
                  </a:txBody>
                  <a:tcPr marR="95250" anchor="ctr">
                    <a:lnL>
                      <a:noFill/>
                    </a:lnL>
                    <a:lnR>
                      <a:noFill/>
                    </a:lnR>
                    <a:lnT>
                      <a:noFill/>
                    </a:lnT>
                    <a:lnB>
                      <a:noFill/>
                    </a:lnB>
                  </a:tcPr>
                </a:tc>
                <a:tc>
                  <a:txBody>
                    <a:bodyPr/>
                    <a:lstStyle/>
                    <a:p>
                      <a:endParaRPr lang="fr-FR" dirty="0">
                        <a:effectLst/>
                      </a:endParaRPr>
                    </a:p>
                  </a:txBody>
                  <a:tcPr marR="95250" anchor="ctr">
                    <a:lnL>
                      <a:noFill/>
                    </a:lnL>
                    <a:lnR>
                      <a:noFill/>
                    </a:lnR>
                    <a:lnT>
                      <a:noFill/>
                    </a:lnT>
                    <a:lnB>
                      <a:noFill/>
                    </a:lnB>
                  </a:tcPr>
                </a:tc>
                <a:tc>
                  <a:txBody>
                    <a:bodyPr/>
                    <a:lstStyle/>
                    <a:p>
                      <a:endParaRPr lang="fr-FR"/>
                    </a:p>
                  </a:txBody>
                  <a:tcPr anchor="ctr">
                    <a:lnL>
                      <a:noFill/>
                    </a:lnL>
                    <a:lnR>
                      <a:noFill/>
                    </a:lnR>
                    <a:lnT>
                      <a:noFill/>
                    </a:lnT>
                    <a:lnB>
                      <a:noFill/>
                    </a:lnB>
                  </a:tcPr>
                </a:tc>
              </a:tr>
              <a:tr h="0">
                <a:tc>
                  <a:txBody>
                    <a:bodyPr/>
                    <a:lstStyle/>
                    <a:p>
                      <a:endParaRPr lang="fr-FR"/>
                    </a:p>
                  </a:txBody>
                  <a:tcPr anchor="ctr">
                    <a:lnL>
                      <a:noFill/>
                    </a:lnL>
                    <a:lnR>
                      <a:noFill/>
                    </a:lnR>
                    <a:lnT>
                      <a:noFill/>
                    </a:lnT>
                    <a:lnB>
                      <a:noFill/>
                    </a:lnB>
                  </a:tcPr>
                </a:tc>
                <a:tc>
                  <a:txBody>
                    <a:bodyPr/>
                    <a:lstStyle/>
                    <a:p>
                      <a:r>
                        <a:rPr lang="fr-FR" sz="2000" dirty="0">
                          <a:effectLst/>
                          <a:hlinkClick r:id="rId5"/>
                        </a:rPr>
                        <a:t>Inbox</a:t>
                      </a:r>
                      <a:r>
                        <a:rPr lang="fr-FR" sz="2000" dirty="0">
                          <a:effectLst/>
                        </a:rPr>
                        <a:t> </a:t>
                      </a:r>
                    </a:p>
                  </a:txBody>
                  <a:tcPr marR="95250" anchor="ctr">
                    <a:lnL>
                      <a:noFill/>
                    </a:lnL>
                    <a:lnR>
                      <a:noFill/>
                    </a:lnR>
                    <a:lnT>
                      <a:noFill/>
                    </a:lnT>
                    <a:lnB>
                      <a:noFill/>
                    </a:lnB>
                  </a:tcPr>
                </a:tc>
                <a:tc>
                  <a:txBody>
                    <a:bodyPr/>
                    <a:lstStyle/>
                    <a:p>
                      <a:endParaRPr lang="fr-FR" dirty="0">
                        <a:effectLst/>
                      </a:endParaRPr>
                    </a:p>
                  </a:txBody>
                  <a:tcPr marR="95250" anchor="ctr">
                    <a:lnL>
                      <a:noFill/>
                    </a:lnL>
                    <a:lnR>
                      <a:noFill/>
                    </a:lnR>
                    <a:lnT>
                      <a:noFill/>
                    </a:lnT>
                    <a:lnB>
                      <a:noFill/>
                    </a:lnB>
                  </a:tcPr>
                </a:tc>
                <a:tc>
                  <a:txBody>
                    <a:bodyPr/>
                    <a:lstStyle/>
                    <a:p>
                      <a:endParaRPr lang="fr-FR"/>
                    </a:p>
                  </a:txBody>
                  <a:tcPr anchor="ctr">
                    <a:lnL>
                      <a:noFill/>
                    </a:lnL>
                    <a:lnR>
                      <a:noFill/>
                    </a:lnR>
                    <a:lnT>
                      <a:noFill/>
                    </a:lnT>
                    <a:lnB>
                      <a:noFill/>
                    </a:lnB>
                  </a:tcPr>
                </a:tc>
              </a:tr>
              <a:tr h="0">
                <a:tc>
                  <a:txBody>
                    <a:bodyPr/>
                    <a:lstStyle/>
                    <a:p>
                      <a:endParaRPr lang="fr-FR"/>
                    </a:p>
                  </a:txBody>
                  <a:tcPr anchor="ctr">
                    <a:lnL>
                      <a:noFill/>
                    </a:lnL>
                    <a:lnR>
                      <a:noFill/>
                    </a:lnR>
                    <a:lnT>
                      <a:noFill/>
                    </a:lnT>
                    <a:lnB>
                      <a:noFill/>
                    </a:lnB>
                  </a:tcPr>
                </a:tc>
                <a:tc>
                  <a:txBody>
                    <a:bodyPr/>
                    <a:lstStyle/>
                    <a:p>
                      <a:r>
                        <a:rPr lang="fr-FR" sz="2000" dirty="0">
                          <a:effectLst/>
                          <a:hlinkClick r:id="rId6"/>
                        </a:rPr>
                        <a:t>Report</a:t>
                      </a:r>
                      <a:r>
                        <a:rPr lang="fr-FR" sz="2000" dirty="0">
                          <a:effectLst/>
                        </a:rPr>
                        <a:t> </a:t>
                      </a:r>
                    </a:p>
                  </a:txBody>
                  <a:tcPr marR="95250" anchor="ctr">
                    <a:lnL>
                      <a:noFill/>
                    </a:lnL>
                    <a:lnR>
                      <a:noFill/>
                    </a:lnR>
                    <a:lnT>
                      <a:noFill/>
                    </a:lnT>
                    <a:lnB>
                      <a:noFill/>
                    </a:lnB>
                  </a:tcPr>
                </a:tc>
                <a:tc>
                  <a:txBody>
                    <a:bodyPr/>
                    <a:lstStyle/>
                    <a:p>
                      <a:endParaRPr lang="fr-FR" dirty="0">
                        <a:effectLst/>
                      </a:endParaRPr>
                    </a:p>
                  </a:txBody>
                  <a:tcPr marR="95250" anchor="ctr">
                    <a:lnL>
                      <a:noFill/>
                    </a:lnL>
                    <a:lnR>
                      <a:noFill/>
                    </a:lnR>
                    <a:lnT>
                      <a:noFill/>
                    </a:lnT>
                    <a:lnB>
                      <a:noFill/>
                    </a:lnB>
                  </a:tcPr>
                </a:tc>
                <a:tc>
                  <a:txBody>
                    <a:bodyPr/>
                    <a:lstStyle/>
                    <a:p>
                      <a:endParaRPr lang="fr-FR"/>
                    </a:p>
                  </a:txBody>
                  <a:tcPr anchor="ctr">
                    <a:lnL>
                      <a:noFill/>
                    </a:lnL>
                    <a:lnR>
                      <a:noFill/>
                    </a:lnR>
                    <a:lnT>
                      <a:noFill/>
                    </a:lnT>
                    <a:lnB>
                      <a:noFill/>
                    </a:lnB>
                  </a:tcPr>
                </a:tc>
              </a:tr>
              <a:tr h="0">
                <a:tc>
                  <a:txBody>
                    <a:bodyPr/>
                    <a:lstStyle/>
                    <a:p>
                      <a:endParaRPr lang="fr-FR"/>
                    </a:p>
                  </a:txBody>
                  <a:tcPr anchor="ctr">
                    <a:lnL>
                      <a:noFill/>
                    </a:lnL>
                    <a:lnR>
                      <a:noFill/>
                    </a:lnR>
                    <a:lnT>
                      <a:noFill/>
                    </a:lnT>
                    <a:lnB>
                      <a:noFill/>
                    </a:lnB>
                  </a:tcPr>
                </a:tc>
                <a:tc>
                  <a:txBody>
                    <a:bodyPr/>
                    <a:lstStyle/>
                    <a:p>
                      <a:r>
                        <a:rPr lang="fr-FR" sz="2000" dirty="0">
                          <a:effectLst/>
                          <a:hlinkClick r:id="rId7"/>
                        </a:rPr>
                        <a:t>Templates</a:t>
                      </a:r>
                      <a:r>
                        <a:rPr lang="fr-FR" sz="2000" dirty="0">
                          <a:effectLst/>
                        </a:rPr>
                        <a:t> </a:t>
                      </a:r>
                    </a:p>
                  </a:txBody>
                  <a:tcPr marR="95250" anchor="ctr">
                    <a:lnL>
                      <a:noFill/>
                    </a:lnL>
                    <a:lnR>
                      <a:noFill/>
                    </a:lnR>
                    <a:lnT>
                      <a:noFill/>
                    </a:lnT>
                    <a:lnB>
                      <a:noFill/>
                    </a:lnB>
                  </a:tcPr>
                </a:tc>
                <a:tc>
                  <a:txBody>
                    <a:bodyPr/>
                    <a:lstStyle/>
                    <a:p>
                      <a:endParaRPr lang="fr-FR" dirty="0">
                        <a:effectLst/>
                      </a:endParaRPr>
                    </a:p>
                  </a:txBody>
                  <a:tcPr marR="95250" anchor="ctr">
                    <a:lnL>
                      <a:noFill/>
                    </a:lnL>
                    <a:lnR>
                      <a:noFill/>
                    </a:lnR>
                    <a:lnT>
                      <a:noFill/>
                    </a:lnT>
                    <a:lnB>
                      <a:noFill/>
                    </a:lnB>
                  </a:tcPr>
                </a:tc>
                <a:tc>
                  <a:txBody>
                    <a:bodyPr/>
                    <a:lstStyle/>
                    <a:p>
                      <a:endParaRPr lang="fr-FR" dirty="0"/>
                    </a:p>
                  </a:txBody>
                  <a:tcPr anchor="ctr">
                    <a:lnL>
                      <a:noFill/>
                    </a:lnL>
                    <a:lnR>
                      <a:noFill/>
                    </a:lnR>
                    <a:lnT>
                      <a:noFill/>
                    </a:lnT>
                    <a:lnB>
                      <a:noFill/>
                    </a:lnB>
                  </a:tcPr>
                </a:tc>
              </a:tr>
            </a:tbl>
          </a:graphicData>
        </a:graphic>
      </p:graphicFrame>
      <p:pic>
        <p:nvPicPr>
          <p:cNvPr id="14" name="Picture 1" descr="icon"/>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401993" y="3875901"/>
            <a:ext cx="304800" cy="304800"/>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2" descr="icon"/>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394032" y="3476726"/>
            <a:ext cx="304800" cy="304800"/>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3" descr="icon"/>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394032" y="3084330"/>
            <a:ext cx="304800" cy="304800"/>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4" descr="icon"/>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394032" y="2676058"/>
            <a:ext cx="304800" cy="304800"/>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5" descr="icon"/>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394032" y="2303018"/>
            <a:ext cx="304800" cy="3048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47618510"/>
      </p:ext>
    </p:extLst>
  </p:cSld>
  <p:clrMapOvr>
    <a:masterClrMapping/>
  </p:clrMapOvr>
  <p:transition>
    <p:wipe dir="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err="1" smtClean="0"/>
              <a:t>Tdoc</a:t>
            </a:r>
            <a:r>
              <a:rPr lang="fr-FR" dirty="0" smtClean="0"/>
              <a:t> # allocation </a:t>
            </a:r>
            <a:r>
              <a:rPr lang="fr-FR" dirty="0" err="1" smtClean="0"/>
              <a:t>during</a:t>
            </a:r>
            <a:r>
              <a:rPr lang="fr-FR" dirty="0" smtClean="0"/>
              <a:t> the meeting</a:t>
            </a:r>
            <a:endParaRPr lang="fr-FR" dirty="0"/>
          </a:p>
        </p:txBody>
      </p:sp>
      <p:sp>
        <p:nvSpPr>
          <p:cNvPr id="3" name="Espace réservé du contenu 2"/>
          <p:cNvSpPr>
            <a:spLocks noGrp="1"/>
          </p:cNvSpPr>
          <p:nvPr>
            <p:ph idx="1"/>
          </p:nvPr>
        </p:nvSpPr>
        <p:spPr>
          <a:xfrm>
            <a:off x="838200" y="1825625"/>
            <a:ext cx="11353800" cy="4351338"/>
          </a:xfrm>
        </p:spPr>
        <p:txBody>
          <a:bodyPr/>
          <a:lstStyle/>
          <a:p>
            <a:r>
              <a:rPr lang="fr-FR" sz="2000" dirty="0" smtClean="0"/>
              <a:t>As </a:t>
            </a:r>
            <a:r>
              <a:rPr lang="fr-FR" sz="2000" dirty="0" err="1" smtClean="0"/>
              <a:t>usual</a:t>
            </a:r>
            <a:r>
              <a:rPr lang="fr-FR" sz="2000" dirty="0" smtClean="0"/>
              <a:t>, Kimmo (MCC) </a:t>
            </a:r>
            <a:r>
              <a:rPr lang="fr-FR" sz="2000" dirty="0" err="1" smtClean="0"/>
              <a:t>will</a:t>
            </a:r>
            <a:r>
              <a:rPr lang="fr-FR" sz="2000" dirty="0" smtClean="0"/>
              <a:t> </a:t>
            </a:r>
            <a:r>
              <a:rPr lang="en-GB" sz="2000" dirty="0" smtClean="0"/>
              <a:t>allocate </a:t>
            </a:r>
            <a:r>
              <a:rPr lang="en-GB" sz="2000" dirty="0" err="1"/>
              <a:t>tdoc</a:t>
            </a:r>
            <a:r>
              <a:rPr lang="en-GB" sz="2000" dirty="0"/>
              <a:t> </a:t>
            </a:r>
            <a:r>
              <a:rPr lang="en-GB" sz="2000" dirty="0" smtClean="0"/>
              <a:t>numbers</a:t>
            </a:r>
          </a:p>
          <a:p>
            <a:pPr lvl="1"/>
            <a:r>
              <a:rPr lang="en-GB" sz="1800" dirty="0" smtClean="0"/>
              <a:t>Please send </a:t>
            </a:r>
            <a:r>
              <a:rPr lang="en-GB" sz="1800" dirty="0"/>
              <a:t>an email to Kimmo Kymalainen </a:t>
            </a:r>
            <a:r>
              <a:rPr lang="en-GB" sz="1800" dirty="0" smtClean="0"/>
              <a:t>(</a:t>
            </a:r>
            <a:r>
              <a:rPr lang="en-GB" sz="1800" dirty="0" smtClean="0">
                <a:hlinkClick r:id="rId2"/>
              </a:rPr>
              <a:t>Kimmo.Kymalainen@etsi.org</a:t>
            </a:r>
            <a:r>
              <a:rPr lang="en-GB" sz="1800" dirty="0"/>
              <a:t>)</a:t>
            </a:r>
            <a:endParaRPr lang="en-GB" sz="1800" dirty="0" smtClean="0"/>
          </a:p>
          <a:p>
            <a:r>
              <a:rPr lang="en-GB" sz="2000" dirty="0" smtClean="0"/>
              <a:t>New </a:t>
            </a:r>
            <a:r>
              <a:rPr lang="en-GB" sz="2000" dirty="0"/>
              <a:t>documents must be uploaded to the </a:t>
            </a:r>
            <a:r>
              <a:rPr lang="en-GB" sz="2000" dirty="0" smtClean="0"/>
              <a:t>"Inbox" folder</a:t>
            </a:r>
          </a:p>
          <a:p>
            <a:pPr lvl="1"/>
            <a:r>
              <a:rPr lang="en-GB" sz="1800" dirty="0" smtClean="0"/>
              <a:t>Please </a:t>
            </a:r>
            <a:r>
              <a:rPr lang="en-GB" sz="1800" b="1" dirty="0" smtClean="0">
                <a:solidFill>
                  <a:srgbClr val="FF0000"/>
                </a:solidFill>
              </a:rPr>
              <a:t>DO NOT </a:t>
            </a:r>
            <a:r>
              <a:rPr lang="en-GB" sz="1800" dirty="0" smtClean="0"/>
              <a:t>upload your document using 3GU</a:t>
            </a:r>
          </a:p>
          <a:p>
            <a:r>
              <a:rPr lang="en-GB" sz="2000" dirty="0" smtClean="0"/>
              <a:t>"Inbox/Drafts" folder can be used to work offline on documents</a:t>
            </a:r>
          </a:p>
          <a:p>
            <a:pPr lvl="1"/>
            <a:r>
              <a:rPr lang="en-GB" sz="1800" dirty="0" smtClean="0"/>
              <a:t>Please </a:t>
            </a:r>
            <a:r>
              <a:rPr lang="en-GB" sz="1800" b="1" dirty="0" smtClean="0">
                <a:solidFill>
                  <a:srgbClr val="FF0000"/>
                </a:solidFill>
              </a:rPr>
              <a:t>DO NOT </a:t>
            </a:r>
            <a:r>
              <a:rPr lang="en-GB" sz="1800" dirty="0" smtClean="0"/>
              <a:t>use official filename when using the </a:t>
            </a:r>
            <a:r>
              <a:rPr lang="en-GB" sz="1800" dirty="0"/>
              <a:t>"Inbox/Drafts" </a:t>
            </a:r>
            <a:r>
              <a:rPr lang="en-GB" sz="1800" dirty="0" smtClean="0"/>
              <a:t>folder (see next slide)</a:t>
            </a:r>
          </a:p>
          <a:p>
            <a:r>
              <a:rPr lang="fr-FR" sz="2000" dirty="0" smtClean="0"/>
              <a:t>"</a:t>
            </a:r>
            <a:r>
              <a:rPr lang="fr-FR" sz="2000" dirty="0"/>
              <a:t>Inbox" and "Inbox/</a:t>
            </a:r>
            <a:r>
              <a:rPr lang="fr-FR" sz="2000" dirty="0" err="1"/>
              <a:t>Drafts</a:t>
            </a:r>
            <a:r>
              <a:rPr lang="fr-FR" sz="2000" dirty="0"/>
              <a:t>" </a:t>
            </a:r>
            <a:r>
              <a:rPr lang="fr-FR" sz="2000" dirty="0" err="1"/>
              <a:t>can</a:t>
            </a:r>
            <a:r>
              <a:rPr lang="fr-FR" sz="2000" dirty="0"/>
              <a:t> </a:t>
            </a:r>
            <a:r>
              <a:rPr lang="fr-FR" sz="2000" dirty="0" err="1"/>
              <a:t>be</a:t>
            </a:r>
            <a:r>
              <a:rPr lang="fr-FR" sz="2000" dirty="0"/>
              <a:t> </a:t>
            </a:r>
            <a:r>
              <a:rPr lang="fr-FR" sz="2000" dirty="0" err="1"/>
              <a:t>used</a:t>
            </a:r>
            <a:r>
              <a:rPr lang="fr-FR" sz="2000" dirty="0"/>
              <a:t> by </a:t>
            </a:r>
            <a:r>
              <a:rPr lang="fr-FR" sz="2000" dirty="0" err="1"/>
              <a:t>delegates</a:t>
            </a:r>
            <a:r>
              <a:rPr lang="fr-FR" sz="2000" dirty="0"/>
              <a:t> </a:t>
            </a:r>
            <a:r>
              <a:rPr lang="fr-FR" sz="2000" dirty="0" err="1" smtClean="0"/>
              <a:t>without</a:t>
            </a:r>
            <a:r>
              <a:rPr lang="fr-FR" sz="2000" dirty="0" smtClean="0"/>
              <a:t> FTP.</a:t>
            </a:r>
          </a:p>
          <a:p>
            <a:pPr lvl="1"/>
            <a:r>
              <a:rPr lang="fr-FR" sz="1800" dirty="0" smtClean="0"/>
              <a:t>On </a:t>
            </a:r>
            <a:r>
              <a:rPr lang="fr-FR" sz="1800" dirty="0"/>
              <a:t>the web, </a:t>
            </a:r>
            <a:r>
              <a:rPr lang="fr-FR" sz="1800" dirty="0" err="1"/>
              <a:t>it</a:t>
            </a:r>
            <a:r>
              <a:rPr lang="fr-FR" sz="1800" dirty="0"/>
              <a:t> </a:t>
            </a:r>
            <a:r>
              <a:rPr lang="fr-FR" sz="1800" dirty="0" err="1" smtClean="0"/>
              <a:t>is</a:t>
            </a:r>
            <a:r>
              <a:rPr lang="fr-FR" sz="1800" dirty="0" smtClean="0"/>
              <a:t> </a:t>
            </a:r>
            <a:r>
              <a:rPr lang="fr-FR" sz="1800" dirty="0"/>
              <a:t>possible to </a:t>
            </a:r>
            <a:r>
              <a:rPr lang="fr-FR" sz="1800" dirty="0" smtClean="0"/>
              <a:t>log in (</a:t>
            </a:r>
            <a:r>
              <a:rPr lang="fr-FR" sz="1800" dirty="0" err="1" smtClean="0"/>
              <a:t>using</a:t>
            </a:r>
            <a:r>
              <a:rPr lang="fr-FR" sz="1800" dirty="0" smtClean="0"/>
              <a:t> </a:t>
            </a:r>
            <a:r>
              <a:rPr lang="fr-FR" sz="1800" dirty="0"/>
              <a:t>EOL </a:t>
            </a:r>
            <a:r>
              <a:rPr lang="fr-FR" sz="1800" dirty="0" err="1"/>
              <a:t>account</a:t>
            </a:r>
            <a:r>
              <a:rPr lang="fr-FR" sz="1800" dirty="0"/>
              <a:t>) and </a:t>
            </a:r>
            <a:r>
              <a:rPr lang="fr-FR" sz="1800" dirty="0" err="1" smtClean="0"/>
              <a:t>then</a:t>
            </a:r>
            <a:r>
              <a:rPr lang="fr-FR" sz="1800" dirty="0" smtClean="0"/>
              <a:t> </a:t>
            </a:r>
            <a:r>
              <a:rPr lang="fr-FR" sz="1800" dirty="0" err="1" smtClean="0"/>
              <a:t>updload</a:t>
            </a:r>
            <a:r>
              <a:rPr lang="fr-FR" sz="1800" dirty="0" smtClean="0"/>
              <a:t> documents</a:t>
            </a:r>
            <a:r>
              <a:rPr lang="en-GB" sz="1800" dirty="0"/>
              <a:t/>
            </a:r>
            <a:br>
              <a:rPr lang="en-GB" sz="1800" dirty="0"/>
            </a:br>
            <a:endParaRPr lang="fr-FR" sz="1800" dirty="0"/>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739486" y="4668922"/>
            <a:ext cx="5879271" cy="171140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Flèche droite 3"/>
          <p:cNvSpPr/>
          <p:nvPr/>
        </p:nvSpPr>
        <p:spPr>
          <a:xfrm rot="12796118">
            <a:off x="9348744" y="5610573"/>
            <a:ext cx="540026" cy="278296"/>
          </a:xfrm>
          <a:prstGeom prst="right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4190982515"/>
      </p:ext>
    </p:extLst>
  </p:cSld>
  <p:clrMapOvr>
    <a:masterClrMapping/>
  </p:clrMapOvr>
  <p:transition>
    <p:wipe dir="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Handling of </a:t>
            </a:r>
            <a:r>
              <a:rPr lang="fr-FR" dirty="0" smtClean="0"/>
              <a:t>files in </a:t>
            </a:r>
            <a:r>
              <a:rPr lang="fr-FR" dirty="0" err="1"/>
              <a:t>Inbox</a:t>
            </a:r>
            <a:r>
              <a:rPr lang="fr-FR" dirty="0"/>
              <a:t>/</a:t>
            </a:r>
            <a:r>
              <a:rPr lang="fr-FR" dirty="0" err="1"/>
              <a:t>Drafts</a:t>
            </a:r>
            <a:r>
              <a:rPr lang="fr-FR" dirty="0"/>
              <a:t> </a:t>
            </a:r>
            <a:r>
              <a:rPr lang="fr-FR" dirty="0" err="1"/>
              <a:t>folder</a:t>
            </a:r>
            <a:endParaRPr lang="fr-FR" dirty="0"/>
          </a:p>
        </p:txBody>
      </p:sp>
      <p:sp>
        <p:nvSpPr>
          <p:cNvPr id="3" name="Espace réservé du contenu 2"/>
          <p:cNvSpPr>
            <a:spLocks noGrp="1"/>
          </p:cNvSpPr>
          <p:nvPr>
            <p:ph idx="1"/>
          </p:nvPr>
        </p:nvSpPr>
        <p:spPr>
          <a:xfrm>
            <a:off x="1015621" y="1661852"/>
            <a:ext cx="10515600" cy="4351338"/>
          </a:xfrm>
        </p:spPr>
        <p:txBody>
          <a:bodyPr numCol="1"/>
          <a:lstStyle/>
          <a:p>
            <a:r>
              <a:rPr lang="en-US" dirty="0" smtClean="0"/>
              <a:t>For draft version of revised document, please use:</a:t>
            </a:r>
            <a:endParaRPr lang="en-US" dirty="0"/>
          </a:p>
          <a:p>
            <a:pPr lvl="1"/>
            <a:r>
              <a:rPr lang="en-GB" dirty="0" smtClean="0"/>
              <a:t>CP-21&lt;</a:t>
            </a:r>
            <a:r>
              <a:rPr lang="en-GB" dirty="0" err="1" smtClean="0"/>
              <a:t>originalTdocNbr</a:t>
            </a:r>
            <a:r>
              <a:rPr lang="en-GB" dirty="0"/>
              <a:t>&gt;_rev</a:t>
            </a:r>
            <a:r>
              <a:rPr lang="en-GB" dirty="0" smtClean="0"/>
              <a:t>&lt;#&gt;</a:t>
            </a:r>
          </a:p>
          <a:p>
            <a:pPr lvl="1"/>
            <a:r>
              <a:rPr lang="en-GB" dirty="0" smtClean="0"/>
              <a:t>E.g. CP-21</a:t>
            </a:r>
            <a:r>
              <a:rPr lang="en-US" dirty="0" smtClean="0"/>
              <a:t>0002_</a:t>
            </a:r>
            <a:r>
              <a:rPr lang="en-GB" dirty="0"/>
              <a:t>rev1</a:t>
            </a:r>
            <a:r>
              <a:rPr lang="en-US" dirty="0" smtClean="0"/>
              <a:t>.zip</a:t>
            </a:r>
          </a:p>
          <a:p>
            <a:pPr lvl="1"/>
            <a:r>
              <a:rPr lang="en-US" dirty="0" smtClean="0"/>
              <a:t>Revision number is incremented by the source company.</a:t>
            </a:r>
            <a:endParaRPr lang="en-GB" dirty="0" smtClean="0"/>
          </a:p>
          <a:p>
            <a:r>
              <a:rPr lang="en-US" dirty="0" smtClean="0"/>
              <a:t>Proposed revisions/comments </a:t>
            </a:r>
            <a:r>
              <a:rPr lang="en-US" dirty="0"/>
              <a:t>on the draft document, </a:t>
            </a:r>
            <a:r>
              <a:rPr lang="en-US" dirty="0" smtClean="0"/>
              <a:t>please append your initials.</a:t>
            </a:r>
            <a:endParaRPr lang="fr-FR" dirty="0"/>
          </a:p>
          <a:p>
            <a:pPr lvl="1"/>
            <a:r>
              <a:rPr lang="en-GB" dirty="0" smtClean="0"/>
              <a:t>CP-21&lt;</a:t>
            </a:r>
            <a:r>
              <a:rPr lang="en-GB" dirty="0" err="1" smtClean="0"/>
              <a:t>originalTdocNbr</a:t>
            </a:r>
            <a:r>
              <a:rPr lang="en-GB" dirty="0"/>
              <a:t>&gt;_rev</a:t>
            </a:r>
            <a:r>
              <a:rPr lang="en-GB" dirty="0" smtClean="0"/>
              <a:t>&lt;#&gt;_&lt;</a:t>
            </a:r>
            <a:r>
              <a:rPr lang="en-GB" dirty="0" err="1" smtClean="0"/>
              <a:t>nn</a:t>
            </a:r>
            <a:r>
              <a:rPr lang="en-GB" dirty="0" smtClean="0"/>
              <a:t>&gt;</a:t>
            </a:r>
          </a:p>
          <a:p>
            <a:pPr lvl="1"/>
            <a:r>
              <a:rPr lang="en-GB" dirty="0" smtClean="0"/>
              <a:t>E.g. CP-210002</a:t>
            </a:r>
            <a:r>
              <a:rPr lang="en-US" dirty="0" smtClean="0"/>
              <a:t>_</a:t>
            </a:r>
            <a:r>
              <a:rPr lang="en-GB" dirty="0"/>
              <a:t>rev1_kk</a:t>
            </a:r>
            <a:r>
              <a:rPr lang="en-US" dirty="0" smtClean="0"/>
              <a:t>.zip, </a:t>
            </a:r>
            <a:r>
              <a:rPr lang="en-GB" dirty="0" smtClean="0"/>
              <a:t>CP-210002</a:t>
            </a:r>
            <a:r>
              <a:rPr lang="en-US" dirty="0" smtClean="0"/>
              <a:t>_</a:t>
            </a:r>
            <a:r>
              <a:rPr lang="en-GB" dirty="0"/>
              <a:t>rev1</a:t>
            </a:r>
            <a:r>
              <a:rPr lang="en-US" dirty="0"/>
              <a:t>_kk_ja.zip</a:t>
            </a:r>
            <a:endParaRPr lang="en-GB" dirty="0"/>
          </a:p>
          <a:p>
            <a:r>
              <a:rPr lang="en-US" dirty="0" smtClean="0"/>
              <a:t>copy/paste the </a:t>
            </a:r>
            <a:r>
              <a:rPr lang="en-US" dirty="0"/>
              <a:t>hyperlink to the file stored in </a:t>
            </a:r>
            <a:r>
              <a:rPr lang="en-US" dirty="0" smtClean="0"/>
              <a:t>Inbox/Drafts and send an email on the mailing list if you want to share the information</a:t>
            </a:r>
            <a:endParaRPr lang="fr-FR" dirty="0"/>
          </a:p>
          <a:p>
            <a:pPr lvl="1"/>
            <a:r>
              <a:rPr lang="en-US" dirty="0"/>
              <a:t>e.g. </a:t>
            </a:r>
            <a:r>
              <a:rPr lang="en-US" u="sng" dirty="0" smtClean="0">
                <a:hlinkClick r:id="rId2"/>
              </a:rPr>
              <a:t>CP-210002_rev1.zip</a:t>
            </a:r>
            <a:r>
              <a:rPr lang="en-US" u="sng" dirty="0" smtClean="0"/>
              <a:t> </a:t>
            </a:r>
            <a:endParaRPr lang="en-US" dirty="0"/>
          </a:p>
          <a:p>
            <a:endParaRPr lang="fr-FR" dirty="0"/>
          </a:p>
        </p:txBody>
      </p:sp>
    </p:spTree>
    <p:extLst>
      <p:ext uri="{BB962C8B-B14F-4D97-AF65-F5344CB8AC3E}">
        <p14:creationId xmlns:p14="http://schemas.microsoft.com/office/powerpoint/2010/main" val="2438557478"/>
      </p:ext>
    </p:extLst>
  </p:cSld>
  <p:clrMapOvr>
    <a:masterClrMapping/>
  </p:clrMapOvr>
  <p:transition>
    <p:wipe dir="r"/>
  </p:transition>
  <p:timing>
    <p:tnLst>
      <p:par>
        <p:cTn id="1" dur="indefinite" restart="never" nodeType="tmRoot"/>
      </p:par>
    </p:tnLst>
  </p:timing>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Office Theme</Template>
  <TotalTime>32005</TotalTime>
  <Words>1159</Words>
  <Application>Microsoft Office PowerPoint</Application>
  <PresentationFormat>Grand écran</PresentationFormat>
  <Paragraphs>184</Paragraphs>
  <Slides>15</Slides>
  <Notes>1</Notes>
  <HiddenSlides>0</HiddenSlides>
  <MMClips>0</MMClips>
  <ScaleCrop>false</ScaleCrop>
  <HeadingPairs>
    <vt:vector size="6" baseType="variant">
      <vt:variant>
        <vt:lpstr>Polices utilisées</vt:lpstr>
      </vt:variant>
      <vt:variant>
        <vt:i4>5</vt:i4>
      </vt:variant>
      <vt:variant>
        <vt:lpstr>Thème</vt:lpstr>
      </vt:variant>
      <vt:variant>
        <vt:i4>1</vt:i4>
      </vt:variant>
      <vt:variant>
        <vt:lpstr>Titres des diapositives</vt:lpstr>
      </vt:variant>
      <vt:variant>
        <vt:i4>15</vt:i4>
      </vt:variant>
    </vt:vector>
  </HeadingPairs>
  <TitlesOfParts>
    <vt:vector size="21" baseType="lpstr">
      <vt:lpstr>Arial</vt:lpstr>
      <vt:lpstr>Arial </vt:lpstr>
      <vt:lpstr>Calibri</vt:lpstr>
      <vt:lpstr>Calibri Light</vt:lpstr>
      <vt:lpstr>Times New Roman</vt:lpstr>
      <vt:lpstr>Office Theme</vt:lpstr>
      <vt:lpstr>CT#92-e Guidance</vt:lpstr>
      <vt:lpstr>TSG CT Officials</vt:lpstr>
      <vt:lpstr>General Information</vt:lpstr>
      <vt:lpstr>Registration and Voting Rights</vt:lpstr>
      <vt:lpstr>Technical Meeting</vt:lpstr>
      <vt:lpstr>Agenda</vt:lpstr>
      <vt:lpstr>Working directories</vt:lpstr>
      <vt:lpstr>Tdoc # allocation during the meeting</vt:lpstr>
      <vt:lpstr>Handling of files in Inbox/Drafts folder</vt:lpstr>
      <vt:lpstr>Deadlines (!)</vt:lpstr>
      <vt:lpstr>Approval process</vt:lpstr>
      <vt:lpstr>Proposed email subject headers</vt:lpstr>
      <vt:lpstr>Microsoft Teams sessions</vt:lpstr>
      <vt:lpstr>Microsoft Teams online meeting tips</vt:lpstr>
      <vt:lpstr>Thank You!</vt:lpstr>
    </vt:vector>
  </TitlesOfParts>
  <Company>3GPP</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CT chair</cp:lastModifiedBy>
  <cp:revision>867</cp:revision>
  <dcterms:created xsi:type="dcterms:W3CDTF">2010-02-05T13:52:04Z</dcterms:created>
  <dcterms:modified xsi:type="dcterms:W3CDTF">2021-05-18T08:06:02Z</dcterms:modified>
  <cp:contentStatus>Template 2017</cp:contentStatus>
</cp:coreProperties>
</file>