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80" r:id="rId13"/>
    <p:sldId id="375" r:id="rId14"/>
    <p:sldId id="365" r:id="rId15"/>
    <p:sldId id="376" r:id="rId16"/>
    <p:sldId id="378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>
        <p:scale>
          <a:sx n="100" d="100"/>
          <a:sy n="100" d="100"/>
        </p:scale>
        <p:origin x="840" y="6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</a:t>
            </a:r>
            <a:r>
              <a:rPr lang="sv-SE" altLang="en-US" sz="1200" b="1" dirty="0" smtClean="0">
                <a:latin typeface="Arial "/>
              </a:rPr>
              <a:t>#</a:t>
            </a:r>
            <a:r>
              <a:rPr lang="sv-SE" altLang="en-US" sz="1200" b="1" dirty="0" smtClean="0">
                <a:latin typeface="Arial "/>
              </a:rPr>
              <a:t>92-e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14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16 June </a:t>
            </a:r>
            <a:r>
              <a:rPr lang="en-US" altLang="en-US" sz="1200" b="1" dirty="0" smtClean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CP-211019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CT#92-e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SA3 has agreed changes to TS 33.501 regarding NAS security context storage in S3-202889. These changes will require changes to CT6 spec TS 31.102. SA3 also agreed an LS to CT6 in S3-203006 with explicit action. 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No conclusion reached during CT6#104-e. Different technical solutions discussed, but no agreement. Proposed CR postponed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r>
              <a:rPr lang="en-US" dirty="0" smtClean="0"/>
              <a:t>No conclusion reached during CT6#106-e, but agreement to converge the different proposals.</a:t>
            </a:r>
          </a:p>
          <a:p>
            <a:r>
              <a:rPr lang="en-US" dirty="0" smtClean="0"/>
              <a:t>E-</a:t>
            </a:r>
            <a:r>
              <a:rPr lang="en-US" dirty="0" err="1" smtClean="0"/>
              <a:t>adhoc</a:t>
            </a:r>
            <a:r>
              <a:rPr lang="en-US" dirty="0" smtClean="0"/>
              <a:t> called which finalized CR (CP-211182)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</a:t>
            </a:r>
            <a:r>
              <a:rPr lang="en-US" dirty="0" smtClean="0"/>
              <a:t>CT – cont’d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err="1" smtClean="0"/>
              <a:t>Elections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CT WG6 </a:t>
            </a:r>
            <a:r>
              <a:rPr lang="de-DE" dirty="0" err="1" smtClean="0"/>
              <a:t>chair</a:t>
            </a:r>
            <a:r>
              <a:rPr lang="de-DE" dirty="0" smtClean="0"/>
              <a:t> </a:t>
            </a:r>
            <a:r>
              <a:rPr lang="de-DE" dirty="0" err="1" smtClean="0"/>
              <a:t>took</a:t>
            </a:r>
            <a:r>
              <a:rPr lang="de-DE" dirty="0" smtClean="0"/>
              <a:t> </a:t>
            </a:r>
            <a:r>
              <a:rPr lang="de-DE" dirty="0" err="1" smtClean="0"/>
              <a:t>place</a:t>
            </a:r>
            <a:r>
              <a:rPr lang="de-DE" dirty="0" smtClean="0"/>
              <a:t> </a:t>
            </a:r>
            <a:r>
              <a:rPr lang="de-DE" dirty="0" err="1" smtClean="0"/>
              <a:t>during</a:t>
            </a:r>
            <a:r>
              <a:rPr lang="de-DE" dirty="0" smtClean="0"/>
              <a:t> CT6#106-e</a:t>
            </a:r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candidate</a:t>
            </a:r>
            <a:r>
              <a:rPr lang="de-DE" dirty="0" smtClean="0"/>
              <a:t> - </a:t>
            </a:r>
            <a:r>
              <a:rPr lang="de-DE" dirty="0" err="1" smtClean="0"/>
              <a:t>current</a:t>
            </a:r>
            <a:r>
              <a:rPr lang="de-DE" dirty="0" smtClean="0"/>
              <a:t> </a:t>
            </a:r>
            <a:r>
              <a:rPr lang="de-DE" dirty="0" err="1" smtClean="0"/>
              <a:t>chair</a:t>
            </a:r>
            <a:r>
              <a:rPr lang="de-DE" dirty="0" smtClean="0"/>
              <a:t> </a:t>
            </a:r>
            <a:r>
              <a:rPr lang="de-DE" dirty="0" err="1" smtClean="0"/>
              <a:t>re-elected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acclamation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7744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  <a:p>
            <a:r>
              <a:rPr lang="en-US" dirty="0" smtClean="0"/>
              <a:t>Dependency:</a:t>
            </a:r>
          </a:p>
          <a:p>
            <a:pPr lvl="1"/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110510"/>
              </p:ext>
            </p:extLst>
          </p:nvPr>
        </p:nvGraphicFramePr>
        <p:xfrm>
          <a:off x="666572" y="1800441"/>
          <a:ext cx="10767702" cy="3895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CP-211019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 (</a:t>
                      </a:r>
                      <a:r>
                        <a:rPr lang="de-DE" sz="1800" dirty="0" err="1" smtClean="0">
                          <a:effectLst/>
                        </a:rPr>
                        <a:t>this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document</a:t>
                      </a:r>
                      <a:r>
                        <a:rPr lang="de-DE" sz="1800" dirty="0" smtClean="0">
                          <a:effectLst/>
                        </a:rPr>
                        <a:t>)</a:t>
                      </a:r>
                      <a:endParaRPr lang="de-DE" sz="18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CP-211020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>
                          <a:effectLst/>
                        </a:rPr>
                        <a:t>report</a:t>
                      </a:r>
                      <a:r>
                        <a:rPr lang="de-DE" sz="1800" dirty="0">
                          <a:effectLst/>
                        </a:rPr>
                        <a:t>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UE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31.124 UE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Test Technical Enhancements and Improvements for Rel-16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31.101 Test Technical Enhancements and Improvements for Rel-16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CP-211099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31.122 Test Technical Enhancements and Improvements for Rel-16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CP-210100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Inclusive language review on 3GPP TS 31.121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CP-210101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Rel-17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CP-211182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 security context storage in multiple registration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46105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321611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95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CT6#106-e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CT6#106-e </a:t>
            </a:r>
            <a:endParaRPr lang="en-US" altLang="fr-FR" dirty="0" smtClean="0"/>
          </a:p>
          <a:p>
            <a:pPr lvl="3"/>
            <a:r>
              <a:rPr lang="en-US" altLang="fr-FR" dirty="0" smtClean="0"/>
              <a:t>(</a:t>
            </a:r>
            <a:r>
              <a:rPr lang="en-US" altLang="fr-FR" dirty="0" smtClean="0"/>
              <a:t>25</a:t>
            </a:r>
            <a:r>
              <a:rPr lang="en-US" altLang="fr-FR" dirty="0" smtClean="0"/>
              <a:t> </a:t>
            </a:r>
            <a:r>
              <a:rPr lang="en-US" altLang="fr-FR" dirty="0" smtClean="0"/>
              <a:t>– </a:t>
            </a:r>
            <a:r>
              <a:rPr lang="en-US" altLang="fr-FR" dirty="0" smtClean="0"/>
              <a:t>28 May 2021)</a:t>
            </a:r>
          </a:p>
          <a:p>
            <a:pPr lvl="2"/>
            <a:r>
              <a:rPr lang="en-US" altLang="fr-FR" dirty="0" smtClean="0"/>
              <a:t>E-</a:t>
            </a:r>
            <a:r>
              <a:rPr lang="en-US" altLang="fr-FR" dirty="0" err="1" smtClean="0"/>
              <a:t>Adhoc</a:t>
            </a:r>
            <a:r>
              <a:rPr lang="en-US" altLang="fr-FR" dirty="0" smtClean="0"/>
              <a:t> with decision power on NAS security context storage</a:t>
            </a:r>
          </a:p>
          <a:p>
            <a:pPr lvl="3"/>
            <a:r>
              <a:rPr lang="en-US" altLang="fr-FR" dirty="0" smtClean="0"/>
              <a:t>(03 June 2021)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CT6#107-e</a:t>
            </a:r>
            <a:endParaRPr lang="en-US" altLang="fr-FR" dirty="0"/>
          </a:p>
          <a:p>
            <a:pPr lvl="3"/>
            <a:r>
              <a:rPr lang="en-US" altLang="fr-FR" dirty="0" smtClean="0"/>
              <a:t>(</a:t>
            </a:r>
            <a:r>
              <a:rPr lang="en-US" altLang="fr-FR" dirty="0" smtClean="0"/>
              <a:t>24 </a:t>
            </a:r>
            <a:r>
              <a:rPr lang="en-US" altLang="fr-FR" dirty="0" smtClean="0"/>
              <a:t>– </a:t>
            </a:r>
            <a:r>
              <a:rPr lang="en-US" altLang="fr-FR" dirty="0" smtClean="0"/>
              <a:t>27 August </a:t>
            </a:r>
            <a:r>
              <a:rPr lang="en-US" altLang="fr-FR" dirty="0" smtClean="0"/>
              <a:t>2021)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83</a:t>
            </a:r>
            <a:r>
              <a:rPr lang="en-US" dirty="0" smtClean="0"/>
              <a:t>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22</a:t>
            </a:r>
            <a:r>
              <a:rPr lang="en-US" dirty="0" smtClean="0"/>
              <a:t> +1</a:t>
            </a:r>
            <a:endParaRPr lang="en-US" dirty="0" smtClean="0"/>
          </a:p>
          <a:p>
            <a:pPr lvl="1"/>
            <a:r>
              <a:rPr lang="en-US" dirty="0" smtClean="0"/>
              <a:t>Cat A</a:t>
            </a:r>
            <a:r>
              <a:rPr lang="en-US" dirty="0" smtClean="0"/>
              <a:t>()/</a:t>
            </a:r>
            <a:r>
              <a:rPr lang="en-US" dirty="0"/>
              <a:t>B </a:t>
            </a:r>
            <a:r>
              <a:rPr lang="en-US" dirty="0" smtClean="0"/>
              <a:t>(3)/</a:t>
            </a:r>
            <a:r>
              <a:rPr lang="en-US" dirty="0"/>
              <a:t>C </a:t>
            </a:r>
            <a:r>
              <a:rPr lang="en-US" dirty="0" smtClean="0"/>
              <a:t>()/</a:t>
            </a:r>
            <a:r>
              <a:rPr lang="en-US" dirty="0"/>
              <a:t>F </a:t>
            </a:r>
            <a:r>
              <a:rPr lang="en-US" dirty="0" smtClean="0"/>
              <a:t>(</a:t>
            </a:r>
            <a:r>
              <a:rPr lang="en-US" dirty="0" smtClean="0"/>
              <a:t>11+1</a:t>
            </a:r>
            <a:r>
              <a:rPr lang="en-US" dirty="0" smtClean="0"/>
              <a:t>)/</a:t>
            </a:r>
            <a:r>
              <a:rPr lang="en-US" dirty="0"/>
              <a:t>D </a:t>
            </a:r>
            <a:r>
              <a:rPr lang="en-US" dirty="0" smtClean="0"/>
              <a:t>(8) </a:t>
            </a:r>
            <a:endParaRPr lang="en-US" dirty="0"/>
          </a:p>
          <a:p>
            <a:pPr lvl="1"/>
            <a:r>
              <a:rPr lang="en-US" dirty="0" smtClean="0"/>
              <a:t>Rel-15</a:t>
            </a:r>
            <a:r>
              <a:rPr lang="en-US" dirty="0" smtClean="0"/>
              <a:t>() </a:t>
            </a:r>
            <a:r>
              <a:rPr lang="en-US" dirty="0"/>
              <a:t>/ </a:t>
            </a:r>
            <a:r>
              <a:rPr lang="en-US" dirty="0" smtClean="0"/>
              <a:t>Rel-16(18+1) </a:t>
            </a:r>
            <a:r>
              <a:rPr lang="en-US" dirty="0" smtClean="0"/>
              <a:t>/ </a:t>
            </a:r>
            <a:r>
              <a:rPr lang="en-US" dirty="0" smtClean="0"/>
              <a:t>Rel-17(4)</a:t>
            </a:r>
          </a:p>
          <a:p>
            <a:pPr lvl="1"/>
            <a:r>
              <a:rPr lang="en-US" dirty="0" smtClean="0"/>
              <a:t>5 postponed CRs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CT6#106-e</a:t>
            </a:r>
            <a:r>
              <a:rPr lang="en-US" altLang="fr-FR" dirty="0"/>
              <a:t>: </a:t>
            </a:r>
            <a:r>
              <a:rPr lang="en-US" altLang="fr-FR" dirty="0" smtClean="0"/>
              <a:t>40</a:t>
            </a:r>
            <a:r>
              <a:rPr lang="en-US" altLang="fr-FR" dirty="0" smtClean="0"/>
              <a:t>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sz="2000" dirty="0" smtClean="0"/>
              <a:t>During CT6#106-e discussion on NAS security context storage as required by SA3 converged, but not possible to finalize the solution. </a:t>
            </a:r>
          </a:p>
          <a:p>
            <a:pPr lvl="1"/>
            <a:r>
              <a:rPr lang="en-US" altLang="fr-FR" sz="2000" dirty="0" smtClean="0"/>
              <a:t>Called for a dedicated </a:t>
            </a:r>
            <a:r>
              <a:rPr lang="en-US" altLang="fr-FR" sz="2000" dirty="0" err="1" smtClean="0"/>
              <a:t>adhoc</a:t>
            </a:r>
            <a:r>
              <a:rPr lang="en-US" altLang="fr-FR" sz="2000" dirty="0" smtClean="0"/>
              <a:t> on 03 June with decision power to finalize solution</a:t>
            </a:r>
          </a:p>
          <a:p>
            <a:pPr lvl="1"/>
            <a:r>
              <a:rPr lang="en-US" altLang="fr-FR" sz="2000" dirty="0" smtClean="0"/>
              <a:t>Solution provided in CP-211182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</a:t>
            </a:r>
            <a:r>
              <a:rPr lang="en-US" altLang="fr-FR" sz="3600" dirty="0" smtClean="0"/>
              <a:t>agreed/endorsed  </a:t>
            </a:r>
            <a:r>
              <a:rPr lang="en-US" altLang="fr-FR" sz="3600" dirty="0"/>
              <a:t>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661683"/>
              </p:ext>
            </p:extLst>
          </p:nvPr>
        </p:nvGraphicFramePr>
        <p:xfrm>
          <a:off x="209550" y="2282825"/>
          <a:ext cx="11742738" cy="1788681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CP-211110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CT1/ CATT/OPPO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support of proximity based services in 5GS by means of using the USIM.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9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CP-211116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</a:t>
                      </a:r>
                      <a:r>
                        <a:rPr lang="en-US" sz="9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9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support of NR PC5 power efficiency and PC5 DRX configuration for V2X services by means of using the USIM.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639726"/>
              </p:ext>
            </p:extLst>
          </p:nvPr>
        </p:nvGraphicFramePr>
        <p:xfrm>
          <a:off x="304799" y="2126071"/>
          <a:ext cx="11173841" cy="3504021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1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1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Enhancement for the 5G Control Plane Steering of Roaming for UE in CONNECTED mode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100" kern="1200" baseline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Enhancement for Proximity based Services in 5GS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CP-211110</a:t>
                      </a:r>
                      <a:endParaRPr lang="fr-FR" sz="1600" b="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5GC architecture for satellite networks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1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1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794</Words>
  <Application>Microsoft Office PowerPoint</Application>
  <PresentationFormat>Breitbild</PresentationFormat>
  <Paragraphs>189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CT#92-e</vt:lpstr>
      <vt:lpstr>TSG CT WG6 Officials</vt:lpstr>
      <vt:lpstr>Meeting Calendar</vt:lpstr>
      <vt:lpstr>TSG WG CT6 Statistics</vt:lpstr>
      <vt:lpstr>New /revised agreed/endorsed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Information to CT – cont’d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636</cp:revision>
  <dcterms:created xsi:type="dcterms:W3CDTF">2010-02-05T13:52:04Z</dcterms:created>
  <dcterms:modified xsi:type="dcterms:W3CDTF">2021-06-04T13:05:46Z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