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32"/>
  </p:notesMasterIdLst>
  <p:handoutMasterIdLst>
    <p:handoutMasterId r:id="rId33"/>
  </p:handoutMasterIdLst>
  <p:sldIdLst>
    <p:sldId id="341" r:id="rId2"/>
    <p:sldId id="363" r:id="rId3"/>
    <p:sldId id="366" r:id="rId4"/>
    <p:sldId id="377" r:id="rId5"/>
    <p:sldId id="411" r:id="rId6"/>
    <p:sldId id="385" r:id="rId7"/>
    <p:sldId id="416" r:id="rId8"/>
    <p:sldId id="369" r:id="rId9"/>
    <p:sldId id="412" r:id="rId10"/>
    <p:sldId id="405" r:id="rId11"/>
    <p:sldId id="417" r:id="rId12"/>
    <p:sldId id="370" r:id="rId13"/>
    <p:sldId id="394" r:id="rId14"/>
    <p:sldId id="372" r:id="rId15"/>
    <p:sldId id="395" r:id="rId16"/>
    <p:sldId id="419" r:id="rId17"/>
    <p:sldId id="402" r:id="rId18"/>
    <p:sldId id="406" r:id="rId19"/>
    <p:sldId id="407" r:id="rId20"/>
    <p:sldId id="409" r:id="rId21"/>
    <p:sldId id="415" r:id="rId22"/>
    <p:sldId id="373" r:id="rId23"/>
    <p:sldId id="374" r:id="rId24"/>
    <p:sldId id="418" r:id="rId25"/>
    <p:sldId id="375" r:id="rId26"/>
    <p:sldId id="365" r:id="rId27"/>
    <p:sldId id="376" r:id="rId28"/>
    <p:sldId id="414" r:id="rId29"/>
    <p:sldId id="387" r:id="rId30"/>
    <p:sldId id="379" r:id="rId31"/>
  </p:sldIdLst>
  <p:sldSz cx="12192000" cy="6858000"/>
  <p:notesSz cx="7010400" cy="92964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4FC24"/>
    <a:srgbClr val="75B91A"/>
    <a:srgbClr val="FF0000"/>
    <a:srgbClr val="000000"/>
    <a:srgbClr val="FFFFFF"/>
    <a:srgbClr val="694646"/>
    <a:srgbClr val="FF6600"/>
    <a:srgbClr val="1A4669"/>
    <a:srgbClr val="C6D254"/>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90" autoAdjust="0"/>
    <p:restoredTop sz="86429" autoAdjust="0"/>
  </p:normalViewPr>
  <p:slideViewPr>
    <p:cSldViewPr snapToGrid="0">
      <p:cViewPr varScale="1">
        <p:scale>
          <a:sx n="116" d="100"/>
          <a:sy n="116" d="100"/>
        </p:scale>
        <p:origin x="140" y="6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0" d="100"/>
          <a:sy n="80" d="100"/>
        </p:scale>
        <p:origin x="3900" y="40"/>
      </p:cViewPr>
      <p:guideLst>
        <p:guide orient="horz" pos="2928"/>
        <p:guide pos="2208"/>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71489"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71489"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71489"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406400" y="696913"/>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5792" y="4415498"/>
            <a:ext cx="5138816" cy="4184258"/>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71489"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5440688-9C35-4353-934E-C9AE90237507}" type="slidenum">
              <a:rPr lang="en-GB" altLang="en-US" smtClean="0"/>
              <a:pPr>
                <a:defRPr/>
              </a:pPr>
              <a:t>1</a:t>
            </a:fld>
            <a:endParaRPr lang="en-GB" altLang="en-US" dirty="0"/>
          </a:p>
        </p:txBody>
      </p:sp>
    </p:spTree>
    <p:extLst>
      <p:ext uri="{BB962C8B-B14F-4D97-AF65-F5344CB8AC3E}">
        <p14:creationId xmlns:p14="http://schemas.microsoft.com/office/powerpoint/2010/main" val="2489907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dirty="0">
              <a:latin typeface="Times New Roman" pitchFamily="18" charset="0"/>
            </a:endParaRPr>
          </a:p>
        </p:txBody>
      </p:sp>
    </p:spTree>
    <p:extLst>
      <p:ext uri="{BB962C8B-B14F-4D97-AF65-F5344CB8AC3E}">
        <p14:creationId xmlns:p14="http://schemas.microsoft.com/office/powerpoint/2010/main" val="38844887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133350" y="47464"/>
            <a:ext cx="58102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6234779"/>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36513"/>
            <a:ext cx="33599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a:t>
            </a:r>
            <a:r>
              <a:rPr lang="sv-SE" altLang="en-US" sz="1200" b="1" dirty="0" smtClean="0">
                <a:latin typeface="Arial "/>
              </a:rPr>
              <a:t>CT#91e</a:t>
            </a:r>
            <a:endParaRPr lang="sv-SE" altLang="en-US" sz="1200" b="1" dirty="0">
              <a:latin typeface="Arial "/>
            </a:endParaRPr>
          </a:p>
          <a:p>
            <a:pPr eaLnBrk="1" hangingPunct="1">
              <a:defRPr/>
            </a:pPr>
            <a:r>
              <a:rPr lang="en-GB" sz="1000" b="1" kern="1200" dirty="0" smtClean="0">
                <a:solidFill>
                  <a:schemeClr val="tx1"/>
                </a:solidFill>
                <a:effectLst/>
                <a:latin typeface="Arial" pitchFamily="34" charset="0"/>
                <a:ea typeface="+mn-ea"/>
                <a:cs typeface="Arial" pitchFamily="34" charset="0"/>
              </a:rPr>
              <a:t>E-Meeting, </a:t>
            </a:r>
            <a:r>
              <a:rPr lang="en-GB" sz="1000" b="1" kern="1200" smtClean="0">
                <a:solidFill>
                  <a:schemeClr val="tx1"/>
                </a:solidFill>
                <a:effectLst/>
                <a:latin typeface="Arial" pitchFamily="34" charset="0"/>
                <a:ea typeface="+mn-ea"/>
                <a:cs typeface="Arial" pitchFamily="34" charset="0"/>
              </a:rPr>
              <a:t>-; 14</a:t>
            </a:r>
            <a:r>
              <a:rPr lang="en-GB" sz="1000" b="1" kern="1200" baseline="30000" smtClean="0">
                <a:solidFill>
                  <a:schemeClr val="tx1"/>
                </a:solidFill>
                <a:effectLst/>
                <a:latin typeface="Arial" pitchFamily="34" charset="0"/>
                <a:ea typeface="+mn-ea"/>
                <a:cs typeface="Arial" pitchFamily="34" charset="0"/>
              </a:rPr>
              <a:t>th</a:t>
            </a:r>
            <a:r>
              <a:rPr lang="en-GB" sz="1000" b="1" kern="1200" smtClean="0">
                <a:solidFill>
                  <a:schemeClr val="tx1"/>
                </a:solidFill>
                <a:effectLst/>
                <a:latin typeface="Arial" pitchFamily="34" charset="0"/>
                <a:ea typeface="+mn-ea"/>
                <a:cs typeface="Arial" pitchFamily="34" charset="0"/>
              </a:rPr>
              <a:t> June – 16</a:t>
            </a:r>
            <a:r>
              <a:rPr lang="en-GB" sz="1000" b="1" kern="1200" baseline="30000" smtClean="0">
                <a:solidFill>
                  <a:schemeClr val="tx1"/>
                </a:solidFill>
                <a:effectLst/>
                <a:latin typeface="Arial" pitchFamily="34" charset="0"/>
                <a:ea typeface="+mn-ea"/>
                <a:cs typeface="Arial" pitchFamily="34" charset="0"/>
              </a:rPr>
              <a:t>th</a:t>
            </a:r>
            <a:r>
              <a:rPr lang="en-GB" sz="1000" b="1" kern="1200" smtClean="0">
                <a:solidFill>
                  <a:schemeClr val="tx1"/>
                </a:solidFill>
                <a:effectLst/>
                <a:latin typeface="Arial" pitchFamily="34" charset="0"/>
                <a:ea typeface="+mn-ea"/>
                <a:cs typeface="Arial" pitchFamily="34" charset="0"/>
              </a:rPr>
              <a:t> June </a:t>
            </a:r>
            <a:r>
              <a:rPr lang="en-GB" sz="1000" b="1" kern="1200" dirty="0" smtClean="0">
                <a:solidFill>
                  <a:schemeClr val="tx1"/>
                </a:solidFill>
                <a:effectLst/>
                <a:latin typeface="Arial" pitchFamily="34" charset="0"/>
                <a:ea typeface="+mn-ea"/>
                <a:cs typeface="Arial" pitchFamily="34" charset="0"/>
              </a:rPr>
              <a:t>2021</a:t>
            </a:r>
            <a:r>
              <a:rPr lang="sv-SE" altLang="en-US" sz="1200" b="1" dirty="0">
                <a:latin typeface="Arial "/>
              </a:rPr>
              <a:t>	</a:t>
            </a: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smtClean="0">
                <a:latin typeface="Arial "/>
              </a:rPr>
              <a:t>CP-211017</a:t>
            </a:r>
            <a:endParaRPr lang="sv-SE" altLang="en-US" sz="1200" b="1" dirty="0">
              <a:latin typeface="Arial "/>
            </a:endParaRP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image" Target="../media/image2.jpeg"/><Relationship Id="rId7"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hyperlink" Target="mailto:songyue@chinamobile.com" TargetMode="External"/><Relationship Id="rId10" Type="http://schemas.openxmlformats.org/officeDocument/2006/relationships/image" Target="../media/image6.jpeg"/><Relationship Id="rId4" Type="http://schemas.openxmlformats.org/officeDocument/2006/relationships/hyperlink" Target="mailto:peter.schmitt@huawei.com" TargetMode="External"/><Relationship Id="rId9" Type="http://schemas.openxmlformats.org/officeDocument/2006/relationships/hyperlink" Target="mailto:iroshi.ishikawa.ev@nttdocomo.com"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pPr eaLnBrk="1" hangingPunct="1"/>
            <a:r>
              <a:rPr lang="en-US" altLang="en-US" dirty="0"/>
              <a:t>CT WG4 Status Report </a:t>
            </a:r>
            <a:br>
              <a:rPr lang="en-US" altLang="en-US" dirty="0"/>
            </a:br>
            <a:r>
              <a:rPr lang="en-US" altLang="en-US" dirty="0"/>
              <a:t>to TSG </a:t>
            </a:r>
            <a:r>
              <a:rPr lang="en-US" altLang="en-US" dirty="0" smtClean="0"/>
              <a:t>CT#92e</a:t>
            </a:r>
            <a:endParaRPr lang="en-GB" altLang="en-US" dirty="0"/>
          </a:p>
        </p:txBody>
      </p:sp>
      <p:sp>
        <p:nvSpPr>
          <p:cNvPr id="3075" name="Text Placeholder 2"/>
          <p:cNvSpPr>
            <a:spLocks noGrp="1"/>
          </p:cNvSpPr>
          <p:nvPr>
            <p:ph type="subTitle" idx="1"/>
          </p:nvPr>
        </p:nvSpPr>
        <p:spPr/>
        <p:txBody>
          <a:bodyPr/>
          <a:lstStyle/>
          <a:p>
            <a:pPr marL="0" indent="0" eaLnBrk="1" hangingPunct="1">
              <a:buFontTx/>
              <a:buNone/>
            </a:pPr>
            <a:r>
              <a:rPr lang="en-GB" altLang="en-US" dirty="0"/>
              <a:t>Peter Schmitt</a:t>
            </a:r>
          </a:p>
          <a:p>
            <a:pPr marL="0" indent="0" eaLnBrk="1" hangingPunct="1">
              <a:buFontTx/>
              <a:buNone/>
            </a:pPr>
            <a:r>
              <a:rPr lang="fi-FI" altLang="en-US" sz="2000" dirty="0"/>
              <a:t>3GPP TSG CT WG4 </a:t>
            </a:r>
            <a:r>
              <a:rPr lang="fi-FI" altLang="en-US" sz="2000" dirty="0" smtClean="0"/>
              <a:t>Chair</a:t>
            </a:r>
            <a:r>
              <a:rPr lang="en-GB" altLang="en-US" sz="2000" dirty="0" smtClean="0"/>
              <a:t>, </a:t>
            </a:r>
            <a:r>
              <a:rPr lang="en-GB" altLang="en-US" sz="2000" dirty="0"/>
              <a:t>Huawei</a:t>
            </a:r>
            <a:endParaRPr lang="en-GB" altLang="en-US"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(3/4)</a:t>
            </a:r>
            <a:endParaRPr lang="en-US" dirty="0"/>
          </a:p>
        </p:txBody>
      </p:sp>
      <p:graphicFrame>
        <p:nvGraphicFramePr>
          <p:cNvPr id="4" name="Tableau 3"/>
          <p:cNvGraphicFramePr>
            <a:graphicFrameLocks noGrp="1"/>
          </p:cNvGraphicFramePr>
          <p:nvPr>
            <p:extLst>
              <p:ext uri="{D42A27DB-BD31-4B8C-83A1-F6EECF244321}">
                <p14:modId xmlns:p14="http://schemas.microsoft.com/office/powerpoint/2010/main" val="2024788407"/>
              </p:ext>
            </p:extLst>
          </p:nvPr>
        </p:nvGraphicFramePr>
        <p:xfrm>
          <a:off x="857250" y="1842538"/>
          <a:ext cx="10033875" cy="3728951"/>
        </p:xfrm>
        <a:graphic>
          <a:graphicData uri="http://schemas.openxmlformats.org/drawingml/2006/table">
            <a:tbl>
              <a:tblPr firstRow="1" firstCol="1" bandRow="1"/>
              <a:tblGrid>
                <a:gridCol w="5795924">
                  <a:extLst>
                    <a:ext uri="{9D8B030D-6E8A-4147-A177-3AD203B41FA5}">
                      <a16:colId xmlns="" xmlns:a16="http://schemas.microsoft.com/office/drawing/2014/main" val="20000"/>
                    </a:ext>
                  </a:extLst>
                </a:gridCol>
                <a:gridCol w="910869">
                  <a:extLst>
                    <a:ext uri="{9D8B030D-6E8A-4147-A177-3AD203B41FA5}">
                      <a16:colId xmlns="" xmlns:a16="http://schemas.microsoft.com/office/drawing/2014/main" val="20001"/>
                    </a:ext>
                  </a:extLst>
                </a:gridCol>
                <a:gridCol w="857289">
                  <a:extLst>
                    <a:ext uri="{9D8B030D-6E8A-4147-A177-3AD203B41FA5}">
                      <a16:colId xmlns="" xmlns:a16="http://schemas.microsoft.com/office/drawing/2014/main" val="20002"/>
                    </a:ext>
                  </a:extLst>
                </a:gridCol>
                <a:gridCol w="857290">
                  <a:extLst>
                    <a:ext uri="{9D8B030D-6E8A-4147-A177-3AD203B41FA5}">
                      <a16:colId xmlns="" xmlns:a16="http://schemas.microsoft.com/office/drawing/2014/main" val="20003"/>
                    </a:ext>
                  </a:extLst>
                </a:gridCol>
                <a:gridCol w="522409">
                  <a:extLst>
                    <a:ext uri="{9D8B030D-6E8A-4147-A177-3AD203B41FA5}">
                      <a16:colId xmlns="" xmlns:a16="http://schemas.microsoft.com/office/drawing/2014/main" val="20004"/>
                    </a:ext>
                  </a:extLst>
                </a:gridCol>
                <a:gridCol w="1090094">
                  <a:extLst>
                    <a:ext uri="{9D8B030D-6E8A-4147-A177-3AD203B41FA5}">
                      <a16:colId xmlns="" xmlns:a16="http://schemas.microsoft.com/office/drawing/2014/main" val="20005"/>
                    </a:ext>
                  </a:extLst>
                </a:gridCol>
              </a:tblGrid>
              <a:tr h="343357">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Acronym</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263200">
                <a:tc>
                  <a:txBody>
                    <a:bodyPr/>
                    <a:lstStyle/>
                    <a:p>
                      <a:pPr marL="0" algn="l" defTabSz="914400" rtl="0" eaLnBrk="1" fontAlgn="t" latinLnBrk="0" hangingPunct="1"/>
                      <a:r>
                        <a:rPr lang="en-US" sz="1100" b="0" i="0" u="none" strike="noStrike" kern="1200" dirty="0" smtClean="0">
                          <a:solidFill>
                            <a:schemeClr val="tx1"/>
                          </a:solidFill>
                          <a:effectLst/>
                          <a:latin typeface="Arial" panose="020B0604020202020204" pitchFamily="34" charset="0"/>
                          <a:ea typeface="+mn-ea"/>
                          <a:cs typeface="+mn-cs"/>
                        </a:rPr>
                        <a:t>CT4 </a:t>
                      </a:r>
                      <a:r>
                        <a:rPr lang="en-US" sz="1100" b="0" i="0" u="none" strike="noStrike" kern="1200" dirty="0">
                          <a:solidFill>
                            <a:schemeClr val="tx1"/>
                          </a:solidFill>
                          <a:effectLst/>
                          <a:latin typeface="Arial" panose="020B0604020202020204" pitchFamily="34" charset="0"/>
                          <a:ea typeface="+mn-ea"/>
                          <a:cs typeface="+mn-cs"/>
                        </a:rPr>
                        <a:t>aspects of MPS2 </a:t>
                      </a:r>
                      <a:r>
                        <a:rPr lang="en-US" sz="1100" b="0" i="1" u="none" strike="noStrike" kern="1200" dirty="0" smtClean="0">
                          <a:solidFill>
                            <a:schemeClr val="tx1"/>
                          </a:solidFill>
                          <a:effectLst/>
                          <a:latin typeface="Arial" panose="020B0604020202020204" pitchFamily="34" charset="0"/>
                          <a:ea typeface="+mn-ea"/>
                          <a:cs typeface="+mn-cs"/>
                        </a:rPr>
                        <a:t> (CT3 lead)</a:t>
                      </a:r>
                      <a:endParaRPr lang="en-US" sz="1100" b="0" i="1" u="none" strike="noStrike" kern="1200" dirty="0">
                        <a:solidFill>
                          <a:schemeClr val="tx1"/>
                        </a:solidFill>
                        <a:effectLst/>
                        <a:latin typeface="Arial" panose="020B0604020202020204" pitchFamily="34" charset="0"/>
                        <a:ea typeface="+mn-ea"/>
                        <a:cs typeface="+mn-cs"/>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marL="0" algn="l" defTabSz="914400" rtl="0" eaLnBrk="1" fontAlgn="t" latinLnBrk="0" hangingPunct="1"/>
                      <a:r>
                        <a:rPr lang="en-US" sz="1100" b="0" i="0" u="none" strike="noStrike" kern="1200" dirty="0">
                          <a:solidFill>
                            <a:schemeClr val="tx1"/>
                          </a:solidFill>
                          <a:effectLst/>
                          <a:latin typeface="Arial" panose="020B0604020202020204" pitchFamily="34" charset="0"/>
                          <a:ea typeface="+mn-ea"/>
                          <a:cs typeface="+mn-cs"/>
                        </a:rPr>
                        <a:t>MPS2</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chemeClr val="tx1"/>
                          </a:solidFill>
                          <a:effectLst/>
                          <a:latin typeface="Arial" panose="020B0604020202020204" pitchFamily="34" charset="0"/>
                        </a:rPr>
                        <a:t>25/06/2020</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chemeClr val="tx1"/>
                          </a:solidFill>
                          <a:effectLst/>
                          <a:latin typeface="Arial" panose="020B0604020202020204" pitchFamily="34" charset="0"/>
                        </a:rPr>
                        <a:t>15/03/2021</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 sz="1100" b="0" i="0" u="none" strike="noStrike" smtClean="0">
                          <a:solidFill>
                            <a:srgbClr val="FF0000"/>
                          </a:solidFill>
                          <a:effectLst/>
                          <a:latin typeface="Arial" panose="020B0604020202020204" pitchFamily="34" charset="0"/>
                        </a:rPr>
                        <a:t>70</a:t>
                      </a:r>
                      <a:r>
                        <a:rPr lang="de-DE" sz="1100" b="0" i="0" u="none" strike="noStrike" smtClean="0">
                          <a:solidFill>
                            <a:srgbClr val="FF0000"/>
                          </a:solidFill>
                          <a:effectLst/>
                          <a:latin typeface="Arial" panose="020B0604020202020204" pitchFamily="34" charset="0"/>
                        </a:rPr>
                        <a:t>% was </a:t>
                      </a:r>
                      <a:r>
                        <a:rPr lang="de-DE" sz="1100" b="0" i="0" u="none" strike="noStrike" smtClean="0">
                          <a:solidFill>
                            <a:schemeClr val="tx1"/>
                          </a:solidFill>
                          <a:effectLst/>
                          <a:latin typeface="Arial" panose="020B0604020202020204" pitchFamily="34" charset="0"/>
                        </a:rPr>
                        <a:t>0</a:t>
                      </a:r>
                      <a:r>
                        <a:rPr lang="de-DE" sz="1100" b="0" i="0" u="none" strike="noStrike" dirty="0" smtClean="0">
                          <a:solidFill>
                            <a:schemeClr val="tx1"/>
                          </a:solidFill>
                          <a:effectLst/>
                          <a:latin typeface="Arial" panose="020B0604020202020204" pitchFamily="34" charset="0"/>
                        </a:rPr>
                        <a:t>%</a:t>
                      </a:r>
                      <a:endParaRPr lang="en-US" sz="1100" b="0" i="0" u="none" strike="noStrike" dirty="0" smtClean="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1"/>
                  </a:ext>
                </a:extLst>
              </a:tr>
              <a:tr h="168331">
                <a:tc>
                  <a:txBody>
                    <a:bodyPr/>
                    <a:lstStyle/>
                    <a:p>
                      <a:pPr algn="l" fontAlgn="b"/>
                      <a:r>
                        <a:rPr lang="en-US" sz="1000" b="0" i="0" u="none" strike="noStrike" kern="1200" dirty="0" smtClean="0">
                          <a:solidFill>
                            <a:schemeClr val="tx1"/>
                          </a:solidFill>
                          <a:effectLst/>
                          <a:latin typeface="Arial" panose="020B0604020202020204" pitchFamily="34" charset="0"/>
                          <a:ea typeface="+mn-ea"/>
                          <a:cs typeface="+mn-cs"/>
                        </a:rPr>
                        <a:t>CT4 aspects of  </a:t>
                      </a:r>
                      <a:r>
                        <a:rPr lang="en-US" sz="1000" b="0" i="0" u="none" strike="noStrike" dirty="0" smtClean="0">
                          <a:solidFill>
                            <a:schemeClr val="tx1"/>
                          </a:solidFill>
                          <a:effectLst/>
                          <a:latin typeface="Arial" panose="020B0604020202020204" pitchFamily="34" charset="0"/>
                        </a:rPr>
                        <a:t>Enhancement </a:t>
                      </a:r>
                      <a:r>
                        <a:rPr lang="en-US" sz="1000" b="0" i="0" u="none" strike="noStrike" dirty="0">
                          <a:solidFill>
                            <a:schemeClr val="tx1"/>
                          </a:solidFill>
                          <a:effectLst/>
                          <a:latin typeface="Arial" panose="020B0604020202020204" pitchFamily="34" charset="0"/>
                        </a:rPr>
                        <a:t>for the 5G Control Plane Steering of Roaming for UE in CONNECTED </a:t>
                      </a:r>
                      <a:r>
                        <a:rPr lang="en-US" sz="1000" b="0" i="0" u="none" strike="noStrike" dirty="0" smtClean="0">
                          <a:solidFill>
                            <a:schemeClr val="tx1"/>
                          </a:solidFill>
                          <a:effectLst/>
                          <a:latin typeface="Arial" panose="020B0604020202020204" pitchFamily="34" charset="0"/>
                        </a:rPr>
                        <a:t>mode </a:t>
                      </a:r>
                      <a:r>
                        <a:rPr lang="en-US" sz="1000" b="0" i="1" u="none" strike="noStrike" kern="1200" dirty="0" smtClean="0">
                          <a:solidFill>
                            <a:schemeClr val="tx1"/>
                          </a:solidFill>
                          <a:effectLst/>
                          <a:latin typeface="Arial" panose="020B0604020202020204" pitchFamily="34" charset="0"/>
                          <a:ea typeface="+mn-ea"/>
                          <a:cs typeface="+mn-cs"/>
                        </a:rPr>
                        <a:t> (CT1 lead)</a:t>
                      </a:r>
                      <a:endParaRPr lang="en-US" sz="1000" b="0" i="0" u="none" strike="noStrike" dirty="0">
                        <a:solidFill>
                          <a:schemeClr val="tx1"/>
                        </a:solidFill>
                        <a:effectLst/>
                        <a:latin typeface="Arial" panose="020B0604020202020204" pitchFamily="34"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b"/>
                      <a:r>
                        <a:rPr lang="en-US" sz="1000" b="0" i="0" u="none" strike="noStrike" dirty="0" err="1">
                          <a:solidFill>
                            <a:schemeClr val="tx1"/>
                          </a:solidFill>
                          <a:effectLst/>
                          <a:latin typeface="Arial" panose="020B0604020202020204" pitchFamily="34" charset="0"/>
                        </a:rPr>
                        <a:t>eCPSOR_CON</a:t>
                      </a:r>
                      <a:endParaRPr lang="en-US" sz="1000" b="0" i="0" u="none" strike="noStrike" dirty="0">
                        <a:solidFill>
                          <a:schemeClr val="tx1"/>
                        </a:solidFill>
                        <a:effectLst/>
                        <a:latin typeface="Arial" panose="020B0604020202020204" pitchFamily="34"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800" b="0" i="0" u="none" strike="noStrike" dirty="0" smtClean="0">
                          <a:solidFill>
                            <a:schemeClr val="tx1"/>
                          </a:solidFill>
                          <a:effectLst/>
                          <a:latin typeface="Arial" panose="020B0604020202020204" pitchFamily="34" charset="0"/>
                        </a:rPr>
                        <a:t>25/06/2020</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800" b="0" i="0" u="none" strike="noStrike" kern="1200" dirty="0" smtClean="0">
                          <a:solidFill>
                            <a:schemeClr val="tx1"/>
                          </a:solidFill>
                          <a:effectLst/>
                          <a:latin typeface="Arial" panose="020B0604020202020204" pitchFamily="34" charset="0"/>
                          <a:ea typeface="+mn-ea"/>
                          <a:cs typeface="+mn-cs"/>
                        </a:rPr>
                        <a:t>20/09/2021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 sz="1100" b="0" i="0" u="none" strike="noStrike" smtClean="0">
                          <a:solidFill>
                            <a:srgbClr val="FF0000"/>
                          </a:solidFill>
                          <a:effectLst/>
                          <a:latin typeface="Arial" panose="020B0604020202020204" pitchFamily="34" charset="0"/>
                        </a:rPr>
                        <a:t>10</a:t>
                      </a:r>
                      <a:r>
                        <a:rPr lang="de-DE" sz="1100" b="0" i="0" u="none" strike="noStrike" smtClean="0">
                          <a:solidFill>
                            <a:srgbClr val="FF0000"/>
                          </a:solidFill>
                          <a:effectLst/>
                          <a:latin typeface="Arial" panose="020B0604020202020204" pitchFamily="34" charset="0"/>
                        </a:rPr>
                        <a:t>% was </a:t>
                      </a:r>
                      <a:r>
                        <a:rPr lang="" sz="1100" b="0" i="0" u="none" strike="noStrike" smtClean="0">
                          <a:solidFill>
                            <a:schemeClr val="tx1"/>
                          </a:solidFill>
                          <a:effectLst/>
                          <a:latin typeface="Arial" panose="020B0604020202020204" pitchFamily="34" charset="0"/>
                        </a:rPr>
                        <a:t>5</a:t>
                      </a:r>
                      <a:r>
                        <a:rPr lang="de-DE" sz="1100" b="0" i="0" u="none" strike="noStrike" smtClean="0">
                          <a:solidFill>
                            <a:schemeClr val="tx1"/>
                          </a:solidFill>
                          <a:effectLst/>
                          <a:latin typeface="Arial" panose="020B0604020202020204" pitchFamily="34" charset="0"/>
                        </a:rPr>
                        <a:t>%</a:t>
                      </a:r>
                      <a:endParaRPr lang="en-US" sz="1100" b="0" i="0" u="none" strike="noStrike" dirty="0" smtClean="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369">
                <a:tc>
                  <a:txBody>
                    <a:bodyPr/>
                    <a:lstStyle/>
                    <a:p>
                      <a:pPr algn="l" fontAlgn="b"/>
                      <a:r>
                        <a:rPr lang="en-US" sz="1000" b="0" i="0" u="none" strike="noStrike" kern="1200" dirty="0" smtClean="0">
                          <a:solidFill>
                            <a:schemeClr val="tx1"/>
                          </a:solidFill>
                          <a:effectLst/>
                          <a:latin typeface="Arial" panose="020B0604020202020204" pitchFamily="34" charset="0"/>
                          <a:ea typeface="+mn-ea"/>
                          <a:cs typeface="+mn-cs"/>
                        </a:rPr>
                        <a:t>CT4 aspects of </a:t>
                      </a:r>
                      <a:r>
                        <a:rPr lang="en-US" sz="1000" b="0" i="0" u="none" strike="noStrike" dirty="0" smtClean="0">
                          <a:solidFill>
                            <a:schemeClr val="tx1"/>
                          </a:solidFill>
                          <a:effectLst/>
                          <a:latin typeface="Arial" panose="020B0604020202020204" pitchFamily="34" charset="0"/>
                        </a:rPr>
                        <a:t>Authentication </a:t>
                      </a:r>
                      <a:r>
                        <a:rPr lang="en-US" sz="1000" b="0" i="0" u="none" strike="noStrike" dirty="0">
                          <a:solidFill>
                            <a:schemeClr val="tx1"/>
                          </a:solidFill>
                          <a:effectLst/>
                          <a:latin typeface="Arial" panose="020B0604020202020204" pitchFamily="34" charset="0"/>
                        </a:rPr>
                        <a:t>and key management for applications based on 3GPP credential in </a:t>
                      </a:r>
                      <a:r>
                        <a:rPr lang="en-US" sz="1000" b="0" i="0" u="none" strike="noStrike" dirty="0" smtClean="0">
                          <a:solidFill>
                            <a:schemeClr val="tx1"/>
                          </a:solidFill>
                          <a:effectLst/>
                          <a:latin typeface="Arial" panose="020B0604020202020204" pitchFamily="34" charset="0"/>
                        </a:rPr>
                        <a:t>5G </a:t>
                      </a:r>
                      <a:r>
                        <a:rPr lang="en-US" sz="1000" b="0" i="1" u="none" strike="noStrike" kern="1200" dirty="0" smtClean="0">
                          <a:solidFill>
                            <a:schemeClr val="tx1"/>
                          </a:solidFill>
                          <a:effectLst/>
                          <a:latin typeface="Arial" panose="020B0604020202020204" pitchFamily="34" charset="0"/>
                          <a:ea typeface="+mn-ea"/>
                          <a:cs typeface="+mn-cs"/>
                        </a:rPr>
                        <a:t> (CT3 lead)</a:t>
                      </a:r>
                      <a:endParaRPr lang="en-US" sz="1000" b="0" i="0" u="none" strike="noStrike" dirty="0">
                        <a:solidFill>
                          <a:schemeClr val="tx1"/>
                        </a:solidFill>
                        <a:effectLst/>
                        <a:latin typeface="Arial" panose="020B0604020202020204" pitchFamily="34"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b"/>
                      <a:r>
                        <a:rPr lang="en-GB" sz="1000" b="0" i="0" u="none" strike="noStrike" dirty="0">
                          <a:solidFill>
                            <a:schemeClr val="tx1"/>
                          </a:solidFill>
                          <a:effectLst/>
                          <a:latin typeface="Arial" panose="020B0604020202020204" pitchFamily="34" charset="0"/>
                        </a:rPr>
                        <a:t>AKMA-CT</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ctr" latinLnBrk="0" hangingPunct="1"/>
                      <a:r>
                        <a:rPr lang="de-DE" sz="800" b="0" i="0" u="none" strike="noStrike" kern="1200" dirty="0" smtClean="0">
                          <a:solidFill>
                            <a:schemeClr val="tx1"/>
                          </a:solidFill>
                          <a:effectLst/>
                          <a:latin typeface="Arial" panose="020B0604020202020204" pitchFamily="34" charset="0"/>
                          <a:ea typeface="+mn-ea"/>
                          <a:cs typeface="+mn-cs"/>
                        </a:rPr>
                        <a:t>15/092020</a:t>
                      </a:r>
                      <a:endParaRPr lang="en-US" sz="800" b="0" i="0" u="none" strike="noStrike" kern="1200" dirty="0">
                        <a:solidFill>
                          <a:schemeClr val="tx1"/>
                        </a:solidFill>
                        <a:effectLst/>
                        <a:latin typeface="Arial" panose="020B0604020202020204" pitchFamily="34" charset="0"/>
                        <a:ea typeface="+mn-ea"/>
                        <a:cs typeface="+mn-cs"/>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800" b="0" i="0" u="none" strike="noStrike" kern="1200" dirty="0" smtClean="0">
                          <a:solidFill>
                            <a:schemeClr val="tx1"/>
                          </a:solidFill>
                          <a:effectLst/>
                          <a:latin typeface="Arial" panose="020B0604020202020204" pitchFamily="34" charset="0"/>
                          <a:ea typeface="+mn-ea"/>
                          <a:cs typeface="+mn-cs"/>
                        </a:rPr>
                        <a:t>20/09/2021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 sz="900" b="0" i="0" u="none" strike="noStrike" smtClean="0">
                          <a:solidFill>
                            <a:schemeClr val="tx1"/>
                          </a:solidFill>
                          <a:effectLst/>
                          <a:latin typeface="Arial" panose="020B0604020202020204" pitchFamily="34" charset="0"/>
                        </a:rPr>
                        <a:t>95</a:t>
                      </a:r>
                      <a:r>
                        <a:rPr lang="de-DE" sz="900" b="0" i="0" u="none" strike="noStrike" smtClean="0">
                          <a:solidFill>
                            <a:schemeClr val="tx1"/>
                          </a:solidFill>
                          <a:effectLst/>
                          <a:latin typeface="Arial" panose="020B0604020202020204" pitchFamily="34" charset="0"/>
                        </a:rPr>
                        <a:t>%</a:t>
                      </a:r>
                      <a:endParaRPr lang="en-US" sz="9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2"/>
                  </a:ext>
                </a:extLst>
              </a:tr>
              <a:tr h="317369">
                <a:tc>
                  <a:txBody>
                    <a:bodyPr/>
                    <a:lstStyle/>
                    <a:p>
                      <a:pPr algn="l" fontAlgn="b"/>
                      <a:r>
                        <a:rPr lang="en-US" sz="1000" b="0" i="0" u="none" strike="noStrike" kern="1200" dirty="0" smtClean="0">
                          <a:solidFill>
                            <a:schemeClr val="tx1"/>
                          </a:solidFill>
                          <a:effectLst/>
                          <a:latin typeface="Arial" panose="020B0604020202020204" pitchFamily="34" charset="0"/>
                          <a:ea typeface="+mn-ea"/>
                          <a:cs typeface="+mn-cs"/>
                        </a:rPr>
                        <a:t>CT4 aspects of </a:t>
                      </a:r>
                      <a:r>
                        <a:rPr lang="en-US" sz="1000" b="0" i="0" u="none" strike="noStrike" dirty="0" smtClean="0">
                          <a:solidFill>
                            <a:schemeClr val="tx1"/>
                          </a:solidFill>
                          <a:effectLst/>
                          <a:latin typeface="Arial" panose="020B0604020202020204" pitchFamily="34" charset="0"/>
                        </a:rPr>
                        <a:t>Study </a:t>
                      </a:r>
                      <a:r>
                        <a:rPr lang="en-US" sz="1000" b="0" i="0" u="none" strike="noStrike" dirty="0">
                          <a:solidFill>
                            <a:schemeClr val="tx1"/>
                          </a:solidFill>
                          <a:effectLst/>
                          <a:latin typeface="Arial" panose="020B0604020202020204" pitchFamily="34" charset="0"/>
                        </a:rPr>
                        <a:t>on enhanced IMS to 5GC Integration Phase 2 </a:t>
                      </a:r>
                      <a:r>
                        <a:rPr lang="en-US" sz="1000" b="0" i="1" u="none" strike="noStrike" kern="1200" dirty="0" smtClean="0">
                          <a:solidFill>
                            <a:schemeClr val="tx1"/>
                          </a:solidFill>
                          <a:effectLst/>
                          <a:latin typeface="Arial" panose="020B0604020202020204" pitchFamily="34" charset="0"/>
                          <a:ea typeface="+mn-ea"/>
                          <a:cs typeface="+mn-cs"/>
                        </a:rPr>
                        <a:t> (CT1 lead)</a:t>
                      </a:r>
                      <a:endParaRPr lang="en-US" sz="1000" b="0" i="0" u="none" strike="noStrike" dirty="0">
                        <a:solidFill>
                          <a:schemeClr val="tx1"/>
                        </a:solidFill>
                        <a:effectLst/>
                        <a:latin typeface="Arial" panose="020B0604020202020204" pitchFamily="34"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b"/>
                      <a:r>
                        <a:rPr lang="en-US" sz="1000" b="0" i="0" u="none" strike="noStrike" dirty="0">
                          <a:solidFill>
                            <a:schemeClr val="tx1"/>
                          </a:solidFill>
                          <a:effectLst/>
                          <a:latin typeface="Arial" panose="020B0604020202020204" pitchFamily="34" charset="0"/>
                        </a:rPr>
                        <a:t>FS_eIMS5G2</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800" b="0" i="0" u="none" strike="noStrike" kern="1200" dirty="0" smtClean="0">
                          <a:solidFill>
                            <a:schemeClr val="tx1"/>
                          </a:solidFill>
                          <a:effectLst/>
                          <a:latin typeface="Arial" panose="020B0604020202020204" pitchFamily="34" charset="0"/>
                          <a:ea typeface="+mn-ea"/>
                          <a:cs typeface="+mn-cs"/>
                        </a:rPr>
                        <a:t>25/06/2020</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800" b="0" i="0" u="none" strike="noStrike" kern="1200" dirty="0" smtClean="0">
                          <a:solidFill>
                            <a:schemeClr val="tx1"/>
                          </a:solidFill>
                          <a:effectLst/>
                          <a:latin typeface="Arial" panose="020B0604020202020204" pitchFamily="34" charset="0"/>
                          <a:ea typeface="+mn-ea"/>
                          <a:cs typeface="+mn-cs"/>
                        </a:rPr>
                        <a:t>20/09/2021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de-DE" sz="1100" b="0" i="0" u="none" strike="noStrike" dirty="0" smtClean="0">
                          <a:solidFill>
                            <a:srgbClr val="FF0000"/>
                          </a:solidFill>
                          <a:effectLst/>
                          <a:latin typeface="Arial" panose="020B0604020202020204" pitchFamily="34" charset="0"/>
                        </a:rPr>
                        <a:t>30% </a:t>
                      </a:r>
                      <a:r>
                        <a:rPr lang="de-DE" sz="900" b="0" i="0" u="none" strike="noStrike" dirty="0" smtClean="0">
                          <a:solidFill>
                            <a:srgbClr val="FF0000"/>
                          </a:solidFill>
                          <a:effectLst/>
                          <a:latin typeface="Arial" panose="020B0604020202020204" pitchFamily="34" charset="0"/>
                        </a:rPr>
                        <a:t>was</a:t>
                      </a:r>
                      <a:r>
                        <a:rPr lang="de-DE" sz="900" b="0" i="0" u="none" strike="noStrike" dirty="0" smtClean="0">
                          <a:solidFill>
                            <a:schemeClr val="tx1"/>
                          </a:solidFill>
                          <a:effectLst/>
                          <a:latin typeface="Arial" panose="020B0604020202020204" pitchFamily="34" charset="0"/>
                        </a:rPr>
                        <a:t> 15%</a:t>
                      </a:r>
                      <a:endParaRPr lang="en-US" sz="9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3"/>
                  </a:ext>
                </a:extLst>
              </a:tr>
              <a:tr h="359446">
                <a:tc>
                  <a:txBody>
                    <a:bodyPr/>
                    <a:lstStyle/>
                    <a:p>
                      <a:pPr marL="0" algn="l" defTabSz="914400" rtl="0" eaLnBrk="1" fontAlgn="b" latinLnBrk="0" hangingPunct="1">
                        <a:spcAft>
                          <a:spcPts val="0"/>
                        </a:spcAft>
                      </a:pPr>
                      <a:r>
                        <a:rPr lang="en-GB" sz="1000" kern="1200" dirty="0" smtClean="0">
                          <a:solidFill>
                            <a:schemeClr val="tx1"/>
                          </a:solidFill>
                          <a:effectLst/>
                          <a:latin typeface="Arial "/>
                          <a:ea typeface="SimSun" panose="02010600030101010101" pitchFamily="2" charset="-122"/>
                          <a:cs typeface="Times New Roman" panose="02020603050405020304" pitchFamily="18" charset="0"/>
                        </a:rPr>
                        <a:t>CT4 aspects of 5GC architecture for satellite networks </a:t>
                      </a:r>
                      <a:r>
                        <a:rPr lang="en-GB" sz="1000" i="1" kern="1200" dirty="0" smtClean="0">
                          <a:solidFill>
                            <a:schemeClr val="tx1"/>
                          </a:solidFill>
                          <a:effectLst/>
                          <a:latin typeface="Arial "/>
                          <a:ea typeface="SimSun" panose="02010600030101010101" pitchFamily="2" charset="-122"/>
                          <a:cs typeface="Times New Roman" panose="02020603050405020304" pitchFamily="18" charset="0"/>
                        </a:rPr>
                        <a:t>(CT1 lead)</a:t>
                      </a:r>
                      <a:endParaRPr lang="en-US" sz="1000" i="1" kern="1200" dirty="0">
                        <a:solidFill>
                          <a:schemeClr val="tx1"/>
                        </a:solidFill>
                        <a:effectLst/>
                        <a:latin typeface="Arial "/>
                        <a:ea typeface="SimSun" panose="02010600030101010101" pitchFamily="2" charset="-122"/>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marL="0" algn="l" defTabSz="914400" rtl="0" eaLnBrk="1" fontAlgn="b" latinLnBrk="0" hangingPunct="1">
                        <a:spcAft>
                          <a:spcPts val="0"/>
                        </a:spcAft>
                      </a:pPr>
                      <a:r>
                        <a:rPr lang="en-GB" sz="1000" kern="1200" dirty="0" smtClean="0">
                          <a:solidFill>
                            <a:schemeClr val="tx1"/>
                          </a:solidFill>
                          <a:effectLst/>
                          <a:latin typeface="Arial "/>
                          <a:ea typeface="SimSun" panose="02010600030101010101" pitchFamily="2" charset="-122"/>
                          <a:cs typeface="Times New Roman" panose="02020603050405020304" pitchFamily="18" charset="0"/>
                        </a:rPr>
                        <a:t>5GSAT_ARCH-CT</a:t>
                      </a:r>
                      <a:endParaRPr lang="en-US" sz="1000" kern="1200" dirty="0">
                        <a:solidFill>
                          <a:schemeClr val="tx1"/>
                        </a:solidFill>
                        <a:effectLst/>
                        <a:latin typeface="Arial "/>
                        <a:ea typeface="SimSun" panose="02010600030101010101" pitchFamily="2" charset="-122"/>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12/12/2020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20/09/2021</a:t>
                      </a:r>
                      <a:endParaRPr lang="en-US" sz="8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a:spcAft>
                          <a:spcPts val="0"/>
                        </a:spcAft>
                      </a:pPr>
                      <a:r>
                        <a:rPr lang="" sz="1100" b="0" i="0" u="none" strike="noStrike" smtClean="0">
                          <a:solidFill>
                            <a:srgbClr val="FF0000"/>
                          </a:solidFill>
                          <a:effectLst/>
                          <a:latin typeface="Arial" panose="020B0604020202020204" pitchFamily="34" charset="0"/>
                        </a:rPr>
                        <a:t>80</a:t>
                      </a:r>
                      <a:r>
                        <a:rPr lang="de-DE" sz="1100" b="0" i="0" u="none" strike="noStrike" smtClean="0">
                          <a:solidFill>
                            <a:srgbClr val="FF0000"/>
                          </a:solidFill>
                          <a:effectLst/>
                          <a:latin typeface="Arial" panose="020B0604020202020204" pitchFamily="34" charset="0"/>
                        </a:rPr>
                        <a:t>% was </a:t>
                      </a:r>
                      <a:r>
                        <a:rPr lang="en-US" sz="1100" smtClean="0">
                          <a:solidFill>
                            <a:schemeClr val="tx1"/>
                          </a:solidFill>
                          <a:effectLst/>
                          <a:latin typeface="Arial" panose="020B0604020202020204" pitchFamily="34" charset="0"/>
                          <a:ea typeface="SimSun" panose="02010600030101010101" pitchFamily="2" charset="-122"/>
                          <a:cs typeface="Arial" panose="020B0604020202020204" pitchFamily="34" charset="0"/>
                        </a:rPr>
                        <a:t>0</a:t>
                      </a:r>
                      <a:r>
                        <a:rPr lang="en-US" sz="1100" dirty="0">
                          <a:solidFill>
                            <a:schemeClr val="tx1"/>
                          </a:solidFill>
                          <a:effectLst/>
                          <a:latin typeface="Arial" panose="020B0604020202020204" pitchFamily="34" charset="0"/>
                          <a:ea typeface="SimSun" panose="02010600030101010101" pitchFamily="2" charset="-122"/>
                          <a:cs typeface="Arial" panose="020B0604020202020204" pitchFamily="34" charset="0"/>
                        </a:rPr>
                        <a:t>%</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4"/>
                  </a:ext>
                </a:extLst>
              </a:tr>
              <a:tr h="317369">
                <a:tc>
                  <a:txBody>
                    <a:bodyPr/>
                    <a:lstStyle/>
                    <a:p>
                      <a:pPr marL="0" algn="l" defTabSz="914400" rtl="0" eaLnBrk="1" fontAlgn="b" latinLnBrk="0" hangingPunct="1">
                        <a:spcAft>
                          <a:spcPts val="0"/>
                        </a:spcAft>
                      </a:pPr>
                      <a:r>
                        <a:rPr lang="en-US" sz="1000" kern="1200" dirty="0" smtClean="0">
                          <a:solidFill>
                            <a:schemeClr val="tx1"/>
                          </a:solidFill>
                          <a:effectLst/>
                          <a:latin typeface="Arial "/>
                          <a:ea typeface="SimSun" panose="02010600030101010101" pitchFamily="2" charset="-122"/>
                          <a:cs typeface="Times New Roman" panose="02020603050405020304" pitchFamily="18" charset="0"/>
                        </a:rPr>
                        <a:t>CT4 aspects of CT aspects of Enabling Multi-USIM Devices </a:t>
                      </a:r>
                      <a:r>
                        <a:rPr lang="en-US" sz="1000" i="1" kern="1200" dirty="0" smtClean="0">
                          <a:solidFill>
                            <a:schemeClr val="tx1"/>
                          </a:solidFill>
                          <a:effectLst/>
                          <a:latin typeface="Arial "/>
                          <a:ea typeface="SimSun" panose="02010600030101010101" pitchFamily="2" charset="-122"/>
                          <a:cs typeface="Times New Roman" panose="02020603050405020304" pitchFamily="18" charset="0"/>
                        </a:rPr>
                        <a:t>(CT1 lead)</a:t>
                      </a:r>
                      <a:endParaRPr lang="en-US" sz="1000" i="1" kern="1200" dirty="0">
                        <a:solidFill>
                          <a:schemeClr val="tx1"/>
                        </a:solidFill>
                        <a:effectLst/>
                        <a:latin typeface="Arial "/>
                        <a:ea typeface="SimSun" panose="02010600030101010101" pitchFamily="2" charset="-122"/>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marL="0" algn="l" defTabSz="914400" rtl="0" eaLnBrk="1" fontAlgn="b" latinLnBrk="0" hangingPunct="1">
                        <a:spcAft>
                          <a:spcPts val="0"/>
                        </a:spcAft>
                      </a:pPr>
                      <a:r>
                        <a:rPr lang="en-US" sz="1000" kern="1200" smtClean="0">
                          <a:solidFill>
                            <a:schemeClr val="tx1"/>
                          </a:solidFill>
                          <a:effectLst/>
                          <a:latin typeface="Arial "/>
                          <a:ea typeface="SimSun" panose="02010600030101010101" pitchFamily="2" charset="-122"/>
                          <a:cs typeface="Times New Roman" panose="02020603050405020304" pitchFamily="18" charset="0"/>
                        </a:rPr>
                        <a:t>MUSIM</a:t>
                      </a:r>
                      <a:endParaRPr lang="en-US" sz="1000" kern="1200" dirty="0">
                        <a:solidFill>
                          <a:schemeClr val="tx1"/>
                        </a:solidFill>
                        <a:effectLst/>
                        <a:latin typeface="Arial "/>
                        <a:ea typeface="SimSun" panose="02010600030101010101" pitchFamily="2" charset="-122"/>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de-DE" sz="8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24/03/2021</a:t>
                      </a:r>
                      <a:endParaRPr lang="en-US" sz="8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20/03/2022</a:t>
                      </a:r>
                      <a:endParaRPr lang="en-US" sz="8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 sz="1100" b="0" i="0" u="none" strike="noStrike" smtClean="0">
                          <a:solidFill>
                            <a:srgbClr val="FF0000"/>
                          </a:solidFill>
                          <a:effectLst/>
                          <a:latin typeface="Arial" panose="020B0604020202020204" pitchFamily="34" charset="0"/>
                        </a:rPr>
                        <a:t>40</a:t>
                      </a:r>
                      <a:r>
                        <a:rPr lang="de-DE" sz="1100" b="0" i="0" u="none" strike="noStrike" smtClean="0">
                          <a:solidFill>
                            <a:srgbClr val="FF0000"/>
                          </a:solidFill>
                          <a:effectLst/>
                          <a:latin typeface="Arial" panose="020B0604020202020204" pitchFamily="34" charset="0"/>
                        </a:rPr>
                        <a:t>% was </a:t>
                      </a:r>
                      <a:r>
                        <a:rPr lang="de-DE" sz="1100" b="0" i="0" u="none" strike="noStrike" smtClean="0">
                          <a:solidFill>
                            <a:schemeClr val="tx1"/>
                          </a:solidFill>
                          <a:effectLst/>
                          <a:latin typeface="Arial" panose="020B0604020202020204" pitchFamily="34" charset="0"/>
                          <a:cs typeface="Arial" panose="020B0604020202020204" pitchFamily="34" charset="0"/>
                        </a:rPr>
                        <a:t>0</a:t>
                      </a:r>
                      <a:r>
                        <a:rPr lang="de-DE" sz="1100" b="0" i="0" u="none" strike="noStrike" dirty="0" smtClean="0">
                          <a:solidFill>
                            <a:schemeClr val="tx1"/>
                          </a:solidFill>
                          <a:effectLst/>
                          <a:latin typeface="Arial" panose="020B0604020202020204" pitchFamily="34" charset="0"/>
                          <a:cs typeface="Arial" panose="020B0604020202020204" pitchFamily="34" charset="0"/>
                        </a:rPr>
                        <a:t>%</a:t>
                      </a:r>
                      <a:endParaRPr lang="en-US" sz="11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5"/>
                  </a:ext>
                </a:extLst>
              </a:tr>
              <a:tr h="31736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000" b="0" i="0" u="none" strike="noStrike" dirty="0" smtClean="0">
                          <a:solidFill>
                            <a:schemeClr val="tx1"/>
                          </a:solidFill>
                          <a:effectLst/>
                          <a:latin typeface="Arial "/>
                        </a:rPr>
                        <a:t>CT4 aspects of Enablers for Network Automation for 5G - phase 2 </a:t>
                      </a:r>
                      <a:r>
                        <a:rPr lang="en-US" sz="1000" kern="1200" dirty="0" smtClean="0">
                          <a:solidFill>
                            <a:schemeClr val="tx1"/>
                          </a:solidFill>
                          <a:effectLst/>
                          <a:latin typeface="Arial "/>
                          <a:ea typeface="SimSun" panose="02010600030101010101" pitchFamily="2" charset="-122"/>
                          <a:cs typeface="Times New Roman" panose="02020603050405020304" pitchFamily="18" charset="0"/>
                        </a:rPr>
                        <a:t>(CT1 lead)</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b"/>
                      <a:r>
                        <a:rPr lang="en-GB" sz="1000" b="0" i="0" u="none" strike="noStrike" smtClean="0">
                          <a:solidFill>
                            <a:schemeClr val="tx1"/>
                          </a:solidFill>
                          <a:effectLst/>
                          <a:latin typeface="Arial "/>
                        </a:rPr>
                        <a:t>eNA_Ph2</a:t>
                      </a:r>
                      <a:endParaRPr lang="en-GB" sz="1000" b="0" i="0" u="none" strike="noStrike" dirty="0">
                        <a:solidFill>
                          <a:schemeClr val="tx1"/>
                        </a:solidFill>
                        <a:effectLst/>
                        <a:latin typeface="Arial "/>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de-DE" sz="8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24/03/2021</a:t>
                      </a:r>
                      <a:endParaRPr lang="en-US" sz="8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20/03/2022</a:t>
                      </a:r>
                      <a:endParaRPr lang="en-US" sz="8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de-DE" sz="1100" b="0" i="0" u="none" strike="noStrike" smtClean="0">
                          <a:solidFill>
                            <a:srgbClr val="FF0000"/>
                          </a:solidFill>
                          <a:effectLst/>
                          <a:latin typeface="Arial" panose="020B0604020202020204" pitchFamily="34" charset="0"/>
                        </a:rPr>
                        <a:t>5% was </a:t>
                      </a:r>
                      <a:r>
                        <a:rPr lang="de-DE" sz="1100" b="0" i="0" u="none" strike="noStrike" smtClean="0">
                          <a:solidFill>
                            <a:schemeClr val="tx1"/>
                          </a:solidFill>
                          <a:effectLst/>
                          <a:latin typeface="Arial" panose="020B0604020202020204" pitchFamily="34" charset="0"/>
                          <a:cs typeface="Arial" panose="020B0604020202020204" pitchFamily="34" charset="0"/>
                        </a:rPr>
                        <a:t>0</a:t>
                      </a:r>
                      <a:r>
                        <a:rPr lang="de-DE" sz="1100" b="0" i="0" u="none" strike="noStrike" dirty="0" smtClean="0">
                          <a:solidFill>
                            <a:schemeClr val="tx1"/>
                          </a:solidFill>
                          <a:effectLst/>
                          <a:latin typeface="Arial" panose="020B0604020202020204" pitchFamily="34" charset="0"/>
                          <a:cs typeface="Arial" panose="020B0604020202020204" pitchFamily="34" charset="0"/>
                        </a:rPr>
                        <a:t>%</a:t>
                      </a:r>
                      <a:endParaRPr lang="en-US" sz="11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36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000" b="0" i="0" u="none" strike="noStrike" dirty="0" smtClean="0">
                          <a:solidFill>
                            <a:schemeClr val="tx1"/>
                          </a:solidFill>
                          <a:effectLst/>
                          <a:latin typeface="Arial "/>
                        </a:rPr>
                        <a:t>CT4 aspects CT aspects of proximity based services in 5GS </a:t>
                      </a:r>
                      <a:r>
                        <a:rPr lang="en-US" sz="1000" i="1" kern="1200" dirty="0" smtClean="0">
                          <a:solidFill>
                            <a:schemeClr val="tx1"/>
                          </a:solidFill>
                          <a:effectLst/>
                          <a:latin typeface="Arial "/>
                          <a:ea typeface="SimSun" panose="02010600030101010101" pitchFamily="2" charset="-122"/>
                          <a:cs typeface="Times New Roman" panose="02020603050405020304" pitchFamily="18" charset="0"/>
                        </a:rPr>
                        <a:t>(CT1 lead)</a:t>
                      </a:r>
                    </a:p>
                    <a:p>
                      <a:pPr algn="l" fontAlgn="b"/>
                      <a:endParaRPr lang="en-US" sz="1000" b="0" i="0" u="none" strike="noStrike" dirty="0">
                        <a:solidFill>
                          <a:schemeClr val="tx1"/>
                        </a:solidFill>
                        <a:effectLst/>
                        <a:latin typeface="Arial "/>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b"/>
                      <a:r>
                        <a:rPr lang="en-US" sz="1000" b="0" i="0" u="none" strike="noStrike" smtClean="0">
                          <a:solidFill>
                            <a:schemeClr val="tx1"/>
                          </a:solidFill>
                          <a:effectLst/>
                          <a:latin typeface="Arial "/>
                        </a:rPr>
                        <a:t>5G_ProSe</a:t>
                      </a:r>
                      <a:endParaRPr lang="en-US" sz="1000" b="0" i="0" u="none" strike="noStrike" dirty="0">
                        <a:solidFill>
                          <a:schemeClr val="tx1"/>
                        </a:solidFill>
                        <a:effectLst/>
                        <a:latin typeface="Arial "/>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de-DE" sz="8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24/03/2021</a:t>
                      </a:r>
                      <a:endParaRPr lang="en-US" sz="8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20/03/2022</a:t>
                      </a:r>
                      <a:endParaRPr lang="en-US" sz="8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 sz="1100" b="0" i="0" u="none" strike="noStrike" smtClean="0">
                          <a:solidFill>
                            <a:srgbClr val="FF0000"/>
                          </a:solidFill>
                          <a:effectLst/>
                          <a:latin typeface="Arial" panose="020B0604020202020204" pitchFamily="34" charset="0"/>
                        </a:rPr>
                        <a:t>2</a:t>
                      </a:r>
                      <a:r>
                        <a:rPr lang="de-DE" sz="1100" b="0" i="0" u="none" strike="noStrike" smtClean="0">
                          <a:solidFill>
                            <a:srgbClr val="FF0000"/>
                          </a:solidFill>
                          <a:effectLst/>
                          <a:latin typeface="Arial" panose="020B0604020202020204" pitchFamily="34" charset="0"/>
                        </a:rPr>
                        <a:t>5% was </a:t>
                      </a:r>
                      <a:r>
                        <a:rPr lang="de-DE" sz="1100" b="0" i="0" u="none" strike="noStrike" smtClean="0">
                          <a:solidFill>
                            <a:schemeClr val="tx1"/>
                          </a:solidFill>
                          <a:effectLst/>
                          <a:latin typeface="Arial" panose="020B0604020202020204" pitchFamily="34" charset="0"/>
                          <a:cs typeface="Arial" panose="020B0604020202020204" pitchFamily="34" charset="0"/>
                        </a:rPr>
                        <a:t>0</a:t>
                      </a:r>
                      <a:r>
                        <a:rPr lang="de-DE" sz="1100" b="0" i="0" u="none" strike="noStrike" dirty="0" smtClean="0">
                          <a:solidFill>
                            <a:schemeClr val="tx1"/>
                          </a:solidFill>
                          <a:effectLst/>
                          <a:latin typeface="Arial" panose="020B0604020202020204" pitchFamily="34" charset="0"/>
                          <a:cs typeface="Arial" panose="020B0604020202020204" pitchFamily="34" charset="0"/>
                        </a:rPr>
                        <a:t>%</a:t>
                      </a:r>
                      <a:endParaRPr lang="en-US" sz="11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36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000" i="0" kern="1200" dirty="0" smtClean="0">
                          <a:solidFill>
                            <a:schemeClr val="tx1"/>
                          </a:solidFill>
                          <a:effectLst/>
                          <a:latin typeface="Arial "/>
                          <a:ea typeface="SimSun" panose="02010600030101010101" pitchFamily="2" charset="-122"/>
                          <a:cs typeface="Times New Roman" panose="02020603050405020304" pitchFamily="18" charset="0"/>
                        </a:rPr>
                        <a:t>CT4 aspects of CT aspects for Support </a:t>
                      </a:r>
                      <a:r>
                        <a:rPr lang="en-US" sz="1000" i="0" kern="1200" smtClean="0">
                          <a:solidFill>
                            <a:schemeClr val="tx1"/>
                          </a:solidFill>
                          <a:effectLst/>
                          <a:latin typeface="Arial "/>
                          <a:ea typeface="SimSun" panose="02010600030101010101" pitchFamily="2" charset="-122"/>
                          <a:cs typeface="Times New Roman" panose="02020603050405020304" pitchFamily="18" charset="0"/>
                        </a:rPr>
                        <a:t>of </a:t>
                      </a:r>
                      <a:r>
                        <a:rPr lang="en-GB" sz="1000" i="0" kern="1200" smtClean="0">
                          <a:solidFill>
                            <a:schemeClr val="tx1"/>
                          </a:solidFill>
                          <a:effectLst/>
                          <a:latin typeface="Arial "/>
                          <a:ea typeface="SimSun" panose="02010600030101010101" pitchFamily="2" charset="-122"/>
                          <a:cs typeface="Times New Roman" panose="02020603050405020304" pitchFamily="18" charset="0"/>
                        </a:rPr>
                        <a:t>Uncrewed </a:t>
                      </a:r>
                      <a:r>
                        <a:rPr lang="en-US" sz="1000" i="0" kern="1200" smtClean="0">
                          <a:solidFill>
                            <a:schemeClr val="tx1"/>
                          </a:solidFill>
                          <a:effectLst/>
                          <a:latin typeface="Arial "/>
                          <a:ea typeface="SimSun" panose="02010600030101010101" pitchFamily="2" charset="-122"/>
                          <a:cs typeface="Times New Roman" panose="02020603050405020304" pitchFamily="18" charset="0"/>
                        </a:rPr>
                        <a:t> </a:t>
                      </a:r>
                      <a:r>
                        <a:rPr lang="en-US" sz="1000" i="0" kern="1200" dirty="0" smtClean="0">
                          <a:solidFill>
                            <a:schemeClr val="tx1"/>
                          </a:solidFill>
                          <a:effectLst/>
                          <a:latin typeface="Arial "/>
                          <a:ea typeface="SimSun" panose="02010600030101010101" pitchFamily="2" charset="-122"/>
                          <a:cs typeface="Times New Roman" panose="02020603050405020304" pitchFamily="18" charset="0"/>
                        </a:rPr>
                        <a:t>Aerial Systems Connectivity, Identification, and Tracking </a:t>
                      </a:r>
                      <a:r>
                        <a:rPr lang="en-US" sz="1000" i="1" kern="1200" dirty="0" smtClean="0">
                          <a:solidFill>
                            <a:schemeClr val="tx1"/>
                          </a:solidFill>
                          <a:effectLst/>
                          <a:latin typeface="Arial "/>
                          <a:ea typeface="SimSun" panose="02010600030101010101" pitchFamily="2" charset="-122"/>
                          <a:cs typeface="Times New Roman" panose="02020603050405020304" pitchFamily="18" charset="0"/>
                        </a:rPr>
                        <a:t>(CT1 lead)</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marL="0" algn="l" defTabSz="914400" rtl="0" eaLnBrk="1" fontAlgn="b" latinLnBrk="0" hangingPunct="1">
                        <a:spcAft>
                          <a:spcPts val="0"/>
                        </a:spcAft>
                      </a:pPr>
                      <a:r>
                        <a:rPr lang="en-US" sz="1000" kern="1200" smtClean="0">
                          <a:solidFill>
                            <a:schemeClr val="tx1"/>
                          </a:solidFill>
                          <a:effectLst/>
                          <a:latin typeface="Arial "/>
                          <a:ea typeface="SimSun" panose="02010600030101010101" pitchFamily="2" charset="-122"/>
                          <a:cs typeface="Times New Roman" panose="02020603050405020304" pitchFamily="18" charset="0"/>
                        </a:rPr>
                        <a:t>ID_UAS</a:t>
                      </a:r>
                      <a:endParaRPr lang="en-US" sz="1000" kern="1200" dirty="0">
                        <a:solidFill>
                          <a:schemeClr val="tx1"/>
                        </a:solidFill>
                        <a:effectLst/>
                        <a:latin typeface="Arial "/>
                        <a:ea typeface="SimSun" panose="02010600030101010101" pitchFamily="2" charset="-122"/>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8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24/03/2021</a:t>
                      </a:r>
                      <a:endParaRPr lang="en-US" sz="8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p>
                      <a:pPr algn="l">
                        <a:spcAft>
                          <a:spcPts val="0"/>
                        </a:spcAft>
                      </a:pPr>
                      <a:endParaRPr lang="en-US" sz="8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2</a:t>
                      </a:r>
                      <a:r>
                        <a:rPr lang="en-US" sz="800" i="1"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0/03/2022</a:t>
                      </a:r>
                    </a:p>
                    <a:p>
                      <a:pPr algn="l">
                        <a:spcAft>
                          <a:spcPts val="0"/>
                        </a:spcAft>
                      </a:pPr>
                      <a:endParaRPr lang="en-US" sz="8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ctr" defTabSz="914400" rtl="0" eaLnBrk="1" fontAlgn="ctr" latinLnBrk="0" hangingPunct="1">
                        <a:spcAft>
                          <a:spcPts val="0"/>
                        </a:spcAft>
                      </a:pPr>
                      <a:r>
                        <a:rPr lang="" sz="1100" b="0" i="0" u="none" strike="noStrike" smtClean="0">
                          <a:solidFill>
                            <a:srgbClr val="FF0000"/>
                          </a:solidFill>
                          <a:effectLst/>
                          <a:latin typeface="Arial" panose="020B0604020202020204" pitchFamily="34" charset="0"/>
                        </a:rPr>
                        <a:t>20</a:t>
                      </a:r>
                      <a:r>
                        <a:rPr lang="de-DE" sz="1100" b="0" i="0" u="none" strike="noStrike" smtClean="0">
                          <a:solidFill>
                            <a:srgbClr val="FF0000"/>
                          </a:solidFill>
                          <a:effectLst/>
                          <a:latin typeface="Arial" panose="020B0604020202020204" pitchFamily="34" charset="0"/>
                        </a:rPr>
                        <a:t>% was </a:t>
                      </a:r>
                      <a:r>
                        <a:rPr lang="de-DE" sz="1100" b="0" i="0" u="none" strike="noStrike" kern="1200" smtClean="0">
                          <a:solidFill>
                            <a:schemeClr val="tx1"/>
                          </a:solidFill>
                          <a:effectLst/>
                          <a:latin typeface="Arial" panose="020B0604020202020204" pitchFamily="34" charset="0"/>
                          <a:ea typeface="+mn-ea"/>
                          <a:cs typeface="Arial" panose="020B0604020202020204" pitchFamily="34" charset="0"/>
                        </a:rPr>
                        <a:t>0</a:t>
                      </a:r>
                      <a:r>
                        <a:rPr lang="de-DE" sz="1100" b="0" i="0" u="none" strike="noStrike" kern="1200" dirty="0" smtClean="0">
                          <a:solidFill>
                            <a:schemeClr val="tx1"/>
                          </a:solidFill>
                          <a:effectLst/>
                          <a:latin typeface="Arial" panose="020B0604020202020204" pitchFamily="34" charset="0"/>
                          <a:ea typeface="+mn-ea"/>
                          <a:cs typeface="Arial" panose="020B0604020202020204" pitchFamily="34" charset="0"/>
                        </a:rPr>
                        <a:t>%</a:t>
                      </a:r>
                      <a:endParaRPr lang="en-US" sz="11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36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000" i="0" kern="1200" dirty="0" smtClean="0">
                          <a:solidFill>
                            <a:schemeClr val="tx1"/>
                          </a:solidFill>
                          <a:effectLst/>
                          <a:latin typeface="Arial "/>
                          <a:ea typeface="SimSun" panose="02010600030101010101" pitchFamily="2" charset="-122"/>
                          <a:cs typeface="Times New Roman" panose="02020603050405020304" pitchFamily="18" charset="0"/>
                        </a:rPr>
                        <a:t>CT4 aspects of CT aspects of Access Traffic Steering, Switch and Splitting support in the 5G system architecture; Phase 2 </a:t>
                      </a:r>
                      <a:r>
                        <a:rPr lang="en-GB" sz="1000" i="1" kern="1200" dirty="0" smtClean="0">
                          <a:solidFill>
                            <a:schemeClr val="tx1"/>
                          </a:solidFill>
                          <a:effectLst/>
                          <a:latin typeface="Arial "/>
                          <a:ea typeface="SimSun" panose="02010600030101010101" pitchFamily="2" charset="-122"/>
                          <a:cs typeface="Times New Roman" panose="02020603050405020304" pitchFamily="18" charset="0"/>
                        </a:rPr>
                        <a:t>(CT1 lead)</a:t>
                      </a:r>
                      <a:endParaRPr lang="en-US" sz="1000" i="1" kern="1200" dirty="0">
                        <a:solidFill>
                          <a:schemeClr val="tx1"/>
                        </a:solidFill>
                        <a:effectLst/>
                        <a:latin typeface="Arial "/>
                        <a:ea typeface="SimSun" panose="02010600030101010101" pitchFamily="2" charset="-122"/>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r>
                        <a:rPr lang="de-DE" sz="1000" kern="1200" dirty="0" smtClean="0">
                          <a:solidFill>
                            <a:schemeClr val="tx1"/>
                          </a:solidFill>
                          <a:effectLst/>
                          <a:latin typeface="Arial "/>
                          <a:ea typeface="SimSun" panose="02010600030101010101" pitchFamily="2" charset="-122"/>
                          <a:cs typeface="Times New Roman" panose="02020603050405020304" pitchFamily="18" charset="0"/>
                        </a:rPr>
                        <a:t>ATSSS_PH2-CT</a:t>
                      </a:r>
                      <a:endParaRPr lang="en-US" sz="1000" kern="1200" dirty="0">
                        <a:solidFill>
                          <a:schemeClr val="tx1"/>
                        </a:solidFill>
                        <a:effectLst/>
                        <a:latin typeface="Arial "/>
                        <a:ea typeface="SimSun" panose="02010600030101010101" pitchFamily="2" charset="-122"/>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8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24/03/2021</a:t>
                      </a:r>
                      <a:endParaRPr lang="en-US" sz="8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2</a:t>
                      </a:r>
                      <a:r>
                        <a:rPr lang="en-US" sz="800" i="1"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0/03/2022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ctr" defTabSz="914400" rtl="0" eaLnBrk="1" fontAlgn="ctr" latinLnBrk="0" hangingPunct="1">
                        <a:spcAft>
                          <a:spcPts val="0"/>
                        </a:spcAft>
                      </a:pPr>
                      <a:r>
                        <a:rPr lang="de-DE" sz="1100" b="0" i="0" u="none" strike="noStrike" smtClean="0">
                          <a:solidFill>
                            <a:srgbClr val="FF0000"/>
                          </a:solidFill>
                          <a:effectLst/>
                          <a:latin typeface="Arial" panose="020B0604020202020204" pitchFamily="34" charset="0"/>
                        </a:rPr>
                        <a:t>5% was </a:t>
                      </a:r>
                      <a:r>
                        <a:rPr lang="de-DE" sz="1100" b="0" i="0" u="none" strike="noStrike" kern="1200" smtClean="0">
                          <a:solidFill>
                            <a:schemeClr val="tx1"/>
                          </a:solidFill>
                          <a:effectLst/>
                          <a:latin typeface="Arial" panose="020B0604020202020204" pitchFamily="34" charset="0"/>
                          <a:ea typeface="+mn-ea"/>
                          <a:cs typeface="Arial" panose="020B0604020202020204" pitchFamily="34" charset="0"/>
                        </a:rPr>
                        <a:t>0</a:t>
                      </a:r>
                      <a:r>
                        <a:rPr lang="de-DE" sz="1100" b="0" i="0" u="none" strike="noStrike" kern="1200" dirty="0" smtClean="0">
                          <a:solidFill>
                            <a:schemeClr val="tx1"/>
                          </a:solidFill>
                          <a:effectLst/>
                          <a:latin typeface="Arial" panose="020B0604020202020204" pitchFamily="34" charset="0"/>
                          <a:ea typeface="+mn-ea"/>
                          <a:cs typeface="Arial" panose="020B0604020202020204" pitchFamily="34" charset="0"/>
                        </a:rPr>
                        <a:t>%</a:t>
                      </a:r>
                      <a:endParaRPr lang="en-US" sz="11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
        <p:nvSpPr>
          <p:cNvPr id="5" name="Content Placeholder 2">
            <a:extLst>
              <a:ext uri="{FF2B5EF4-FFF2-40B4-BE49-F238E27FC236}">
                <a16:creationId xmlns="" xmlns:a16="http://schemas.microsoft.com/office/drawing/2014/main" id="{77A3C99B-30CB-4F52-BAAD-E83536627EEA}"/>
              </a:ext>
            </a:extLst>
          </p:cNvPr>
          <p:cNvSpPr txBox="1">
            <a:spLocks/>
          </p:cNvSpPr>
          <p:nvPr/>
        </p:nvSpPr>
        <p:spPr bwMode="auto">
          <a:xfrm>
            <a:off x="116599" y="5571489"/>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small outstanding issues, no exception sheet </a:t>
            </a:r>
            <a:br>
              <a:rPr lang="fi-FI" altLang="de-DE" sz="1000" dirty="0">
                <a:latin typeface="Arial" panose="020B0604020202020204" pitchFamily="34" charset="0"/>
              </a:rPr>
            </a:br>
            <a:r>
              <a:rPr lang="fi-FI" altLang="de-DE" sz="1000" dirty="0" smtClean="0">
                <a:highlight>
                  <a:srgbClr val="FF0000"/>
                </a:highlight>
                <a:latin typeface="Arial" panose="020B0604020202020204" pitchFamily="34" charset="0"/>
              </a:rPr>
              <a:t>Red  </a:t>
            </a:r>
            <a:r>
              <a:rPr lang="fi-FI" altLang="de-DE" sz="1000" dirty="0">
                <a:highlight>
                  <a:srgbClr val="FF0000"/>
                </a:highlight>
                <a:latin typeface="Arial" panose="020B0604020202020204" pitchFamily="34" charset="0"/>
              </a:rPr>
              <a:t>row     </a:t>
            </a:r>
            <a:r>
              <a:rPr lang="fi-FI" altLang="de-DE" sz="1000" dirty="0">
                <a:latin typeface="Arial" panose="020B0604020202020204" pitchFamily="34" charset="0"/>
              </a:rPr>
              <a:t>– exception sheet</a:t>
            </a:r>
          </a:p>
          <a:p>
            <a:pPr>
              <a:lnSpc>
                <a:spcPct val="90000"/>
              </a:lnSpc>
              <a:spcBef>
                <a:spcPct val="0"/>
              </a:spcBef>
              <a:buFontTx/>
              <a:buNone/>
              <a:defRPr/>
            </a:pPr>
            <a:r>
              <a:rPr lang="fi-FI" altLang="de-DE" sz="1000" dirty="0">
                <a:latin typeface="Arial" panose="020B0604020202020204" pitchFamily="34" charset="0"/>
              </a:rPr>
              <a:t>	</a:t>
            </a:r>
            <a:r>
              <a:rPr lang="fi-FI" altLang="de-DE" sz="1000" dirty="0" smtClean="0">
                <a:latin typeface="Arial" panose="020B0604020202020204" pitchFamily="34" charset="0"/>
              </a:rPr>
              <a:t>black text    -  no </a:t>
            </a:r>
            <a:r>
              <a:rPr lang="fi-FI" altLang="de-DE" sz="1000" dirty="0">
                <a:latin typeface="Arial" panose="020B0604020202020204" pitchFamily="34" charset="0"/>
              </a:rPr>
              <a:t>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smtClean="0">
                <a:solidFill>
                  <a:srgbClr val="FF0000"/>
                </a:solidFill>
                <a:latin typeface="Arial" panose="020B0604020202020204" pitchFamily="34" charset="0"/>
              </a:rPr>
              <a:t>red text</a:t>
            </a:r>
            <a:r>
              <a:rPr lang="fi-FI" altLang="de-DE" sz="1000" dirty="0" smtClean="0">
                <a:latin typeface="Arial" panose="020B0604020202020204" pitchFamily="34" charset="0"/>
              </a:rPr>
              <a:t>       -  Updated text since last plenary</a:t>
            </a:r>
            <a:endParaRPr lang="fi-FI" altLang="de-DE" sz="1000" dirty="0">
              <a:latin typeface="Arial" panose="020B0604020202020204" pitchFamily="34" charset="0"/>
            </a:endParaRPr>
          </a:p>
        </p:txBody>
      </p:sp>
    </p:spTree>
    <p:extLst>
      <p:ext uri="{BB962C8B-B14F-4D97-AF65-F5344CB8AC3E}">
        <p14:creationId xmlns:p14="http://schemas.microsoft.com/office/powerpoint/2010/main" val="1016129355"/>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(4/4)</a:t>
            </a:r>
            <a:endParaRPr lang="en-US" dirty="0"/>
          </a:p>
        </p:txBody>
      </p:sp>
      <p:graphicFrame>
        <p:nvGraphicFramePr>
          <p:cNvPr id="4" name="Tableau 3"/>
          <p:cNvGraphicFramePr>
            <a:graphicFrameLocks noGrp="1"/>
          </p:cNvGraphicFramePr>
          <p:nvPr>
            <p:extLst>
              <p:ext uri="{D42A27DB-BD31-4B8C-83A1-F6EECF244321}">
                <p14:modId xmlns:p14="http://schemas.microsoft.com/office/powerpoint/2010/main" val="1591457055"/>
              </p:ext>
            </p:extLst>
          </p:nvPr>
        </p:nvGraphicFramePr>
        <p:xfrm>
          <a:off x="848695" y="1842538"/>
          <a:ext cx="10042430" cy="2313909"/>
        </p:xfrm>
        <a:graphic>
          <a:graphicData uri="http://schemas.openxmlformats.org/drawingml/2006/table">
            <a:tbl>
              <a:tblPr firstRow="1" firstCol="1" bandRow="1"/>
              <a:tblGrid>
                <a:gridCol w="5804479">
                  <a:extLst>
                    <a:ext uri="{9D8B030D-6E8A-4147-A177-3AD203B41FA5}">
                      <a16:colId xmlns="" xmlns:a16="http://schemas.microsoft.com/office/drawing/2014/main" val="20000"/>
                    </a:ext>
                  </a:extLst>
                </a:gridCol>
                <a:gridCol w="910869">
                  <a:extLst>
                    <a:ext uri="{9D8B030D-6E8A-4147-A177-3AD203B41FA5}">
                      <a16:colId xmlns="" xmlns:a16="http://schemas.microsoft.com/office/drawing/2014/main" val="20001"/>
                    </a:ext>
                  </a:extLst>
                </a:gridCol>
                <a:gridCol w="857289">
                  <a:extLst>
                    <a:ext uri="{9D8B030D-6E8A-4147-A177-3AD203B41FA5}">
                      <a16:colId xmlns="" xmlns:a16="http://schemas.microsoft.com/office/drawing/2014/main" val="20002"/>
                    </a:ext>
                  </a:extLst>
                </a:gridCol>
                <a:gridCol w="857290">
                  <a:extLst>
                    <a:ext uri="{9D8B030D-6E8A-4147-A177-3AD203B41FA5}">
                      <a16:colId xmlns="" xmlns:a16="http://schemas.microsoft.com/office/drawing/2014/main" val="20003"/>
                    </a:ext>
                  </a:extLst>
                </a:gridCol>
                <a:gridCol w="522409">
                  <a:extLst>
                    <a:ext uri="{9D8B030D-6E8A-4147-A177-3AD203B41FA5}">
                      <a16:colId xmlns="" xmlns:a16="http://schemas.microsoft.com/office/drawing/2014/main" val="20004"/>
                    </a:ext>
                  </a:extLst>
                </a:gridCol>
                <a:gridCol w="1090094">
                  <a:extLst>
                    <a:ext uri="{9D8B030D-6E8A-4147-A177-3AD203B41FA5}">
                      <a16:colId xmlns="" xmlns:a16="http://schemas.microsoft.com/office/drawing/2014/main" val="20005"/>
                    </a:ext>
                  </a:extLst>
                </a:gridCol>
              </a:tblGrid>
              <a:tr h="343357">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Acronym</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35944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000" dirty="0" smtClean="0">
                          <a:solidFill>
                            <a:schemeClr val="tx1"/>
                          </a:solidFill>
                          <a:effectLst/>
                          <a:latin typeface="Arial "/>
                          <a:ea typeface="SimSun" panose="02010600030101010101" pitchFamily="2" charset="-122"/>
                          <a:cs typeface="Times New Roman" panose="02020603050405020304" pitchFamily="18" charset="0"/>
                        </a:rPr>
                        <a:t>CT4</a:t>
                      </a:r>
                      <a:r>
                        <a:rPr lang="en-US" sz="1000" baseline="0" dirty="0" smtClean="0">
                          <a:solidFill>
                            <a:schemeClr val="tx1"/>
                          </a:solidFill>
                          <a:effectLst/>
                          <a:latin typeface="Arial "/>
                          <a:ea typeface="SimSun" panose="02010600030101010101" pitchFamily="2" charset="-122"/>
                          <a:cs typeface="Times New Roman" panose="02020603050405020304" pitchFamily="18" charset="0"/>
                        </a:rPr>
                        <a:t> aspects of </a:t>
                      </a:r>
                      <a:r>
                        <a:rPr lang="en-US" sz="1000" dirty="0" smtClean="0">
                          <a:solidFill>
                            <a:schemeClr val="tx1"/>
                          </a:solidFill>
                          <a:effectLst/>
                          <a:latin typeface="Arial "/>
                          <a:ea typeface="SimSun" panose="02010600030101010101" pitchFamily="2" charset="-122"/>
                          <a:cs typeface="Times New Roman" panose="02020603050405020304" pitchFamily="18" charset="0"/>
                        </a:rPr>
                        <a:t>CT aspects of enhanced support of industrial </a:t>
                      </a:r>
                      <a:r>
                        <a:rPr lang="en-US" sz="1000" dirty="0" err="1" smtClean="0">
                          <a:solidFill>
                            <a:schemeClr val="tx1"/>
                          </a:solidFill>
                          <a:effectLst/>
                          <a:latin typeface="Arial "/>
                          <a:ea typeface="SimSun" panose="02010600030101010101" pitchFamily="2" charset="-122"/>
                          <a:cs typeface="Times New Roman" panose="02020603050405020304" pitchFamily="18" charset="0"/>
                        </a:rPr>
                        <a:t>IoT</a:t>
                      </a:r>
                      <a:r>
                        <a:rPr lang="en-US" sz="1000" dirty="0" smtClean="0">
                          <a:solidFill>
                            <a:schemeClr val="tx1"/>
                          </a:solidFill>
                          <a:effectLst/>
                          <a:latin typeface="Arial "/>
                          <a:ea typeface="SimSun" panose="02010600030101010101" pitchFamily="2" charset="-122"/>
                          <a:cs typeface="Times New Roman" panose="02020603050405020304" pitchFamily="18" charset="0"/>
                        </a:rPr>
                        <a:t> </a:t>
                      </a:r>
                      <a:r>
                        <a:rPr lang="en-US" sz="1000" i="1" dirty="0" smtClean="0">
                          <a:solidFill>
                            <a:schemeClr val="tx1"/>
                          </a:solidFill>
                          <a:effectLst/>
                          <a:latin typeface="Arial "/>
                          <a:ea typeface="SimSun" panose="02010600030101010101" pitchFamily="2" charset="-122"/>
                          <a:cs typeface="Times New Roman" panose="02020603050405020304" pitchFamily="18" charset="0"/>
                        </a:rPr>
                        <a:t>(CT1lead)</a:t>
                      </a:r>
                    </a:p>
                    <a:p>
                      <a:pPr marL="0" algn="l" defTabSz="914400" rtl="0" eaLnBrk="1" fontAlgn="b" latinLnBrk="0" hangingPunct="1">
                        <a:spcAft>
                          <a:spcPts val="0"/>
                        </a:spcAft>
                      </a:pPr>
                      <a:endParaRPr lang="en-US" sz="1000" i="1" kern="1200" dirty="0">
                        <a:solidFill>
                          <a:schemeClr val="tx1"/>
                        </a:solidFill>
                        <a:effectLst/>
                        <a:latin typeface="Arial "/>
                        <a:ea typeface="SimSun" panose="02010600030101010101" pitchFamily="2" charset="-122"/>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marL="0" algn="l" defTabSz="914400" rtl="0" eaLnBrk="1" fontAlgn="b" latinLnBrk="0" hangingPunct="1">
                        <a:spcAft>
                          <a:spcPts val="0"/>
                        </a:spcAft>
                      </a:pPr>
                      <a:r>
                        <a:rPr lang="de-DE" sz="1000" kern="1200" dirty="0" smtClean="0">
                          <a:solidFill>
                            <a:schemeClr val="tx1"/>
                          </a:solidFill>
                          <a:effectLst/>
                          <a:latin typeface="Arial "/>
                          <a:ea typeface="SimSun" panose="02010600030101010101" pitchFamily="2" charset="-122"/>
                          <a:cs typeface="Times New Roman" panose="02020603050405020304" pitchFamily="18" charset="0"/>
                        </a:rPr>
                        <a:t>IIoT-CT</a:t>
                      </a:r>
                      <a:endParaRPr lang="en-US" sz="1000" kern="1200" dirty="0">
                        <a:solidFill>
                          <a:schemeClr val="tx1"/>
                        </a:solidFill>
                        <a:effectLst/>
                        <a:latin typeface="Arial "/>
                        <a:ea typeface="SimSun" panose="02010600030101010101" pitchFamily="2" charset="-122"/>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12/12/2020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20/09/2021</a:t>
                      </a:r>
                      <a:endParaRPr lang="en-US" sz="8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a:spcAft>
                          <a:spcPts val="0"/>
                        </a:spcAft>
                      </a:pPr>
                      <a:r>
                        <a:rPr lang="" sz="1100" b="0" i="0" u="none" strike="noStrike" smtClean="0">
                          <a:solidFill>
                            <a:srgbClr val="FF0000"/>
                          </a:solidFill>
                          <a:effectLst/>
                          <a:latin typeface="Arial" panose="020B0604020202020204" pitchFamily="34" charset="0"/>
                        </a:rPr>
                        <a:t>60</a:t>
                      </a:r>
                      <a:r>
                        <a:rPr lang="de-DE" sz="1100" b="0" i="0" u="none" strike="noStrike" smtClean="0">
                          <a:solidFill>
                            <a:srgbClr val="FF0000"/>
                          </a:solidFill>
                          <a:effectLst/>
                          <a:latin typeface="Arial" panose="020B0604020202020204" pitchFamily="34" charset="0"/>
                        </a:rPr>
                        <a:t>% was </a:t>
                      </a:r>
                      <a:r>
                        <a:rPr lang="en-US" sz="1100" smtClean="0">
                          <a:solidFill>
                            <a:schemeClr val="tx1"/>
                          </a:solidFill>
                          <a:effectLst/>
                          <a:latin typeface="Arial" panose="020B0604020202020204" pitchFamily="34" charset="0"/>
                          <a:ea typeface="SimSun" panose="02010600030101010101" pitchFamily="2" charset="-122"/>
                          <a:cs typeface="Arial" panose="020B0604020202020204" pitchFamily="34" charset="0"/>
                        </a:rPr>
                        <a:t>0</a:t>
                      </a:r>
                      <a:r>
                        <a:rPr lang="en-US" sz="1100" dirty="0">
                          <a:solidFill>
                            <a:schemeClr val="tx1"/>
                          </a:solidFill>
                          <a:effectLst/>
                          <a:latin typeface="Arial" panose="020B0604020202020204" pitchFamily="34" charset="0"/>
                          <a:ea typeface="SimSun" panose="02010600030101010101" pitchFamily="2" charset="-122"/>
                          <a:cs typeface="Arial" panose="020B0604020202020204" pitchFamily="34" charset="0"/>
                        </a:rPr>
                        <a:t>%</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4"/>
                  </a:ext>
                </a:extLst>
              </a:tr>
              <a:tr h="31736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i="1" kern="1200" dirty="0" smtClean="0">
                          <a:solidFill>
                            <a:schemeClr val="tx1"/>
                          </a:solidFill>
                          <a:effectLst/>
                          <a:latin typeface="Arial "/>
                          <a:ea typeface="SimSun" panose="02010600030101010101" pitchFamily="2" charset="-122"/>
                          <a:cs typeface="Times New Roman" panose="02020603050405020304" pitchFamily="18" charset="0"/>
                        </a:rPr>
                        <a:t>CT4 aspects of </a:t>
                      </a:r>
                      <a:r>
                        <a:rPr lang="en-US" sz="1000" dirty="0" smtClean="0">
                          <a:solidFill>
                            <a:schemeClr val="tx1"/>
                          </a:solidFill>
                          <a:effectLst/>
                          <a:latin typeface="Arial "/>
                          <a:ea typeface="SimSun" panose="02010600030101010101" pitchFamily="2" charset="-122"/>
                          <a:cs typeface="Times New Roman" panose="02020603050405020304" pitchFamily="18" charset="0"/>
                        </a:rPr>
                        <a:t>CT aspects of Enhanced support of Non-Public Networks </a:t>
                      </a:r>
                      <a:r>
                        <a:rPr lang="en-US" sz="1000" i="1" dirty="0" smtClean="0">
                          <a:solidFill>
                            <a:schemeClr val="tx1"/>
                          </a:solidFill>
                          <a:effectLst/>
                          <a:latin typeface="Arial "/>
                          <a:ea typeface="SimSun" panose="02010600030101010101" pitchFamily="2" charset="-122"/>
                          <a:cs typeface="Times New Roman" panose="02020603050405020304" pitchFamily="18" charset="0"/>
                        </a:rPr>
                        <a:t>(CT1lead)</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marL="0" algn="l" defTabSz="914400" rtl="0" eaLnBrk="1" fontAlgn="b" latinLnBrk="0" hangingPunct="1">
                        <a:spcAft>
                          <a:spcPts val="0"/>
                        </a:spcAft>
                      </a:pPr>
                      <a:r>
                        <a:rPr lang="de-DE" sz="1000" kern="1200" dirty="0" smtClean="0">
                          <a:solidFill>
                            <a:schemeClr val="tx1"/>
                          </a:solidFill>
                          <a:effectLst/>
                          <a:latin typeface="Arial "/>
                          <a:ea typeface="SimSun" panose="02010600030101010101" pitchFamily="2" charset="-122"/>
                          <a:cs typeface="Times New Roman" panose="02020603050405020304" pitchFamily="18" charset="0"/>
                        </a:rPr>
                        <a:t>eNPN-CT</a:t>
                      </a:r>
                      <a:endParaRPr lang="en-US" sz="1000" kern="1200" dirty="0">
                        <a:solidFill>
                          <a:schemeClr val="tx1"/>
                        </a:solidFill>
                        <a:effectLst/>
                        <a:latin typeface="Arial "/>
                        <a:ea typeface="SimSun" panose="02010600030101010101" pitchFamily="2" charset="-122"/>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de-DE" sz="8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24/03/2021</a:t>
                      </a:r>
                      <a:endParaRPr lang="en-US" sz="8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20/03/2022</a:t>
                      </a:r>
                      <a:endParaRPr lang="en-US" sz="8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 sz="1100" b="0" i="0" u="none" strike="noStrike" smtClean="0">
                          <a:solidFill>
                            <a:srgbClr val="FF0000"/>
                          </a:solidFill>
                          <a:effectLst/>
                          <a:latin typeface="Arial" panose="020B0604020202020204" pitchFamily="34" charset="0"/>
                        </a:rPr>
                        <a:t>30</a:t>
                      </a:r>
                      <a:r>
                        <a:rPr lang="de-DE" sz="1100" b="0" i="0" u="none" strike="noStrike" smtClean="0">
                          <a:solidFill>
                            <a:srgbClr val="FF0000"/>
                          </a:solidFill>
                          <a:effectLst/>
                          <a:latin typeface="Arial" panose="020B0604020202020204" pitchFamily="34" charset="0"/>
                        </a:rPr>
                        <a:t>% was </a:t>
                      </a:r>
                      <a:r>
                        <a:rPr lang="de-DE" sz="1100" b="0" i="0" u="none" strike="noStrike" smtClean="0">
                          <a:solidFill>
                            <a:schemeClr val="tx1"/>
                          </a:solidFill>
                          <a:effectLst/>
                          <a:latin typeface="Arial" panose="020B0604020202020204" pitchFamily="34" charset="0"/>
                          <a:cs typeface="Arial" panose="020B0604020202020204" pitchFamily="34" charset="0"/>
                        </a:rPr>
                        <a:t>0</a:t>
                      </a:r>
                      <a:r>
                        <a:rPr lang="de-DE" sz="1100" b="0" i="0" u="none" strike="noStrike" dirty="0" smtClean="0">
                          <a:solidFill>
                            <a:schemeClr val="tx1"/>
                          </a:solidFill>
                          <a:effectLst/>
                          <a:latin typeface="Arial" panose="020B0604020202020204" pitchFamily="34" charset="0"/>
                          <a:cs typeface="Arial" panose="020B0604020202020204" pitchFamily="34" charset="0"/>
                        </a:rPr>
                        <a:t>%</a:t>
                      </a:r>
                      <a:endParaRPr lang="en-US" sz="11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5"/>
                  </a:ext>
                </a:extLst>
              </a:tr>
              <a:tr h="317369">
                <a:tc>
                  <a:txBody>
                    <a:bodyPr/>
                    <a:lstStyle/>
                    <a:p>
                      <a:pPr>
                        <a:lnSpc>
                          <a:spcPct val="107000"/>
                        </a:lnSpc>
                        <a:spcAft>
                          <a:spcPts val="800"/>
                        </a:spcAft>
                      </a:pPr>
                      <a:r>
                        <a:rPr lang="en-US" sz="1000" kern="1200" dirty="0" smtClean="0">
                          <a:solidFill>
                            <a:schemeClr val="tx1"/>
                          </a:solidFill>
                          <a:effectLst/>
                          <a:latin typeface="Arial "/>
                          <a:ea typeface="SimSun" panose="02010600030101010101" pitchFamily="2" charset="-122"/>
                          <a:cs typeface="Times New Roman" panose="02020603050405020304" pitchFamily="18" charset="0"/>
                        </a:rPr>
                        <a:t>CT4 aspects of CT aspects on Dynamically Changing AM Policies in the 5GC</a:t>
                      </a:r>
                      <a:r>
                        <a:rPr lang="en-US" sz="1000" i="1" dirty="0" smtClean="0">
                          <a:solidFill>
                            <a:schemeClr val="tx1"/>
                          </a:solidFill>
                          <a:effectLst/>
                          <a:latin typeface="Arial "/>
                          <a:ea typeface="SimSun" panose="02010600030101010101" pitchFamily="2" charset="-122"/>
                          <a:cs typeface="Times New Roman" panose="02020603050405020304" pitchFamily="18" charset="0"/>
                        </a:rPr>
                        <a:t>(CT3</a:t>
                      </a:r>
                      <a:r>
                        <a:rPr lang="en-US" sz="1000" i="1" baseline="0" dirty="0" smtClean="0">
                          <a:solidFill>
                            <a:schemeClr val="tx1"/>
                          </a:solidFill>
                          <a:effectLst/>
                          <a:latin typeface="Arial "/>
                          <a:ea typeface="SimSun" panose="02010600030101010101" pitchFamily="2" charset="-122"/>
                          <a:cs typeface="Times New Roman" panose="02020603050405020304" pitchFamily="18" charset="0"/>
                        </a:rPr>
                        <a:t> </a:t>
                      </a:r>
                      <a:r>
                        <a:rPr lang="en-US" sz="1000" i="1" dirty="0" smtClean="0">
                          <a:solidFill>
                            <a:schemeClr val="tx1"/>
                          </a:solidFill>
                          <a:effectLst/>
                          <a:latin typeface="Arial "/>
                          <a:ea typeface="SimSun" panose="02010600030101010101" pitchFamily="2" charset="-122"/>
                          <a:cs typeface="Times New Roman" panose="02020603050405020304" pitchFamily="18" charset="0"/>
                        </a:rPr>
                        <a:t>lead)</a:t>
                      </a:r>
                      <a:endParaRPr lang="en-US" sz="1000" dirty="0">
                        <a:solidFill>
                          <a:schemeClr val="tx1"/>
                        </a:solidFill>
                        <a:effectLst/>
                        <a:latin typeface="Arial "/>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b"/>
                      <a:r>
                        <a:rPr lang="en-GB" sz="1000" b="0" i="0" u="none" strike="noStrike" dirty="0" smtClean="0">
                          <a:solidFill>
                            <a:schemeClr val="tx1"/>
                          </a:solidFill>
                          <a:effectLst/>
                          <a:latin typeface="Arial "/>
                        </a:rPr>
                        <a:t>TEI17_DCAMP-CT</a:t>
                      </a:r>
                      <a:endParaRPr lang="en-GB" sz="1000" b="0" i="0" u="none" strike="noStrike" dirty="0">
                        <a:solidFill>
                          <a:schemeClr val="tx1"/>
                        </a:solidFill>
                        <a:effectLst/>
                        <a:latin typeface="Arial "/>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de-DE" sz="8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24/03/2021</a:t>
                      </a:r>
                      <a:endParaRPr lang="en-US" sz="8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20/03/2022</a:t>
                      </a:r>
                      <a:endParaRPr lang="en-US" sz="8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de-DE" sz="1100" b="0" i="0" u="none" strike="noStrike" smtClean="0">
                          <a:solidFill>
                            <a:schemeClr val="tx1"/>
                          </a:solidFill>
                          <a:effectLst/>
                          <a:latin typeface="Arial" panose="020B0604020202020204" pitchFamily="34" charset="0"/>
                          <a:cs typeface="Arial" panose="020B0604020202020204" pitchFamily="34" charset="0"/>
                        </a:rPr>
                        <a:t>0</a:t>
                      </a:r>
                      <a:r>
                        <a:rPr lang="de-DE" sz="1100" b="0" i="0" u="none" strike="noStrike" dirty="0" smtClean="0">
                          <a:solidFill>
                            <a:schemeClr val="tx1"/>
                          </a:solidFill>
                          <a:effectLst/>
                          <a:latin typeface="Arial" panose="020B0604020202020204" pitchFamily="34" charset="0"/>
                          <a:cs typeface="Arial" panose="020B0604020202020204" pitchFamily="34" charset="0"/>
                        </a:rPr>
                        <a:t>%</a:t>
                      </a:r>
                      <a:endParaRPr lang="en-US" sz="11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369">
                <a:tc>
                  <a:txBody>
                    <a:bodyPr/>
                    <a:lstStyle/>
                    <a:p>
                      <a:pPr>
                        <a:lnSpc>
                          <a:spcPct val="107000"/>
                        </a:lnSpc>
                        <a:spcAft>
                          <a:spcPts val="800"/>
                        </a:spcAft>
                      </a:pPr>
                      <a:r>
                        <a:rPr lang="de-DE" sz="1000" i="1" kern="1200" dirty="0" smtClean="0">
                          <a:solidFill>
                            <a:schemeClr val="tx1"/>
                          </a:solidFill>
                          <a:effectLst/>
                          <a:latin typeface="Arial "/>
                          <a:ea typeface="+mn-ea"/>
                          <a:cs typeface="+mn-cs"/>
                        </a:rPr>
                        <a:t>CT4 aspects of </a:t>
                      </a:r>
                      <a:r>
                        <a:rPr lang="en-US" sz="1000" kern="1200" dirty="0" smtClean="0">
                          <a:solidFill>
                            <a:schemeClr val="tx1"/>
                          </a:solidFill>
                          <a:effectLst/>
                          <a:latin typeface="Arial "/>
                          <a:ea typeface="+mn-ea"/>
                          <a:cs typeface="+mn-cs"/>
                        </a:rPr>
                        <a:t>CT aspects on Dynamic Management of Group-based Event Monitoring </a:t>
                      </a:r>
                      <a:r>
                        <a:rPr lang="en-US" sz="1000" i="1" kern="1200" dirty="0" smtClean="0">
                          <a:solidFill>
                            <a:schemeClr val="tx1"/>
                          </a:solidFill>
                          <a:effectLst/>
                          <a:latin typeface="Arial "/>
                          <a:ea typeface="+mn-ea"/>
                          <a:cs typeface="+mn-cs"/>
                        </a:rPr>
                        <a:t>(CT3 lead)</a:t>
                      </a:r>
                      <a:endParaRPr lang="en-US" sz="1000" dirty="0">
                        <a:solidFill>
                          <a:schemeClr val="tx1"/>
                        </a:solidFill>
                        <a:effectLst/>
                        <a:latin typeface="Arial "/>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b"/>
                      <a:r>
                        <a:rPr lang="de-DE" sz="1000" b="0" i="0" u="none" strike="noStrike" dirty="0" smtClean="0">
                          <a:solidFill>
                            <a:schemeClr val="tx1"/>
                          </a:solidFill>
                          <a:effectLst/>
                          <a:latin typeface="Arial "/>
                        </a:rPr>
                        <a:t>TEI17_GEM-CT</a:t>
                      </a:r>
                      <a:endParaRPr lang="en-US" sz="1000" b="0" i="0" u="none" strike="noStrike" dirty="0">
                        <a:solidFill>
                          <a:schemeClr val="tx1"/>
                        </a:solidFill>
                        <a:effectLst/>
                        <a:latin typeface="Arial "/>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de-DE" sz="8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24/03/2021</a:t>
                      </a:r>
                      <a:endParaRPr lang="en-US" sz="8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20/03/2022</a:t>
                      </a:r>
                      <a:endParaRPr lang="en-US" sz="8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de-DE" sz="1100" b="0" i="0" u="none" strike="noStrike" smtClean="0">
                          <a:solidFill>
                            <a:schemeClr val="tx1"/>
                          </a:solidFill>
                          <a:effectLst/>
                          <a:latin typeface="Arial" panose="020B0604020202020204" pitchFamily="34" charset="0"/>
                          <a:cs typeface="Arial" panose="020B0604020202020204" pitchFamily="34" charset="0"/>
                        </a:rPr>
                        <a:t>0</a:t>
                      </a:r>
                      <a:r>
                        <a:rPr lang="de-DE" sz="1100" b="0" i="0" u="none" strike="noStrike" dirty="0" smtClean="0">
                          <a:solidFill>
                            <a:schemeClr val="tx1"/>
                          </a:solidFill>
                          <a:effectLst/>
                          <a:latin typeface="Arial" panose="020B0604020202020204" pitchFamily="34" charset="0"/>
                          <a:cs typeface="Arial" panose="020B0604020202020204" pitchFamily="34" charset="0"/>
                        </a:rPr>
                        <a:t>%</a:t>
                      </a:r>
                      <a:endParaRPr lang="en-US" sz="11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369">
                <a:tc>
                  <a:txBody>
                    <a:bodyPr/>
                    <a:lstStyle/>
                    <a:p>
                      <a:pPr algn="l" fontAlgn="b"/>
                      <a:r>
                        <a:rPr lang="en-US" sz="1000" b="0" i="0" u="none" strike="noStrike">
                          <a:solidFill>
                            <a:srgbClr val="FF0000"/>
                          </a:solidFill>
                          <a:effectLst/>
                          <a:latin typeface="Arial" panose="020B0604020202020204" pitchFamily="34" charset="0"/>
                        </a:rPr>
                        <a:t>Enhancements of 3GPP Northbound </a:t>
                      </a:r>
                      <a:r>
                        <a:rPr lang="en-US" sz="1000" b="0" i="0" u="none" strike="noStrike" smtClean="0">
                          <a:solidFill>
                            <a:srgbClr val="FF0000"/>
                          </a:solidFill>
                          <a:effectLst/>
                          <a:latin typeface="Arial" panose="020B0604020202020204" pitchFamily="34" charset="0"/>
                        </a:rPr>
                        <a:t>Interfaces</a:t>
                      </a:r>
                      <a:r>
                        <a:rPr lang="" sz="1000" b="0" i="0" u="none" strike="noStrike" smtClean="0">
                          <a:solidFill>
                            <a:srgbClr val="FF0000"/>
                          </a:solidFill>
                          <a:effectLst/>
                          <a:latin typeface="Arial" panose="020B0604020202020204" pitchFamily="34" charset="0"/>
                        </a:rPr>
                        <a:t> (CT3 lead) </a:t>
                      </a:r>
                      <a:endParaRPr lang="en-US" sz="1000" b="0" i="0" u="none" strike="noStrike">
                        <a:solidFill>
                          <a:srgbClr val="FF0000"/>
                        </a:solidFill>
                        <a:effectLst/>
                        <a:latin typeface="Arial" panose="020B0604020202020204" pitchFamily="34"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b"/>
                      <a:r>
                        <a:rPr lang="en-US" sz="1000" b="0" i="0" u="none" strike="noStrike">
                          <a:solidFill>
                            <a:srgbClr val="FF0000"/>
                          </a:solidFill>
                          <a:effectLst/>
                          <a:latin typeface="Times New Roman" panose="02020603050405020304" pitchFamily="18" charset="0"/>
                        </a:rPr>
                        <a:t>NBI17</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 sz="80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16</a:t>
                      </a:r>
                      <a:r>
                        <a:rPr lang="de-DE" sz="80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/0</a:t>
                      </a:r>
                      <a:r>
                        <a:rPr lang="" sz="80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6</a:t>
                      </a:r>
                      <a:r>
                        <a:rPr lang="de-DE" sz="80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/2021</a:t>
                      </a:r>
                      <a:endParaRPr lang="en-US" sz="80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20/03/2022</a:t>
                      </a: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 sz="800" b="0" i="0" u="none" strike="noStrike" kern="1200" smtClean="0">
                          <a:solidFill>
                            <a:srgbClr val="FF0000"/>
                          </a:solidFill>
                          <a:effectLst/>
                          <a:latin typeface="Arial" panose="020B0604020202020204" pitchFamily="34" charset="0"/>
                          <a:ea typeface="+mn-ea"/>
                          <a:cs typeface="+mn-cs"/>
                        </a:rPr>
                        <a:t>0%</a:t>
                      </a:r>
                      <a:endParaRPr lang="en-US" sz="800" b="0" i="0" u="none" strike="noStrike" kern="1200" dirty="0">
                        <a:solidFill>
                          <a:srgbClr val="FF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369">
                <a:tc>
                  <a:txBody>
                    <a:bodyPr/>
                    <a:lstStyle/>
                    <a:p>
                      <a:endParaRPr lang="en-US"/>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endParaRPr lang="en-US"/>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en-US"/>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en-US"/>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en-US"/>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
        <p:nvSpPr>
          <p:cNvPr id="5" name="Content Placeholder 2">
            <a:extLst>
              <a:ext uri="{FF2B5EF4-FFF2-40B4-BE49-F238E27FC236}">
                <a16:creationId xmlns="" xmlns:a16="http://schemas.microsoft.com/office/drawing/2014/main"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small outstanding issues, no exception sheet </a:t>
            </a:r>
            <a:br>
              <a:rPr lang="fi-FI" altLang="de-DE" sz="1000" dirty="0">
                <a:latin typeface="Arial" panose="020B0604020202020204" pitchFamily="34" charset="0"/>
              </a:rPr>
            </a:br>
            <a:r>
              <a:rPr lang="fi-FI" altLang="de-DE" sz="1000" dirty="0" smtClean="0">
                <a:highlight>
                  <a:srgbClr val="FF0000"/>
                </a:highlight>
                <a:latin typeface="Arial" panose="020B0604020202020204" pitchFamily="34" charset="0"/>
              </a:rPr>
              <a:t>Red  </a:t>
            </a:r>
            <a:r>
              <a:rPr lang="fi-FI" altLang="de-DE" sz="1000" dirty="0">
                <a:highlight>
                  <a:srgbClr val="FF0000"/>
                </a:highlight>
                <a:latin typeface="Arial" panose="020B0604020202020204" pitchFamily="34" charset="0"/>
              </a:rPr>
              <a:t>row     </a:t>
            </a:r>
            <a:r>
              <a:rPr lang="fi-FI" altLang="de-DE" sz="1000" dirty="0">
                <a:latin typeface="Arial" panose="020B0604020202020204" pitchFamily="34" charset="0"/>
              </a:rPr>
              <a:t>– exception sheet</a:t>
            </a:r>
          </a:p>
          <a:p>
            <a:pPr>
              <a:lnSpc>
                <a:spcPct val="90000"/>
              </a:lnSpc>
              <a:spcBef>
                <a:spcPct val="0"/>
              </a:spcBef>
              <a:buFontTx/>
              <a:buNone/>
              <a:defRPr/>
            </a:pPr>
            <a:r>
              <a:rPr lang="fi-FI" altLang="de-DE" sz="1000" dirty="0">
                <a:latin typeface="Arial" panose="020B0604020202020204" pitchFamily="34" charset="0"/>
              </a:rPr>
              <a:t>	</a:t>
            </a:r>
            <a:r>
              <a:rPr lang="fi-FI" altLang="de-DE" sz="1000" dirty="0" smtClean="0">
                <a:latin typeface="Arial" panose="020B0604020202020204" pitchFamily="34" charset="0"/>
              </a:rPr>
              <a:t>black text    -  no </a:t>
            </a:r>
            <a:r>
              <a:rPr lang="fi-FI" altLang="de-DE" sz="1000" dirty="0">
                <a:latin typeface="Arial" panose="020B0604020202020204" pitchFamily="34" charset="0"/>
              </a:rPr>
              <a:t>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smtClean="0">
                <a:solidFill>
                  <a:srgbClr val="FF0000"/>
                </a:solidFill>
                <a:latin typeface="Arial" panose="020B0604020202020204" pitchFamily="34" charset="0"/>
              </a:rPr>
              <a:t>red text</a:t>
            </a:r>
            <a:r>
              <a:rPr lang="fi-FI" altLang="de-DE" sz="1000" dirty="0" smtClean="0">
                <a:latin typeface="Arial" panose="020B0604020202020204" pitchFamily="34" charset="0"/>
              </a:rPr>
              <a:t>       -  Updated text since last plenary</a:t>
            </a:r>
            <a:endParaRPr lang="fi-FI" altLang="de-DE" sz="1000" dirty="0">
              <a:latin typeface="Arial" panose="020B0604020202020204" pitchFamily="34" charset="0"/>
            </a:endParaRPr>
          </a:p>
        </p:txBody>
      </p:sp>
    </p:spTree>
    <p:extLst>
      <p:ext uri="{BB962C8B-B14F-4D97-AF65-F5344CB8AC3E}">
        <p14:creationId xmlns:p14="http://schemas.microsoft.com/office/powerpoint/2010/main" val="317443339"/>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190709694"/>
              </p:ext>
            </p:extLst>
          </p:nvPr>
        </p:nvGraphicFramePr>
        <p:xfrm>
          <a:off x="776032" y="1855410"/>
          <a:ext cx="10411095" cy="1593913"/>
        </p:xfrm>
        <a:graphic>
          <a:graphicData uri="http://schemas.openxmlformats.org/drawingml/2006/table">
            <a:tbl>
              <a:tblPr firstRow="1" firstCol="1" bandRow="1"/>
              <a:tblGrid>
                <a:gridCol w="1058269">
                  <a:extLst>
                    <a:ext uri="{9D8B030D-6E8A-4147-A177-3AD203B41FA5}">
                      <a16:colId xmlns="" xmlns:a16="http://schemas.microsoft.com/office/drawing/2014/main" val="20000"/>
                    </a:ext>
                  </a:extLst>
                </a:gridCol>
                <a:gridCol w="4859204">
                  <a:extLst>
                    <a:ext uri="{9D8B030D-6E8A-4147-A177-3AD203B41FA5}">
                      <a16:colId xmlns="" xmlns:a16="http://schemas.microsoft.com/office/drawing/2014/main" val="20001"/>
                    </a:ext>
                  </a:extLst>
                </a:gridCol>
                <a:gridCol w="1363573">
                  <a:extLst>
                    <a:ext uri="{9D8B030D-6E8A-4147-A177-3AD203B41FA5}">
                      <a16:colId xmlns="" xmlns:a16="http://schemas.microsoft.com/office/drawing/2014/main" val="20002"/>
                    </a:ext>
                  </a:extLst>
                </a:gridCol>
                <a:gridCol w="1614147">
                  <a:extLst>
                    <a:ext uri="{9D8B030D-6E8A-4147-A177-3AD203B41FA5}">
                      <a16:colId xmlns="" xmlns:a16="http://schemas.microsoft.com/office/drawing/2014/main" val="20003"/>
                    </a:ext>
                  </a:extLst>
                </a:gridCol>
                <a:gridCol w="1515902">
                  <a:extLst>
                    <a:ext uri="{9D8B030D-6E8A-4147-A177-3AD203B41FA5}">
                      <a16:colId xmlns="" xmlns:a16="http://schemas.microsoft.com/office/drawing/2014/main" val="20004"/>
                    </a:ext>
                  </a:extLst>
                </a:gridCol>
              </a:tblGrid>
              <a:tr h="367491">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Version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341686">
                <a:tc>
                  <a:txBody>
                    <a:bodyPr/>
                    <a:lstStyle/>
                    <a:p>
                      <a:pPr marL="0" algn="l" defTabSz="914400" rtl="0" eaLnBrk="1" fontAlgn="auto" latinLnBrk="0" hangingPunct="1">
                        <a:spcAft>
                          <a:spcPts val="0"/>
                        </a:spcAft>
                      </a:pPr>
                      <a:r>
                        <a:rPr lang="de-DE" sz="1200" kern="1200" smtClean="0">
                          <a:solidFill>
                            <a:srgbClr val="000000"/>
                          </a:solidFill>
                          <a:effectLst/>
                          <a:latin typeface="Arial"/>
                          <a:ea typeface="Times New Roman"/>
                          <a:cs typeface="+mn-cs"/>
                        </a:rPr>
                        <a:t>CP-21</a:t>
                      </a:r>
                      <a:r>
                        <a:rPr lang="" sz="1200" kern="1200" smtClean="0">
                          <a:solidFill>
                            <a:srgbClr val="000000"/>
                          </a:solidFill>
                          <a:effectLst/>
                          <a:latin typeface="Arial"/>
                          <a:ea typeface="Times New Roman"/>
                          <a:cs typeface="+mn-cs"/>
                        </a:rPr>
                        <a:t>1</a:t>
                      </a:r>
                      <a:r>
                        <a:rPr lang="de-DE" sz="1200" kern="1200" smtClean="0">
                          <a:solidFill>
                            <a:srgbClr val="000000"/>
                          </a:solidFill>
                          <a:effectLst/>
                          <a:latin typeface="Arial"/>
                          <a:ea typeface="Times New Roman"/>
                          <a:cs typeface="+mn-cs"/>
                        </a:rPr>
                        <a:t>0</a:t>
                      </a:r>
                      <a:r>
                        <a:rPr lang="" sz="1200" kern="1200" smtClean="0">
                          <a:solidFill>
                            <a:srgbClr val="000000"/>
                          </a:solidFill>
                          <a:effectLst/>
                          <a:latin typeface="Arial"/>
                          <a:ea typeface="Times New Roman"/>
                          <a:cs typeface="+mn-cs"/>
                        </a:rPr>
                        <a:t>85</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US" sz="1200" kern="1200" dirty="0" smtClean="0">
                          <a:solidFill>
                            <a:srgbClr val="000000"/>
                          </a:solidFill>
                          <a:effectLst/>
                          <a:latin typeface="Arial"/>
                          <a:ea typeface="Times New Roman"/>
                          <a:cs typeface="+mn-cs"/>
                        </a:rPr>
                        <a:t>3GPP TR </a:t>
                      </a:r>
                      <a:r>
                        <a:rPr lang="en-US" sz="1200" kern="1200" smtClean="0">
                          <a:solidFill>
                            <a:srgbClr val="000000"/>
                          </a:solidFill>
                          <a:effectLst/>
                          <a:latin typeface="Arial"/>
                          <a:ea typeface="Times New Roman"/>
                          <a:cs typeface="+mn-cs"/>
                        </a:rPr>
                        <a:t>29.835 v</a:t>
                      </a:r>
                      <a:r>
                        <a:rPr lang="" sz="1200" kern="1200" smtClean="0">
                          <a:solidFill>
                            <a:srgbClr val="000000"/>
                          </a:solidFill>
                          <a:effectLst/>
                          <a:latin typeface="Arial"/>
                          <a:ea typeface="Times New Roman"/>
                          <a:cs typeface="+mn-cs"/>
                        </a:rPr>
                        <a:t>2</a:t>
                      </a:r>
                      <a:r>
                        <a:rPr lang="en-US" sz="1200" kern="1200" smtClean="0">
                          <a:solidFill>
                            <a:srgbClr val="000000"/>
                          </a:solidFill>
                          <a:effectLst/>
                          <a:latin typeface="Arial"/>
                          <a:ea typeface="Times New Roman"/>
                          <a:cs typeface="+mn-cs"/>
                        </a:rPr>
                        <a:t>.0.0 </a:t>
                      </a:r>
                      <a:r>
                        <a:rPr lang="en-US" sz="1200" kern="1200" dirty="0" smtClean="0">
                          <a:solidFill>
                            <a:srgbClr val="000000"/>
                          </a:solidFill>
                          <a:effectLst/>
                          <a:latin typeface="Arial"/>
                          <a:ea typeface="Times New Roman"/>
                          <a:cs typeface="+mn-cs"/>
                        </a:rPr>
                        <a:t>on Study on Port Allocation Alternatives for New 3GPP Interfaces</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 sz="1200" kern="1200" smtClean="0">
                          <a:solidFill>
                            <a:srgbClr val="000000"/>
                          </a:solidFill>
                          <a:effectLst/>
                          <a:latin typeface="Arial"/>
                          <a:ea typeface="Times New Roman"/>
                          <a:cs typeface="+mn-cs"/>
                        </a:rPr>
                        <a:t>2</a:t>
                      </a:r>
                      <a:r>
                        <a:rPr lang="de-DE" sz="1200" kern="1200" smtClean="0">
                          <a:solidFill>
                            <a:srgbClr val="000000"/>
                          </a:solidFill>
                          <a:effectLst/>
                          <a:latin typeface="Arial"/>
                          <a:ea typeface="Times New Roman"/>
                          <a:cs typeface="+mn-cs"/>
                        </a:rPr>
                        <a:t>.0.0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de-DE" sz="1200" kern="1200" dirty="0" smtClean="0">
                          <a:solidFill>
                            <a:srgbClr val="000000"/>
                          </a:solidFill>
                          <a:effectLst/>
                          <a:latin typeface="Arial"/>
                          <a:ea typeface="Times New Roman"/>
                          <a:cs typeface="+mn-cs"/>
                        </a:rPr>
                        <a:t>Giorgi Gulbani,</a:t>
                      </a:r>
                      <a:r>
                        <a:rPr lang="de-DE" sz="1200" kern="1200" baseline="0" dirty="0" smtClean="0">
                          <a:solidFill>
                            <a:srgbClr val="000000"/>
                          </a:solidFill>
                          <a:effectLst/>
                          <a:latin typeface="Arial"/>
                          <a:ea typeface="Times New Roman"/>
                          <a:cs typeface="+mn-cs"/>
                        </a:rPr>
                        <a:t> Huawei</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 sz="1200" kern="1200" noProof="0" smtClean="0">
                          <a:solidFill>
                            <a:srgbClr val="000000"/>
                          </a:solidFill>
                          <a:effectLst/>
                          <a:latin typeface="Arial"/>
                          <a:ea typeface="Times New Roman"/>
                          <a:cs typeface="+mn-cs"/>
                        </a:rPr>
                        <a:t>Approval</a:t>
                      </a: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1"/>
                  </a:ext>
                </a:extLst>
              </a:tr>
              <a:tr h="430331">
                <a:tc>
                  <a:txBody>
                    <a:bodyPr/>
                    <a:lstStyle/>
                    <a:p>
                      <a:pPr marL="0" algn="l" defTabSz="914400" rtl="0" eaLnBrk="1" fontAlgn="auto" latinLnBrk="0" hangingPunct="1">
                        <a:spcAft>
                          <a:spcPts val="0"/>
                        </a:spcAft>
                      </a:pPr>
                      <a:r>
                        <a:rPr lang="de-DE" sz="1200" kern="1200" smtClean="0">
                          <a:solidFill>
                            <a:srgbClr val="000000"/>
                          </a:solidFill>
                          <a:effectLst/>
                          <a:latin typeface="Arial"/>
                          <a:ea typeface="Times New Roman"/>
                          <a:cs typeface="+mn-cs"/>
                        </a:rPr>
                        <a:t>CP-21</a:t>
                      </a:r>
                      <a:r>
                        <a:rPr lang="" sz="1200" kern="1200" smtClean="0">
                          <a:solidFill>
                            <a:srgbClr val="000000"/>
                          </a:solidFill>
                          <a:effectLst/>
                          <a:latin typeface="Arial"/>
                          <a:ea typeface="Times New Roman"/>
                          <a:cs typeface="+mn-cs"/>
                        </a:rPr>
                        <a:t>1</a:t>
                      </a:r>
                      <a:r>
                        <a:rPr lang="de-DE" sz="1200" kern="1200" smtClean="0">
                          <a:solidFill>
                            <a:srgbClr val="000000"/>
                          </a:solidFill>
                          <a:effectLst/>
                          <a:latin typeface="Arial"/>
                          <a:ea typeface="Times New Roman"/>
                          <a:cs typeface="+mn-cs"/>
                        </a:rPr>
                        <a:t>0</a:t>
                      </a:r>
                      <a:r>
                        <a:rPr lang="" sz="1200" kern="1200" smtClean="0">
                          <a:solidFill>
                            <a:srgbClr val="000000"/>
                          </a:solidFill>
                          <a:effectLst/>
                          <a:latin typeface="Arial"/>
                          <a:ea typeface="Times New Roman"/>
                          <a:cs typeface="+mn-cs"/>
                        </a:rPr>
                        <a:t>86</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US" sz="1200" kern="1200" smtClean="0">
                          <a:solidFill>
                            <a:srgbClr val="000000"/>
                          </a:solidFill>
                          <a:effectLst/>
                          <a:latin typeface="Arial"/>
                          <a:ea typeface="Times New Roman"/>
                          <a:cs typeface="+mn-cs"/>
                        </a:rPr>
                        <a:t>3GPP </a:t>
                      </a:r>
                      <a:r>
                        <a:rPr lang="en-US" sz="1200" kern="1200" smtClean="0">
                          <a:solidFill>
                            <a:srgbClr val="000000"/>
                          </a:solidFill>
                          <a:effectLst/>
                          <a:latin typeface="Arial"/>
                          <a:ea typeface="Times New Roman"/>
                          <a:cs typeface="+mn-cs"/>
                        </a:rPr>
                        <a:t>T</a:t>
                      </a:r>
                      <a:r>
                        <a:rPr lang="" sz="1200" kern="1200" smtClean="0">
                          <a:solidFill>
                            <a:srgbClr val="000000"/>
                          </a:solidFill>
                          <a:effectLst/>
                          <a:latin typeface="Arial"/>
                          <a:ea typeface="Times New Roman"/>
                          <a:cs typeface="+mn-cs"/>
                        </a:rPr>
                        <a:t>R</a:t>
                      </a:r>
                      <a:r>
                        <a:rPr lang="en-US" sz="1200" kern="1200" smtClean="0">
                          <a:solidFill>
                            <a:srgbClr val="000000"/>
                          </a:solidFill>
                          <a:effectLst/>
                          <a:latin typeface="Arial"/>
                          <a:ea typeface="Times New Roman"/>
                          <a:cs typeface="+mn-cs"/>
                        </a:rPr>
                        <a:t> </a:t>
                      </a:r>
                      <a:r>
                        <a:rPr lang="en-US" sz="1200" kern="1200" smtClean="0">
                          <a:solidFill>
                            <a:srgbClr val="000000"/>
                          </a:solidFill>
                          <a:effectLst/>
                          <a:latin typeface="Arial"/>
                          <a:ea typeface="Times New Roman"/>
                          <a:cs typeface="+mn-cs"/>
                        </a:rPr>
                        <a:t>29.</a:t>
                      </a:r>
                      <a:r>
                        <a:rPr lang="" sz="1200" kern="1200" smtClean="0">
                          <a:solidFill>
                            <a:srgbClr val="000000"/>
                          </a:solidFill>
                          <a:effectLst/>
                          <a:latin typeface="Arial"/>
                          <a:ea typeface="Times New Roman"/>
                          <a:cs typeface="+mn-cs"/>
                        </a:rPr>
                        <a:t>941</a:t>
                      </a:r>
                      <a:r>
                        <a:rPr lang="en-US" sz="1200" kern="1200" smtClean="0">
                          <a:solidFill>
                            <a:srgbClr val="000000"/>
                          </a:solidFill>
                          <a:effectLst/>
                          <a:latin typeface="Arial"/>
                          <a:ea typeface="Times New Roman"/>
                          <a:cs typeface="+mn-cs"/>
                        </a:rPr>
                        <a:t> v</a:t>
                      </a:r>
                      <a:r>
                        <a:rPr lang="" sz="1200" kern="1200" smtClean="0">
                          <a:solidFill>
                            <a:srgbClr val="000000"/>
                          </a:solidFill>
                          <a:effectLst/>
                          <a:latin typeface="Arial"/>
                          <a:ea typeface="Times New Roman"/>
                          <a:cs typeface="+mn-cs"/>
                        </a:rPr>
                        <a:t>1</a:t>
                      </a:r>
                      <a:r>
                        <a:rPr lang="en-US" sz="1200" kern="1200" smtClean="0">
                          <a:solidFill>
                            <a:srgbClr val="000000"/>
                          </a:solidFill>
                          <a:effectLst/>
                          <a:latin typeface="Arial"/>
                          <a:ea typeface="Times New Roman"/>
                          <a:cs typeface="+mn-cs"/>
                        </a:rPr>
                        <a:t>.0.0 on Guidelines on Port Allocation for New 3GPP Interfaces</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 sz="1200" kern="1200" smtClean="0">
                          <a:solidFill>
                            <a:srgbClr val="000000"/>
                          </a:solidFill>
                          <a:effectLst/>
                          <a:latin typeface="Arial"/>
                          <a:ea typeface="Times New Roman"/>
                          <a:cs typeface="+mn-cs"/>
                        </a:rPr>
                        <a:t>1</a:t>
                      </a:r>
                      <a:r>
                        <a:rPr lang="de-DE" sz="1200" kern="1200" smtClean="0">
                          <a:solidFill>
                            <a:srgbClr val="000000"/>
                          </a:solidFill>
                          <a:effectLst/>
                          <a:latin typeface="Arial"/>
                          <a:ea typeface="Times New Roman"/>
                          <a:cs typeface="+mn-cs"/>
                        </a:rPr>
                        <a:t>.0.0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de-DE" sz="1200" kern="1200" dirty="0" smtClean="0">
                          <a:solidFill>
                            <a:srgbClr val="000000"/>
                          </a:solidFill>
                          <a:effectLst/>
                          <a:latin typeface="Arial"/>
                          <a:ea typeface="Times New Roman"/>
                          <a:cs typeface="+mn-cs"/>
                        </a:rPr>
                        <a:t>Giorgi Gulbani,</a:t>
                      </a:r>
                      <a:r>
                        <a:rPr lang="de-DE" sz="1200" kern="1200" baseline="0" dirty="0" smtClean="0">
                          <a:solidFill>
                            <a:srgbClr val="000000"/>
                          </a:solidFill>
                          <a:effectLst/>
                          <a:latin typeface="Arial"/>
                          <a:ea typeface="Times New Roman"/>
                          <a:cs typeface="+mn-cs"/>
                        </a:rPr>
                        <a:t> Huawei</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 sz="1200" kern="1200" noProof="0" smtClean="0">
                          <a:solidFill>
                            <a:srgbClr val="000000"/>
                          </a:solidFill>
                          <a:effectLst/>
                          <a:latin typeface="Arial"/>
                          <a:ea typeface="Times New Roman"/>
                          <a:cs typeface="+mn-cs"/>
                        </a:rPr>
                        <a:t>Information</a:t>
                      </a: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2"/>
                  </a:ext>
                </a:extLst>
              </a:tr>
              <a:tr h="430331">
                <a:tc>
                  <a:txBody>
                    <a:bodyPr/>
                    <a:lstStyle/>
                    <a:p>
                      <a:pPr marL="0" algn="l" defTabSz="914400" rtl="0" eaLnBrk="1" fontAlgn="auto" latinLnBrk="0" hangingPunct="1">
                        <a:spcAft>
                          <a:spcPts val="0"/>
                        </a:spcAft>
                      </a:pPr>
                      <a:r>
                        <a:rPr lang="de-DE" sz="1200" kern="1200" smtClean="0">
                          <a:solidFill>
                            <a:srgbClr val="000000"/>
                          </a:solidFill>
                          <a:effectLst/>
                          <a:latin typeface="Arial"/>
                          <a:ea typeface="Times New Roman"/>
                          <a:cs typeface="+mn-cs"/>
                        </a:rPr>
                        <a:t>CP-21</a:t>
                      </a:r>
                      <a:r>
                        <a:rPr lang="" sz="1200" kern="1200" smtClean="0">
                          <a:solidFill>
                            <a:srgbClr val="000000"/>
                          </a:solidFill>
                          <a:effectLst/>
                          <a:latin typeface="Arial"/>
                          <a:ea typeface="Times New Roman"/>
                          <a:cs typeface="+mn-cs"/>
                        </a:rPr>
                        <a:t>1</a:t>
                      </a:r>
                      <a:r>
                        <a:rPr lang="de-DE" sz="1200" kern="1200" smtClean="0">
                          <a:solidFill>
                            <a:srgbClr val="000000"/>
                          </a:solidFill>
                          <a:effectLst/>
                          <a:latin typeface="Arial"/>
                          <a:ea typeface="Times New Roman"/>
                          <a:cs typeface="+mn-cs"/>
                        </a:rPr>
                        <a:t>0</a:t>
                      </a:r>
                      <a:r>
                        <a:rPr lang="" sz="1200" kern="1200" smtClean="0">
                          <a:solidFill>
                            <a:srgbClr val="000000"/>
                          </a:solidFill>
                          <a:effectLst/>
                          <a:latin typeface="Arial"/>
                          <a:ea typeface="Times New Roman"/>
                          <a:cs typeface="+mn-cs"/>
                        </a:rPr>
                        <a:t>87</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US" sz="1200" kern="1200" smtClean="0">
                          <a:solidFill>
                            <a:srgbClr val="000000"/>
                          </a:solidFill>
                          <a:effectLst/>
                          <a:latin typeface="Arial"/>
                          <a:ea typeface="Times New Roman"/>
                          <a:cs typeface="+mn-cs"/>
                        </a:rPr>
                        <a:t>3GPP T</a:t>
                      </a:r>
                      <a:r>
                        <a:rPr lang="" sz="1200" kern="1200" smtClean="0">
                          <a:solidFill>
                            <a:srgbClr val="000000"/>
                          </a:solidFill>
                          <a:effectLst/>
                          <a:latin typeface="Arial"/>
                          <a:ea typeface="Times New Roman"/>
                          <a:cs typeface="+mn-cs"/>
                        </a:rPr>
                        <a:t>R</a:t>
                      </a:r>
                      <a:r>
                        <a:rPr lang="en-US" sz="1200" kern="1200" smtClean="0">
                          <a:solidFill>
                            <a:srgbClr val="000000"/>
                          </a:solidFill>
                          <a:effectLst/>
                          <a:latin typeface="Arial"/>
                          <a:ea typeface="Times New Roman"/>
                          <a:cs typeface="+mn-cs"/>
                        </a:rPr>
                        <a:t> 29.</a:t>
                      </a:r>
                      <a:r>
                        <a:rPr lang="" sz="1200" kern="1200" smtClean="0">
                          <a:solidFill>
                            <a:srgbClr val="000000"/>
                          </a:solidFill>
                          <a:effectLst/>
                          <a:latin typeface="Arial"/>
                          <a:ea typeface="Times New Roman"/>
                          <a:cs typeface="+mn-cs"/>
                        </a:rPr>
                        <a:t>829</a:t>
                      </a:r>
                      <a:r>
                        <a:rPr lang="en-US" sz="1200" kern="1200" smtClean="0">
                          <a:solidFill>
                            <a:srgbClr val="000000"/>
                          </a:solidFill>
                          <a:effectLst/>
                          <a:latin typeface="Arial"/>
                          <a:ea typeface="Times New Roman"/>
                          <a:cs typeface="+mn-cs"/>
                        </a:rPr>
                        <a:t> v</a:t>
                      </a:r>
                      <a:r>
                        <a:rPr lang="" sz="1200" kern="1200" smtClean="0">
                          <a:solidFill>
                            <a:srgbClr val="000000"/>
                          </a:solidFill>
                          <a:effectLst/>
                          <a:latin typeface="Arial"/>
                          <a:ea typeface="Times New Roman"/>
                          <a:cs typeface="+mn-cs"/>
                        </a:rPr>
                        <a:t>1</a:t>
                      </a:r>
                      <a:r>
                        <a:rPr lang="en-US" sz="1200" kern="1200" smtClean="0">
                          <a:solidFill>
                            <a:srgbClr val="000000"/>
                          </a:solidFill>
                          <a:effectLst/>
                          <a:latin typeface="Arial"/>
                          <a:ea typeface="Times New Roman"/>
                          <a:cs typeface="+mn-cs"/>
                        </a:rPr>
                        <a:t>.0.0 on Study on Service-based support for SMS in 5GC</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 sz="1200" kern="1200" smtClean="0">
                          <a:solidFill>
                            <a:srgbClr val="000000"/>
                          </a:solidFill>
                          <a:effectLst/>
                          <a:latin typeface="Arial"/>
                          <a:ea typeface="Times New Roman"/>
                          <a:cs typeface="+mn-cs"/>
                        </a:rPr>
                        <a:t>1</a:t>
                      </a:r>
                      <a:r>
                        <a:rPr lang="de-DE" sz="1200" kern="1200" smtClean="0">
                          <a:solidFill>
                            <a:srgbClr val="000000"/>
                          </a:solidFill>
                          <a:effectLst/>
                          <a:latin typeface="Arial"/>
                          <a:ea typeface="Times New Roman"/>
                          <a:cs typeface="+mn-cs"/>
                        </a:rPr>
                        <a:t>.0.0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GB" sz="1200" kern="1200" smtClean="0">
                          <a:solidFill>
                            <a:srgbClr val="000000"/>
                          </a:solidFill>
                          <a:effectLst/>
                          <a:latin typeface="Arial"/>
                          <a:ea typeface="Times New Roman"/>
                          <a:cs typeface="+mn-cs"/>
                        </a:rPr>
                        <a:t>Liu Liu, China Telecom</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 sz="1200" kern="1200" noProof="0" smtClean="0">
                          <a:solidFill>
                            <a:srgbClr val="000000"/>
                          </a:solidFill>
                          <a:effectLst/>
                          <a:latin typeface="Arial"/>
                          <a:ea typeface="Times New Roman"/>
                          <a:cs typeface="+mn-cs"/>
                        </a:rPr>
                        <a:t>Information</a:t>
                      </a: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
        <p:nvSpPr>
          <p:cNvPr id="2" name="Titre 1"/>
          <p:cNvSpPr>
            <a:spLocks noGrp="1"/>
          </p:cNvSpPr>
          <p:nvPr>
            <p:ph type="title"/>
          </p:nvPr>
        </p:nvSpPr>
        <p:spPr>
          <a:xfrm>
            <a:off x="838200" y="365125"/>
            <a:ext cx="10515600" cy="1325563"/>
          </a:xfrm>
        </p:spPr>
        <p:txBody>
          <a:bodyPr/>
          <a:lstStyle/>
          <a:p>
            <a:r>
              <a:rPr lang="en-US" dirty="0"/>
              <a:t>TS/TR sent to CT plenary</a:t>
            </a:r>
          </a:p>
        </p:txBody>
      </p:sp>
    </p:spTree>
    <p:extLst>
      <p:ext uri="{BB962C8B-B14F-4D97-AF65-F5344CB8AC3E}">
        <p14:creationId xmlns:p14="http://schemas.microsoft.com/office/powerpoint/2010/main" val="3808174252"/>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870995448"/>
              </p:ext>
            </p:extLst>
          </p:nvPr>
        </p:nvGraphicFramePr>
        <p:xfrm>
          <a:off x="776032" y="1855410"/>
          <a:ext cx="9047522" cy="709177"/>
        </p:xfrm>
        <a:graphic>
          <a:graphicData uri="http://schemas.openxmlformats.org/drawingml/2006/table">
            <a:tbl>
              <a:tblPr firstRow="1" firstCol="1" bandRow="1"/>
              <a:tblGrid>
                <a:gridCol w="1058269">
                  <a:extLst>
                    <a:ext uri="{9D8B030D-6E8A-4147-A177-3AD203B41FA5}">
                      <a16:colId xmlns="" xmlns:a16="http://schemas.microsoft.com/office/drawing/2014/main" val="20000"/>
                    </a:ext>
                  </a:extLst>
                </a:gridCol>
                <a:gridCol w="4859204">
                  <a:extLst>
                    <a:ext uri="{9D8B030D-6E8A-4147-A177-3AD203B41FA5}">
                      <a16:colId xmlns="" xmlns:a16="http://schemas.microsoft.com/office/drawing/2014/main" val="20001"/>
                    </a:ext>
                  </a:extLst>
                </a:gridCol>
                <a:gridCol w="1614147">
                  <a:extLst>
                    <a:ext uri="{9D8B030D-6E8A-4147-A177-3AD203B41FA5}">
                      <a16:colId xmlns="" xmlns:a16="http://schemas.microsoft.com/office/drawing/2014/main" val="20003"/>
                    </a:ext>
                  </a:extLst>
                </a:gridCol>
                <a:gridCol w="1515902">
                  <a:extLst>
                    <a:ext uri="{9D8B030D-6E8A-4147-A177-3AD203B41FA5}">
                      <a16:colId xmlns="" xmlns:a16="http://schemas.microsoft.com/office/drawing/2014/main" val="20004"/>
                    </a:ext>
                  </a:extLst>
                </a:gridCol>
              </a:tblGrid>
              <a:tr h="367491">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341686">
                <a:tc>
                  <a:txBody>
                    <a:bodyPr/>
                    <a:lstStyle/>
                    <a:p>
                      <a:pPr algn="l" fontAlgn="t"/>
                      <a:endParaRPr lang="en-US" sz="1200" kern="1200" dirty="0">
                        <a:solidFill>
                          <a:srgbClr val="000000"/>
                        </a:solidFill>
                        <a:effectLst/>
                        <a:latin typeface="Arial"/>
                        <a:ea typeface="Times New Roman"/>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US" sz="1200" kern="1200" dirty="0">
                        <a:solidFill>
                          <a:srgbClr val="000000"/>
                        </a:solidFill>
                        <a:effectLst/>
                        <a:latin typeface="Arial"/>
                        <a:ea typeface="Times New Roman"/>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1"/>
                  </a:ext>
                </a:extLst>
              </a:tr>
            </a:tbl>
          </a:graphicData>
        </a:graphic>
      </p:graphicFrame>
      <p:sp>
        <p:nvSpPr>
          <p:cNvPr id="2" name="Titre 1"/>
          <p:cNvSpPr>
            <a:spLocks noGrp="1"/>
          </p:cNvSpPr>
          <p:nvPr>
            <p:ph type="title"/>
          </p:nvPr>
        </p:nvSpPr>
        <p:spPr>
          <a:xfrm>
            <a:off x="838200" y="365125"/>
            <a:ext cx="10515600" cy="1325563"/>
          </a:xfrm>
        </p:spPr>
        <p:txBody>
          <a:bodyPr/>
          <a:lstStyle/>
          <a:p>
            <a:r>
              <a:rPr lang="en-US" dirty="0" smtClean="0"/>
              <a:t>Exception sheets </a:t>
            </a:r>
            <a:r>
              <a:rPr lang="en-US" dirty="0"/>
              <a:t>to CT plenary</a:t>
            </a:r>
          </a:p>
        </p:txBody>
      </p:sp>
      <p:sp>
        <p:nvSpPr>
          <p:cNvPr id="3" name="TextBox 2"/>
          <p:cNvSpPr txBox="1"/>
          <p:nvPr/>
        </p:nvSpPr>
        <p:spPr>
          <a:xfrm rot="20555683">
            <a:off x="3543257" y="2308629"/>
            <a:ext cx="1843087" cy="369332"/>
          </a:xfrm>
          <a:prstGeom prst="rect">
            <a:avLst/>
          </a:prstGeom>
          <a:noFill/>
        </p:spPr>
        <p:txBody>
          <a:bodyPr wrap="square" rtlCol="0">
            <a:spAutoFit/>
          </a:bodyPr>
          <a:lstStyle/>
          <a:p>
            <a:r>
              <a:rPr lang="de-DE" dirty="0" smtClean="0">
                <a:solidFill>
                  <a:srgbClr val="FF0000"/>
                </a:solidFill>
              </a:rPr>
              <a:t>None this time</a:t>
            </a:r>
            <a:endParaRPr lang="en-US" dirty="0">
              <a:solidFill>
                <a:srgbClr val="FF0000"/>
              </a:solidFill>
            </a:endParaRPr>
          </a:p>
        </p:txBody>
      </p:sp>
    </p:spTree>
    <p:extLst>
      <p:ext uri="{BB962C8B-B14F-4D97-AF65-F5344CB8AC3E}">
        <p14:creationId xmlns:p14="http://schemas.microsoft.com/office/powerpoint/2010/main" val="2838521691"/>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15 Status</a:t>
            </a:r>
          </a:p>
        </p:txBody>
      </p:sp>
      <p:sp>
        <p:nvSpPr>
          <p:cNvPr id="3" name="Espace réservé du contenu 2"/>
          <p:cNvSpPr>
            <a:spLocks noGrp="1"/>
          </p:cNvSpPr>
          <p:nvPr>
            <p:ph idx="1"/>
          </p:nvPr>
        </p:nvSpPr>
        <p:spPr>
          <a:xfrm>
            <a:off x="747592" y="1690688"/>
            <a:ext cx="10515600" cy="4351338"/>
          </a:xfrm>
        </p:spPr>
        <p:txBody>
          <a:bodyPr/>
          <a:lstStyle/>
          <a:p>
            <a:r>
              <a:rPr lang="de-DE" sz="1600">
                <a:latin typeface="Arial "/>
              </a:rPr>
              <a:t> </a:t>
            </a:r>
            <a:r>
              <a:rPr lang="de-DE" sz="1600" smtClean="0">
                <a:latin typeface="Arial "/>
              </a:rPr>
              <a:t>4 </a:t>
            </a:r>
            <a:r>
              <a:rPr lang="" sz="1600" smtClean="0">
                <a:latin typeface="Arial "/>
              </a:rPr>
              <a:t>essential corrections are  agreed for Rel15 </a:t>
            </a:r>
            <a:r>
              <a:rPr lang="en-US" sz="1600" smtClean="0">
                <a:latin typeface="Arial "/>
              </a:rPr>
              <a:t>(9 </a:t>
            </a:r>
            <a:r>
              <a:rPr lang="en-US" sz="1600">
                <a:latin typeface="Arial" panose="020B0604020202020204" pitchFamily="34" charset="0"/>
                <a:cs typeface="Arial" panose="020B0604020202020204" pitchFamily="34" charset="0"/>
              </a:rPr>
              <a:t>for CT#91e) </a:t>
            </a:r>
            <a:r>
              <a:rPr lang="" sz="1600" smtClean="0">
                <a:latin typeface="Arial "/>
              </a:rPr>
              <a:t>on the WID </a:t>
            </a:r>
            <a:r>
              <a:rPr lang="en-US" sz="1600" smtClean="0">
                <a:latin typeface="Arial "/>
              </a:rPr>
              <a:t>5GS_Ph1-CT</a:t>
            </a:r>
            <a:endParaRPr lang="de-DE" sz="1200" dirty="0">
              <a:latin typeface="Arial" panose="020B0604020202020204" pitchFamily="34" charset="0"/>
              <a:cs typeface="Arial" panose="020B0604020202020204" pitchFamily="34" charset="0"/>
            </a:endParaRPr>
          </a:p>
          <a:p>
            <a:r>
              <a:rPr lang="de-DE" sz="1600" smtClean="0">
                <a:latin typeface="Arial "/>
              </a:rPr>
              <a:t>Security:</a:t>
            </a:r>
            <a:endParaRPr lang="de-DE" sz="1600" dirty="0">
              <a:latin typeface="Arial "/>
            </a:endParaRPr>
          </a:p>
          <a:p>
            <a:r>
              <a:rPr lang="en-GB" sz="1200" smtClean="0">
                <a:latin typeface="Arial" panose="020B0604020202020204" pitchFamily="34" charset="0"/>
                <a:cs typeface="Arial" panose="020B0604020202020204" pitchFamily="34" charset="0"/>
              </a:rPr>
              <a:t>On </a:t>
            </a:r>
            <a:r>
              <a:rPr lang="en-GB" sz="1200" dirty="0" smtClean="0">
                <a:latin typeface="Arial" panose="020B0604020202020204" pitchFamily="34" charset="0"/>
                <a:cs typeface="Arial" panose="020B0604020202020204" pitchFamily="34" charset="0"/>
              </a:rPr>
              <a:t>misalignment </a:t>
            </a:r>
            <a:r>
              <a:rPr lang="en-GB" sz="1200" dirty="0">
                <a:latin typeface="Arial" panose="020B0604020202020204" pitchFamily="34" charset="0"/>
                <a:cs typeface="Arial" panose="020B0604020202020204" pitchFamily="34" charset="0"/>
              </a:rPr>
              <a:t>on access token request </a:t>
            </a:r>
            <a:r>
              <a:rPr lang="en-GB" sz="1200" dirty="0" smtClean="0">
                <a:latin typeface="Arial" panose="020B0604020202020204" pitchFamily="34" charset="0"/>
                <a:cs typeface="Arial" panose="020B0604020202020204" pitchFamily="34" charset="0"/>
              </a:rPr>
              <a:t>requirement between </a:t>
            </a:r>
            <a:r>
              <a:rPr lang="en-GB" sz="1200" dirty="0">
                <a:latin typeface="Arial" panose="020B0604020202020204" pitchFamily="34" charset="0"/>
                <a:cs typeface="Arial" panose="020B0604020202020204" pitchFamily="34" charset="0"/>
              </a:rPr>
              <a:t>TS 29.510 </a:t>
            </a:r>
            <a:r>
              <a:rPr lang="en-GB" sz="1200">
                <a:latin typeface="Arial" panose="020B0604020202020204" pitchFamily="34" charset="0"/>
                <a:cs typeface="Arial" panose="020B0604020202020204" pitchFamily="34" charset="0"/>
              </a:rPr>
              <a:t>and </a:t>
            </a:r>
            <a:r>
              <a:rPr lang="en-GB" sz="1200" smtClean="0">
                <a:latin typeface="Arial" panose="020B0604020202020204" pitchFamily="34" charset="0"/>
                <a:cs typeface="Arial" panose="020B0604020202020204" pitchFamily="34" charset="0"/>
              </a:rPr>
              <a:t>33.501</a:t>
            </a:r>
            <a:br>
              <a:rPr lang="en-GB" sz="1200" smtClean="0">
                <a:latin typeface="Arial" panose="020B0604020202020204" pitchFamily="34" charset="0"/>
                <a:cs typeface="Arial" panose="020B0604020202020204" pitchFamily="34" charset="0"/>
              </a:rPr>
            </a:br>
            <a:r>
              <a:rPr lang="en-GB" sz="1200" smtClean="0">
                <a:latin typeface="Arial" panose="020B0604020202020204" pitchFamily="34" charset="0"/>
                <a:cs typeface="Arial" panose="020B0604020202020204" pitchFamily="34" charset="0"/>
              </a:rPr>
              <a:t>Status:</a:t>
            </a:r>
            <a:endParaRPr lang="en-GB" sz="1200" dirty="0" smtClean="0">
              <a:latin typeface="Arial" panose="020B0604020202020204" pitchFamily="34" charset="0"/>
              <a:cs typeface="Arial" panose="020B0604020202020204" pitchFamily="34" charset="0"/>
            </a:endParaRPr>
          </a:p>
          <a:p>
            <a:pPr marL="217488" lvl="1" indent="0" algn="just">
              <a:buNone/>
            </a:pPr>
            <a:r>
              <a:rPr lang="en-GB" sz="1200" smtClean="0">
                <a:latin typeface="Arial" panose="020B0604020202020204" pitchFamily="34" charset="0"/>
                <a:cs typeface="Arial" panose="020B0604020202020204" pitchFamily="34" charset="0"/>
              </a:rPr>
              <a:t>A conference call was  held with participants from SA3 and CT4 and </a:t>
            </a:r>
            <a:r>
              <a:rPr lang="" sz="1200" smtClean="0">
                <a:latin typeface="Arial" panose="020B0604020202020204" pitchFamily="34" charset="0"/>
                <a:cs typeface="Arial" panose="020B0604020202020204" pitchFamily="34" charset="0"/>
              </a:rPr>
              <a:t>as a</a:t>
            </a:r>
            <a:r>
              <a:rPr lang="en-GB" sz="1200" smtClean="0">
                <a:latin typeface="Arial" panose="020B0604020202020204" pitchFamily="34" charset="0"/>
                <a:cs typeface="Arial" panose="020B0604020202020204" pitchFamily="34" charset="0"/>
              </a:rPr>
              <a:t> way forward :</a:t>
            </a:r>
          </a:p>
          <a:p>
            <a:pPr marL="536575" lvl="1" indent="-260350">
              <a:buFont typeface="Wingdings" panose="05000000000000000000" pitchFamily="2" charset="2"/>
              <a:buChar char="q"/>
            </a:pPr>
            <a:r>
              <a:rPr lang="en-US" sz="1200" smtClean="0">
                <a:latin typeface="Arial" panose="020B0604020202020204" pitchFamily="34" charset="0"/>
                <a:cs typeface="Arial" panose="020B0604020202020204" pitchFamily="34" charset="0"/>
              </a:rPr>
              <a:t>It </a:t>
            </a:r>
            <a:r>
              <a:rPr lang="en-US" sz="1200">
                <a:latin typeface="Arial" panose="020B0604020202020204" pitchFamily="34" charset="0"/>
                <a:cs typeface="Arial" panose="020B0604020202020204" pitchFamily="34" charset="0"/>
              </a:rPr>
              <a:t>was proposed to discuss separation of Oauth2.0  Authorization and NRF registration. This  would be a possible discussion in SA3 for Rel-17. We need to find a pragmatic solution for Rel-15 and Rel-16.</a:t>
            </a:r>
          </a:p>
          <a:p>
            <a:pPr marL="536575" lvl="1" indent="-260350">
              <a:buFont typeface="Wingdings" panose="05000000000000000000" pitchFamily="2" charset="2"/>
              <a:buChar char="q"/>
            </a:pPr>
            <a:r>
              <a:rPr lang="en-US" sz="1200">
                <a:latin typeface="Arial" panose="020B0604020202020204" pitchFamily="34" charset="0"/>
                <a:cs typeface="Arial" panose="020B0604020202020204" pitchFamily="34" charset="0"/>
              </a:rPr>
              <a:t>We agreed to work first on the two open issues:</a:t>
            </a:r>
          </a:p>
          <a:p>
            <a:pPr lvl="1">
              <a:buFont typeface="Wingdings" panose="05000000000000000000" pitchFamily="2" charset="2"/>
              <a:buChar char="Ø"/>
            </a:pPr>
            <a:r>
              <a:rPr lang="en-US" sz="1200" smtClean="0">
                <a:latin typeface="Arial" panose="020B0604020202020204" pitchFamily="34" charset="0"/>
                <a:cs typeface="Arial" panose="020B0604020202020204" pitchFamily="34" charset="0"/>
              </a:rPr>
              <a:t>Correct </a:t>
            </a:r>
            <a:r>
              <a:rPr lang="en-US" sz="1200">
                <a:latin typeface="Arial" panose="020B0604020202020204" pitchFamily="34" charset="0"/>
                <a:cs typeface="Arial" panose="020B0604020202020204" pitchFamily="34" charset="0"/>
              </a:rPr>
              <a:t>the stage-2 (TS 33.501), clauses 13.4.1.1 and 13.4.1.2, for the definition of the Oauth2 Client Registration process by defining for Rel-15/16 a kind of Static Authorization/O&amp;M configuration process.</a:t>
            </a:r>
          </a:p>
          <a:p>
            <a:pPr lvl="1">
              <a:buFont typeface="Wingdings" panose="05000000000000000000" pitchFamily="2" charset="2"/>
              <a:buChar char="Ø"/>
            </a:pPr>
            <a:r>
              <a:rPr lang="en-US" sz="1200" smtClean="0">
                <a:latin typeface="Arial" panose="020B0604020202020204" pitchFamily="34" charset="0"/>
                <a:cs typeface="Arial" panose="020B0604020202020204" pitchFamily="34" charset="0"/>
              </a:rPr>
              <a:t>The </a:t>
            </a:r>
            <a:r>
              <a:rPr lang="en-US" sz="1200">
                <a:latin typeface="Arial" panose="020B0604020202020204" pitchFamily="34" charset="0"/>
                <a:cs typeface="Arial" panose="020B0604020202020204" pitchFamily="34" charset="0"/>
              </a:rPr>
              <a:t>NOTE  in TS 33.501 clause 13.3.1.3 should be changed to normative text clarifying that the usage of Oauth2 in the NRF APIs (NFManagement and NFDiscovery) is </a:t>
            </a:r>
            <a:r>
              <a:rPr lang="en-US" sz="1200" smtClean="0">
                <a:latin typeface="Arial" panose="020B0604020202020204" pitchFamily="34" charset="0"/>
                <a:cs typeface="Arial" panose="020B0604020202020204" pitchFamily="34" charset="0"/>
              </a:rPr>
              <a:t>optional.</a:t>
            </a:r>
            <a:endParaRPr lang="de-DE" sz="1200" dirty="0">
              <a:latin typeface="Arial" panose="020B0604020202020204" pitchFamily="34" charset="0"/>
              <a:cs typeface="Arial" panose="020B0604020202020204" pitchFamily="34" charset="0"/>
            </a:endParaRPr>
          </a:p>
          <a:p>
            <a:pPr marL="217488" lvl="1" indent="0" algn="just">
              <a:buNone/>
            </a:pPr>
            <a:r>
              <a:rPr lang="en-GB" sz="1200">
                <a:latin typeface="Arial" panose="020B0604020202020204" pitchFamily="34" charset="0"/>
                <a:cs typeface="Arial" panose="020B0604020202020204" pitchFamily="34" charset="0"/>
              </a:rPr>
              <a:t>No progress was made  in last SA3 </a:t>
            </a:r>
            <a:r>
              <a:rPr lang="en-GB" sz="1200" smtClean="0">
                <a:latin typeface="Arial" panose="020B0604020202020204" pitchFamily="34" charset="0"/>
                <a:cs typeface="Arial" panose="020B0604020202020204" pitchFamily="34" charset="0"/>
              </a:rPr>
              <a:t>meeting, so no discussion took place in CT4 on this topic.</a:t>
            </a:r>
            <a:endParaRPr lang="en-GB" sz="1200">
              <a:latin typeface="Arial" panose="020B0604020202020204" pitchFamily="34" charset="0"/>
              <a:cs typeface="Arial" panose="020B0604020202020204" pitchFamily="34" charset="0"/>
            </a:endParaRPr>
          </a:p>
          <a:p>
            <a:pPr marL="457200" lvl="1" indent="0">
              <a:buNone/>
            </a:pPr>
            <a:endParaRPr lang="en-GB" sz="1200"/>
          </a:p>
          <a:p>
            <a:pPr lvl="1">
              <a:buFont typeface="Wingdings" panose="05000000000000000000" pitchFamily="2" charset="2"/>
              <a:buChar char="Ø"/>
            </a:pPr>
            <a:endParaRPr lang="en-US" sz="120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41717511"/>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16 Status</a:t>
            </a:r>
          </a:p>
        </p:txBody>
      </p:sp>
      <p:sp>
        <p:nvSpPr>
          <p:cNvPr id="3" name="Espace réservé du contenu 2"/>
          <p:cNvSpPr>
            <a:spLocks noGrp="1"/>
          </p:cNvSpPr>
          <p:nvPr>
            <p:ph idx="1"/>
          </p:nvPr>
        </p:nvSpPr>
        <p:spPr>
          <a:noFill/>
        </p:spPr>
        <p:txBody>
          <a:bodyPr/>
          <a:lstStyle/>
          <a:p>
            <a:r>
              <a:rPr lang="en-US" sz="1600" smtClean="0">
                <a:latin typeface="Arial" panose="020B0604020202020204" pitchFamily="34" charset="0"/>
                <a:cs typeface="Arial" panose="020B0604020202020204" pitchFamily="34" charset="0"/>
              </a:rPr>
              <a:t>124 essential corrections are  agreed for Rel-16  (143 for CT#91e)</a:t>
            </a:r>
            <a:endParaRPr lang="en-US" sz="1600" dirty="0">
              <a:latin typeface="Arial" panose="020B0604020202020204" pitchFamily="34" charset="0"/>
              <a:cs typeface="Arial" panose="020B0604020202020204" pitchFamily="34" charset="0"/>
            </a:endParaRPr>
          </a:p>
          <a:p>
            <a:r>
              <a:rPr lang="en-US" sz="1600" smtClean="0">
                <a:latin typeface="Arial" panose="020B0604020202020204" pitchFamily="34" charset="0"/>
                <a:cs typeface="Arial" panose="020B0604020202020204" pitchFamily="34" charset="0"/>
              </a:rPr>
              <a:t>The correction were in the area of the following WIs:</a:t>
            </a:r>
          </a:p>
          <a:p>
            <a:r>
              <a:rPr lang="en-US" sz="1400" smtClean="0">
                <a:latin typeface="Arial" panose="020B0604020202020204" pitchFamily="34" charset="0"/>
                <a:cs typeface="Arial" panose="020B0604020202020204" pitchFamily="34" charset="0"/>
              </a:rPr>
              <a:t>5G_eSBA, eIMS5G_SBA, NUDSF, ETSUN, 5G_eLCS, UDICOM, SBIPROTOC16, eNA, 5G_CIoT, eNS, eV2XARC, IABARC.</a:t>
            </a:r>
          </a:p>
          <a:p>
            <a:r>
              <a:rPr lang="en-US" sz="1400" smtClean="0">
                <a:latin typeface="Arial" panose="020B0604020202020204" pitchFamily="34" charset="0"/>
                <a:cs typeface="Arial" panose="020B0604020202020204" pitchFamily="34" charset="0"/>
              </a:rPr>
              <a:t>A number of essential correction are in the category of technical enhancements and  improvements.</a:t>
            </a:r>
            <a:endParaRPr lang="en-US" sz="1400" dirty="0" smtClean="0">
              <a:latin typeface="Arial" panose="020B0604020202020204" pitchFamily="34" charset="0"/>
              <a:cs typeface="Arial" panose="020B0604020202020204" pitchFamily="34" charset="0"/>
            </a:endParaRPr>
          </a:p>
          <a:p>
            <a:endParaRPr lang="de-DE" sz="1200" dirty="0">
              <a:latin typeface="Arial "/>
            </a:endParaRPr>
          </a:p>
          <a:p>
            <a:pPr marL="457200" lvl="1" indent="0">
              <a:buNone/>
            </a:pPr>
            <a:endParaRPr lang="de-DE" sz="1200" dirty="0"/>
          </a:p>
          <a:p>
            <a:pPr marL="457200" lvl="1" indent="0">
              <a:buNone/>
            </a:pPr>
            <a:endParaRPr lang="de-DE" sz="1200" dirty="0" smtClean="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04411494"/>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a:t>Release </a:t>
            </a:r>
            <a:r>
              <a:rPr lang="en-US" smtClean="0"/>
              <a:t>17 </a:t>
            </a:r>
            <a:r>
              <a:rPr lang="en-US" dirty="0"/>
              <a:t>Status</a:t>
            </a:r>
          </a:p>
        </p:txBody>
      </p:sp>
      <p:sp>
        <p:nvSpPr>
          <p:cNvPr id="3" name="Espace réservé du contenu 2"/>
          <p:cNvSpPr>
            <a:spLocks noGrp="1"/>
          </p:cNvSpPr>
          <p:nvPr>
            <p:ph idx="1"/>
          </p:nvPr>
        </p:nvSpPr>
        <p:spPr>
          <a:noFill/>
        </p:spPr>
        <p:txBody>
          <a:bodyPr/>
          <a:lstStyle/>
          <a:p>
            <a:pPr marL="0" indent="0">
              <a:buNone/>
            </a:pPr>
            <a:r>
              <a:rPr lang="en-US" sz="1600" smtClean="0">
                <a:latin typeface="Arial" panose="020B0604020202020204" pitchFamily="34" charset="0"/>
                <a:cs typeface="Arial" panose="020B0604020202020204" pitchFamily="34" charset="0"/>
              </a:rPr>
              <a:t>Overall Rel-17</a:t>
            </a:r>
          </a:p>
          <a:p>
            <a:r>
              <a:rPr lang="en-US" sz="1600" smtClean="0">
                <a:latin typeface="Arial" panose="020B0604020202020204" pitchFamily="34" charset="0"/>
                <a:cs typeface="Arial" panose="020B0604020202020204" pitchFamily="34" charset="0"/>
              </a:rPr>
              <a:t>136 category F CRs are  agreed for Rel-17  ( 73 for CT#91e)</a:t>
            </a:r>
            <a:endParaRPr lang="en-US" sz="1600" dirty="0">
              <a:latin typeface="Arial" panose="020B0604020202020204" pitchFamily="34" charset="0"/>
              <a:cs typeface="Arial" panose="020B0604020202020204" pitchFamily="34" charset="0"/>
            </a:endParaRPr>
          </a:p>
          <a:p>
            <a:r>
              <a:rPr lang="en-US" sz="1600" smtClean="0">
                <a:latin typeface="Arial" panose="020B0604020202020204" pitchFamily="34" charset="0"/>
                <a:cs typeface="Arial" panose="020B0604020202020204" pitchFamily="34" charset="0"/>
              </a:rPr>
              <a:t>101 category B </a:t>
            </a:r>
            <a:r>
              <a:rPr lang="en-US" sz="1600">
                <a:latin typeface="Arial" panose="020B0604020202020204" pitchFamily="34" charset="0"/>
                <a:cs typeface="Arial" panose="020B0604020202020204" pitchFamily="34" charset="0"/>
              </a:rPr>
              <a:t>CRs are  agreed for Rel-17  ( </a:t>
            </a:r>
            <a:r>
              <a:rPr lang="en-US" sz="1600" smtClean="0">
                <a:latin typeface="Arial" panose="020B0604020202020204" pitchFamily="34" charset="0"/>
                <a:cs typeface="Arial" panose="020B0604020202020204" pitchFamily="34" charset="0"/>
              </a:rPr>
              <a:t>26 </a:t>
            </a:r>
            <a:r>
              <a:rPr lang="en-US" sz="1600">
                <a:latin typeface="Arial" panose="020B0604020202020204" pitchFamily="34" charset="0"/>
                <a:cs typeface="Arial" panose="020B0604020202020204" pitchFamily="34" charset="0"/>
              </a:rPr>
              <a:t>for CT#91e)</a:t>
            </a:r>
          </a:p>
          <a:p>
            <a:r>
              <a:rPr lang="en-US" sz="1600" smtClean="0">
                <a:latin typeface="Arial" panose="020B0604020202020204" pitchFamily="34" charset="0"/>
                <a:cs typeface="Arial" panose="020B0604020202020204" pitchFamily="34" charset="0"/>
              </a:rPr>
              <a:t>The workplan provides an overview of the workitems we are currently active (see slide 9 to 12) thje slides  17 to 21 provides an extract of the work.</a:t>
            </a:r>
          </a:p>
          <a:p>
            <a:endParaRPr lang="en-US" sz="1600" smtClean="0">
              <a:latin typeface="Arial" panose="020B0604020202020204" pitchFamily="34" charset="0"/>
              <a:cs typeface="Arial" panose="020B0604020202020204" pitchFamily="34" charset="0"/>
            </a:endParaRPr>
          </a:p>
          <a:p>
            <a:endParaRPr lang="de-DE" sz="1200" dirty="0">
              <a:latin typeface="Arial "/>
            </a:endParaRPr>
          </a:p>
          <a:p>
            <a:pPr marL="457200" lvl="1" indent="0">
              <a:buNone/>
            </a:pPr>
            <a:endParaRPr lang="de-DE" sz="1200" dirty="0"/>
          </a:p>
          <a:p>
            <a:pPr marL="457200" lvl="1" indent="0">
              <a:buNone/>
            </a:pPr>
            <a:endParaRPr lang="de-DE" sz="1200" dirty="0" smtClean="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16075995"/>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Port Number Allocation Alternatives for New </a:t>
            </a:r>
            <a:r>
              <a:rPr lang="en-GB" sz="1200" dirty="0" smtClean="0">
                <a:latin typeface="Arial" panose="020B0604020202020204" pitchFamily="34" charset="0"/>
                <a:cs typeface="Arial" panose="020B0604020202020204" pitchFamily="34" charset="0"/>
              </a:rPr>
              <a:t>Interfaces </a:t>
            </a:r>
            <a:r>
              <a:rPr lang="en-US" sz="1200" dirty="0" smtClean="0">
                <a:latin typeface="Arial" panose="020B0604020202020204" pitchFamily="34" charset="0"/>
                <a:cs typeface="Arial" panose="020B0604020202020204" pitchFamily="34" charset="0"/>
              </a:rPr>
              <a:t>[</a:t>
            </a:r>
            <a:r>
              <a:rPr lang="en-US" sz="1200" dirty="0" err="1" smtClean="0">
                <a:latin typeface="Arial" panose="020B0604020202020204" pitchFamily="34" charset="0"/>
                <a:cs typeface="Arial" panose="020B0604020202020204" pitchFamily="34" charset="0"/>
              </a:rPr>
              <a:t>FS_PortAl</a:t>
            </a:r>
            <a:r>
              <a:rPr lang="en-US" sz="1200" dirty="0" smtClean="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endParaRPr lang="en-GB" sz="1200" dirty="0" smtClean="0">
              <a:latin typeface="Arial" panose="020B0604020202020204" pitchFamily="34" charset="0"/>
              <a:cs typeface="Arial" panose="020B0604020202020204" pitchFamily="34" charset="0"/>
            </a:endParaRPr>
          </a:p>
          <a:p>
            <a:pPr lvl="1"/>
            <a:r>
              <a:rPr lang="en-GB" sz="1200" dirty="0" smtClean="0">
                <a:latin typeface="Arial" panose="020B0604020202020204" pitchFamily="34" charset="0"/>
                <a:cs typeface="Arial" panose="020B0604020202020204" pitchFamily="34" charset="0"/>
              </a:rPr>
              <a:t>Output </a:t>
            </a:r>
            <a:r>
              <a:rPr lang="en-GB" sz="1200" dirty="0">
                <a:latin typeface="Arial" panose="020B0604020202020204" pitchFamily="34" charset="0"/>
                <a:cs typeface="Arial" panose="020B0604020202020204" pitchFamily="34" charset="0"/>
              </a:rPr>
              <a:t>of the work will </a:t>
            </a:r>
            <a:r>
              <a:rPr lang="en-GB" sz="1200" dirty="0" smtClean="0">
                <a:latin typeface="Arial" panose="020B0604020202020204" pitchFamily="34" charset="0"/>
                <a:cs typeface="Arial" panose="020B0604020202020204" pitchFamily="34" charset="0"/>
              </a:rPr>
              <a:t>be a </a:t>
            </a:r>
            <a:r>
              <a:rPr lang="en-GB" sz="1200" dirty="0">
                <a:latin typeface="Arial" panose="020B0604020202020204" pitchFamily="34" charset="0"/>
                <a:cs typeface="Arial" panose="020B0604020202020204" pitchFamily="34" charset="0"/>
              </a:rPr>
              <a:t>study analysing alternatives and a TR providing guidelines  how to perform the  selected alternatives</a:t>
            </a:r>
          </a:p>
          <a:p>
            <a:pPr lvl="1"/>
            <a:endParaRPr lang="en-US"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Status</a:t>
            </a:r>
            <a:r>
              <a:rPr lang="de-DE" sz="1600" dirty="0">
                <a:latin typeface="Arial" panose="020B0604020202020204" pitchFamily="34" charset="0"/>
                <a:cs typeface="Arial" panose="020B0604020202020204" pitchFamily="34" charset="0"/>
              </a:rPr>
              <a:t>:</a:t>
            </a:r>
          </a:p>
          <a:p>
            <a:pPr lvl="1"/>
            <a:r>
              <a:rPr lang="en-GB" sz="1200" dirty="0" smtClean="0">
                <a:latin typeface="Arial" panose="020B0604020202020204" pitchFamily="34" charset="0"/>
                <a:cs typeface="Arial" panose="020B0604020202020204" pitchFamily="34" charset="0"/>
              </a:rPr>
              <a:t>TR 29.835 contains description of solutions mentioned in the SID, it is presented for information  to CT plenary.</a:t>
            </a:r>
          </a:p>
          <a:p>
            <a:pPr lvl="1"/>
            <a:r>
              <a:rPr lang="de-DE" sz="1200" dirty="0" smtClean="0">
                <a:latin typeface="Arial" panose="020B0604020202020204" pitchFamily="34" charset="0"/>
                <a:cs typeface="Arial" panose="020B0604020202020204" pitchFamily="34" charset="0"/>
              </a:rPr>
              <a:t>An </a:t>
            </a:r>
            <a:r>
              <a:rPr lang="de-DE" sz="1200" smtClean="0">
                <a:latin typeface="Arial" panose="020B0604020202020204" pitchFamily="34" charset="0"/>
                <a:cs typeface="Arial" panose="020B0604020202020204" pitchFamily="34" charset="0"/>
              </a:rPr>
              <a:t>LS was send </a:t>
            </a:r>
            <a:r>
              <a:rPr lang="de-DE" sz="1200" dirty="0" smtClean="0">
                <a:latin typeface="Arial" panose="020B0604020202020204" pitchFamily="34" charset="0"/>
                <a:cs typeface="Arial" panose="020B0604020202020204" pitchFamily="34" charset="0"/>
              </a:rPr>
              <a:t>to all WGs who are candidate  to use the port number allocations </a:t>
            </a:r>
            <a:r>
              <a:rPr lang="de-DE" sz="1200" smtClean="0">
                <a:latin typeface="Arial" panose="020B0604020202020204" pitchFamily="34" charset="0"/>
                <a:cs typeface="Arial" panose="020B0604020202020204" pitchFamily="34" charset="0"/>
              </a:rPr>
              <a:t>alternatives asking them </a:t>
            </a:r>
            <a:r>
              <a:rPr lang="de-DE" sz="1200" dirty="0" smtClean="0">
                <a:latin typeface="Arial" panose="020B0604020202020204" pitchFamily="34" charset="0"/>
                <a:cs typeface="Arial" panose="020B0604020202020204" pitchFamily="34" charset="0"/>
              </a:rPr>
              <a:t>for feedback</a:t>
            </a:r>
          </a:p>
          <a:p>
            <a:pPr lvl="1"/>
            <a:r>
              <a:rPr lang="de-DE" sz="1200" dirty="0" smtClean="0">
                <a:latin typeface="Arial" panose="020B0604020202020204" pitchFamily="34" charset="0"/>
                <a:cs typeface="Arial" panose="020B0604020202020204" pitchFamily="34" charset="0"/>
              </a:rPr>
              <a:t>An reply LS is send to IESG asking  for clariifcation  under which conditiones we can get in future new port numbers</a:t>
            </a:r>
            <a:endParaRPr lang="de-DE"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de-DE" sz="1200" smtClean="0">
                <a:latin typeface="Arial" panose="020B0604020202020204" pitchFamily="34" charset="0"/>
                <a:cs typeface="Arial" panose="020B0604020202020204" pitchFamily="34" charset="0"/>
              </a:rPr>
              <a:t>Incorporate the replies from IETF and other 3GPP WGs into TR 29.835</a:t>
            </a:r>
          </a:p>
          <a:p>
            <a:pPr lvl="1"/>
            <a:r>
              <a:rPr lang="de-DE" sz="1200" smtClean="0">
                <a:latin typeface="Arial" panose="020B0604020202020204" pitchFamily="34" charset="0"/>
                <a:cs typeface="Arial" panose="020B0604020202020204" pitchFamily="34" charset="0"/>
              </a:rPr>
              <a:t>Complete TR 29.941 </a:t>
            </a:r>
            <a:r>
              <a:rPr lang="de-DE" sz="1200" dirty="0" smtClean="0">
                <a:latin typeface="Arial" panose="020B0604020202020204" pitchFamily="34" charset="0"/>
                <a:cs typeface="Arial" panose="020B0604020202020204" pitchFamily="34" charset="0"/>
              </a:rPr>
              <a:t>to have a set of description of Port Number allocation alternatives.</a:t>
            </a:r>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a:t>
            </a:r>
            <a:r>
              <a:rPr lang="de-DE" sz="1600" dirty="0" smtClean="0">
                <a:latin typeface="Arial" panose="020B0604020202020204" pitchFamily="34" charset="0"/>
                <a:cs typeface="Arial" panose="020B0604020202020204" pitchFamily="34" charset="0"/>
              </a:rPr>
              <a:t>ID completion</a:t>
            </a:r>
            <a:r>
              <a:rPr lang="de-DE" sz="1600" smtClean="0">
                <a:latin typeface="Arial" panose="020B0604020202020204" pitchFamily="34" charset="0"/>
                <a:cs typeface="Arial" panose="020B0604020202020204" pitchFamily="34" charset="0"/>
              </a:rPr>
              <a:t>:  70</a:t>
            </a:r>
            <a:r>
              <a:rPr lang="de-DE" sz="1600" dirty="0" smtClean="0">
                <a:latin typeface="Arial" panose="020B0604020202020204" pitchFamily="34" charset="0"/>
                <a:cs typeface="Arial" panose="020B0604020202020204" pitchFamily="34" charset="0"/>
              </a:rPr>
              <a:t>%</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09539995"/>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Start of Pause of Charging via User Plane </a:t>
            </a:r>
            <a:r>
              <a:rPr lang="en-US" sz="1200" dirty="0" smtClean="0">
                <a:latin typeface="Arial" panose="020B0604020202020204" pitchFamily="34" charset="0"/>
                <a:cs typeface="Arial" panose="020B0604020202020204" pitchFamily="34" charset="0"/>
              </a:rPr>
              <a:t>[SPOCUP]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en-GB" sz="1200" dirty="0">
                <a:latin typeface="Arial" panose="020B0604020202020204" pitchFamily="34" charset="0"/>
                <a:cs typeface="Arial" panose="020B0604020202020204" pitchFamily="34" charset="0"/>
              </a:rPr>
              <a:t>The objective of this work is to define a User Plane (GTP-U) based solution to start pause of charging for a PDN connection or a PDU session to reduce the Charging Data Record discrepancies between SGW or I/V-SMF and PGW or (h)SMF caused by the control plane signalling latency in existing solution.</a:t>
            </a:r>
            <a:endParaRPr lang="de-DE"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Status</a:t>
            </a:r>
            <a:r>
              <a:rPr lang="de-DE" sz="1600" dirty="0">
                <a:latin typeface="Arial" panose="020B0604020202020204" pitchFamily="34" charset="0"/>
                <a:cs typeface="Arial" panose="020B0604020202020204" pitchFamily="34" charset="0"/>
              </a:rPr>
              <a:t>:</a:t>
            </a:r>
          </a:p>
          <a:p>
            <a:pPr lvl="1"/>
            <a:r>
              <a:rPr lang="en-GB" sz="1200" smtClean="0"/>
              <a:t>Flags  are introduced  on N4 interface to allow the SMF to start and stop pause  of charging in the UPF.</a:t>
            </a:r>
          </a:p>
          <a:p>
            <a:pPr lvl="1"/>
            <a:r>
              <a:rPr lang="en-GB" sz="1200" smtClean="0"/>
              <a:t>The signalling of the support of the feature by UPF and SMF is introduced on the interface between H/SMF and I/V/SMF.</a:t>
            </a:r>
          </a:p>
          <a:p>
            <a:pPr lvl="1"/>
            <a:endParaRPr lang="de-DE"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de-DE" sz="1200" smtClean="0">
                <a:latin typeface="Arial" panose="020B0604020202020204" pitchFamily="34" charset="0"/>
                <a:cs typeface="Arial" panose="020B0604020202020204" pitchFamily="34" charset="0"/>
              </a:rPr>
              <a:t>Work is seen as completed.</a:t>
            </a:r>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a:t>
            </a:r>
            <a:r>
              <a:rPr lang="de-DE" sz="1600" dirty="0" smtClean="0">
                <a:latin typeface="Arial" panose="020B0604020202020204" pitchFamily="34" charset="0"/>
                <a:cs typeface="Arial" panose="020B0604020202020204" pitchFamily="34" charset="0"/>
              </a:rPr>
              <a:t>ID completion</a:t>
            </a:r>
            <a:r>
              <a:rPr lang="de-DE" sz="1600" smtClean="0">
                <a:latin typeface="Arial" panose="020B0604020202020204" pitchFamily="34" charset="0"/>
                <a:cs typeface="Arial" panose="020B0604020202020204" pitchFamily="34" charset="0"/>
              </a:rPr>
              <a:t>:  100%</a:t>
            </a:r>
            <a:endParaRPr lang="de-DE" sz="1600" dirty="0" smtClean="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08736141"/>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US" sz="1200" dirty="0">
                <a:latin typeface="Arial" panose="020B0604020202020204" pitchFamily="34" charset="0"/>
                <a:cs typeface="Arial" panose="020B0604020202020204" pitchFamily="34" charset="0"/>
              </a:rPr>
              <a:t>Service-based support for SMS in 5GC</a:t>
            </a:r>
            <a:r>
              <a:rPr lang="en-US" sz="1200" i="1" dirty="0">
                <a:latin typeface="Arial" panose="020B0604020202020204" pitchFamily="34" charset="0"/>
                <a:cs typeface="Arial" panose="020B0604020202020204" pitchFamily="34" charset="0"/>
              </a:rPr>
              <a:t>(CT4 Lead</a:t>
            </a:r>
            <a:r>
              <a:rPr lang="en-US" sz="1200" i="1" dirty="0" smtClean="0">
                <a:latin typeface="Arial" panose="020B0604020202020204" pitchFamily="34" charset="0"/>
                <a:cs typeface="Arial" panose="020B0604020202020204" pitchFamily="34" charset="0"/>
              </a:rPr>
              <a:t>)</a:t>
            </a:r>
            <a:r>
              <a:rPr lang="en-GB" sz="1200" dirty="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[SMS_SBI]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en-US" sz="1200" dirty="0">
                <a:latin typeface="Arial" panose="020B0604020202020204" pitchFamily="34" charset="0"/>
                <a:cs typeface="Arial" panose="020B0604020202020204" pitchFamily="34" charset="0"/>
              </a:rPr>
              <a:t>is to specify service-based interfaces which allow SMSF and UDM to only make use of SBA services in 5GC and avoid resorting to legacy MAP and Diameter interfaces within the PLMN and in roaming scenarios</a:t>
            </a:r>
            <a:endParaRPr lang="en-GB" sz="1200" dirty="0">
              <a:latin typeface="Arial" panose="020B0604020202020204" pitchFamily="34" charset="0"/>
              <a:cs typeface="Arial" panose="020B0604020202020204" pitchFamily="34" charset="0"/>
            </a:endParaRPr>
          </a:p>
          <a:p>
            <a:pPr lvl="1"/>
            <a:endParaRPr lang="en-US"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Status</a:t>
            </a:r>
            <a:r>
              <a:rPr lang="de-DE" sz="1600" dirty="0">
                <a:latin typeface="Arial" panose="020B0604020202020204" pitchFamily="34" charset="0"/>
                <a:cs typeface="Arial" panose="020B0604020202020204" pitchFamily="34" charset="0"/>
              </a:rPr>
              <a:t>:</a:t>
            </a:r>
          </a:p>
          <a:p>
            <a:pPr lvl="1"/>
            <a:r>
              <a:rPr lang="en-US" sz="1200" dirty="0"/>
              <a:t>Study protocol selection mechanisms in SMS-GMSC (towards SMSF for MT SMS</a:t>
            </a:r>
            <a:r>
              <a:rPr lang="en-US" sz="1200" dirty="0" smtClean="0"/>
              <a:t>) is added  to key issue 5</a:t>
            </a:r>
            <a:r>
              <a:rPr lang="en-GB" sz="1200" dirty="0" smtClean="0"/>
              <a:t>.</a:t>
            </a:r>
            <a:endParaRPr lang="en-GB" sz="1200" dirty="0">
              <a:latin typeface="Arial" panose="020B0604020202020204" pitchFamily="34" charset="0"/>
              <a:cs typeface="Arial" panose="020B0604020202020204" pitchFamily="34" charset="0"/>
            </a:endParaRPr>
          </a:p>
          <a:p>
            <a:pPr lvl="1"/>
            <a:r>
              <a:rPr lang="en-GB" sz="1200" dirty="0" smtClean="0">
                <a:latin typeface="Arial" panose="020B0604020202020204" pitchFamily="34" charset="0"/>
                <a:cs typeface="Arial" panose="020B0604020202020204" pitchFamily="34" charset="0"/>
              </a:rPr>
              <a:t>Correction's to some solutions are agreed TR is now ready to be send for information to plenary</a:t>
            </a: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de-DE" sz="1200" dirty="0" smtClean="0">
                <a:latin typeface="Arial" panose="020B0604020202020204" pitchFamily="34" charset="0"/>
                <a:cs typeface="Arial" panose="020B0604020202020204" pitchFamily="34" charset="0"/>
              </a:rPr>
              <a:t>complete the work on the solution and on </a:t>
            </a:r>
            <a:r>
              <a:rPr lang="de-DE" sz="1200" dirty="0">
                <a:latin typeface="Arial" panose="020B0604020202020204" pitchFamily="34" charset="0"/>
                <a:cs typeface="Arial" panose="020B0604020202020204" pitchFamily="34" charset="0"/>
              </a:rPr>
              <a:t>the conclusion </a:t>
            </a:r>
            <a:r>
              <a:rPr lang="de-DE" sz="1200" dirty="0" smtClean="0">
                <a:latin typeface="Arial" panose="020B0604020202020204" pitchFamily="34" charset="0"/>
                <a:cs typeface="Arial" panose="020B0604020202020204" pitchFamily="34" charset="0"/>
              </a:rPr>
              <a:t>section and sending the TR for </a:t>
            </a:r>
            <a:r>
              <a:rPr lang="en-GB" sz="1200" dirty="0" smtClean="0">
                <a:latin typeface="Arial" panose="020B0604020202020204" pitchFamily="34" charset="0"/>
                <a:cs typeface="Arial" panose="020B0604020202020204" pitchFamily="34" charset="0"/>
              </a:rPr>
              <a:t>approval</a:t>
            </a:r>
            <a:r>
              <a:rPr lang="de-DE" sz="1200" dirty="0" smtClean="0">
                <a:latin typeface="Arial" panose="020B0604020202020204" pitchFamily="34" charset="0"/>
                <a:cs typeface="Arial" panose="020B0604020202020204" pitchFamily="34" charset="0"/>
              </a:rPr>
              <a:t> to </a:t>
            </a:r>
            <a:r>
              <a:rPr lang="en-GB" sz="1200" dirty="0" smtClean="0">
                <a:latin typeface="Arial" panose="020B0604020202020204" pitchFamily="34" charset="0"/>
                <a:cs typeface="Arial" panose="020B0604020202020204" pitchFamily="34" charset="0"/>
              </a:rPr>
              <a:t>plenary</a:t>
            </a:r>
            <a:r>
              <a:rPr lang="de-DE" sz="1200" dirty="0" smtClean="0">
                <a:latin typeface="Arial" panose="020B0604020202020204" pitchFamily="34" charset="0"/>
                <a:cs typeface="Arial" panose="020B0604020202020204" pitchFamily="34" charset="0"/>
              </a:rPr>
              <a:t>.</a:t>
            </a:r>
          </a:p>
          <a:p>
            <a:pPr lvl="1"/>
            <a:endParaRPr lang="de-DE" sz="1200" dirty="0">
              <a:latin typeface="Arial" panose="020B0604020202020204" pitchFamily="34" charset="0"/>
              <a:cs typeface="Arial" panose="020B0604020202020204" pitchFamily="34" charset="0"/>
            </a:endParaRPr>
          </a:p>
          <a:p>
            <a:pPr lvl="1"/>
            <a:endParaRPr lang="de-DE" sz="1200" dirty="0">
              <a:latin typeface="Arial" panose="020B0604020202020204" pitchFamily="34" charset="0"/>
              <a:cs typeface="Arial" panose="020B0604020202020204" pitchFamily="34" charset="0"/>
            </a:endParaRPr>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a:t>
            </a:r>
            <a:r>
              <a:rPr lang="de-DE" sz="1600" dirty="0" smtClean="0">
                <a:latin typeface="Arial" panose="020B0604020202020204" pitchFamily="34" charset="0"/>
                <a:cs typeface="Arial" panose="020B0604020202020204" pitchFamily="34" charset="0"/>
              </a:rPr>
              <a:t>ID completion:  35%</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1490705"/>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838200" y="365125"/>
            <a:ext cx="10515600" cy="1325563"/>
          </a:xfrm>
        </p:spPr>
        <p:txBody>
          <a:bodyPr/>
          <a:lstStyle/>
          <a:p>
            <a:r>
              <a:rPr lang="en-GB" altLang="en-US" dirty="0"/>
              <a:t>TSG CT4 Officials</a:t>
            </a:r>
          </a:p>
        </p:txBody>
      </p:sp>
      <p:sp>
        <p:nvSpPr>
          <p:cNvPr id="4099" name="Content Placeholder 2"/>
          <p:cNvSpPr txBox="1">
            <a:spLocks/>
          </p:cNvSpPr>
          <p:nvPr/>
        </p:nvSpPr>
        <p:spPr bwMode="auto">
          <a:xfrm>
            <a:off x="2322512" y="1973263"/>
            <a:ext cx="3022600" cy="1503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Peter Schmitt</a:t>
            </a:r>
          </a:p>
          <a:p>
            <a:pPr>
              <a:lnSpc>
                <a:spcPct val="100000"/>
              </a:lnSpc>
              <a:spcBef>
                <a:spcPct val="0"/>
              </a:spcBef>
              <a:buFontTx/>
              <a:buNone/>
            </a:pPr>
            <a:r>
              <a:rPr lang="fr-FR" altLang="en-US" sz="1800" dirty="0"/>
              <a:t>TSG CT WG4 </a:t>
            </a:r>
            <a:r>
              <a:rPr lang="fr-FR" altLang="en-US" sz="1800" dirty="0" smtClean="0"/>
              <a:t>Chair</a:t>
            </a:r>
            <a:endParaRPr lang="fr-FR" altLang="en-US" sz="1800" dirty="0"/>
          </a:p>
          <a:p>
            <a:pPr>
              <a:lnSpc>
                <a:spcPct val="100000"/>
              </a:lnSpc>
              <a:spcBef>
                <a:spcPct val="0"/>
              </a:spcBef>
              <a:buFontTx/>
              <a:buNone/>
            </a:pPr>
            <a:r>
              <a:rPr lang="fr-FR" altLang="en-US" sz="1800" dirty="0"/>
              <a:t>CCSA</a:t>
            </a:r>
          </a:p>
          <a:p>
            <a:pPr>
              <a:lnSpc>
                <a:spcPct val="100000"/>
              </a:lnSpc>
              <a:spcBef>
                <a:spcPct val="0"/>
              </a:spcBef>
              <a:buNone/>
            </a:pPr>
            <a:r>
              <a:rPr lang="en-US" altLang="en-US" sz="1800" dirty="0">
                <a:hlinkClick r:id="rId4"/>
              </a:rPr>
              <a:t>peter.schmitt@huawei.com</a:t>
            </a:r>
            <a:endParaRPr lang="en-US" altLang="en-US" sz="1800" dirty="0"/>
          </a:p>
          <a:p>
            <a:pPr>
              <a:lnSpc>
                <a:spcPct val="100000"/>
              </a:lnSpc>
              <a:spcBef>
                <a:spcPct val="0"/>
              </a:spcBef>
              <a:buFontTx/>
              <a:buNone/>
            </a:pPr>
            <a:r>
              <a:rPr lang="de-DE" altLang="en-US" sz="1800" dirty="0" err="1" smtClean="0">
                <a:solidFill>
                  <a:srgbClr val="00B050"/>
                </a:solidFill>
              </a:rPr>
              <a:t>re-elected</a:t>
            </a:r>
            <a:r>
              <a:rPr lang="de-DE" altLang="en-US" sz="1800" smtClean="0">
                <a:solidFill>
                  <a:srgbClr val="00B050"/>
                </a:solidFill>
              </a:rPr>
              <a:t> in </a:t>
            </a:r>
            <a:r>
              <a:rPr lang="de-DE" altLang="en-US" sz="1800" dirty="0" smtClean="0">
                <a:solidFill>
                  <a:srgbClr val="00B050"/>
                </a:solidFill>
              </a:rPr>
              <a:t>Q2 2021</a:t>
            </a:r>
            <a:endParaRPr lang="fr-FR" altLang="en-US" sz="1800" dirty="0">
              <a:solidFill>
                <a:srgbClr val="00B050"/>
              </a:solidFill>
            </a:endParaRPr>
          </a:p>
          <a:p>
            <a:pPr>
              <a:buFontTx/>
              <a:buNone/>
            </a:pPr>
            <a:endParaRPr lang="fr-FR" altLang="en-US" sz="1800" dirty="0"/>
          </a:p>
          <a:p>
            <a:pPr>
              <a:buFontTx/>
              <a:buNone/>
            </a:pPr>
            <a:endParaRPr lang="en-US" altLang="en-US" sz="1800" dirty="0"/>
          </a:p>
        </p:txBody>
      </p:sp>
      <p:sp>
        <p:nvSpPr>
          <p:cNvPr id="4100" name="Content Placeholder 2"/>
          <p:cNvSpPr txBox="1">
            <a:spLocks/>
          </p:cNvSpPr>
          <p:nvPr/>
        </p:nvSpPr>
        <p:spPr bwMode="auto">
          <a:xfrm>
            <a:off x="7458075" y="1973263"/>
            <a:ext cx="3343275" cy="1566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Song Yue</a:t>
            </a:r>
          </a:p>
          <a:p>
            <a:pPr>
              <a:lnSpc>
                <a:spcPct val="100000"/>
              </a:lnSpc>
              <a:spcBef>
                <a:spcPct val="0"/>
              </a:spcBef>
              <a:buFontTx/>
              <a:buNone/>
            </a:pPr>
            <a:r>
              <a:rPr lang="fr-FR" altLang="en-US" sz="1800" dirty="0"/>
              <a:t>TSG CT WG4 Vicechair</a:t>
            </a:r>
          </a:p>
          <a:p>
            <a:pPr>
              <a:lnSpc>
                <a:spcPct val="100000"/>
              </a:lnSpc>
              <a:spcBef>
                <a:spcPct val="0"/>
              </a:spcBef>
              <a:buFontTx/>
              <a:buNone/>
            </a:pPr>
            <a:r>
              <a:rPr lang="fr-FR" altLang="en-US" sz="1800" dirty="0"/>
              <a:t>CCSA</a:t>
            </a:r>
            <a:br>
              <a:rPr lang="fr-FR" altLang="en-US" sz="1800" dirty="0"/>
            </a:br>
            <a:r>
              <a:rPr lang="en-US" sz="1800" dirty="0" smtClean="0">
                <a:hlinkClick r:id="rId5"/>
              </a:rPr>
              <a:t>songyue@chinamobile.com</a:t>
            </a:r>
            <a:endParaRPr lang="en-US" sz="1800" dirty="0" smtClean="0"/>
          </a:p>
          <a:p>
            <a:pPr>
              <a:lnSpc>
                <a:spcPct val="100000"/>
              </a:lnSpc>
              <a:spcBef>
                <a:spcPct val="0"/>
              </a:spcBef>
              <a:buFontTx/>
              <a:buNone/>
            </a:pPr>
            <a:r>
              <a:rPr lang="de-DE" altLang="en-US" sz="1800">
                <a:solidFill>
                  <a:srgbClr val="00B050"/>
                </a:solidFill>
              </a:rPr>
              <a:t>re-elected in Q2 2021</a:t>
            </a:r>
            <a:endParaRPr lang="fr-FR" altLang="en-US" sz="1800" dirty="0"/>
          </a:p>
          <a:p>
            <a:pPr>
              <a:buFontTx/>
              <a:buNone/>
            </a:pPr>
            <a:endParaRPr lang="fr-FR" altLang="en-US" sz="1800" dirty="0"/>
          </a:p>
          <a:p>
            <a:pPr>
              <a:buFontTx/>
              <a:buNone/>
            </a:pPr>
            <a:endParaRPr lang="en-US" altLang="en-US" sz="1800" dirty="0"/>
          </a:p>
        </p:txBody>
      </p:sp>
      <p:sp>
        <p:nvSpPr>
          <p:cNvPr id="4101" name="Content Placeholder 2"/>
          <p:cNvSpPr txBox="1">
            <a:spLocks/>
          </p:cNvSpPr>
          <p:nvPr/>
        </p:nvSpPr>
        <p:spPr bwMode="auto">
          <a:xfrm>
            <a:off x="7523780" y="4028569"/>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buFontTx/>
              <a:buNone/>
            </a:pPr>
            <a:endParaRPr lang="en-US" altLang="en-US" sz="1800" dirty="0"/>
          </a:p>
        </p:txBody>
      </p:sp>
      <p:sp>
        <p:nvSpPr>
          <p:cNvPr id="4103" name="Content Placeholder 2"/>
          <p:cNvSpPr txBox="1">
            <a:spLocks/>
          </p:cNvSpPr>
          <p:nvPr/>
        </p:nvSpPr>
        <p:spPr bwMode="auto">
          <a:xfrm>
            <a:off x="2156354" y="4325408"/>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a:t>Secretary</a:t>
            </a:r>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t>kimmo.kymalainen@3gpp.org</a:t>
            </a:r>
          </a:p>
        </p:txBody>
      </p:sp>
      <p:pic>
        <p:nvPicPr>
          <p:cNvPr id="4106" name="Picture 3"/>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38200" y="4401609"/>
            <a:ext cx="13239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230681" y="2010167"/>
            <a:ext cx="985086" cy="1443535"/>
          </a:xfrm>
          <a:prstGeom prst="rect">
            <a:avLst/>
          </a:prstGeom>
        </p:spPr>
      </p:pic>
      <p:pic>
        <p:nvPicPr>
          <p:cNvPr id="5" name="Picture 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78395" y="2010167"/>
            <a:ext cx="1243584" cy="1682496"/>
          </a:xfrm>
          <a:prstGeom prst="rect">
            <a:avLst/>
          </a:prstGeom>
        </p:spPr>
      </p:pic>
      <p:sp>
        <p:nvSpPr>
          <p:cNvPr id="10" name="Content Placeholder 2"/>
          <p:cNvSpPr txBox="1">
            <a:spLocks/>
          </p:cNvSpPr>
          <p:nvPr/>
        </p:nvSpPr>
        <p:spPr bwMode="auto">
          <a:xfrm>
            <a:off x="7458075" y="3878455"/>
            <a:ext cx="3750009" cy="153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smtClean="0"/>
              <a:t>Hiroshi Ischikawa</a:t>
            </a:r>
            <a:endParaRPr lang="fr-FR" altLang="en-US" sz="1800" dirty="0"/>
          </a:p>
          <a:p>
            <a:pPr>
              <a:lnSpc>
                <a:spcPct val="100000"/>
              </a:lnSpc>
              <a:spcBef>
                <a:spcPct val="0"/>
              </a:spcBef>
              <a:buFontTx/>
              <a:buNone/>
            </a:pPr>
            <a:r>
              <a:rPr lang="fr-FR" altLang="en-US" sz="1800" dirty="0"/>
              <a:t>TSG CT WG4 Vicechair</a:t>
            </a:r>
          </a:p>
          <a:p>
            <a:pPr>
              <a:lnSpc>
                <a:spcPct val="100000"/>
              </a:lnSpc>
              <a:spcBef>
                <a:spcPct val="0"/>
              </a:spcBef>
              <a:buNone/>
            </a:pPr>
            <a:r>
              <a:rPr lang="fr-FR" altLang="en-US" sz="1800" smtClean="0"/>
              <a:t>TTC</a:t>
            </a:r>
            <a:r>
              <a:rPr lang="fr-FR" altLang="en-US" sz="1800"/>
              <a:t/>
            </a:r>
            <a:br>
              <a:rPr lang="fr-FR" altLang="en-US" sz="1800"/>
            </a:br>
            <a:r>
              <a:rPr lang="en-US" sz="1800">
                <a:hlinkClick r:id="rId9"/>
              </a:rPr>
              <a:t>hiroshi.ishikawa.ev</a:t>
            </a:r>
            <a:r>
              <a:rPr lang="en-US" altLang="en-US" sz="1800">
                <a:hlinkClick r:id="rId9"/>
              </a:rPr>
              <a:t>@nttdocomo.</a:t>
            </a:r>
            <a:r>
              <a:rPr lang="en-US" sz="1800">
                <a:hlinkClick r:id="rId9"/>
              </a:rPr>
              <a:t>com</a:t>
            </a:r>
            <a:endParaRPr lang="en-US" sz="1800" dirty="0"/>
          </a:p>
          <a:p>
            <a:pPr>
              <a:lnSpc>
                <a:spcPct val="100000"/>
              </a:lnSpc>
              <a:spcBef>
                <a:spcPct val="0"/>
              </a:spcBef>
              <a:buFontTx/>
              <a:buNone/>
            </a:pPr>
            <a:r>
              <a:rPr lang="de-DE" altLang="en-US" sz="1800" smtClean="0">
                <a:solidFill>
                  <a:srgbClr val="00B050"/>
                </a:solidFill>
              </a:rPr>
              <a:t>new-elected </a:t>
            </a:r>
            <a:r>
              <a:rPr lang="de-DE" altLang="en-US" sz="1800">
                <a:solidFill>
                  <a:srgbClr val="00B050"/>
                </a:solidFill>
              </a:rPr>
              <a:t>in Q2 2021</a:t>
            </a:r>
            <a:endParaRPr lang="fr-FR" altLang="en-US" sz="1800" dirty="0"/>
          </a:p>
          <a:p>
            <a:pPr>
              <a:buFontTx/>
              <a:buNone/>
            </a:pPr>
            <a:endParaRPr lang="fr-FR" altLang="en-US" sz="1800" dirty="0"/>
          </a:p>
          <a:p>
            <a:pPr>
              <a:buFontTx/>
              <a:buNone/>
            </a:pPr>
            <a:endParaRPr lang="en-US" altLang="en-US" sz="1800" dirty="0"/>
          </a:p>
        </p:txBody>
      </p:sp>
      <p:pic>
        <p:nvPicPr>
          <p:cNvPr id="2" name="Picture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196323" y="3977188"/>
            <a:ext cx="1053801" cy="1381706"/>
          </a:xfrm>
          <a:prstGeom prst="rect">
            <a:avLst/>
          </a:prstGeom>
        </p:spPr>
      </p:pic>
    </p:spTree>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a:noFill/>
        </p:spPr>
        <p:txBody>
          <a:bodyPr/>
          <a:lstStyle/>
          <a:p>
            <a:r>
              <a:rPr lang="en-US" sz="1600" dirty="0">
                <a:latin typeface="Arial" panose="020B0604020202020204" pitchFamily="34" charset="0"/>
                <a:cs typeface="Arial" panose="020B0604020202020204" pitchFamily="34" charset="0"/>
              </a:rPr>
              <a:t>Title:</a:t>
            </a:r>
          </a:p>
          <a:p>
            <a:pPr lvl="1"/>
            <a:r>
              <a:rPr lang="en-GB" sz="1200" dirty="0" smtClean="0">
                <a:latin typeface="Arial" panose="020B0604020202020204" pitchFamily="34" charset="0"/>
                <a:cs typeface="Arial" panose="020B0604020202020204" pitchFamily="34" charset="0"/>
              </a:rPr>
              <a:t>Service </a:t>
            </a:r>
            <a:r>
              <a:rPr lang="en-GB" sz="1200" dirty="0">
                <a:latin typeface="Arial" panose="020B0604020202020204" pitchFamily="34" charset="0"/>
                <a:cs typeface="Arial" panose="020B0604020202020204" pitchFamily="34" charset="0"/>
              </a:rPr>
              <a:t>based Interface protocol improvements  [</a:t>
            </a:r>
            <a:r>
              <a:rPr lang="en-GB" sz="1200" dirty="0" smtClean="0">
                <a:latin typeface="Arial" panose="020B0604020202020204" pitchFamily="34" charset="0"/>
                <a:cs typeface="Arial" panose="020B0604020202020204" pitchFamily="34" charset="0"/>
              </a:rPr>
              <a:t>SBIProtoc17]</a:t>
            </a:r>
            <a:r>
              <a:rPr lang="en-US" sz="1200" dirty="0" smtClean="0">
                <a:latin typeface="Arial" panose="020B0604020202020204" pitchFamily="34" charset="0"/>
                <a:cs typeface="Arial" panose="020B0604020202020204" pitchFamily="34" charset="0"/>
              </a:rPr>
              <a:t> (CT4)</a:t>
            </a:r>
            <a:endParaRPr lang="en-US" sz="12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de-DE" sz="1200" dirty="0" smtClean="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Introduction  of optimisations and improvements on SBI </a:t>
            </a:r>
            <a:r>
              <a:rPr lang="en-GB" sz="1200" dirty="0" smtClean="0">
                <a:latin typeface="Arial" panose="020B0604020202020204" pitchFamily="34" charset="0"/>
                <a:cs typeface="Arial" panose="020B0604020202020204" pitchFamily="34" charset="0"/>
              </a:rPr>
              <a:t>services.</a:t>
            </a:r>
            <a:endParaRPr lang="en-US" sz="1200" dirty="0" smtClean="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Status:</a:t>
            </a:r>
          </a:p>
          <a:p>
            <a:pPr lvl="1"/>
            <a:r>
              <a:rPr lang="de-DE" sz="1200" dirty="0">
                <a:latin typeface="Arial" panose="020B0604020202020204" pitchFamily="34" charset="0"/>
                <a:cs typeface="Arial" panose="020B0604020202020204" pitchFamily="34" charset="0"/>
              </a:rPr>
              <a:t> </a:t>
            </a:r>
            <a:r>
              <a:rPr lang="de-DE" sz="1200" dirty="0" smtClean="0">
                <a:latin typeface="Arial" panose="020B0604020202020204" pitchFamily="34" charset="0"/>
                <a:cs typeface="Arial" panose="020B0604020202020204" pitchFamily="34" charset="0"/>
              </a:rPr>
              <a:t>The LS </a:t>
            </a:r>
            <a:r>
              <a:rPr lang="en-GB" sz="1200" dirty="0" smtClean="0">
                <a:latin typeface="Arial" panose="020B0604020202020204" pitchFamily="34" charset="0"/>
                <a:cs typeface="Arial" panose="020B0604020202020204" pitchFamily="34" charset="0"/>
              </a:rPr>
              <a:t>from</a:t>
            </a:r>
            <a:r>
              <a:rPr lang="de-DE" sz="1200" dirty="0" smtClean="0">
                <a:latin typeface="Arial" panose="020B0604020202020204" pitchFamily="34" charset="0"/>
                <a:cs typeface="Arial" panose="020B0604020202020204" pitchFamily="34" charset="0"/>
              </a:rPr>
              <a:t> CT3 on </a:t>
            </a:r>
            <a:r>
              <a:rPr lang="en-GB" sz="1200" dirty="0" smtClean="0"/>
              <a:t>Clarification </a:t>
            </a:r>
            <a:r>
              <a:rPr lang="en-GB" sz="1200" dirty="0"/>
              <a:t>on the API design </a:t>
            </a:r>
            <a:r>
              <a:rPr lang="en-GB" sz="1200" dirty="0" smtClean="0"/>
              <a:t>principles triggered controversial discussion  in CT4. CT 4 provided  their opinion  on the question in C4-213451</a:t>
            </a:r>
            <a:r>
              <a:rPr lang="fr-FR" sz="1200" dirty="0" smtClean="0">
                <a:latin typeface="Arial" panose="020B0604020202020204" pitchFamily="34" charset="0"/>
                <a:cs typeface="Arial" panose="020B0604020202020204" pitchFamily="34" charset="0"/>
              </a:rPr>
              <a:t>.</a:t>
            </a:r>
            <a:endParaRPr lang="en-GB" sz="1200" dirty="0">
              <a:latin typeface="Arial" panose="020B0604020202020204" pitchFamily="34" charset="0"/>
              <a:cs typeface="Arial" panose="020B0604020202020204" pitchFamily="34" charset="0"/>
            </a:endParaRPr>
          </a:p>
          <a:p>
            <a:pPr lvl="1"/>
            <a:r>
              <a:rPr lang="en-GB" sz="1200" dirty="0"/>
              <a:t>new optional 3gpp-Sbi-request-info </a:t>
            </a:r>
            <a:r>
              <a:rPr lang="en-GB" sz="1200" dirty="0" smtClean="0"/>
              <a:t>header is introduced to be able to signal: e.g</a:t>
            </a:r>
            <a:r>
              <a:rPr lang="en-GB" sz="1200" dirty="0"/>
              <a:t>. if a HTTP request is a retransmission, or if it is a request involving a reselection of alternative NF and the reason for reselection. This  info may  be used  by the receiver to accept or reject or retransmit the request it might be also used for statistic.</a:t>
            </a:r>
          </a:p>
          <a:p>
            <a:r>
              <a:rPr lang="de-DE" sz="1600" dirty="0" smtClean="0">
                <a:latin typeface="Arial" panose="020B0604020202020204" pitchFamily="34" charset="0"/>
                <a:cs typeface="Arial" panose="020B0604020202020204" pitchFamily="34" charset="0"/>
              </a:rPr>
              <a:t>Next </a:t>
            </a:r>
            <a:r>
              <a:rPr lang="en-GB" sz="1600" dirty="0" smtClean="0">
                <a:latin typeface="Arial" panose="020B0604020202020204" pitchFamily="34" charset="0"/>
                <a:cs typeface="Arial" panose="020B0604020202020204" pitchFamily="34" charset="0"/>
              </a:rPr>
              <a:t>steps</a:t>
            </a:r>
            <a:r>
              <a:rPr lang="de-DE" sz="1600" dirty="0" smtClean="0">
                <a:latin typeface="Arial" panose="020B0604020202020204" pitchFamily="34" charset="0"/>
                <a:cs typeface="Arial" panose="020B0604020202020204" pitchFamily="34" charset="0"/>
              </a:rPr>
              <a:t>:</a:t>
            </a:r>
          </a:p>
          <a:p>
            <a:pPr lvl="1"/>
            <a:r>
              <a:rPr lang="de-DE" sz="1200" dirty="0" smtClean="0">
                <a:latin typeface="Arial" panose="020B0604020202020204" pitchFamily="34" charset="0"/>
                <a:cs typeface="Arial" panose="020B0604020202020204" pitchFamily="34" charset="0"/>
              </a:rPr>
              <a:t>Take all </a:t>
            </a:r>
            <a:r>
              <a:rPr lang="en-GB" sz="1200" dirty="0" smtClean="0">
                <a:latin typeface="Arial" panose="020B0604020202020204" pitchFamily="34" charset="0"/>
                <a:cs typeface="Arial" panose="020B0604020202020204" pitchFamily="34" charset="0"/>
              </a:rPr>
              <a:t>the</a:t>
            </a:r>
            <a:r>
              <a:rPr lang="de-DE" sz="1200" dirty="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responses</a:t>
            </a:r>
            <a:r>
              <a:rPr lang="de-DE" sz="1200" dirty="0" smtClean="0">
                <a:latin typeface="Arial" panose="020B0604020202020204" pitchFamily="34" charset="0"/>
                <a:cs typeface="Arial" panose="020B0604020202020204" pitchFamily="34" charset="0"/>
              </a:rPr>
              <a:t> </a:t>
            </a:r>
            <a:r>
              <a:rPr lang="de-DE" sz="1200" dirty="0">
                <a:latin typeface="Arial" panose="020B0604020202020204" pitchFamily="34" charset="0"/>
                <a:cs typeface="Arial" panose="020B0604020202020204" pitchFamily="34" charset="0"/>
              </a:rPr>
              <a:t>from </a:t>
            </a:r>
            <a:r>
              <a:rPr lang="en-GB" sz="1200" dirty="0">
                <a:latin typeface="Arial" panose="020B0604020202020204" pitchFamily="34" charset="0"/>
                <a:cs typeface="Arial" panose="020B0604020202020204" pitchFamily="34" charset="0"/>
              </a:rPr>
              <a:t>SA3 and </a:t>
            </a:r>
            <a:r>
              <a:rPr lang="fr-FR" sz="1200" dirty="0"/>
              <a:t>GSMA 5GJA </a:t>
            </a:r>
            <a:r>
              <a:rPr lang="en-US" sz="1200" dirty="0"/>
              <a:t>when</a:t>
            </a:r>
            <a:r>
              <a:rPr lang="fr-FR" sz="1200" dirty="0"/>
              <a:t> </a:t>
            </a:r>
            <a:r>
              <a:rPr lang="en-US" sz="1200" dirty="0"/>
              <a:t>continuing</a:t>
            </a:r>
            <a:r>
              <a:rPr lang="fr-FR" sz="1200" dirty="0"/>
              <a:t> the discussion on PLMN-ID</a:t>
            </a:r>
            <a:r>
              <a:rPr lang="de-DE" sz="1200" dirty="0" smtClean="0">
                <a:latin typeface="Arial" panose="020B0604020202020204" pitchFamily="34" charset="0"/>
                <a:cs typeface="Arial" panose="020B0604020202020204" pitchFamily="34" charset="0"/>
              </a:rPr>
              <a:t>. The  reaction  form SA3 on GSMA 5GJA is pending</a:t>
            </a:r>
            <a:endParaRPr lang="de-DE" sz="1200" dirty="0">
              <a:latin typeface="Arial" panose="020B0604020202020204" pitchFamily="34" charset="0"/>
              <a:cs typeface="Arial" panose="020B0604020202020204" pitchFamily="34" charset="0"/>
            </a:endParaRPr>
          </a:p>
          <a:p>
            <a:pPr lvl="1"/>
            <a:r>
              <a:rPr lang="de-DE" sz="1200" dirty="0" smtClean="0">
                <a:latin typeface="Arial" panose="020B0604020202020204" pitchFamily="34" charset="0"/>
                <a:cs typeface="Arial" panose="020B0604020202020204" pitchFamily="34" charset="0"/>
              </a:rPr>
              <a:t>SCP reselection it is still under discussion  if attemps of reselection by an SCP should </a:t>
            </a:r>
            <a:r>
              <a:rPr lang="de-DE" sz="1200" smtClean="0">
                <a:latin typeface="Arial" panose="020B0604020202020204" pitchFamily="34" charset="0"/>
                <a:cs typeface="Arial" panose="020B0604020202020204" pitchFamily="34" charset="0"/>
              </a:rPr>
              <a:t>be </a:t>
            </a:r>
            <a:r>
              <a:rPr lang="en-GB" sz="1200" dirty="0" smtClean="0">
                <a:latin typeface="Arial" panose="020B0604020202020204" pitchFamily="34" charset="0"/>
                <a:cs typeface="Arial" panose="020B0604020202020204" pitchFamily="34" charset="0"/>
              </a:rPr>
              <a:t>signalled</a:t>
            </a:r>
            <a:r>
              <a:rPr lang="de-DE" sz="1200" dirty="0" smtClean="0">
                <a:latin typeface="Arial" panose="020B0604020202020204" pitchFamily="34" charset="0"/>
                <a:cs typeface="Arial" panose="020B0604020202020204" pitchFamily="34" charset="0"/>
              </a:rPr>
              <a:t> back in case of errors.</a:t>
            </a:r>
            <a:endParaRPr lang="de-DE" sz="1200" dirty="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WID completion:  </a:t>
            </a:r>
            <a:r>
              <a:rPr lang="de-DE" sz="1600" dirty="0" smtClean="0">
                <a:latin typeface="Arial" panose="020B0604020202020204" pitchFamily="34" charset="0"/>
                <a:cs typeface="Arial" panose="020B0604020202020204" pitchFamily="34" charset="0"/>
              </a:rPr>
              <a:t>50%</a:t>
            </a:r>
            <a:endParaRPr lang="de-DE" sz="1600" dirty="0">
              <a:latin typeface="Arial" panose="020B0604020202020204" pitchFamily="34" charset="0"/>
              <a:cs typeface="Arial" panose="020B0604020202020204" pitchFamily="34" charset="0"/>
            </a:endParaRPr>
          </a:p>
          <a:p>
            <a:pPr lvl="1"/>
            <a:endParaRPr lang="de-DE" sz="1200" dirty="0" smtClean="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29113329"/>
      </p:ext>
    </p:extLst>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Study on restoration of profiles related to </a:t>
            </a:r>
            <a:r>
              <a:rPr lang="en-GB" sz="1200" dirty="0" smtClean="0">
                <a:latin typeface="Arial" panose="020B0604020202020204" pitchFamily="34" charset="0"/>
                <a:cs typeface="Arial" panose="020B0604020202020204" pitchFamily="34" charset="0"/>
              </a:rPr>
              <a:t>UDR </a:t>
            </a:r>
            <a:r>
              <a:rPr lang="en-US" sz="1200" i="1" dirty="0" smtClean="0">
                <a:latin typeface="Arial" panose="020B0604020202020204" pitchFamily="34" charset="0"/>
                <a:cs typeface="Arial" panose="020B0604020202020204" pitchFamily="34" charset="0"/>
              </a:rPr>
              <a:t>(CT4 </a:t>
            </a:r>
            <a:r>
              <a:rPr lang="en-US" sz="1200" i="1" dirty="0">
                <a:latin typeface="Arial" panose="020B0604020202020204" pitchFamily="34" charset="0"/>
                <a:cs typeface="Arial" panose="020B0604020202020204" pitchFamily="34" charset="0"/>
              </a:rPr>
              <a:t>Lead</a:t>
            </a:r>
            <a:r>
              <a:rPr lang="en-US" sz="1200" i="1" dirty="0" smtClean="0">
                <a:latin typeface="Arial" panose="020B0604020202020204" pitchFamily="34" charset="0"/>
                <a:cs typeface="Arial" panose="020B0604020202020204" pitchFamily="34" charset="0"/>
              </a:rPr>
              <a:t>)</a:t>
            </a:r>
            <a:r>
              <a:rPr lang="en-GB" sz="1200" dirty="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[FS_ReP_UDR]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en-GB" sz="1200" dirty="0">
                <a:latin typeface="Arial" panose="020B0604020202020204" pitchFamily="34" charset="0"/>
                <a:cs typeface="Arial" panose="020B0604020202020204" pitchFamily="34" charset="0"/>
              </a:rPr>
              <a:t>study the </a:t>
            </a:r>
            <a:r>
              <a:rPr lang="en-GB" sz="1200" dirty="0" smtClean="0">
                <a:latin typeface="Arial" panose="020B0604020202020204" pitchFamily="34" charset="0"/>
                <a:cs typeface="Arial" panose="020B0604020202020204" pitchFamily="34" charset="0"/>
              </a:rPr>
              <a:t>issues that data stored in the UDR are not aligned  and analyse if a similar procedure like the reset procedure defined  for EPC is needed in 5GC. The analysis is documented in TR29.821</a:t>
            </a:r>
            <a:endParaRPr lang="en-GB" sz="1200" dirty="0">
              <a:latin typeface="Arial" panose="020B0604020202020204" pitchFamily="34" charset="0"/>
              <a:cs typeface="Arial" panose="020B0604020202020204" pitchFamily="34" charset="0"/>
            </a:endParaRPr>
          </a:p>
          <a:p>
            <a:pPr lvl="1"/>
            <a:endParaRPr lang="en-US"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Status</a:t>
            </a:r>
            <a:r>
              <a:rPr lang="de-DE" sz="1600" dirty="0">
                <a:latin typeface="Arial" panose="020B0604020202020204" pitchFamily="34" charset="0"/>
                <a:cs typeface="Arial" panose="020B0604020202020204" pitchFamily="34" charset="0"/>
              </a:rPr>
              <a:t>:</a:t>
            </a:r>
          </a:p>
          <a:p>
            <a:pPr lvl="1"/>
            <a:r>
              <a:rPr lang="en-GB" sz="1200" dirty="0" smtClean="0">
                <a:latin typeface="Arial" panose="020B0604020202020204" pitchFamily="34" charset="0"/>
                <a:cs typeface="Arial" panose="020B0604020202020204" pitchFamily="34" charset="0"/>
              </a:rPr>
              <a:t> A new key issue  on notification path is defined e.g</a:t>
            </a:r>
            <a:r>
              <a:rPr lang="en-GB" sz="1200" smtClean="0">
                <a:latin typeface="Arial" panose="020B0604020202020204" pitchFamily="34" charset="0"/>
                <a:cs typeface="Arial" panose="020B0604020202020204" pitchFamily="34" charset="0"/>
              </a:rPr>
              <a:t>. </a:t>
            </a:r>
            <a:r>
              <a:rPr lang="en-GB" sz="1200" dirty="0" smtClean="0">
                <a:latin typeface="Arial" panose="020B0604020202020204" pitchFamily="34" charset="0"/>
                <a:cs typeface="Arial" panose="020B0604020202020204" pitchFamily="34" charset="0"/>
              </a:rPr>
              <a:t>which  consumers of a consumer of a UDR need to be informed when  the UDR detects potential loss or corruption of temporary data </a:t>
            </a:r>
            <a:endParaRPr lang="en-GB" sz="1200" dirty="0">
              <a:latin typeface="Arial" panose="020B0604020202020204" pitchFamily="34" charset="0"/>
              <a:cs typeface="Arial" panose="020B0604020202020204" pitchFamily="34" charset="0"/>
            </a:endParaRPr>
          </a:p>
          <a:p>
            <a:pPr lvl="1"/>
            <a:r>
              <a:rPr lang="en-GB" sz="1200" dirty="0" smtClean="0">
                <a:latin typeface="Arial" panose="020B0604020202020204" pitchFamily="34" charset="0"/>
                <a:cs typeface="Arial" panose="020B0604020202020204" pitchFamily="34" charset="0"/>
              </a:rPr>
              <a:t> Solutions for the new Key issue were discussed  and introduced in the  TR</a:t>
            </a:r>
          </a:p>
          <a:p>
            <a:pPr lvl="1"/>
            <a:r>
              <a:rPr lang="en-GB" sz="1200" dirty="0" smtClean="0">
                <a:latin typeface="Arial" panose="020B0604020202020204" pitchFamily="34" charset="0"/>
                <a:cs typeface="Arial" panose="020B0604020202020204" pitchFamily="34" charset="0"/>
              </a:rPr>
              <a:t>We started the evaluation of the  solutions</a:t>
            </a:r>
            <a:endParaRPr lang="en-GB" sz="1200" dirty="0">
              <a:latin typeface="Arial" panose="020B0604020202020204" pitchFamily="34" charset="0"/>
              <a:cs typeface="Arial" panose="020B0604020202020204" pitchFamily="34" charset="0"/>
            </a:endParaRPr>
          </a:p>
          <a:p>
            <a:pPr lvl="1"/>
            <a:endParaRPr lang="de-DE" sz="1200" dirty="0" smtClean="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en-US" sz="1200" dirty="0" smtClean="0"/>
              <a:t>The Impact </a:t>
            </a:r>
            <a:r>
              <a:rPr lang="en-US" sz="1200" dirty="0"/>
              <a:t>on IP-SM-GW </a:t>
            </a:r>
            <a:r>
              <a:rPr lang="de-DE" sz="1200" dirty="0" smtClean="0">
                <a:latin typeface="Arial" panose="020B0604020202020204" pitchFamily="34" charset="0"/>
                <a:cs typeface="Arial" panose="020B0604020202020204" pitchFamily="34" charset="0"/>
              </a:rPr>
              <a:t>has a dependency with the ongoing work on SMS_SBI.</a:t>
            </a:r>
          </a:p>
          <a:p>
            <a:pPr lvl="1"/>
            <a:r>
              <a:rPr lang="de-DE" sz="1200" dirty="0" smtClean="0">
                <a:latin typeface="Arial" panose="020B0604020202020204" pitchFamily="34" charset="0"/>
                <a:cs typeface="Arial" panose="020B0604020202020204" pitchFamily="34" charset="0"/>
              </a:rPr>
              <a:t>Continue working on solutions</a:t>
            </a:r>
            <a:endParaRPr lang="de-DE" sz="1200" dirty="0">
              <a:latin typeface="Arial" panose="020B0604020202020204" pitchFamily="34" charset="0"/>
              <a:cs typeface="Arial" panose="020B0604020202020204" pitchFamily="34" charset="0"/>
            </a:endParaRPr>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a:t>
            </a:r>
            <a:r>
              <a:rPr lang="de-DE" sz="1600" dirty="0" smtClean="0">
                <a:latin typeface="Arial" panose="020B0604020202020204" pitchFamily="34" charset="0"/>
                <a:cs typeface="Arial" panose="020B0604020202020204" pitchFamily="34" charset="0"/>
              </a:rPr>
              <a:t>ID completion:  40%</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09727048"/>
      </p:ext>
    </p:extLst>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Backward Incompatible Changes</a:t>
            </a:r>
          </a:p>
        </p:txBody>
      </p:sp>
      <p:sp>
        <p:nvSpPr>
          <p:cNvPr id="3" name="Espace réservé du contenu 2"/>
          <p:cNvSpPr>
            <a:spLocks noGrp="1"/>
          </p:cNvSpPr>
          <p:nvPr>
            <p:ph idx="1"/>
          </p:nvPr>
        </p:nvSpPr>
        <p:spPr>
          <a:xfrm>
            <a:off x="838200" y="1825625"/>
            <a:ext cx="10515600" cy="708569"/>
          </a:xfrm>
        </p:spPr>
        <p:txBody>
          <a:bodyPr/>
          <a:lstStyle/>
          <a:p>
            <a:r>
              <a:rPr lang="en-US" dirty="0"/>
              <a:t> In “Frozen” specification, with impact on other TSG WGs</a:t>
            </a:r>
          </a:p>
        </p:txBody>
      </p:sp>
      <p:graphicFrame>
        <p:nvGraphicFramePr>
          <p:cNvPr id="5" name="Tableau 4"/>
          <p:cNvGraphicFramePr>
            <a:graphicFrameLocks noGrp="1"/>
          </p:cNvGraphicFramePr>
          <p:nvPr>
            <p:extLst>
              <p:ext uri="{D42A27DB-BD31-4B8C-83A1-F6EECF244321}">
                <p14:modId xmlns:p14="http://schemas.microsoft.com/office/powerpoint/2010/main" val="4265038503"/>
              </p:ext>
            </p:extLst>
          </p:nvPr>
        </p:nvGraphicFramePr>
        <p:xfrm>
          <a:off x="209550" y="2282825"/>
          <a:ext cx="11742738" cy="2273730"/>
        </p:xfrm>
        <a:graphic>
          <a:graphicData uri="http://schemas.openxmlformats.org/drawingml/2006/table">
            <a:tbl>
              <a:tblPr firstRow="1" firstCol="1" bandRow="1"/>
              <a:tblGrid>
                <a:gridCol w="1112797">
                  <a:extLst>
                    <a:ext uri="{9D8B030D-6E8A-4147-A177-3AD203B41FA5}">
                      <a16:colId xmlns="" xmlns:a16="http://schemas.microsoft.com/office/drawing/2014/main" val="20000"/>
                    </a:ext>
                  </a:extLst>
                </a:gridCol>
                <a:gridCol w="3705214">
                  <a:extLst>
                    <a:ext uri="{9D8B030D-6E8A-4147-A177-3AD203B41FA5}">
                      <a16:colId xmlns="" xmlns:a16="http://schemas.microsoft.com/office/drawing/2014/main" val="20001"/>
                    </a:ext>
                  </a:extLst>
                </a:gridCol>
                <a:gridCol w="1735176">
                  <a:extLst>
                    <a:ext uri="{9D8B030D-6E8A-4147-A177-3AD203B41FA5}">
                      <a16:colId xmlns="" xmlns:a16="http://schemas.microsoft.com/office/drawing/2014/main" val="20002"/>
                    </a:ext>
                  </a:extLst>
                </a:gridCol>
                <a:gridCol w="1735176">
                  <a:extLst>
                    <a:ext uri="{9D8B030D-6E8A-4147-A177-3AD203B41FA5}">
                      <a16:colId xmlns="" xmlns:a16="http://schemas.microsoft.com/office/drawing/2014/main" val="20003"/>
                    </a:ext>
                  </a:extLst>
                </a:gridCol>
                <a:gridCol w="3454375">
                  <a:extLst>
                    <a:ext uri="{9D8B030D-6E8A-4147-A177-3AD203B41FA5}">
                      <a16:colId xmlns="" xmlns:a16="http://schemas.microsoft.com/office/drawing/2014/main" val="20004"/>
                    </a:ext>
                  </a:extLst>
                </a:gridCol>
              </a:tblGrid>
              <a:tr h="403279">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Impacted TS </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Impacted TSG</a:t>
                      </a:r>
                      <a:r>
                        <a:rPr lang="fr-FR" sz="1400" b="1" baseline="0" dirty="0">
                          <a:solidFill>
                            <a:srgbClr val="FFFFFF"/>
                          </a:solidFill>
                          <a:effectLst/>
                          <a:latin typeface="Arial"/>
                          <a:ea typeface="Times New Roman"/>
                        </a:rPr>
                        <a:t> WG</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370605">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1"/>
                  </a:ext>
                </a:extLst>
              </a:tr>
              <a:tr h="37496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2"/>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3"/>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4"/>
                  </a:ext>
                </a:extLst>
              </a:tr>
            </a:tbl>
          </a:graphicData>
        </a:graphic>
      </p:graphicFrame>
      <p:sp>
        <p:nvSpPr>
          <p:cNvPr id="4" name="TextBox 3"/>
          <p:cNvSpPr txBox="1"/>
          <p:nvPr/>
        </p:nvSpPr>
        <p:spPr>
          <a:xfrm rot="21197728">
            <a:off x="2768600" y="3334038"/>
            <a:ext cx="5891356" cy="369332"/>
          </a:xfrm>
          <a:prstGeom prst="rect">
            <a:avLst/>
          </a:prstGeom>
          <a:noFill/>
        </p:spPr>
        <p:txBody>
          <a:bodyPr wrap="none" rtlCol="0">
            <a:spAutoFit/>
          </a:bodyPr>
          <a:lstStyle/>
          <a:p>
            <a:r>
              <a:rPr lang="de-DE" dirty="0">
                <a:solidFill>
                  <a:srgbClr val="FF0000"/>
                </a:solidFill>
              </a:rPr>
              <a:t>No CR was marked as backward incompatible this time.</a:t>
            </a:r>
            <a:endParaRPr lang="en-US" dirty="0">
              <a:solidFill>
                <a:srgbClr val="FF0000"/>
              </a:solidFill>
            </a:endParaRPr>
          </a:p>
        </p:txBody>
      </p:sp>
    </p:spTree>
    <p:extLst>
      <p:ext uri="{BB962C8B-B14F-4D97-AF65-F5344CB8AC3E}">
        <p14:creationId xmlns:p14="http://schemas.microsoft.com/office/powerpoint/2010/main" val="1380431914"/>
      </p:ext>
    </p:extLst>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Information to </a:t>
            </a:r>
            <a:r>
              <a:rPr lang="en-US" dirty="0" smtClean="0"/>
              <a:t>CT</a:t>
            </a:r>
            <a:endParaRPr lang="en-US" dirty="0"/>
          </a:p>
        </p:txBody>
      </p:sp>
      <p:sp>
        <p:nvSpPr>
          <p:cNvPr id="3" name="Espace réservé du contenu 2"/>
          <p:cNvSpPr>
            <a:spLocks noGrp="1"/>
          </p:cNvSpPr>
          <p:nvPr>
            <p:ph idx="1"/>
          </p:nvPr>
        </p:nvSpPr>
        <p:spPr/>
        <p:txBody>
          <a:bodyPr/>
          <a:lstStyle/>
          <a:p>
            <a:pPr marL="228600" lvl="1">
              <a:lnSpc>
                <a:spcPct val="80000"/>
              </a:lnSpc>
              <a:spcBef>
                <a:spcPts val="1000"/>
              </a:spcBef>
              <a:buBlip>
                <a:blip r:embed="rId2"/>
              </a:buBlip>
              <a:defRPr/>
            </a:pPr>
            <a:r>
              <a:rPr lang="de-DE" sz="2000" dirty="0" smtClean="0">
                <a:ea typeface="MS PGothic" panose="020B0600070205080204" pitchFamily="34" charset="-128"/>
                <a:cs typeface="Arial" panose="020B0604020202020204" pitchFamily="34" charset="0"/>
              </a:rPr>
              <a:t>E-meeting in CT4.</a:t>
            </a:r>
          </a:p>
          <a:p>
            <a:pPr lvl="1">
              <a:lnSpc>
                <a:spcPct val="80000"/>
              </a:lnSpc>
              <a:defRPr/>
            </a:pPr>
            <a:r>
              <a:rPr lang="de-DE" altLang="zh-CN" sz="1400" dirty="0" smtClean="0">
                <a:ea typeface="MS PGothic" panose="020B0600070205080204" pitchFamily="34" charset="-128"/>
                <a:cs typeface="Arial" panose="020B0604020202020204" pitchFamily="34" charset="0"/>
              </a:rPr>
              <a:t>CT4#103e and CT4#104e were held taking the feedback  form  previous e-meetings into account</a:t>
            </a:r>
            <a:endParaRPr lang="de-DE" altLang="zh-CN" sz="1400" dirty="0">
              <a:ea typeface="MS PGothic" panose="020B0600070205080204" pitchFamily="34" charset="-128"/>
              <a:cs typeface="Arial" panose="020B0604020202020204" pitchFamily="34" charset="0"/>
            </a:endParaRPr>
          </a:p>
          <a:p>
            <a:pPr lvl="1">
              <a:lnSpc>
                <a:spcPct val="80000"/>
              </a:lnSpc>
              <a:defRPr/>
            </a:pPr>
            <a:r>
              <a:rPr lang="de-DE" altLang="zh-CN" sz="1400" dirty="0" smtClean="0">
                <a:ea typeface="MS PGothic" panose="020B0600070205080204" pitchFamily="34" charset="-128"/>
                <a:cs typeface="Arial" panose="020B0604020202020204" pitchFamily="34" charset="0"/>
              </a:rPr>
              <a:t>First half of the meeting dedicated topics per day</a:t>
            </a:r>
          </a:p>
          <a:p>
            <a:pPr lvl="1">
              <a:lnSpc>
                <a:spcPct val="80000"/>
              </a:lnSpc>
              <a:defRPr/>
            </a:pPr>
            <a:r>
              <a:rPr lang="de-DE" altLang="zh-CN" sz="1400" dirty="0" smtClean="0">
                <a:ea typeface="MS PGothic" panose="020B0600070205080204" pitchFamily="34" charset="-128"/>
                <a:cs typeface="Arial" panose="020B0604020202020204" pitchFamily="34" charset="0"/>
              </a:rPr>
              <a:t>Deadline for technical comments on Thursday (~24hours before close of the meeting) </a:t>
            </a:r>
            <a:r>
              <a:rPr lang="de-DE" altLang="zh-CN" sz="1400" dirty="0">
                <a:ea typeface="MS PGothic" panose="020B0600070205080204" pitchFamily="34" charset="-128"/>
                <a:cs typeface="Arial" panose="020B0604020202020204" pitchFamily="34" charset="0"/>
              </a:rPr>
              <a:t>provision </a:t>
            </a:r>
            <a:r>
              <a:rPr lang="de-DE" altLang="zh-CN" sz="1400" dirty="0" smtClean="0">
                <a:ea typeface="MS PGothic" panose="020B0600070205080204" pitchFamily="34" charset="-128"/>
                <a:cs typeface="Arial" panose="020B0604020202020204" pitchFamily="34" charset="0"/>
              </a:rPr>
              <a:t>of final versions of contributions by Friday to  avoid  last minute comments and to avoid that delegates  have to work over the weekend.</a:t>
            </a:r>
            <a:endParaRPr lang="en-US" altLang="zh-CN" sz="1400" dirty="0">
              <a:ea typeface="MS PGothic" panose="020B0600070205080204" pitchFamily="34" charset="-128"/>
              <a:cs typeface="Arial" panose="020B0604020202020204" pitchFamily="34" charset="0"/>
            </a:endParaRPr>
          </a:p>
          <a:p>
            <a:pPr lvl="1">
              <a:lnSpc>
                <a:spcPct val="80000"/>
              </a:lnSpc>
              <a:defRPr/>
            </a:pPr>
            <a:r>
              <a:rPr lang="de-DE" sz="1400" dirty="0" smtClean="0">
                <a:ea typeface="MS PGothic" panose="020B0600070205080204" pitchFamily="34" charset="-128"/>
                <a:cs typeface="Arial" panose="020B0604020202020204" pitchFamily="34" charset="0"/>
              </a:rPr>
              <a:t>A conference call per day was seen as a good practice  to  discuss topics  which were identified as controversial/tricky/ping pong of emails.</a:t>
            </a:r>
          </a:p>
          <a:p>
            <a:pPr lvl="1">
              <a:lnSpc>
                <a:spcPct val="80000"/>
              </a:lnSpc>
              <a:defRPr/>
            </a:pPr>
            <a:r>
              <a:rPr lang="de-DE" sz="1400" dirty="0" smtClean="0">
                <a:ea typeface="MS PGothic" panose="020B0600070205080204" pitchFamily="34" charset="-128"/>
                <a:cs typeface="Arial" panose="020B0604020202020204" pitchFamily="34" charset="0"/>
              </a:rPr>
              <a:t>Microsoft teams works well for the conference calls.</a:t>
            </a:r>
          </a:p>
          <a:p>
            <a:pPr lvl="1">
              <a:lnSpc>
                <a:spcPct val="80000"/>
              </a:lnSpc>
              <a:defRPr/>
            </a:pPr>
            <a:r>
              <a:rPr lang="de-DE" sz="1400" dirty="0">
                <a:ea typeface="MS PGothic" panose="020B0600070205080204" pitchFamily="34" charset="-128"/>
                <a:cs typeface="Arial" panose="020B0604020202020204" pitchFamily="34" charset="0"/>
              </a:rPr>
              <a:t>Conference </a:t>
            </a:r>
            <a:r>
              <a:rPr lang="de-DE" sz="1400" dirty="0" smtClean="0">
                <a:ea typeface="MS PGothic" panose="020B0600070205080204" pitchFamily="34" charset="-128"/>
                <a:cs typeface="Arial" panose="020B0604020202020204" pitchFamily="34" charset="0"/>
              </a:rPr>
              <a:t>calls </a:t>
            </a:r>
            <a:r>
              <a:rPr lang="de-DE" sz="1400" dirty="0">
                <a:ea typeface="MS PGothic" panose="020B0600070205080204" pitchFamily="34" charset="-128"/>
                <a:cs typeface="Arial" panose="020B0604020202020204" pitchFamily="34" charset="0"/>
              </a:rPr>
              <a:t>time  </a:t>
            </a:r>
            <a:r>
              <a:rPr lang="de-DE" sz="1400">
                <a:ea typeface="MS PGothic" panose="020B0600070205080204" pitchFamily="34" charset="-128"/>
                <a:cs typeface="Arial" panose="020B0604020202020204" pitchFamily="34" charset="0"/>
              </a:rPr>
              <a:t>from </a:t>
            </a:r>
            <a:r>
              <a:rPr lang="de-DE" sz="1400" smtClean="0">
                <a:ea typeface="MS PGothic" panose="020B0600070205080204" pitchFamily="34" charset="-128"/>
                <a:cs typeface="Arial" panose="020B0604020202020204" pitchFamily="34" charset="0"/>
              </a:rPr>
              <a:t>1</a:t>
            </a:r>
            <a:r>
              <a:rPr lang="en-US" sz="1400" smtClean="0">
                <a:ea typeface="MS PGothic" panose="020B0600070205080204" pitchFamily="34" charset="-128"/>
                <a:cs typeface="Arial" panose="020B0604020202020204" pitchFamily="34" charset="0"/>
              </a:rPr>
              <a:t>2</a:t>
            </a:r>
            <a:r>
              <a:rPr lang="de-DE" sz="1400" smtClean="0">
                <a:ea typeface="MS PGothic" panose="020B0600070205080204" pitchFamily="34" charset="-128"/>
                <a:cs typeface="Arial" panose="020B0604020202020204" pitchFamily="34" charset="0"/>
              </a:rPr>
              <a:t>:00 </a:t>
            </a:r>
            <a:r>
              <a:rPr lang="de-DE" sz="1400" dirty="0" smtClean="0">
                <a:ea typeface="MS PGothic" panose="020B0600070205080204" pitchFamily="34" charset="-128"/>
                <a:cs typeface="Arial" panose="020B0604020202020204" pitchFamily="34" charset="0"/>
              </a:rPr>
              <a:t>UTC </a:t>
            </a:r>
            <a:r>
              <a:rPr lang="de-DE" sz="1400">
                <a:ea typeface="MS PGothic" panose="020B0600070205080204" pitchFamily="34" charset="-128"/>
                <a:cs typeface="Arial" panose="020B0604020202020204" pitchFamily="34" charset="0"/>
              </a:rPr>
              <a:t>to </a:t>
            </a:r>
            <a:r>
              <a:rPr lang="de-DE" sz="1400" smtClean="0">
                <a:ea typeface="MS PGothic" panose="020B0600070205080204" pitchFamily="34" charset="-128"/>
                <a:cs typeface="Arial" panose="020B0604020202020204" pitchFamily="34" charset="0"/>
              </a:rPr>
              <a:t>14:00 </a:t>
            </a:r>
            <a:r>
              <a:rPr lang="de-DE" sz="1400" dirty="0" smtClean="0">
                <a:ea typeface="MS PGothic" panose="020B0600070205080204" pitchFamily="34" charset="-128"/>
                <a:cs typeface="Arial" panose="020B0604020202020204" pitchFamily="34" charset="0"/>
              </a:rPr>
              <a:t>UTC were </a:t>
            </a:r>
            <a:r>
              <a:rPr lang="de-DE" sz="1400" dirty="0">
                <a:ea typeface="MS PGothic" panose="020B0600070205080204" pitchFamily="34" charset="-128"/>
                <a:cs typeface="Arial" panose="020B0604020202020204" pitchFamily="34" charset="0"/>
              </a:rPr>
              <a:t>seen as the best compromise (</a:t>
            </a:r>
            <a:r>
              <a:rPr lang="de-DE" sz="1400" dirty="0" smtClean="0">
                <a:ea typeface="MS PGothic" panose="020B0600070205080204" pitchFamily="34" charset="-128"/>
                <a:cs typeface="Arial" panose="020B0604020202020204" pitchFamily="34" charset="0"/>
              </a:rPr>
              <a:t>late </a:t>
            </a:r>
            <a:r>
              <a:rPr lang="de-DE" sz="1400" dirty="0">
                <a:ea typeface="MS PGothic" panose="020B0600070205080204" pitchFamily="34" charset="-128"/>
                <a:cs typeface="Arial" panose="020B0604020202020204" pitchFamily="34" charset="0"/>
              </a:rPr>
              <a:t>for </a:t>
            </a:r>
            <a:r>
              <a:rPr lang="de-DE" sz="1400" dirty="0" smtClean="0">
                <a:ea typeface="MS PGothic" panose="020B0600070205080204" pitchFamily="34" charset="-128"/>
                <a:cs typeface="Arial" panose="020B0604020202020204" pitchFamily="34" charset="0"/>
              </a:rPr>
              <a:t>delegates from Japan </a:t>
            </a:r>
            <a:r>
              <a:rPr lang="de-DE" sz="1400" dirty="0">
                <a:ea typeface="MS PGothic" panose="020B0600070205080204" pitchFamily="34" charset="-128"/>
                <a:cs typeface="Arial" panose="020B0604020202020204" pitchFamily="34" charset="0"/>
              </a:rPr>
              <a:t>very </a:t>
            </a:r>
            <a:r>
              <a:rPr lang="de-DE" sz="1400" dirty="0" smtClean="0">
                <a:ea typeface="MS PGothic" panose="020B0600070205080204" pitchFamily="34" charset="-128"/>
                <a:cs typeface="Arial" panose="020B0604020202020204" pitchFamily="34" charset="0"/>
              </a:rPr>
              <a:t>early </a:t>
            </a:r>
            <a:r>
              <a:rPr lang="de-DE" sz="1400" dirty="0">
                <a:ea typeface="MS PGothic" panose="020B0600070205080204" pitchFamily="34" charset="-128"/>
                <a:cs typeface="Arial" panose="020B0604020202020204" pitchFamily="34" charset="0"/>
              </a:rPr>
              <a:t>for </a:t>
            </a:r>
            <a:r>
              <a:rPr lang="de-DE" sz="1400" dirty="0" smtClean="0">
                <a:ea typeface="MS PGothic" panose="020B0600070205080204" pitchFamily="34" charset="-128"/>
                <a:cs typeface="Arial" panose="020B0604020202020204" pitchFamily="34" charset="0"/>
              </a:rPr>
              <a:t>delegates from US </a:t>
            </a:r>
            <a:r>
              <a:rPr lang="de-DE" sz="1400" dirty="0">
                <a:ea typeface="MS PGothic" panose="020B0600070205080204" pitchFamily="34" charset="-128"/>
                <a:cs typeface="Arial" panose="020B0604020202020204" pitchFamily="34" charset="0"/>
              </a:rPr>
              <a:t>pacific </a:t>
            </a:r>
            <a:r>
              <a:rPr lang="de-DE" sz="1400" dirty="0" smtClean="0">
                <a:ea typeface="MS PGothic" panose="020B0600070205080204" pitchFamily="34" charset="-128"/>
                <a:cs typeface="Arial" panose="020B0604020202020204" pitchFamily="34" charset="0"/>
              </a:rPr>
              <a:t>coast).</a:t>
            </a:r>
          </a:p>
          <a:p>
            <a:pPr lvl="1">
              <a:lnSpc>
                <a:spcPct val="80000"/>
              </a:lnSpc>
              <a:defRPr/>
            </a:pPr>
            <a:r>
              <a:rPr lang="de-DE" sz="1400" dirty="0" smtClean="0">
                <a:ea typeface="MS PGothic" panose="020B0600070205080204" pitchFamily="34" charset="-128"/>
                <a:cs typeface="Arial" panose="020B0604020202020204" pitchFamily="34" charset="0"/>
              </a:rPr>
              <a:t>Chairmans notes are </a:t>
            </a:r>
            <a:r>
              <a:rPr lang="de-DE" sz="1400" dirty="0" err="1" smtClean="0">
                <a:ea typeface="MS PGothic" panose="020B0600070205080204" pitchFamily="34" charset="-128"/>
                <a:cs typeface="Arial" panose="020B0604020202020204" pitchFamily="34" charset="0"/>
              </a:rPr>
              <a:t>provide</a:t>
            </a:r>
            <a:r>
              <a:rPr lang="de-DE" sz="1400" smtClean="0">
                <a:ea typeface="MS PGothic" panose="020B0600070205080204" pitchFamily="34" charset="-128"/>
                <a:cs typeface="Arial" panose="020B0604020202020204" pitchFamily="34" charset="0"/>
              </a:rPr>
              <a:t> before and after the confernece call and at eve of meeting (21:00 UTC) every day.</a:t>
            </a:r>
          </a:p>
          <a:p>
            <a:pPr marL="228600" lvl="1">
              <a:lnSpc>
                <a:spcPct val="80000"/>
              </a:lnSpc>
              <a:spcBef>
                <a:spcPts val="1000"/>
              </a:spcBef>
              <a:buBlip>
                <a:blip r:embed="rId2"/>
              </a:buBlip>
              <a:defRPr/>
            </a:pPr>
            <a:r>
              <a:rPr lang="de-DE" sz="2000" smtClean="0">
                <a:ea typeface="MS PGothic" panose="020B0600070205080204" pitchFamily="34" charset="-128"/>
                <a:cs typeface="Arial" panose="020B0604020202020204" pitchFamily="34" charset="0"/>
              </a:rPr>
              <a:t>Meeting </a:t>
            </a:r>
            <a:r>
              <a:rPr lang="de-DE" sz="2000" dirty="0" smtClean="0">
                <a:ea typeface="MS PGothic" panose="020B0600070205080204" pitchFamily="34" charset="-128"/>
                <a:cs typeface="Arial" panose="020B0604020202020204" pitchFamily="34" charset="0"/>
              </a:rPr>
              <a:t>participation</a:t>
            </a:r>
          </a:p>
          <a:p>
            <a:pPr lvl="1">
              <a:lnSpc>
                <a:spcPct val="80000"/>
              </a:lnSpc>
              <a:defRPr/>
            </a:pPr>
            <a:r>
              <a:rPr lang="de-DE" sz="1400" dirty="0" smtClean="0">
                <a:ea typeface="MS PGothic" panose="020B0600070205080204" pitchFamily="34" charset="-128"/>
                <a:cs typeface="Arial" panose="020B0604020202020204" pitchFamily="34" charset="0"/>
              </a:rPr>
              <a:t>Number of registered  delegates were similar  as for F2F meetings.</a:t>
            </a:r>
          </a:p>
          <a:p>
            <a:pPr lvl="1">
              <a:lnSpc>
                <a:spcPct val="80000"/>
              </a:lnSpc>
              <a:defRPr/>
            </a:pPr>
            <a:r>
              <a:rPr lang="de-DE" sz="1400" dirty="0" smtClean="0">
                <a:ea typeface="MS PGothic" panose="020B0600070205080204" pitchFamily="34" charset="-128"/>
                <a:cs typeface="Arial" panose="020B0604020202020204" pitchFamily="34" charset="0"/>
              </a:rPr>
              <a:t>Number of active delegates was similar to F2F</a:t>
            </a:r>
          </a:p>
          <a:p>
            <a:pPr lvl="1">
              <a:lnSpc>
                <a:spcPct val="80000"/>
              </a:lnSpc>
              <a:defRPr/>
            </a:pPr>
            <a:r>
              <a:rPr lang="de-DE" sz="1400" dirty="0" smtClean="0">
                <a:ea typeface="MS PGothic" panose="020B0600070205080204" pitchFamily="34" charset="-128"/>
                <a:cs typeface="Arial" panose="020B0604020202020204" pitchFamily="34" charset="0"/>
              </a:rPr>
              <a:t>E-mail exchanges between small number of delegates </a:t>
            </a:r>
            <a:r>
              <a:rPr lang="de-DE" sz="1400" smtClean="0">
                <a:ea typeface="MS PGothic" panose="020B0600070205080204" pitchFamily="34" charset="-128"/>
                <a:cs typeface="Arial" panose="020B0604020202020204" pitchFamily="34" charset="0"/>
              </a:rPr>
              <a:t>on special </a:t>
            </a:r>
            <a:r>
              <a:rPr lang="de-DE" sz="1400" dirty="0" smtClean="0">
                <a:ea typeface="MS PGothic" panose="020B0600070205080204" pitchFamily="34" charset="-128"/>
                <a:cs typeface="Arial" panose="020B0604020202020204" pitchFamily="34" charset="0"/>
              </a:rPr>
              <a:t>topics </a:t>
            </a:r>
            <a:r>
              <a:rPr lang="de-DE" sz="1400" smtClean="0">
                <a:ea typeface="MS PGothic" panose="020B0600070205080204" pitchFamily="34" charset="-128"/>
                <a:cs typeface="Arial" panose="020B0604020202020204" pitchFamily="34" charset="0"/>
              </a:rPr>
              <a:t>is increasing</a:t>
            </a:r>
          </a:p>
          <a:p>
            <a:pPr lvl="1">
              <a:lnSpc>
                <a:spcPct val="80000"/>
              </a:lnSpc>
              <a:defRPr/>
            </a:pPr>
            <a:r>
              <a:rPr lang="de-DE" sz="1400" smtClean="0">
                <a:ea typeface="MS PGothic" panose="020B0600070205080204" pitchFamily="34" charset="-128"/>
                <a:cs typeface="Arial" panose="020B0604020202020204" pitchFamily="34" charset="0"/>
              </a:rPr>
              <a:t>Controversial topics are still tricky they occupy a lot of time and  emails until solved or postponed.</a:t>
            </a:r>
            <a:endParaRPr lang="de-DE" sz="1400" dirty="0" smtClean="0">
              <a:ea typeface="MS PGothic" panose="020B0600070205080204" pitchFamily="34" charset="-128"/>
              <a:cs typeface="Arial" panose="020B0604020202020204" pitchFamily="34" charset="0"/>
            </a:endParaRPr>
          </a:p>
          <a:p>
            <a:pPr lvl="1">
              <a:lnSpc>
                <a:spcPct val="80000"/>
              </a:lnSpc>
              <a:defRPr/>
            </a:pPr>
            <a:endParaRPr lang="de-DE" sz="1600" dirty="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2890974178"/>
      </p:ext>
    </p:extLst>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Information to </a:t>
            </a:r>
            <a:r>
              <a:rPr lang="en-US" dirty="0" smtClean="0"/>
              <a:t>CT</a:t>
            </a:r>
            <a:endParaRPr lang="en-US" dirty="0"/>
          </a:p>
        </p:txBody>
      </p:sp>
      <p:sp>
        <p:nvSpPr>
          <p:cNvPr id="3" name="Espace réservé du contenu 2"/>
          <p:cNvSpPr>
            <a:spLocks noGrp="1"/>
          </p:cNvSpPr>
          <p:nvPr>
            <p:ph idx="1"/>
          </p:nvPr>
        </p:nvSpPr>
        <p:spPr/>
        <p:txBody>
          <a:bodyPr/>
          <a:lstStyle/>
          <a:p>
            <a:pPr marL="228600" lvl="1">
              <a:lnSpc>
                <a:spcPct val="80000"/>
              </a:lnSpc>
              <a:spcBef>
                <a:spcPts val="1000"/>
              </a:spcBef>
              <a:buBlip>
                <a:blip r:embed="rId2"/>
              </a:buBlip>
              <a:defRPr/>
            </a:pPr>
            <a:r>
              <a:rPr lang="de-DE" sz="2000" smtClean="0">
                <a:ea typeface="MS PGothic" panose="020B0600070205080204" pitchFamily="34" charset="-128"/>
                <a:cs typeface="Arial" panose="020B0604020202020204" pitchFamily="34" charset="0"/>
              </a:rPr>
              <a:t>Rel-16 </a:t>
            </a:r>
            <a:r>
              <a:rPr lang="de-DE" sz="2000" dirty="0" smtClean="0">
                <a:ea typeface="MS PGothic" panose="020B0600070205080204" pitchFamily="34" charset="-128"/>
                <a:cs typeface="Arial" panose="020B0604020202020204" pitchFamily="34" charset="0"/>
              </a:rPr>
              <a:t>and Rel-15 corrections</a:t>
            </a:r>
          </a:p>
          <a:p>
            <a:pPr lvl="1">
              <a:lnSpc>
                <a:spcPct val="80000"/>
              </a:lnSpc>
              <a:defRPr/>
            </a:pPr>
            <a:r>
              <a:rPr lang="de-DE" sz="1600" dirty="0" smtClean="0">
                <a:ea typeface="MS PGothic" panose="020B0600070205080204" pitchFamily="34" charset="-128"/>
                <a:cs typeface="Arial" panose="020B0604020202020204" pitchFamily="34" charset="0"/>
              </a:rPr>
              <a:t>All Rel-15 and Rel-16 corrections are seen as essential corrections.</a:t>
            </a:r>
          </a:p>
          <a:p>
            <a:pPr lvl="1">
              <a:lnSpc>
                <a:spcPct val="80000"/>
              </a:lnSpc>
              <a:defRPr/>
            </a:pPr>
            <a:endParaRPr lang="de-DE" sz="1600" smtClean="0">
              <a:ea typeface="MS PGothic" panose="020B0600070205080204" pitchFamily="34" charset="-128"/>
              <a:cs typeface="Arial" panose="020B0604020202020204" pitchFamily="34" charset="0"/>
            </a:endParaRPr>
          </a:p>
          <a:p>
            <a:r>
              <a:rPr lang="en-US" sz="1600" smtClean="0">
                <a:latin typeface="Arial" panose="020B0604020202020204" pitchFamily="34" charset="0"/>
                <a:cs typeface="Arial" panose="020B0604020202020204" pitchFamily="34" charset="0"/>
              </a:rPr>
              <a:t>Rel-17</a:t>
            </a:r>
            <a:endParaRPr lang="en-US" sz="1600">
              <a:latin typeface="Arial" panose="020B0604020202020204" pitchFamily="34" charset="0"/>
              <a:cs typeface="Arial" panose="020B0604020202020204" pitchFamily="34" charset="0"/>
            </a:endParaRPr>
          </a:p>
          <a:p>
            <a:pPr marL="717550" lvl="1">
              <a:spcBef>
                <a:spcPts val="1000"/>
              </a:spcBef>
              <a:buBlip>
                <a:blip r:embed="rId2"/>
              </a:buBlip>
            </a:pPr>
            <a:r>
              <a:rPr lang="en-US" sz="1600" smtClean="0">
                <a:latin typeface="Arial" panose="020B0604020202020204" pitchFamily="34" charset="0"/>
                <a:cs typeface="Arial" panose="020B0604020202020204" pitchFamily="34" charset="0"/>
              </a:rPr>
              <a:t>We </a:t>
            </a:r>
            <a:r>
              <a:rPr lang="en-US" sz="1600">
                <a:latin typeface="Arial" panose="020B0604020202020204" pitchFamily="34" charset="0"/>
                <a:cs typeface="Arial" panose="020B0604020202020204" pitchFamily="34" charset="0"/>
              </a:rPr>
              <a:t>have  agreed/endorsed WIDs for most of the work coming form stage 2</a:t>
            </a:r>
            <a:r>
              <a:rPr lang="de-DE" sz="1600">
                <a:latin typeface="Arial" panose="020B0604020202020204" pitchFamily="34" charset="0"/>
                <a:cs typeface="Arial" panose="020B0604020202020204" pitchFamily="34" charset="0"/>
              </a:rPr>
              <a:t>.</a:t>
            </a:r>
          </a:p>
          <a:p>
            <a:pPr marL="717550" lvl="1">
              <a:spcBef>
                <a:spcPts val="1000"/>
              </a:spcBef>
              <a:buBlip>
                <a:blip r:embed="rId2"/>
              </a:buBlip>
            </a:pPr>
            <a:r>
              <a:rPr lang="en-US" sz="1600">
                <a:latin typeface="Arial" panose="020B0604020202020204" pitchFamily="34" charset="0"/>
                <a:cs typeface="Arial" panose="020B0604020202020204" pitchFamily="34" charset="0"/>
              </a:rPr>
              <a:t>For the WI we started  the work  we are making good progress</a:t>
            </a:r>
          </a:p>
          <a:p>
            <a:pPr marL="717550" lvl="1">
              <a:spcBef>
                <a:spcPts val="1000"/>
              </a:spcBef>
              <a:buBlip>
                <a:blip r:embed="rId2"/>
              </a:buBlip>
            </a:pPr>
            <a:r>
              <a:rPr lang="de-DE" sz="1600">
                <a:latin typeface="Arial" panose="020B0604020202020204" pitchFamily="34" charset="0"/>
                <a:cs typeface="Arial" panose="020B0604020202020204" pitchFamily="34" charset="0"/>
              </a:rPr>
              <a:t>For some of the agreed WIDs we expect updates once stage 2 is completed</a:t>
            </a:r>
          </a:p>
          <a:p>
            <a:pPr marL="717550"/>
            <a:r>
              <a:rPr lang="en-US" sz="1200" smtClean="0">
                <a:latin typeface="Arial" panose="020B0604020202020204" pitchFamily="34" charset="0"/>
                <a:cs typeface="Arial" panose="020B0604020202020204" pitchFamily="34" charset="0"/>
              </a:rPr>
              <a:t>At </a:t>
            </a:r>
            <a:r>
              <a:rPr lang="en-US" sz="1200">
                <a:latin typeface="Arial" panose="020B0604020202020204" pitchFamily="34" charset="0"/>
                <a:cs typeface="Arial" panose="020B0604020202020204" pitchFamily="34" charset="0"/>
              </a:rPr>
              <a:t>the  moment Rel-17 is business as </a:t>
            </a:r>
            <a:r>
              <a:rPr lang="en-US" sz="1200" smtClean="0">
                <a:latin typeface="Arial" panose="020B0604020202020204" pitchFamily="34" charset="0"/>
                <a:cs typeface="Arial" panose="020B0604020202020204" pitchFamily="34" charset="0"/>
              </a:rPr>
              <a:t>usual at start of a release</a:t>
            </a:r>
            <a:endParaRPr lang="en-US" sz="1200">
              <a:latin typeface="Arial" panose="020B0604020202020204" pitchFamily="34" charset="0"/>
              <a:cs typeface="Arial" panose="020B0604020202020204" pitchFamily="34" charset="0"/>
            </a:endParaRPr>
          </a:p>
          <a:p>
            <a:pPr lvl="1">
              <a:lnSpc>
                <a:spcPct val="80000"/>
              </a:lnSpc>
              <a:defRPr/>
            </a:pPr>
            <a:endParaRPr lang="de-DE" sz="1600" dirty="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3316259557"/>
      </p:ext>
    </p:extLst>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Action to CT</a:t>
            </a:r>
          </a:p>
        </p:txBody>
      </p:sp>
      <p:sp>
        <p:nvSpPr>
          <p:cNvPr id="3" name="Espace réservé du contenu 2"/>
          <p:cNvSpPr>
            <a:spLocks noGrp="1"/>
          </p:cNvSpPr>
          <p:nvPr>
            <p:ph idx="1"/>
          </p:nvPr>
        </p:nvSpPr>
        <p:spPr/>
        <p:txBody>
          <a:bodyPr/>
          <a:lstStyle/>
          <a:p>
            <a:r>
              <a:rPr lang="en-US" sz="2000" smtClean="0"/>
              <a:t>None this time</a:t>
            </a:r>
            <a:endParaRPr lang="en-US" sz="2000" dirty="0" smtClean="0"/>
          </a:p>
          <a:p>
            <a:pPr marL="0" indent="0">
              <a:spcAft>
                <a:spcPts val="0"/>
              </a:spcAft>
              <a:buNone/>
            </a:pPr>
            <a:endParaRPr lang="en-GB" sz="2000" dirty="0">
              <a:latin typeface="Arial "/>
            </a:endParaRPr>
          </a:p>
          <a:p>
            <a:pPr marL="0" indent="0">
              <a:spcAft>
                <a:spcPts val="0"/>
              </a:spcAft>
              <a:buNone/>
            </a:pPr>
            <a:endParaRPr lang="en-GB" sz="2000" dirty="0">
              <a:latin typeface="Arial "/>
            </a:endParaRPr>
          </a:p>
          <a:p>
            <a:pPr marL="0" indent="0">
              <a:spcAft>
                <a:spcPts val="0"/>
              </a:spcAft>
              <a:buNone/>
            </a:pPr>
            <a:endParaRPr lang="en-US" dirty="0"/>
          </a:p>
        </p:txBody>
      </p:sp>
    </p:spTree>
    <p:extLst>
      <p:ext uri="{BB962C8B-B14F-4D97-AF65-F5344CB8AC3E}">
        <p14:creationId xmlns:p14="http://schemas.microsoft.com/office/powerpoint/2010/main" val="3484087205"/>
      </p:ext>
    </p:extLst>
  </p:cSld>
  <p:clrMapOvr>
    <a:masterClrMapping/>
  </p:clrMapOvr>
  <p:transition>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838200" y="365125"/>
            <a:ext cx="10515600" cy="1325563"/>
          </a:xfrm>
        </p:spPr>
        <p:txBody>
          <a:bodyPr/>
          <a:lstStyle/>
          <a:p>
            <a:r>
              <a:rPr lang="en-GB" altLang="en-US" dirty="0"/>
              <a:t>Acknowledgement</a:t>
            </a:r>
          </a:p>
        </p:txBody>
      </p:sp>
      <p:sp>
        <p:nvSpPr>
          <p:cNvPr id="8195" name="Content Placeholder 2"/>
          <p:cNvSpPr>
            <a:spLocks noGrp="1"/>
          </p:cNvSpPr>
          <p:nvPr>
            <p:ph idx="1"/>
          </p:nvPr>
        </p:nvSpPr>
        <p:spPr/>
        <p:txBody>
          <a:bodyPr/>
          <a:lstStyle/>
          <a:p>
            <a:r>
              <a:rPr lang="en-US" altLang="ja-JP" sz="3200" dirty="0">
                <a:ea typeface="MS PGothic" pitchFamily="34" charset="-128"/>
                <a:cs typeface="Arial" pitchFamily="34" charset="0"/>
              </a:rPr>
              <a:t>The Chairman wants to:</a:t>
            </a:r>
          </a:p>
          <a:p>
            <a:pPr lvl="1"/>
            <a:r>
              <a:rPr lang="en-GB" altLang="ja-JP" sz="2000" dirty="0">
                <a:latin typeface="Arial "/>
                <a:ea typeface="MS PGothic" pitchFamily="34" charset="-128"/>
                <a:cs typeface="Arial" pitchFamily="34" charset="0"/>
              </a:rPr>
              <a:t>Thank CT4 delegates for their dedication and their excellent team </a:t>
            </a:r>
            <a:r>
              <a:rPr lang="en-GB" altLang="ja-JP" sz="2000">
                <a:latin typeface="Arial "/>
                <a:ea typeface="MS PGothic" pitchFamily="34" charset="-128"/>
                <a:cs typeface="Arial" pitchFamily="34" charset="0"/>
              </a:rPr>
              <a:t>spirit </a:t>
            </a:r>
            <a:r>
              <a:rPr lang="en-GB" altLang="ja-JP" sz="2000" smtClean="0">
                <a:latin typeface="Arial "/>
                <a:ea typeface="MS PGothic" pitchFamily="34" charset="-128"/>
                <a:cs typeface="Arial" pitchFamily="34" charset="0"/>
              </a:rPr>
              <a:t>during the discussions via email and in the conference calls</a:t>
            </a:r>
            <a:endParaRPr lang="en-GB" altLang="ja-JP" sz="2000" dirty="0" smtClean="0">
              <a:latin typeface="Arial "/>
              <a:ea typeface="MS PGothic" pitchFamily="34" charset="-128"/>
              <a:cs typeface="Arial" pitchFamily="34" charset="0"/>
            </a:endParaRPr>
          </a:p>
          <a:p>
            <a:pPr lvl="1"/>
            <a:r>
              <a:rPr lang="en-GB" altLang="ja-JP" sz="2000" dirty="0" smtClean="0">
                <a:latin typeface="Arial "/>
                <a:ea typeface="MS PGothic" pitchFamily="34" charset="-128"/>
                <a:cs typeface="Arial" pitchFamily="34" charset="0"/>
              </a:rPr>
              <a:t>Thanks the CT4 </a:t>
            </a:r>
            <a:r>
              <a:rPr lang="en-GB" altLang="ja-JP" sz="2000" smtClean="0">
                <a:latin typeface="Arial "/>
                <a:ea typeface="MS PGothic" pitchFamily="34" charset="-128"/>
                <a:cs typeface="Arial" pitchFamily="34" charset="0"/>
              </a:rPr>
              <a:t>vice chairs for their </a:t>
            </a:r>
            <a:r>
              <a:rPr lang="en-GB" altLang="ja-JP" sz="2000" dirty="0" smtClean="0">
                <a:latin typeface="Arial "/>
                <a:ea typeface="MS PGothic" pitchFamily="34" charset="-128"/>
                <a:cs typeface="Arial" pitchFamily="34" charset="0"/>
              </a:rPr>
              <a:t>support  before and during the meetings. </a:t>
            </a:r>
          </a:p>
          <a:p>
            <a:pPr lvl="1"/>
            <a:r>
              <a:rPr lang="en-GB" altLang="ja-JP" sz="2000" dirty="0" smtClean="0">
                <a:latin typeface="Arial "/>
                <a:ea typeface="MS PGothic" pitchFamily="34" charset="-128"/>
                <a:cs typeface="Arial" pitchFamily="34" charset="0"/>
              </a:rPr>
              <a:t>Thank the WI </a:t>
            </a:r>
            <a:r>
              <a:rPr lang="en-GB" altLang="ja-JP" sz="2000" dirty="0">
                <a:latin typeface="Arial "/>
                <a:ea typeface="MS PGothic" pitchFamily="34" charset="-128"/>
                <a:cs typeface="Arial" pitchFamily="34" charset="0"/>
              </a:rPr>
              <a:t>and spec rapporteurs for their priceless coordination work and the pre-editing work of the 5GC specifications and check of the Open API files</a:t>
            </a:r>
          </a:p>
          <a:p>
            <a:pPr lvl="1"/>
            <a:r>
              <a:rPr lang="en-GB" altLang="ja-JP" sz="2000" dirty="0" smtClean="0">
                <a:latin typeface="Arial "/>
                <a:ea typeface="MS PGothic" pitchFamily="34" charset="-128"/>
                <a:cs typeface="Arial" pitchFamily="34" charset="0"/>
              </a:rPr>
              <a:t>Thank </a:t>
            </a:r>
            <a:r>
              <a:rPr lang="en-GB" altLang="ja-JP" sz="2000" dirty="0">
                <a:latin typeface="Arial "/>
                <a:ea typeface="MS PGothic" pitchFamily="34" charset="-128"/>
                <a:cs typeface="Arial" pitchFamily="34" charset="0"/>
              </a:rPr>
              <a:t>Kimmo for his hard </a:t>
            </a:r>
            <a:r>
              <a:rPr lang="en-GB" altLang="ja-JP" sz="2000">
                <a:latin typeface="Arial "/>
                <a:ea typeface="MS PGothic" pitchFamily="34" charset="-128"/>
                <a:cs typeface="Arial" pitchFamily="34" charset="0"/>
              </a:rPr>
              <a:t>work </a:t>
            </a:r>
            <a:r>
              <a:rPr lang="en-GB" altLang="ja-JP" sz="2000" smtClean="0">
                <a:latin typeface="Arial "/>
                <a:ea typeface="MS PGothic" pitchFamily="34" charset="-128"/>
                <a:cs typeface="Arial" pitchFamily="34" charset="0"/>
              </a:rPr>
              <a:t>and support as </a:t>
            </a:r>
            <a:r>
              <a:rPr lang="en-GB" altLang="ja-JP" sz="2000">
                <a:latin typeface="Arial "/>
                <a:ea typeface="MS PGothic" pitchFamily="34" charset="-128"/>
                <a:cs typeface="Arial" pitchFamily="34" charset="0"/>
              </a:rPr>
              <a:t>MCC </a:t>
            </a:r>
            <a:endParaRPr lang="en-GB" altLang="ja-JP" sz="2000" smtClean="0">
              <a:latin typeface="Arial "/>
              <a:ea typeface="MS PGothic" pitchFamily="34" charset="-128"/>
              <a:cs typeface="Arial" pitchFamily="34" charset="0"/>
            </a:endParaRPr>
          </a:p>
          <a:p>
            <a:pPr lvl="1"/>
            <a:r>
              <a:rPr lang="en-GB" altLang="ja-JP" sz="2000" smtClean="0">
                <a:latin typeface="Arial "/>
                <a:ea typeface="MS PGothic" pitchFamily="34" charset="-128"/>
                <a:cs typeface="Arial" pitchFamily="34" charset="0"/>
              </a:rPr>
              <a:t>Thanks </a:t>
            </a:r>
            <a:r>
              <a:rPr lang="en-GB" altLang="ja-JP" sz="2000" dirty="0">
                <a:latin typeface="Arial "/>
                <a:ea typeface="MS PGothic" pitchFamily="34" charset="-128"/>
                <a:cs typeface="Arial" pitchFamily="34" charset="0"/>
              </a:rPr>
              <a:t>to ETSI support and providing </a:t>
            </a:r>
            <a:r>
              <a:rPr lang="en-GB" altLang="ja-JP" sz="2000" dirty="0" smtClean="0">
                <a:latin typeface="Arial "/>
                <a:ea typeface="MS PGothic" pitchFamily="34" charset="-128"/>
                <a:cs typeface="Arial" pitchFamily="34" charset="0"/>
              </a:rPr>
              <a:t>the IT </a:t>
            </a:r>
            <a:r>
              <a:rPr lang="en-GB" altLang="ja-JP" sz="2000" dirty="0">
                <a:latin typeface="Arial "/>
                <a:ea typeface="MS PGothic" pitchFamily="34" charset="-128"/>
                <a:cs typeface="Arial" pitchFamily="34" charset="0"/>
              </a:rPr>
              <a:t>facilities. </a:t>
            </a:r>
            <a:endParaRPr lang="en-US" altLang="ja-JP" sz="2000" dirty="0">
              <a:latin typeface="Arial "/>
              <a:ea typeface="MS PGothic" pitchFamily="34" charset="-128"/>
              <a:cs typeface="Arial" pitchFamily="34" charset="0"/>
            </a:endParaRPr>
          </a:p>
          <a:p>
            <a:pPr lvl="1"/>
            <a:endParaRPr lang="en-GB" altLang="ja-JP" sz="2000" dirty="0">
              <a:latin typeface="Arial "/>
              <a:ea typeface="MS PGothic" pitchFamily="34" charset="-128"/>
              <a:cs typeface="Arial" pitchFamily="34" charset="0"/>
            </a:endParaRPr>
          </a:p>
          <a:p>
            <a:endParaRPr lang="en-US" altLang="en-US" dirty="0"/>
          </a:p>
        </p:txBody>
      </p:sp>
    </p:spTree>
  </p:cSld>
  <p:clrMapOvr>
    <a:masterClrMapping/>
  </p:clrMapOvr>
  <p:transition>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Annex</a:t>
            </a:r>
          </a:p>
        </p:txBody>
      </p:sp>
    </p:spTree>
    <p:extLst>
      <p:ext uri="{BB962C8B-B14F-4D97-AF65-F5344CB8AC3E}">
        <p14:creationId xmlns:p14="http://schemas.microsoft.com/office/powerpoint/2010/main" val="178767412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a:t>
            </a:r>
          </a:p>
        </p:txBody>
      </p:sp>
      <p:sp>
        <p:nvSpPr>
          <p:cNvPr id="3" name="Espace réservé du contenu 2"/>
          <p:cNvSpPr>
            <a:spLocks noGrp="1"/>
          </p:cNvSpPr>
          <p:nvPr>
            <p:ph idx="1"/>
          </p:nvPr>
        </p:nvSpPr>
        <p:spPr/>
        <p:txBody>
          <a:bodyPr/>
          <a:lstStyle/>
          <a:p>
            <a:r>
              <a:rPr lang="en-GB" sz="2000" dirty="0" smtClean="0"/>
              <a:t>CRs with dependencies to other agreed </a:t>
            </a:r>
            <a:r>
              <a:rPr lang="en-GB" sz="2000" dirty="0"/>
              <a:t>CRs</a:t>
            </a:r>
          </a:p>
          <a:p>
            <a:pPr marL="0" indent="0">
              <a:buNone/>
            </a:pPr>
            <a:endParaRPr lang="en-US" sz="2000" dirty="0" smtClean="0"/>
          </a:p>
          <a:p>
            <a:endParaRPr lang="de-DE" dirty="0" smtClean="0"/>
          </a:p>
          <a:p>
            <a:pPr marL="0" indent="0">
              <a:buNone/>
            </a:pPr>
            <a:endParaRPr lang="de-DE" dirty="0" smtClean="0"/>
          </a:p>
          <a:p>
            <a:endParaRPr lang="de-DE" dirty="0"/>
          </a:p>
          <a:p>
            <a:endParaRPr lang="de-DE" dirty="0" smtClean="0"/>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4262961953"/>
              </p:ext>
            </p:extLst>
          </p:nvPr>
        </p:nvGraphicFramePr>
        <p:xfrm>
          <a:off x="799416" y="2195656"/>
          <a:ext cx="10600469" cy="4197741"/>
        </p:xfrm>
        <a:graphic>
          <a:graphicData uri="http://schemas.openxmlformats.org/drawingml/2006/table">
            <a:tbl>
              <a:tblPr>
                <a:tableStyleId>{5C22544A-7EE6-4342-B048-85BDC9FD1C3A}</a:tableStyleId>
              </a:tblPr>
              <a:tblGrid>
                <a:gridCol w="991056"/>
                <a:gridCol w="728235"/>
                <a:gridCol w="635152"/>
                <a:gridCol w="558495"/>
                <a:gridCol w="717284"/>
                <a:gridCol w="4435114"/>
                <a:gridCol w="722759"/>
                <a:gridCol w="919518"/>
                <a:gridCol w="892856"/>
              </a:tblGrid>
              <a:tr h="176543">
                <a:tc>
                  <a:txBody>
                    <a:bodyPr/>
                    <a:lstStyle/>
                    <a:p>
                      <a:pPr algn="ctr">
                        <a:lnSpc>
                          <a:spcPct val="107000"/>
                        </a:lnSpc>
                        <a:spcAft>
                          <a:spcPts val="800"/>
                        </a:spcAft>
                      </a:pPr>
                      <a:r>
                        <a:rPr lang="en-GB" sz="1000" smtClean="0">
                          <a:effectLst/>
                        </a:rPr>
                        <a:t>TSG  TD</a:t>
                      </a:r>
                      <a:r>
                        <a:rPr lang="en-GB" sz="1000">
                          <a:effectLst/>
                        </a:rPr>
                        <a:t>#</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solidFill>
                      <a:srgbClr val="75B91A"/>
                    </a:solidFill>
                  </a:tcPr>
                </a:tc>
                <a:tc>
                  <a:txBody>
                    <a:bodyPr/>
                    <a:lstStyle/>
                    <a:p>
                      <a:pPr algn="ctr">
                        <a:lnSpc>
                          <a:spcPct val="107000"/>
                        </a:lnSpc>
                        <a:spcAft>
                          <a:spcPts val="800"/>
                        </a:spcAft>
                      </a:pPr>
                      <a:r>
                        <a:rPr lang="en-GB" sz="1000">
                          <a:effectLst/>
                        </a:rPr>
                        <a:t>TS</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solidFill>
                      <a:srgbClr val="75B91A"/>
                    </a:solidFill>
                  </a:tcPr>
                </a:tc>
                <a:tc>
                  <a:txBody>
                    <a:bodyPr/>
                    <a:lstStyle/>
                    <a:p>
                      <a:pPr algn="ctr">
                        <a:lnSpc>
                          <a:spcPct val="107000"/>
                        </a:lnSpc>
                        <a:spcAft>
                          <a:spcPts val="800"/>
                        </a:spcAft>
                      </a:pPr>
                      <a:r>
                        <a:rPr lang="en-GB" sz="1000">
                          <a:effectLst/>
                        </a:rPr>
                        <a:t>CR</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solidFill>
                      <a:srgbClr val="75B91A"/>
                    </a:solidFill>
                  </a:tcPr>
                </a:tc>
                <a:tc>
                  <a:txBody>
                    <a:bodyPr/>
                    <a:lstStyle/>
                    <a:p>
                      <a:pPr algn="ctr">
                        <a:lnSpc>
                          <a:spcPct val="107000"/>
                        </a:lnSpc>
                        <a:spcAft>
                          <a:spcPts val="800"/>
                        </a:spcAft>
                      </a:pPr>
                      <a:r>
                        <a:rPr lang="en-GB" sz="1000">
                          <a:effectLst/>
                        </a:rPr>
                        <a:t>Rev</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solidFill>
                      <a:srgbClr val="75B91A"/>
                    </a:solidFill>
                  </a:tcPr>
                </a:tc>
                <a:tc>
                  <a:txBody>
                    <a:bodyPr/>
                    <a:lstStyle/>
                    <a:p>
                      <a:pPr algn="ctr">
                        <a:lnSpc>
                          <a:spcPct val="107000"/>
                        </a:lnSpc>
                        <a:spcAft>
                          <a:spcPts val="800"/>
                        </a:spcAft>
                      </a:pPr>
                      <a:r>
                        <a:rPr lang="en-GB" sz="1000">
                          <a:effectLst/>
                        </a:rPr>
                        <a:t>Rel</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solidFill>
                      <a:srgbClr val="75B91A"/>
                    </a:solidFill>
                  </a:tcPr>
                </a:tc>
                <a:tc>
                  <a:txBody>
                    <a:bodyPr/>
                    <a:lstStyle/>
                    <a:p>
                      <a:pPr algn="ctr">
                        <a:lnSpc>
                          <a:spcPct val="107000"/>
                        </a:lnSpc>
                        <a:spcAft>
                          <a:spcPts val="800"/>
                        </a:spcAft>
                      </a:pPr>
                      <a:r>
                        <a:rPr lang="en-GB" sz="1000">
                          <a:effectLst/>
                        </a:rPr>
                        <a:t>Title</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solidFill>
                      <a:srgbClr val="75B91A"/>
                    </a:solidFill>
                  </a:tcPr>
                </a:tc>
                <a:tc>
                  <a:txBody>
                    <a:bodyPr/>
                    <a:lstStyle/>
                    <a:p>
                      <a:pPr algn="ctr">
                        <a:lnSpc>
                          <a:spcPct val="107000"/>
                        </a:lnSpc>
                        <a:spcAft>
                          <a:spcPts val="800"/>
                        </a:spcAft>
                      </a:pPr>
                      <a:r>
                        <a:rPr lang="en-GB" sz="1000">
                          <a:effectLst/>
                        </a:rPr>
                        <a:t>TD#</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solidFill>
                      <a:srgbClr val="75B91A"/>
                    </a:solidFill>
                  </a:tcPr>
                </a:tc>
                <a:tc>
                  <a:txBody>
                    <a:bodyPr/>
                    <a:lstStyle/>
                    <a:p>
                      <a:pPr algn="ctr">
                        <a:lnSpc>
                          <a:spcPct val="107000"/>
                        </a:lnSpc>
                        <a:spcAft>
                          <a:spcPts val="800"/>
                        </a:spcAft>
                      </a:pPr>
                      <a:r>
                        <a:rPr lang="en-GB" sz="1000">
                          <a:effectLst/>
                        </a:rPr>
                        <a:t>Other Aff Specs</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solidFill>
                      <a:srgbClr val="75B91A"/>
                    </a:solidFill>
                  </a:tcPr>
                </a:tc>
                <a:tc>
                  <a:txBody>
                    <a:bodyPr/>
                    <a:lstStyle/>
                    <a:p>
                      <a:pPr algn="ctr">
                        <a:lnSpc>
                          <a:spcPct val="107000"/>
                        </a:lnSpc>
                        <a:spcAft>
                          <a:spcPts val="800"/>
                        </a:spcAft>
                      </a:pPr>
                      <a:r>
                        <a:rPr lang="en-GB" sz="1000">
                          <a:effectLst/>
                        </a:rPr>
                        <a:t>Aff WG</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solidFill>
                      <a:srgbClr val="75B91A"/>
                    </a:solidFill>
                  </a:tcPr>
                </a:tc>
              </a:tr>
              <a:tr h="319329">
                <a:tc>
                  <a:txBody>
                    <a:bodyPr/>
                    <a:lstStyle/>
                    <a:p>
                      <a:pPr>
                        <a:lnSpc>
                          <a:spcPct val="107000"/>
                        </a:lnSpc>
                        <a:spcAft>
                          <a:spcPts val="800"/>
                        </a:spcAft>
                      </a:pPr>
                      <a:r>
                        <a:rPr lang="en-GB" sz="1000">
                          <a:effectLst/>
                        </a:rPr>
                        <a:t>CP-211033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29.244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0536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Rel-17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Support of thresholds in ATSSS</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C4-213578</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23.501-2744</a:t>
                      </a:r>
                      <a:br>
                        <a:rPr lang="en-GB" sz="1000">
                          <a:effectLst/>
                        </a:rPr>
                      </a:br>
                      <a:r>
                        <a:rPr lang="en-GB" sz="1000">
                          <a:effectLst/>
                        </a:rPr>
                        <a:t>23.501-2811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gn="ctr">
                        <a:lnSpc>
                          <a:spcPct val="107000"/>
                        </a:lnSpc>
                        <a:spcAft>
                          <a:spcPts val="800"/>
                        </a:spcAft>
                      </a:pPr>
                      <a:r>
                        <a:rPr lang="en-GB" sz="1000">
                          <a:effectLst/>
                        </a:rPr>
                        <a:t>SA2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r>
              <a:tr h="159665">
                <a:tc>
                  <a:txBody>
                    <a:bodyPr/>
                    <a:lstStyle/>
                    <a:p>
                      <a:pPr>
                        <a:lnSpc>
                          <a:spcPct val="107000"/>
                        </a:lnSpc>
                        <a:spcAft>
                          <a:spcPts val="800"/>
                        </a:spcAft>
                      </a:pPr>
                      <a:r>
                        <a:rPr lang="en-GB" sz="1000">
                          <a:effectLst/>
                        </a:rPr>
                        <a:t>CP-211033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29.244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0537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Rel-17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Steering Mode Indicator</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C4-213581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23.501-2743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gn="ctr">
                        <a:lnSpc>
                          <a:spcPct val="107000"/>
                        </a:lnSpc>
                        <a:spcAft>
                          <a:spcPts val="800"/>
                        </a:spcAft>
                      </a:pPr>
                      <a:r>
                        <a:rPr lang="en-GB" sz="1000">
                          <a:effectLst/>
                        </a:rPr>
                        <a:t>SA2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r>
              <a:tr h="159665">
                <a:tc>
                  <a:txBody>
                    <a:bodyPr/>
                    <a:lstStyle/>
                    <a:p>
                      <a:pPr>
                        <a:lnSpc>
                          <a:spcPct val="107000"/>
                        </a:lnSpc>
                        <a:spcAft>
                          <a:spcPts val="800"/>
                        </a:spcAft>
                      </a:pPr>
                      <a:r>
                        <a:rPr lang="en-GB" sz="1000">
                          <a:effectLst/>
                        </a:rPr>
                        <a:t>CP-211059</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29.244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0548</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Rel-17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Terminology of the Time Sensitive Communication MIC and Bridge ID</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C4-213480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23.501-2817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gn="ctr">
                        <a:lnSpc>
                          <a:spcPct val="107000"/>
                        </a:lnSpc>
                        <a:spcAft>
                          <a:spcPts val="800"/>
                        </a:spcAft>
                      </a:pPr>
                      <a:r>
                        <a:rPr lang="en-GB" sz="1000">
                          <a:effectLst/>
                        </a:rPr>
                        <a:t>SA2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r>
              <a:tr h="159665">
                <a:tc>
                  <a:txBody>
                    <a:bodyPr/>
                    <a:lstStyle/>
                    <a:p>
                      <a:pPr>
                        <a:lnSpc>
                          <a:spcPct val="107000"/>
                        </a:lnSpc>
                        <a:spcAft>
                          <a:spcPts val="800"/>
                        </a:spcAft>
                      </a:pPr>
                      <a:r>
                        <a:rPr lang="en-GB" sz="1000">
                          <a:effectLst/>
                        </a:rPr>
                        <a:t>CP-211033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29.244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0551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Rel-17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Per QoS Flow Performance Measurement</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C4-213470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23.501-2720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gn="ctr">
                        <a:lnSpc>
                          <a:spcPct val="107000"/>
                        </a:lnSpc>
                        <a:spcAft>
                          <a:spcPts val="800"/>
                        </a:spcAft>
                      </a:pPr>
                      <a:r>
                        <a:rPr lang="en-GB" sz="1000">
                          <a:effectLst/>
                        </a:rPr>
                        <a:t>SA2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r>
              <a:tr h="298385">
                <a:tc>
                  <a:txBody>
                    <a:bodyPr/>
                    <a:lstStyle/>
                    <a:p>
                      <a:pPr>
                        <a:lnSpc>
                          <a:spcPct val="107000"/>
                        </a:lnSpc>
                        <a:spcAft>
                          <a:spcPts val="800"/>
                        </a:spcAft>
                      </a:pPr>
                      <a:r>
                        <a:rPr lang="en-GB" sz="1000">
                          <a:effectLst/>
                        </a:rPr>
                        <a:t>CP-211068</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29.502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0440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Rel-16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NG-RAN tunnel information during mobility registration with I-SMF/V-SMF change</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C4-213508</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23.502-2825</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gn="ctr">
                        <a:lnSpc>
                          <a:spcPct val="107000"/>
                        </a:lnSpc>
                        <a:spcAft>
                          <a:spcPts val="800"/>
                        </a:spcAft>
                      </a:pPr>
                      <a:r>
                        <a:rPr lang="en-GB" sz="1000">
                          <a:effectLst/>
                        </a:rPr>
                        <a:t>SA2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r>
              <a:tr h="298385">
                <a:tc>
                  <a:txBody>
                    <a:bodyPr/>
                    <a:lstStyle/>
                    <a:p>
                      <a:pPr>
                        <a:lnSpc>
                          <a:spcPct val="107000"/>
                        </a:lnSpc>
                        <a:spcAft>
                          <a:spcPts val="800"/>
                        </a:spcAft>
                      </a:pPr>
                      <a:r>
                        <a:rPr lang="en-GB" sz="1000">
                          <a:effectLst/>
                        </a:rPr>
                        <a:t>CP-211068</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29.502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0441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Rel-17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NG-RAN tunnel information during mobility registration with I-SMF/V-SMF change</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C4-213509</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23.502-2826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gn="ctr">
                        <a:lnSpc>
                          <a:spcPct val="107000"/>
                        </a:lnSpc>
                        <a:spcAft>
                          <a:spcPts val="800"/>
                        </a:spcAft>
                      </a:pPr>
                      <a:r>
                        <a:rPr lang="en-GB" sz="1000">
                          <a:effectLst/>
                        </a:rPr>
                        <a:t>SA2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r>
              <a:tr h="159665">
                <a:tc>
                  <a:txBody>
                    <a:bodyPr/>
                    <a:lstStyle/>
                    <a:p>
                      <a:pPr>
                        <a:lnSpc>
                          <a:spcPct val="107000"/>
                        </a:lnSpc>
                        <a:spcAft>
                          <a:spcPts val="800"/>
                        </a:spcAft>
                      </a:pPr>
                      <a:r>
                        <a:rPr lang="en-GB" sz="1000">
                          <a:effectLst/>
                        </a:rPr>
                        <a:t>CP-211030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29.503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0640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Rel-17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New parameter Subscribed-UE-Slice-MBR added</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C4-213517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23.502-2614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gn="ctr">
                        <a:lnSpc>
                          <a:spcPct val="107000"/>
                        </a:lnSpc>
                        <a:spcAft>
                          <a:spcPts val="800"/>
                        </a:spcAft>
                      </a:pPr>
                      <a:r>
                        <a:rPr lang="en-GB" sz="1000">
                          <a:effectLst/>
                        </a:rPr>
                        <a:t>SA2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r>
              <a:tr h="159665">
                <a:tc>
                  <a:txBody>
                    <a:bodyPr/>
                    <a:lstStyle/>
                    <a:p>
                      <a:pPr>
                        <a:lnSpc>
                          <a:spcPct val="107000"/>
                        </a:lnSpc>
                        <a:spcAft>
                          <a:spcPts val="800"/>
                        </a:spcAft>
                      </a:pPr>
                      <a:r>
                        <a:rPr lang="en-GB" sz="1000">
                          <a:effectLst/>
                        </a:rPr>
                        <a:t>CP-211030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29.518</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0521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Rel-17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New parameter Subscribed-UE-Slice-MBR added</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C4-213518</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23.502-2614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gn="ctr">
                        <a:lnSpc>
                          <a:spcPct val="107000"/>
                        </a:lnSpc>
                        <a:spcAft>
                          <a:spcPts val="800"/>
                        </a:spcAft>
                      </a:pPr>
                      <a:r>
                        <a:rPr lang="en-GB" sz="1000">
                          <a:effectLst/>
                        </a:rPr>
                        <a:t>SA2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r>
              <a:tr h="159665">
                <a:tc>
                  <a:txBody>
                    <a:bodyPr/>
                    <a:lstStyle/>
                    <a:p>
                      <a:pPr>
                        <a:lnSpc>
                          <a:spcPct val="107000"/>
                        </a:lnSpc>
                        <a:spcAft>
                          <a:spcPts val="800"/>
                        </a:spcAft>
                      </a:pPr>
                      <a:r>
                        <a:rPr lang="en-GB" sz="1000">
                          <a:effectLst/>
                        </a:rPr>
                        <a:t>CP-211032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29.518</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0531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Rel-17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N1N2MessageTransfer supporting MUSIM</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C4-213497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23.502-2558</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gn="ctr">
                        <a:lnSpc>
                          <a:spcPct val="107000"/>
                        </a:lnSpc>
                        <a:spcAft>
                          <a:spcPts val="800"/>
                        </a:spcAft>
                      </a:pPr>
                      <a:r>
                        <a:rPr lang="en-GB" sz="1000">
                          <a:effectLst/>
                        </a:rPr>
                        <a:t>SA2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r>
              <a:tr h="159665">
                <a:tc>
                  <a:txBody>
                    <a:bodyPr/>
                    <a:lstStyle/>
                    <a:p>
                      <a:pPr>
                        <a:lnSpc>
                          <a:spcPct val="107000"/>
                        </a:lnSpc>
                        <a:spcAft>
                          <a:spcPts val="800"/>
                        </a:spcAft>
                      </a:pPr>
                      <a:r>
                        <a:rPr lang="en-GB" sz="1000">
                          <a:effectLst/>
                        </a:rPr>
                        <a:t>CP-211036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29.518</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0536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Rel-17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Analytics subscription information</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C4-213433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23.502-2731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gn="ctr">
                        <a:lnSpc>
                          <a:spcPct val="107000"/>
                        </a:lnSpc>
                        <a:spcAft>
                          <a:spcPts val="800"/>
                        </a:spcAft>
                      </a:pPr>
                      <a:r>
                        <a:rPr lang="en-GB" sz="1000">
                          <a:effectLst/>
                        </a:rPr>
                        <a:t>SA2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r>
              <a:tr h="159665">
                <a:tc>
                  <a:txBody>
                    <a:bodyPr/>
                    <a:lstStyle/>
                    <a:p>
                      <a:pPr>
                        <a:lnSpc>
                          <a:spcPct val="107000"/>
                        </a:lnSpc>
                        <a:spcAft>
                          <a:spcPts val="800"/>
                        </a:spcAft>
                      </a:pPr>
                      <a:r>
                        <a:rPr lang="en-GB" sz="1000">
                          <a:effectLst/>
                        </a:rPr>
                        <a:t>CP-211036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29.518</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0538</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Rel-17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NSACF update with AMF change</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C4-213192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23.502-2726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gn="ctr">
                        <a:lnSpc>
                          <a:spcPct val="107000"/>
                        </a:lnSpc>
                        <a:spcAft>
                          <a:spcPts val="800"/>
                        </a:spcAft>
                      </a:pPr>
                      <a:r>
                        <a:rPr lang="en-GB" sz="1000">
                          <a:effectLst/>
                        </a:rPr>
                        <a:t>SA2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r>
              <a:tr h="159665">
                <a:tc>
                  <a:txBody>
                    <a:bodyPr/>
                    <a:lstStyle/>
                    <a:p>
                      <a:pPr>
                        <a:lnSpc>
                          <a:spcPct val="107000"/>
                        </a:lnSpc>
                        <a:spcAft>
                          <a:spcPts val="800"/>
                        </a:spcAft>
                      </a:pPr>
                      <a:r>
                        <a:rPr lang="en-GB" sz="1000">
                          <a:effectLst/>
                        </a:rPr>
                        <a:t>CP-211030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29.571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0277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Rel-17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Definition of UE-slice-MBR</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C4-213434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23.502-2614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gn="ctr">
                        <a:lnSpc>
                          <a:spcPct val="107000"/>
                        </a:lnSpc>
                        <a:spcAft>
                          <a:spcPts val="800"/>
                        </a:spcAft>
                      </a:pPr>
                      <a:r>
                        <a:rPr lang="en-GB" sz="1000">
                          <a:effectLst/>
                        </a:rPr>
                        <a:t>SA2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r>
              <a:tr h="319329">
                <a:tc>
                  <a:txBody>
                    <a:bodyPr/>
                    <a:lstStyle/>
                    <a:p>
                      <a:pPr>
                        <a:lnSpc>
                          <a:spcPct val="107000"/>
                        </a:lnSpc>
                        <a:spcAft>
                          <a:spcPts val="800"/>
                        </a:spcAft>
                      </a:pPr>
                      <a:r>
                        <a:rPr lang="en-GB" sz="1000">
                          <a:effectLst/>
                        </a:rPr>
                        <a:t>CP-211032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29.274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2017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Rel-17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Downlink Data Notification supporting MUSIM</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C4-213377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23.401-3639</a:t>
                      </a:r>
                      <a:br>
                        <a:rPr lang="en-GB" sz="1000">
                          <a:effectLst/>
                        </a:rPr>
                      </a:br>
                      <a:r>
                        <a:rPr lang="en-GB" sz="1000">
                          <a:effectLst/>
                        </a:rPr>
                        <a:t>23.401-3627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gn="ctr">
                        <a:lnSpc>
                          <a:spcPct val="107000"/>
                        </a:lnSpc>
                        <a:spcAft>
                          <a:spcPts val="800"/>
                        </a:spcAft>
                      </a:pPr>
                      <a:r>
                        <a:rPr lang="en-GB" sz="1000">
                          <a:effectLst/>
                        </a:rPr>
                        <a:t>SA2</a:t>
                      </a:r>
                      <a:br>
                        <a:rPr lang="en-GB" sz="1000">
                          <a:effectLst/>
                        </a:rPr>
                      </a:br>
                      <a:r>
                        <a:rPr lang="en-GB" sz="1000">
                          <a:effectLst/>
                        </a:rPr>
                        <a:t>SA2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r>
              <a:tr h="319329">
                <a:tc>
                  <a:txBody>
                    <a:bodyPr/>
                    <a:lstStyle/>
                    <a:p>
                      <a:pPr>
                        <a:lnSpc>
                          <a:spcPct val="107000"/>
                        </a:lnSpc>
                        <a:spcAft>
                          <a:spcPts val="800"/>
                        </a:spcAft>
                      </a:pPr>
                      <a:r>
                        <a:rPr lang="en-GB" sz="1000">
                          <a:effectLst/>
                        </a:rPr>
                        <a:t>CP-211030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29.571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0284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Rel-17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New NSAC related data types</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C4-213514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23.501-2838</a:t>
                      </a:r>
                      <a:br>
                        <a:rPr lang="en-GB" sz="1000">
                          <a:effectLst/>
                        </a:rPr>
                      </a:br>
                      <a:r>
                        <a:rPr lang="en-GB" sz="1000">
                          <a:effectLst/>
                        </a:rPr>
                        <a:t>23.502-2715</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gn="ctr">
                        <a:lnSpc>
                          <a:spcPct val="107000"/>
                        </a:lnSpc>
                        <a:spcAft>
                          <a:spcPts val="800"/>
                        </a:spcAft>
                      </a:pPr>
                      <a:r>
                        <a:rPr lang="en-GB" sz="1000">
                          <a:effectLst/>
                        </a:rPr>
                        <a:t>SA2</a:t>
                      </a:r>
                      <a:br>
                        <a:rPr lang="en-GB" sz="1000">
                          <a:effectLst/>
                        </a:rPr>
                      </a:br>
                      <a:r>
                        <a:rPr lang="en-GB" sz="1000">
                          <a:effectLst/>
                        </a:rPr>
                        <a:t>SA2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r>
              <a:tr h="478994">
                <a:tc>
                  <a:txBody>
                    <a:bodyPr/>
                    <a:lstStyle/>
                    <a:p>
                      <a:pPr>
                        <a:lnSpc>
                          <a:spcPct val="107000"/>
                        </a:lnSpc>
                        <a:spcAft>
                          <a:spcPts val="800"/>
                        </a:spcAft>
                      </a:pPr>
                      <a:r>
                        <a:rPr lang="en-GB" sz="1000">
                          <a:effectLst/>
                        </a:rPr>
                        <a:t>CP-211029</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29.244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0554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Rel-17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Support of L2TP</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C4-213589</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23.501-2691</a:t>
                      </a:r>
                      <a:br>
                        <a:rPr lang="en-GB" sz="1000">
                          <a:effectLst/>
                        </a:rPr>
                      </a:br>
                      <a:r>
                        <a:rPr lang="en-GB" sz="1000">
                          <a:effectLst/>
                        </a:rPr>
                        <a:t>23.502-2602</a:t>
                      </a:r>
                      <a:br>
                        <a:rPr lang="en-GB" sz="1000">
                          <a:effectLst/>
                        </a:rPr>
                      </a:br>
                      <a:r>
                        <a:rPr lang="en-GB" sz="1000">
                          <a:effectLst/>
                        </a:rPr>
                        <a:t>23.214-0076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gn="ctr">
                        <a:lnSpc>
                          <a:spcPct val="107000"/>
                        </a:lnSpc>
                        <a:spcAft>
                          <a:spcPts val="800"/>
                        </a:spcAft>
                      </a:pPr>
                      <a:r>
                        <a:rPr lang="en-GB" sz="1000">
                          <a:effectLst/>
                        </a:rPr>
                        <a:t>SA2</a:t>
                      </a:r>
                      <a:br>
                        <a:rPr lang="en-GB" sz="1000">
                          <a:effectLst/>
                        </a:rPr>
                      </a:br>
                      <a:r>
                        <a:rPr lang="en-GB" sz="1000">
                          <a:effectLst/>
                        </a:rPr>
                        <a:t>SA2</a:t>
                      </a:r>
                      <a:br>
                        <a:rPr lang="en-GB" sz="1000">
                          <a:effectLst/>
                        </a:rPr>
                      </a:br>
                      <a:r>
                        <a:rPr lang="en-GB" sz="1000">
                          <a:effectLst/>
                        </a:rPr>
                        <a:t>SA2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r>
              <a:tr h="478994">
                <a:tc>
                  <a:txBody>
                    <a:bodyPr/>
                    <a:lstStyle/>
                    <a:p>
                      <a:pPr>
                        <a:lnSpc>
                          <a:spcPct val="107000"/>
                        </a:lnSpc>
                        <a:spcAft>
                          <a:spcPts val="800"/>
                        </a:spcAft>
                      </a:pPr>
                      <a:r>
                        <a:rPr lang="en-GB" sz="1000">
                          <a:effectLst/>
                        </a:rPr>
                        <a:t>CP-211036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29.518</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0537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Rel-17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S-NSSAIs per TA mapping event</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C4-213507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nSpc>
                          <a:spcPct val="107000"/>
                        </a:lnSpc>
                        <a:spcAft>
                          <a:spcPts val="800"/>
                        </a:spcAft>
                      </a:pPr>
                      <a:r>
                        <a:rPr lang="en-GB" sz="1000">
                          <a:effectLst/>
                        </a:rPr>
                        <a:t>23.288-0289</a:t>
                      </a:r>
                      <a:br>
                        <a:rPr lang="en-GB" sz="1000">
                          <a:effectLst/>
                        </a:rPr>
                      </a:br>
                      <a:r>
                        <a:rPr lang="en-GB" sz="1000">
                          <a:effectLst/>
                        </a:rPr>
                        <a:t>23.501-2758</a:t>
                      </a:r>
                      <a:br>
                        <a:rPr lang="en-GB" sz="1000">
                          <a:effectLst/>
                        </a:rPr>
                      </a:br>
                      <a:r>
                        <a:rPr lang="en-GB" sz="1000">
                          <a:effectLst/>
                        </a:rPr>
                        <a:t>23.5022651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c>
                  <a:txBody>
                    <a:bodyPr/>
                    <a:lstStyle/>
                    <a:p>
                      <a:pPr algn="ctr">
                        <a:lnSpc>
                          <a:spcPct val="107000"/>
                        </a:lnSpc>
                        <a:spcAft>
                          <a:spcPts val="800"/>
                        </a:spcAft>
                      </a:pPr>
                      <a:r>
                        <a:rPr lang="en-GB" sz="1000">
                          <a:effectLst/>
                        </a:rPr>
                        <a:t>SA2</a:t>
                      </a:r>
                      <a:br>
                        <a:rPr lang="en-GB" sz="1000">
                          <a:effectLst/>
                        </a:rPr>
                      </a:br>
                      <a:r>
                        <a:rPr lang="en-GB" sz="1000">
                          <a:effectLst/>
                        </a:rPr>
                        <a:t>SA2</a:t>
                      </a:r>
                      <a:br>
                        <a:rPr lang="en-GB" sz="1000">
                          <a:effectLst/>
                        </a:rPr>
                      </a:br>
                      <a:r>
                        <a:rPr lang="en-GB" sz="1000">
                          <a:effectLst/>
                        </a:rPr>
                        <a:t>SA2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4862" marR="44862" marT="0" marB="0"/>
                </a:tc>
              </a:tr>
            </a:tbl>
          </a:graphicData>
        </a:graphic>
      </p:graphicFrame>
    </p:spTree>
    <p:extLst>
      <p:ext uri="{BB962C8B-B14F-4D97-AF65-F5344CB8AC3E}">
        <p14:creationId xmlns:p14="http://schemas.microsoft.com/office/powerpoint/2010/main" val="841778267"/>
      </p:ext>
    </p:extLst>
  </p:cSld>
  <p:clrMapOvr>
    <a:masterClrMapping/>
  </p:clrMapOvr>
  <p:transition>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a:t>
            </a:r>
          </a:p>
        </p:txBody>
      </p:sp>
      <p:sp>
        <p:nvSpPr>
          <p:cNvPr id="3" name="Espace réservé du contenu 2"/>
          <p:cNvSpPr>
            <a:spLocks noGrp="1"/>
          </p:cNvSpPr>
          <p:nvPr>
            <p:ph idx="1"/>
          </p:nvPr>
        </p:nvSpPr>
        <p:spPr/>
        <p:txBody>
          <a:bodyPr/>
          <a:lstStyle/>
          <a:p>
            <a:r>
              <a:rPr lang="en-GB" sz="2000" dirty="0" smtClean="0"/>
              <a:t>CRs with dependencies to other agreed </a:t>
            </a:r>
            <a:r>
              <a:rPr lang="en-GB" sz="2000" dirty="0"/>
              <a:t>CRs</a:t>
            </a:r>
          </a:p>
          <a:p>
            <a:pPr marL="0" indent="0">
              <a:buNone/>
            </a:pPr>
            <a:endParaRPr lang="en-US" sz="2000" dirty="0" smtClean="0"/>
          </a:p>
          <a:p>
            <a:endParaRPr lang="de-DE" dirty="0" smtClean="0"/>
          </a:p>
          <a:p>
            <a:pPr marL="0" indent="0">
              <a:buNone/>
            </a:pPr>
            <a:endParaRPr lang="de-DE" dirty="0" smtClean="0"/>
          </a:p>
          <a:p>
            <a:endParaRPr lang="de-DE" dirty="0"/>
          </a:p>
          <a:p>
            <a:endParaRPr lang="de-DE" dirty="0" smtClean="0"/>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993405323"/>
              </p:ext>
            </p:extLst>
          </p:nvPr>
        </p:nvGraphicFramePr>
        <p:xfrm>
          <a:off x="503741" y="2274610"/>
          <a:ext cx="10972800" cy="4133879"/>
        </p:xfrm>
        <a:graphic>
          <a:graphicData uri="http://schemas.openxmlformats.org/drawingml/2006/table">
            <a:tbl>
              <a:tblPr>
                <a:tableStyleId>{5C22544A-7EE6-4342-B048-85BDC9FD1C3A}</a:tableStyleId>
              </a:tblPr>
              <a:tblGrid>
                <a:gridCol w="1400596"/>
                <a:gridCol w="879560"/>
                <a:gridCol w="879560"/>
                <a:gridCol w="459010"/>
                <a:gridCol w="879560"/>
                <a:gridCol w="3397702"/>
                <a:gridCol w="853780"/>
                <a:gridCol w="1278961"/>
                <a:gridCol w="944071"/>
              </a:tblGrid>
              <a:tr h="310837">
                <a:tc>
                  <a:txBody>
                    <a:bodyPr/>
                    <a:lstStyle/>
                    <a:p>
                      <a:pPr algn="ctr">
                        <a:lnSpc>
                          <a:spcPct val="107000"/>
                        </a:lnSpc>
                        <a:spcAft>
                          <a:spcPts val="800"/>
                        </a:spcAft>
                      </a:pPr>
                      <a:r>
                        <a:rPr lang="en-GB" sz="1000" smtClean="0">
                          <a:effectLst/>
                        </a:rPr>
                        <a:t>TSG  TD</a:t>
                      </a:r>
                      <a:r>
                        <a:rPr lang="en-GB" sz="1000">
                          <a:effectLst/>
                        </a:rPr>
                        <a:t>#</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solidFill>
                      <a:srgbClr val="75B91A"/>
                    </a:solidFill>
                  </a:tcPr>
                </a:tc>
                <a:tc>
                  <a:txBody>
                    <a:bodyPr/>
                    <a:lstStyle/>
                    <a:p>
                      <a:pPr algn="ctr">
                        <a:lnSpc>
                          <a:spcPct val="107000"/>
                        </a:lnSpc>
                        <a:spcAft>
                          <a:spcPts val="800"/>
                        </a:spcAft>
                      </a:pPr>
                      <a:r>
                        <a:rPr lang="en-GB" sz="1000">
                          <a:effectLst/>
                        </a:rPr>
                        <a:t>TS</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solidFill>
                      <a:srgbClr val="75B91A"/>
                    </a:solidFill>
                  </a:tcPr>
                </a:tc>
                <a:tc>
                  <a:txBody>
                    <a:bodyPr/>
                    <a:lstStyle/>
                    <a:p>
                      <a:pPr algn="ctr">
                        <a:lnSpc>
                          <a:spcPct val="107000"/>
                        </a:lnSpc>
                        <a:spcAft>
                          <a:spcPts val="800"/>
                        </a:spcAft>
                      </a:pPr>
                      <a:r>
                        <a:rPr lang="en-GB" sz="1000">
                          <a:effectLst/>
                        </a:rPr>
                        <a:t>CR</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solidFill>
                      <a:srgbClr val="75B91A"/>
                    </a:solidFill>
                  </a:tcPr>
                </a:tc>
                <a:tc>
                  <a:txBody>
                    <a:bodyPr/>
                    <a:lstStyle/>
                    <a:p>
                      <a:pPr algn="ctr">
                        <a:lnSpc>
                          <a:spcPct val="107000"/>
                        </a:lnSpc>
                        <a:spcAft>
                          <a:spcPts val="800"/>
                        </a:spcAft>
                      </a:pPr>
                      <a:r>
                        <a:rPr lang="en-GB" sz="1000">
                          <a:effectLst/>
                        </a:rPr>
                        <a:t>Rev</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solidFill>
                      <a:srgbClr val="75B91A"/>
                    </a:solidFill>
                  </a:tcPr>
                </a:tc>
                <a:tc>
                  <a:txBody>
                    <a:bodyPr/>
                    <a:lstStyle/>
                    <a:p>
                      <a:pPr algn="ctr">
                        <a:lnSpc>
                          <a:spcPct val="107000"/>
                        </a:lnSpc>
                        <a:spcAft>
                          <a:spcPts val="800"/>
                        </a:spcAft>
                      </a:pPr>
                      <a:r>
                        <a:rPr lang="en-GB" sz="1000">
                          <a:effectLst/>
                        </a:rPr>
                        <a:t>Rel</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solidFill>
                      <a:srgbClr val="75B91A"/>
                    </a:solidFill>
                  </a:tcPr>
                </a:tc>
                <a:tc>
                  <a:txBody>
                    <a:bodyPr/>
                    <a:lstStyle/>
                    <a:p>
                      <a:pPr algn="ctr">
                        <a:lnSpc>
                          <a:spcPct val="107000"/>
                        </a:lnSpc>
                        <a:spcAft>
                          <a:spcPts val="800"/>
                        </a:spcAft>
                      </a:pPr>
                      <a:r>
                        <a:rPr lang="en-GB" sz="1000">
                          <a:effectLst/>
                        </a:rPr>
                        <a:t>Title</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solidFill>
                      <a:srgbClr val="75B91A"/>
                    </a:solidFill>
                  </a:tcPr>
                </a:tc>
                <a:tc>
                  <a:txBody>
                    <a:bodyPr/>
                    <a:lstStyle/>
                    <a:p>
                      <a:pPr algn="ctr">
                        <a:lnSpc>
                          <a:spcPct val="107000"/>
                        </a:lnSpc>
                        <a:spcAft>
                          <a:spcPts val="800"/>
                        </a:spcAft>
                      </a:pPr>
                      <a:r>
                        <a:rPr lang="en-GB" sz="1000">
                          <a:effectLst/>
                        </a:rPr>
                        <a:t>TD#</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solidFill>
                      <a:srgbClr val="75B91A"/>
                    </a:solidFill>
                  </a:tcPr>
                </a:tc>
                <a:tc>
                  <a:txBody>
                    <a:bodyPr/>
                    <a:lstStyle/>
                    <a:p>
                      <a:pPr algn="ctr">
                        <a:lnSpc>
                          <a:spcPct val="107000"/>
                        </a:lnSpc>
                        <a:spcAft>
                          <a:spcPts val="800"/>
                        </a:spcAft>
                      </a:pPr>
                      <a:r>
                        <a:rPr lang="en-GB" sz="1000">
                          <a:effectLst/>
                        </a:rPr>
                        <a:t>Other Aff Specs</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solidFill>
                      <a:srgbClr val="75B91A"/>
                    </a:solidFill>
                  </a:tcPr>
                </a:tc>
                <a:tc>
                  <a:txBody>
                    <a:bodyPr/>
                    <a:lstStyle/>
                    <a:p>
                      <a:pPr algn="ctr">
                        <a:lnSpc>
                          <a:spcPct val="107000"/>
                        </a:lnSpc>
                        <a:spcAft>
                          <a:spcPts val="800"/>
                        </a:spcAft>
                      </a:pPr>
                      <a:r>
                        <a:rPr lang="en-GB" sz="1000">
                          <a:effectLst/>
                        </a:rPr>
                        <a:t>Aff WG</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solidFill>
                      <a:srgbClr val="75B91A"/>
                    </a:solidFill>
                  </a:tcPr>
                </a:tc>
              </a:tr>
              <a:tr h="233127">
                <a:tc>
                  <a:txBody>
                    <a:bodyPr/>
                    <a:lstStyle/>
                    <a:p>
                      <a:pPr>
                        <a:lnSpc>
                          <a:spcPct val="107000"/>
                        </a:lnSpc>
                        <a:spcAft>
                          <a:spcPts val="800"/>
                        </a:spcAft>
                      </a:pPr>
                      <a:r>
                        <a:rPr lang="en-GB" sz="1000">
                          <a:effectLst/>
                        </a:rPr>
                        <a:t>CP-211031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29.504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0131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Rel-17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Support of User Plane Latency requirements</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C4-212445</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29.519-0254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gn="ctr">
                        <a:lnSpc>
                          <a:spcPct val="107000"/>
                        </a:lnSpc>
                        <a:spcAft>
                          <a:spcPts val="800"/>
                        </a:spcAft>
                      </a:pPr>
                      <a:r>
                        <a:rPr lang="en-GB" sz="1000">
                          <a:effectLst/>
                        </a:rPr>
                        <a:t>CT3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r>
              <a:tr h="233127">
                <a:tc>
                  <a:txBody>
                    <a:bodyPr/>
                    <a:lstStyle/>
                    <a:p>
                      <a:pPr>
                        <a:lnSpc>
                          <a:spcPct val="107000"/>
                        </a:lnSpc>
                        <a:spcAft>
                          <a:spcPts val="800"/>
                        </a:spcAft>
                      </a:pPr>
                      <a:r>
                        <a:rPr lang="en-GB" sz="1000">
                          <a:effectLst/>
                        </a:rPr>
                        <a:t>CP-211045</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29.504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0143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Rel-17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New feature ConditionalSubscriptionWithExcludeNotification</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C4-213312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29.519-0255</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gn="ctr">
                        <a:lnSpc>
                          <a:spcPct val="107000"/>
                        </a:lnSpc>
                        <a:spcAft>
                          <a:spcPts val="800"/>
                        </a:spcAft>
                      </a:pPr>
                      <a:r>
                        <a:rPr lang="en-GB" sz="1000">
                          <a:effectLst/>
                        </a:rPr>
                        <a:t>CT3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r>
              <a:tr h="233127">
                <a:tc>
                  <a:txBody>
                    <a:bodyPr/>
                    <a:lstStyle/>
                    <a:p>
                      <a:pPr>
                        <a:lnSpc>
                          <a:spcPct val="107000"/>
                        </a:lnSpc>
                        <a:spcAft>
                          <a:spcPts val="800"/>
                        </a:spcAft>
                      </a:pPr>
                      <a:r>
                        <a:rPr lang="en-GB" sz="1000">
                          <a:effectLst/>
                        </a:rPr>
                        <a:t>CP-211036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29.510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0522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Rel-17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Analytics ID of Nnwdaf_MLModelProvision service</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C4-213432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29.520-0295</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gn="ctr">
                        <a:lnSpc>
                          <a:spcPct val="107000"/>
                        </a:lnSpc>
                        <a:spcAft>
                          <a:spcPts val="800"/>
                        </a:spcAft>
                      </a:pPr>
                      <a:r>
                        <a:rPr lang="en-GB" sz="1000">
                          <a:effectLst/>
                        </a:rPr>
                        <a:t>CT3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r>
              <a:tr h="307493">
                <a:tc>
                  <a:txBody>
                    <a:bodyPr/>
                    <a:lstStyle/>
                    <a:p>
                      <a:pPr>
                        <a:lnSpc>
                          <a:spcPct val="107000"/>
                        </a:lnSpc>
                        <a:spcAft>
                          <a:spcPts val="800"/>
                        </a:spcAft>
                      </a:pPr>
                      <a:r>
                        <a:rPr lang="en-GB" sz="1000">
                          <a:effectLst/>
                        </a:rPr>
                        <a:t>CP-211043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29.274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2012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Rel-17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Restoration of PDN connections affected by a partial or complete failure</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C4-212428</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23.007-0373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gn="ctr">
                        <a:lnSpc>
                          <a:spcPct val="107000"/>
                        </a:lnSpc>
                        <a:spcAft>
                          <a:spcPts val="800"/>
                        </a:spcAft>
                      </a:pPr>
                      <a:r>
                        <a:rPr lang="en-GB" sz="1000">
                          <a:effectLst/>
                        </a:rPr>
                        <a:t>CT4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r>
              <a:tr h="233127">
                <a:tc>
                  <a:txBody>
                    <a:bodyPr/>
                    <a:lstStyle/>
                    <a:p>
                      <a:pPr>
                        <a:lnSpc>
                          <a:spcPct val="107000"/>
                        </a:lnSpc>
                        <a:spcAft>
                          <a:spcPts val="800"/>
                        </a:spcAft>
                      </a:pPr>
                      <a:r>
                        <a:rPr lang="en-GB" sz="1000">
                          <a:effectLst/>
                        </a:rPr>
                        <a:t>CP-211031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29.503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0646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Rel-17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ECS Address Information</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C4-213181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29.571-0269</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gn="ctr">
                        <a:lnSpc>
                          <a:spcPct val="107000"/>
                        </a:lnSpc>
                        <a:spcAft>
                          <a:spcPts val="800"/>
                        </a:spcAft>
                      </a:pPr>
                      <a:r>
                        <a:rPr lang="en-GB" sz="1000">
                          <a:effectLst/>
                        </a:rPr>
                        <a:t>CT4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r>
              <a:tr h="233127">
                <a:tc>
                  <a:txBody>
                    <a:bodyPr/>
                    <a:lstStyle/>
                    <a:p>
                      <a:pPr>
                        <a:lnSpc>
                          <a:spcPct val="107000"/>
                        </a:lnSpc>
                        <a:spcAft>
                          <a:spcPts val="800"/>
                        </a:spcAft>
                      </a:pPr>
                      <a:r>
                        <a:rPr lang="en-GB" sz="1000">
                          <a:effectLst/>
                        </a:rPr>
                        <a:t>CP-211036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29.503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0647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Rel-17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Support of Mute Reporting</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C4-213431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29.571-0272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gn="ctr">
                        <a:lnSpc>
                          <a:spcPct val="107000"/>
                        </a:lnSpc>
                        <a:spcAft>
                          <a:spcPts val="800"/>
                        </a:spcAft>
                      </a:pPr>
                      <a:r>
                        <a:rPr lang="en-GB" sz="1000">
                          <a:effectLst/>
                        </a:rPr>
                        <a:t>CT4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r>
              <a:tr h="233127">
                <a:tc>
                  <a:txBody>
                    <a:bodyPr/>
                    <a:lstStyle/>
                    <a:p>
                      <a:pPr>
                        <a:lnSpc>
                          <a:spcPct val="107000"/>
                        </a:lnSpc>
                        <a:spcAft>
                          <a:spcPts val="800"/>
                        </a:spcAft>
                      </a:pPr>
                      <a:r>
                        <a:rPr lang="en-GB" sz="1000">
                          <a:effectLst/>
                        </a:rPr>
                        <a:t>CP-211054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29.503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0650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Rel-17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Service Descriptions of PP API for Multiple AFs Support</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C4-213408</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29.503-0615</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gn="ctr">
                        <a:lnSpc>
                          <a:spcPct val="107000"/>
                        </a:lnSpc>
                        <a:spcAft>
                          <a:spcPts val="800"/>
                        </a:spcAft>
                      </a:pPr>
                      <a:r>
                        <a:rPr lang="en-GB" sz="1000">
                          <a:effectLst/>
                        </a:rPr>
                        <a:t>CT4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r>
              <a:tr h="233127">
                <a:tc>
                  <a:txBody>
                    <a:bodyPr/>
                    <a:lstStyle/>
                    <a:p>
                      <a:pPr>
                        <a:lnSpc>
                          <a:spcPct val="107000"/>
                        </a:lnSpc>
                        <a:spcAft>
                          <a:spcPts val="800"/>
                        </a:spcAft>
                      </a:pPr>
                      <a:r>
                        <a:rPr lang="en-GB" sz="1000">
                          <a:effectLst/>
                        </a:rPr>
                        <a:t>CP-211079</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29.505</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0349</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Rel-16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Subscribed EE profile data for a group</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C4-213461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29.503-0359</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gn="ctr">
                        <a:lnSpc>
                          <a:spcPct val="107000"/>
                        </a:lnSpc>
                        <a:spcAft>
                          <a:spcPts val="800"/>
                        </a:spcAft>
                      </a:pPr>
                      <a:r>
                        <a:rPr lang="en-GB" sz="1000">
                          <a:effectLst/>
                        </a:rPr>
                        <a:t>CT4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r>
              <a:tr h="233127">
                <a:tc>
                  <a:txBody>
                    <a:bodyPr/>
                    <a:lstStyle/>
                    <a:p>
                      <a:pPr>
                        <a:lnSpc>
                          <a:spcPct val="107000"/>
                        </a:lnSpc>
                        <a:spcAft>
                          <a:spcPts val="800"/>
                        </a:spcAft>
                      </a:pPr>
                      <a:r>
                        <a:rPr lang="en-GB" sz="1000">
                          <a:effectLst/>
                        </a:rPr>
                        <a:t>CP-211028</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29.510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0478</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Rel-17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Communication options information</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C4-212599</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29.500-0239</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gn="ctr">
                        <a:lnSpc>
                          <a:spcPct val="107000"/>
                        </a:lnSpc>
                        <a:spcAft>
                          <a:spcPts val="800"/>
                        </a:spcAft>
                      </a:pPr>
                      <a:r>
                        <a:rPr lang="en-GB" sz="1000">
                          <a:effectLst/>
                        </a:rPr>
                        <a:t>CT4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r>
              <a:tr h="233127">
                <a:tc>
                  <a:txBody>
                    <a:bodyPr/>
                    <a:lstStyle/>
                    <a:p>
                      <a:pPr>
                        <a:lnSpc>
                          <a:spcPct val="107000"/>
                        </a:lnSpc>
                        <a:spcAft>
                          <a:spcPts val="800"/>
                        </a:spcAft>
                      </a:pPr>
                      <a:r>
                        <a:rPr lang="en-GB" sz="1000">
                          <a:effectLst/>
                        </a:rPr>
                        <a:t>CP-211031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29.510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0520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Rel-17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EASDF Registration and Discovery</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C4-213098</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23.501-2707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gn="ctr">
                        <a:lnSpc>
                          <a:spcPct val="107000"/>
                        </a:lnSpc>
                        <a:spcAft>
                          <a:spcPts val="800"/>
                        </a:spcAft>
                      </a:pPr>
                      <a:r>
                        <a:rPr lang="en-GB" sz="1000">
                          <a:effectLst/>
                        </a:rPr>
                        <a:t>CT4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r>
              <a:tr h="233127">
                <a:tc>
                  <a:txBody>
                    <a:bodyPr/>
                    <a:lstStyle/>
                    <a:p>
                      <a:pPr>
                        <a:lnSpc>
                          <a:spcPct val="107000"/>
                        </a:lnSpc>
                        <a:spcAft>
                          <a:spcPts val="800"/>
                        </a:spcAft>
                      </a:pPr>
                      <a:r>
                        <a:rPr lang="en-GB" sz="1000">
                          <a:effectLst/>
                        </a:rPr>
                        <a:t>CP-211028</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29.510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0529</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Rel-17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NRF Info</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C4-213501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29.571-0281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gn="ctr">
                        <a:lnSpc>
                          <a:spcPct val="107000"/>
                        </a:lnSpc>
                        <a:spcAft>
                          <a:spcPts val="800"/>
                        </a:spcAft>
                      </a:pPr>
                      <a:r>
                        <a:rPr lang="en-GB" sz="1000">
                          <a:effectLst/>
                        </a:rPr>
                        <a:t>CT4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r>
              <a:tr h="233127">
                <a:tc>
                  <a:txBody>
                    <a:bodyPr/>
                    <a:lstStyle/>
                    <a:p>
                      <a:pPr>
                        <a:lnSpc>
                          <a:spcPct val="107000"/>
                        </a:lnSpc>
                        <a:spcAft>
                          <a:spcPts val="800"/>
                        </a:spcAft>
                      </a:pPr>
                      <a:r>
                        <a:rPr lang="en-GB" sz="1000">
                          <a:effectLst/>
                        </a:rPr>
                        <a:t>CP-211054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29.518</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0504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Rel-17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UE Reachability with Not Allowed Area</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C4-212616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29.503-0623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gn="ctr">
                        <a:lnSpc>
                          <a:spcPct val="107000"/>
                        </a:lnSpc>
                        <a:spcAft>
                          <a:spcPts val="800"/>
                        </a:spcAft>
                      </a:pPr>
                      <a:r>
                        <a:rPr lang="en-GB" sz="1000">
                          <a:effectLst/>
                        </a:rPr>
                        <a:t>CT4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r>
              <a:tr h="233127">
                <a:tc>
                  <a:txBody>
                    <a:bodyPr/>
                    <a:lstStyle/>
                    <a:p>
                      <a:pPr>
                        <a:lnSpc>
                          <a:spcPct val="107000"/>
                        </a:lnSpc>
                        <a:spcAft>
                          <a:spcPts val="800"/>
                        </a:spcAft>
                      </a:pPr>
                      <a:r>
                        <a:rPr lang="en-GB" sz="1000">
                          <a:effectLst/>
                        </a:rPr>
                        <a:t>CP-211036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29.518</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0545</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Rel-17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Support of Mute Reporting</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C4-213439</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29.571-0272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gn="ctr">
                        <a:lnSpc>
                          <a:spcPct val="107000"/>
                        </a:lnSpc>
                        <a:spcAft>
                          <a:spcPts val="800"/>
                        </a:spcAft>
                      </a:pPr>
                      <a:r>
                        <a:rPr lang="en-GB" sz="1000">
                          <a:effectLst/>
                        </a:rPr>
                        <a:t>CT4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r>
              <a:tr h="233127">
                <a:tc>
                  <a:txBody>
                    <a:bodyPr/>
                    <a:lstStyle/>
                    <a:p>
                      <a:pPr>
                        <a:lnSpc>
                          <a:spcPct val="107000"/>
                        </a:lnSpc>
                        <a:spcAft>
                          <a:spcPts val="800"/>
                        </a:spcAft>
                      </a:pPr>
                      <a:r>
                        <a:rPr lang="en-GB" sz="1000">
                          <a:effectLst/>
                        </a:rPr>
                        <a:t>CP-211028</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29.571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0281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Rel-17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EmptyObject definition</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C4-213292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29.510-0529</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gn="ctr">
                        <a:lnSpc>
                          <a:spcPct val="107000"/>
                        </a:lnSpc>
                        <a:spcAft>
                          <a:spcPts val="800"/>
                        </a:spcAft>
                      </a:pPr>
                      <a:r>
                        <a:rPr lang="en-GB" sz="1000">
                          <a:effectLst/>
                        </a:rPr>
                        <a:t>CT4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r>
              <a:tr h="466255">
                <a:tc>
                  <a:txBody>
                    <a:bodyPr/>
                    <a:lstStyle/>
                    <a:p>
                      <a:pPr>
                        <a:lnSpc>
                          <a:spcPct val="107000"/>
                        </a:lnSpc>
                        <a:spcAft>
                          <a:spcPts val="800"/>
                        </a:spcAft>
                      </a:pPr>
                      <a:r>
                        <a:rPr lang="en-GB" sz="1000">
                          <a:effectLst/>
                        </a:rPr>
                        <a:t>CP-211043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29.244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0544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Rel-17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PFCP Session Set Modification to restore PFCP Sessions</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C4-212427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nSpc>
                          <a:spcPct val="107000"/>
                        </a:lnSpc>
                        <a:spcAft>
                          <a:spcPts val="800"/>
                        </a:spcAft>
                      </a:pPr>
                      <a:r>
                        <a:rPr lang="en-GB" sz="1000">
                          <a:effectLst/>
                        </a:rPr>
                        <a:t>23.527-0030</a:t>
                      </a:r>
                      <a:br>
                        <a:rPr lang="en-GB" sz="1000">
                          <a:effectLst/>
                        </a:rPr>
                      </a:br>
                      <a:r>
                        <a:rPr lang="en-GB" sz="1000">
                          <a:effectLst/>
                        </a:rPr>
                        <a:t>23.007-0373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c>
                  <a:txBody>
                    <a:bodyPr/>
                    <a:lstStyle/>
                    <a:p>
                      <a:pPr algn="ctr">
                        <a:lnSpc>
                          <a:spcPct val="107000"/>
                        </a:lnSpc>
                        <a:spcAft>
                          <a:spcPts val="800"/>
                        </a:spcAft>
                      </a:pPr>
                      <a:r>
                        <a:rPr lang="en-GB" sz="1000">
                          <a:effectLst/>
                        </a:rPr>
                        <a:t>CT4</a:t>
                      </a:r>
                      <a:br>
                        <a:rPr lang="en-GB" sz="1000">
                          <a:effectLst/>
                        </a:rPr>
                      </a:br>
                      <a:r>
                        <a:rPr lang="en-GB" sz="1000">
                          <a:effectLst/>
                        </a:rPr>
                        <a:t>CT4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3999" marR="43999" marT="0" marB="0"/>
                </a:tc>
              </a:tr>
            </a:tbl>
          </a:graphicData>
        </a:graphic>
      </p:graphicFrame>
    </p:spTree>
    <p:extLst>
      <p:ext uri="{BB962C8B-B14F-4D97-AF65-F5344CB8AC3E}">
        <p14:creationId xmlns:p14="http://schemas.microsoft.com/office/powerpoint/2010/main" val="1560316085"/>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838200" y="365125"/>
            <a:ext cx="10515600" cy="1325563"/>
          </a:xfrm>
        </p:spPr>
        <p:txBody>
          <a:bodyPr/>
          <a:lstStyle/>
          <a:p>
            <a:r>
              <a:rPr lang="en-US" altLang="fr-FR" dirty="0"/>
              <a:t>Meeting Calendar</a:t>
            </a:r>
          </a:p>
        </p:txBody>
      </p:sp>
      <p:sp>
        <p:nvSpPr>
          <p:cNvPr id="5123" name="Espace réservé du contenu 3"/>
          <p:cNvSpPr>
            <a:spLocks noGrp="1"/>
          </p:cNvSpPr>
          <p:nvPr>
            <p:ph idx="1"/>
          </p:nvPr>
        </p:nvSpPr>
        <p:spPr>
          <a:xfrm>
            <a:off x="838200" y="1825625"/>
            <a:ext cx="4987925" cy="4351338"/>
          </a:xfrm>
        </p:spPr>
        <p:txBody>
          <a:bodyPr/>
          <a:lstStyle/>
          <a:p>
            <a:r>
              <a:rPr lang="en-US" altLang="fr-FR" dirty="0"/>
              <a:t>Since the last CT plenary</a:t>
            </a:r>
          </a:p>
          <a:p>
            <a:pPr lvl="1"/>
            <a:r>
              <a:rPr lang="en-US" altLang="fr-FR" dirty="0"/>
              <a:t>Ordinary:</a:t>
            </a:r>
          </a:p>
          <a:p>
            <a:pPr lvl="2"/>
            <a:r>
              <a:rPr lang="de-DE" altLang="fr-FR" dirty="0" smtClean="0"/>
              <a:t>none</a:t>
            </a:r>
            <a:endParaRPr lang="en-US" altLang="fr-FR" dirty="0"/>
          </a:p>
          <a:p>
            <a:pPr lvl="2"/>
            <a:endParaRPr lang="en-US" altLang="fr-FR" dirty="0"/>
          </a:p>
          <a:p>
            <a:pPr lvl="1"/>
            <a:r>
              <a:rPr lang="en-US" altLang="fr-FR" dirty="0" smtClean="0"/>
              <a:t>E-meetings replacing ordinary meetings:</a:t>
            </a:r>
            <a:endParaRPr lang="en-US" altLang="fr-FR" dirty="0"/>
          </a:p>
          <a:p>
            <a:pPr lvl="2"/>
            <a:r>
              <a:rPr lang="en-US" altLang="fr-FR" smtClean="0"/>
              <a:t>CT4#103E </a:t>
            </a:r>
            <a:r>
              <a:rPr lang="en-US" altLang="fr-FR" dirty="0"/>
              <a:t>(e</a:t>
            </a:r>
            <a:r>
              <a:rPr lang="de-DE" dirty="0"/>
              <a:t>lectronic meeting</a:t>
            </a:r>
            <a:r>
              <a:rPr lang="en-US" altLang="fr-FR" dirty="0" smtClean="0"/>
              <a:t>)</a:t>
            </a:r>
            <a:r>
              <a:rPr lang="en-US" altLang="fr-FR" smtClean="0"/>
              <a:t/>
            </a:r>
            <a:br>
              <a:rPr lang="en-US" altLang="fr-FR" smtClean="0"/>
            </a:br>
            <a:endParaRPr lang="en-US" altLang="fr-FR" dirty="0"/>
          </a:p>
          <a:p>
            <a:pPr lvl="2"/>
            <a:r>
              <a:rPr lang="en-US" altLang="fr-FR" smtClean="0"/>
              <a:t>CT4#104E </a:t>
            </a:r>
            <a:r>
              <a:rPr lang="en-US" altLang="fr-FR" dirty="0"/>
              <a:t>(e</a:t>
            </a:r>
            <a:r>
              <a:rPr lang="de-DE" dirty="0"/>
              <a:t>lectronic meeting</a:t>
            </a:r>
            <a:r>
              <a:rPr lang="en-US" altLang="fr-FR" dirty="0"/>
              <a:t>)</a:t>
            </a:r>
          </a:p>
          <a:p>
            <a:pPr lvl="2"/>
            <a:endParaRPr lang="en-US" altLang="fr-FR" dirty="0"/>
          </a:p>
          <a:p>
            <a:pPr lvl="2"/>
            <a:endParaRPr lang="en-US" altLang="fr-FR" dirty="0"/>
          </a:p>
        </p:txBody>
      </p:sp>
      <p:sp>
        <p:nvSpPr>
          <p:cNvPr id="5124" name="Espace réservé du contenu 3"/>
          <p:cNvSpPr txBox="1">
            <a:spLocks/>
          </p:cNvSpPr>
          <p:nvPr/>
        </p:nvSpPr>
        <p:spPr bwMode="auto">
          <a:xfrm>
            <a:off x="6215063" y="1833563"/>
            <a:ext cx="5477404" cy="435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r>
              <a:rPr lang="en-US" altLang="fr-FR" dirty="0"/>
              <a:t>Ordinary:</a:t>
            </a:r>
          </a:p>
          <a:p>
            <a:pPr lvl="2"/>
            <a:r>
              <a:rPr lang="de-DE" altLang="fr-FR" dirty="0" smtClean="0"/>
              <a:t>none</a:t>
            </a:r>
            <a:endParaRPr lang="en-US" altLang="fr-FR" dirty="0" smtClean="0"/>
          </a:p>
          <a:p>
            <a:pPr marL="914400" lvl="2" indent="0">
              <a:buNone/>
            </a:pPr>
            <a:endParaRPr lang="en-US" altLang="fr-FR" dirty="0"/>
          </a:p>
          <a:p>
            <a:pPr lvl="1"/>
            <a:r>
              <a:rPr lang="en-US" altLang="fr-FR" dirty="0"/>
              <a:t>E-meetings replacing </a:t>
            </a:r>
            <a:r>
              <a:rPr lang="en-US" altLang="fr-FR"/>
              <a:t>ordinary </a:t>
            </a:r>
            <a:r>
              <a:rPr lang="en-US" altLang="fr-FR" smtClean="0"/>
              <a:t>meeting </a:t>
            </a:r>
            <a:r>
              <a:rPr lang="en-US" altLang="fr-FR" dirty="0"/>
              <a:t>:</a:t>
            </a:r>
          </a:p>
          <a:p>
            <a:pPr lvl="2"/>
            <a:r>
              <a:rPr lang="en-US" altLang="fr-FR" smtClean="0"/>
              <a:t>CT4#105E </a:t>
            </a:r>
            <a:r>
              <a:rPr lang="en-US" altLang="fr-FR" dirty="0" smtClean="0"/>
              <a:t>(e</a:t>
            </a:r>
            <a:r>
              <a:rPr lang="de-DE" dirty="0" smtClean="0"/>
              <a:t>lectronic meeting</a:t>
            </a:r>
            <a:r>
              <a:rPr lang="en-US" altLang="fr-FR" dirty="0" smtClean="0"/>
              <a:t>)</a:t>
            </a:r>
          </a:p>
          <a:p>
            <a:pPr marL="914400" lvl="2" indent="0">
              <a:buNone/>
            </a:pPr>
            <a:endParaRPr lang="en-US" altLang="fr-FR" dirty="0"/>
          </a:p>
          <a:p>
            <a:pPr marL="914400" lvl="2" indent="0">
              <a:buNone/>
            </a:pPr>
            <a:endParaRPr lang="en-US" altLang="fr-FR" dirty="0"/>
          </a:p>
          <a:p>
            <a:pPr marL="0" indent="0">
              <a:buNone/>
            </a:pPr>
            <a:endParaRPr lang="en-US" altLang="fr-FR" dirty="0"/>
          </a:p>
        </p:txBody>
      </p:sp>
    </p:spTree>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Peter Schmitt</a:t>
            </a:r>
          </a:p>
          <a:p>
            <a:pPr algn="ctr">
              <a:spcBef>
                <a:spcPct val="0"/>
              </a:spcBef>
              <a:buFontTx/>
              <a:buNone/>
            </a:pPr>
            <a:r>
              <a:rPr lang="fi-FI" altLang="en-US" sz="1400" dirty="0">
                <a:latin typeface="Arial" pitchFamily="34" charset="0"/>
                <a:cs typeface="Arial" pitchFamily="34" charset="0"/>
              </a:rPr>
              <a:t>3GPP TSG CT WG4 </a:t>
            </a:r>
            <a:r>
              <a:rPr lang="fi-FI" altLang="en-US" sz="1400" dirty="0" smtClean="0">
                <a:latin typeface="Arial" pitchFamily="34" charset="0"/>
                <a:cs typeface="Arial" pitchFamily="34" charset="0"/>
              </a:rPr>
              <a:t>Chair</a:t>
            </a:r>
            <a:endParaRPr lang="fi-FI" altLang="en-US" sz="1400" dirty="0">
              <a:latin typeface="Arial" pitchFamily="34" charset="0"/>
              <a:cs typeface="Arial" pitchFamily="34" charset="0"/>
            </a:endParaRPr>
          </a:p>
          <a:p>
            <a:pPr algn="ctr">
              <a:spcBef>
                <a:spcPct val="0"/>
              </a:spcBef>
              <a:buFontTx/>
              <a:buNone/>
            </a:pPr>
            <a:r>
              <a:rPr lang="fi-FI" altLang="en-US" sz="1400" dirty="0">
                <a:solidFill>
                  <a:srgbClr val="7F7F7F"/>
                </a:solidFill>
                <a:latin typeface="Arial" pitchFamily="34" charset="0"/>
                <a:cs typeface="Arial" pitchFamily="34" charset="0"/>
              </a:rPr>
              <a:t>Peter.schmitt@huawei.com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838200" y="365125"/>
            <a:ext cx="10515600" cy="1325563"/>
          </a:xfrm>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TSG WG CT4 Statistics</a:t>
            </a:r>
          </a:p>
        </p:txBody>
      </p:sp>
      <p:sp>
        <p:nvSpPr>
          <p:cNvPr id="3" name="Espace réservé du contenu 2"/>
          <p:cNvSpPr>
            <a:spLocks noGrp="1"/>
          </p:cNvSpPr>
          <p:nvPr>
            <p:ph idx="1"/>
          </p:nvPr>
        </p:nvSpPr>
        <p:spPr>
          <a:xfrm>
            <a:off x="934453" y="1822445"/>
            <a:ext cx="5257800" cy="4351338"/>
          </a:xfrm>
        </p:spPr>
        <p:txBody>
          <a:bodyPr/>
          <a:lstStyle/>
          <a:p>
            <a:r>
              <a:rPr lang="en-US" sz="2400" dirty="0"/>
              <a:t>Number of handled documents</a:t>
            </a:r>
          </a:p>
          <a:p>
            <a:pPr lvl="1"/>
            <a:r>
              <a:rPr lang="en-US" sz="1600" smtClean="0"/>
              <a:t>621 in CT4#103E</a:t>
            </a:r>
            <a:r>
              <a:rPr lang="en-US" sz="1600" dirty="0" smtClean="0"/>
              <a:t>*</a:t>
            </a:r>
          </a:p>
          <a:p>
            <a:pPr lvl="1"/>
            <a:r>
              <a:rPr lang="en-US" sz="1600" smtClean="0"/>
              <a:t>602 </a:t>
            </a:r>
            <a:r>
              <a:rPr lang="en-US" sz="1600"/>
              <a:t>in </a:t>
            </a:r>
            <a:r>
              <a:rPr lang="en-US" sz="1600" smtClean="0"/>
              <a:t>CT4#104E</a:t>
            </a:r>
            <a:r>
              <a:rPr lang="en-US" sz="1600" dirty="0" smtClean="0"/>
              <a:t>*</a:t>
            </a:r>
          </a:p>
          <a:p>
            <a:pPr marL="457200" lvl="1" indent="0">
              <a:buNone/>
            </a:pPr>
            <a:r>
              <a:rPr lang="de-DE" sz="1200" dirty="0" smtClean="0"/>
              <a:t>*Draft revisions are not counted</a:t>
            </a:r>
            <a:endParaRPr lang="en-US" sz="1200" dirty="0" smtClean="0"/>
          </a:p>
          <a:p>
            <a:r>
              <a:rPr lang="en-US" sz="2400" dirty="0" smtClean="0"/>
              <a:t>Agreed CRs </a:t>
            </a:r>
          </a:p>
          <a:p>
            <a:pPr lvl="1"/>
            <a:r>
              <a:rPr lang="en-US" sz="1600"/>
              <a:t>Cat </a:t>
            </a:r>
            <a:r>
              <a:rPr lang="en-US" sz="1600" smtClean="0"/>
              <a:t>B(46)/F(121), CT4#103E</a:t>
            </a:r>
            <a:endParaRPr lang="en-US" sz="1600" dirty="0" smtClean="0"/>
          </a:p>
          <a:p>
            <a:pPr lvl="1"/>
            <a:r>
              <a:rPr lang="en-US" sz="1600"/>
              <a:t>Cat </a:t>
            </a:r>
            <a:r>
              <a:rPr lang="en-US" sz="1600" smtClean="0"/>
              <a:t>B(55)/F(143)/</a:t>
            </a:r>
            <a:r>
              <a:rPr lang="en-US" sz="1600" dirty="0" smtClean="0"/>
              <a:t>C(1)/D(7</a:t>
            </a:r>
            <a:r>
              <a:rPr lang="en-US" sz="1600" smtClean="0"/>
              <a:t>), CT4#104E</a:t>
            </a:r>
            <a:endParaRPr lang="en-US" sz="1600" dirty="0" smtClean="0"/>
          </a:p>
          <a:p>
            <a:r>
              <a:rPr lang="en-US" sz="2400" dirty="0" smtClean="0"/>
              <a:t>Agreed </a:t>
            </a:r>
            <a:r>
              <a:rPr lang="en-US" sz="2400" dirty="0"/>
              <a:t>pCRs</a:t>
            </a:r>
          </a:p>
          <a:p>
            <a:pPr lvl="1"/>
            <a:r>
              <a:rPr lang="en-US" sz="1600" smtClean="0"/>
              <a:t>45 </a:t>
            </a:r>
            <a:r>
              <a:rPr lang="de-DE" sz="1600" smtClean="0"/>
              <a:t>CT4#103E</a:t>
            </a:r>
            <a:endParaRPr lang="de-DE" sz="1600" dirty="0" smtClean="0"/>
          </a:p>
          <a:p>
            <a:pPr lvl="1"/>
            <a:r>
              <a:rPr lang="en-US" sz="1600" smtClean="0"/>
              <a:t>60 </a:t>
            </a:r>
            <a:r>
              <a:rPr lang="de-DE" sz="1600" smtClean="0"/>
              <a:t>CT4#104E</a:t>
            </a:r>
            <a:endParaRPr lang="en-US" sz="1600" dirty="0"/>
          </a:p>
          <a:p>
            <a:r>
              <a:rPr lang="en-US" sz="2400" dirty="0"/>
              <a:t>Attendances</a:t>
            </a:r>
          </a:p>
          <a:p>
            <a:pPr marL="630238" lvl="2"/>
            <a:r>
              <a:rPr lang="en-US" altLang="fr-FR" sz="1600" smtClean="0"/>
              <a:t>CT4#103E </a:t>
            </a:r>
            <a:r>
              <a:rPr lang="en-US" altLang="fr-FR" sz="1600" dirty="0" smtClean="0"/>
              <a:t>(</a:t>
            </a:r>
            <a:r>
              <a:rPr lang="de-DE" sz="1600" dirty="0" smtClean="0"/>
              <a:t>E-Meeting</a:t>
            </a:r>
            <a:r>
              <a:rPr lang="en-US" altLang="fr-FR" sz="1600" smtClean="0"/>
              <a:t>): 133 </a:t>
            </a:r>
            <a:r>
              <a:rPr lang="en-US" altLang="fr-FR" sz="1600" dirty="0"/>
              <a:t/>
            </a:r>
            <a:br>
              <a:rPr lang="en-US" altLang="fr-FR" sz="1600" dirty="0"/>
            </a:br>
            <a:r>
              <a:rPr lang="en-US" altLang="fr-FR" sz="1600" dirty="0" smtClean="0"/>
              <a:t>active on reflector and during conference calls: ~30</a:t>
            </a:r>
          </a:p>
          <a:p>
            <a:pPr marL="630238" lvl="2"/>
            <a:r>
              <a:rPr lang="en-US" altLang="fr-FR" sz="1600" smtClean="0"/>
              <a:t>CT4#104E </a:t>
            </a:r>
            <a:r>
              <a:rPr lang="en-US" altLang="fr-FR" sz="1600" dirty="0"/>
              <a:t>(</a:t>
            </a:r>
            <a:r>
              <a:rPr lang="de-DE" sz="1600" dirty="0"/>
              <a:t>E-Meeting</a:t>
            </a:r>
            <a:r>
              <a:rPr lang="en-US" altLang="fr-FR" sz="1600"/>
              <a:t>): </a:t>
            </a:r>
            <a:r>
              <a:rPr lang="en-US" altLang="fr-FR" sz="1600" smtClean="0"/>
              <a:t>96 </a:t>
            </a:r>
            <a:r>
              <a:rPr lang="en-US" altLang="fr-FR" sz="1600" dirty="0"/>
              <a:t/>
            </a:r>
            <a:br>
              <a:rPr lang="en-US" altLang="fr-FR" sz="1600" dirty="0"/>
            </a:br>
            <a:r>
              <a:rPr lang="en-US" altLang="fr-FR" sz="1600" dirty="0"/>
              <a:t>active on reflector and during conference calls: ~30</a:t>
            </a:r>
          </a:p>
          <a:p>
            <a:pPr lvl="2"/>
            <a:endParaRPr lang="en-US" altLang="fr-FR" sz="1600" dirty="0" smtClean="0"/>
          </a:p>
          <a:p>
            <a:pPr lvl="2"/>
            <a:endParaRPr lang="en-US" altLang="fr-FR" dirty="0"/>
          </a:p>
          <a:p>
            <a:pPr marL="914400" lvl="2" indent="0">
              <a:buNone/>
            </a:pPr>
            <a:endParaRPr lang="en-US" altLang="fr-FR" dirty="0"/>
          </a:p>
        </p:txBody>
      </p:sp>
      <p:sp>
        <p:nvSpPr>
          <p:cNvPr id="4" name="Espace réservé du contenu 2"/>
          <p:cNvSpPr txBox="1">
            <a:spLocks/>
          </p:cNvSpPr>
          <p:nvPr/>
        </p:nvSpPr>
        <p:spPr bwMode="auto">
          <a:xfrm>
            <a:off x="6664806" y="1822445"/>
            <a:ext cx="52578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fr-FR" dirty="0"/>
              <a:t>Other information </a:t>
            </a:r>
          </a:p>
          <a:p>
            <a:pPr marL="685800" lvl="2">
              <a:spcBef>
                <a:spcPts val="1000"/>
              </a:spcBef>
              <a:buBlip>
                <a:blip r:embed="rId2"/>
              </a:buBlip>
            </a:pPr>
            <a:r>
              <a:rPr lang="de-DE" sz="2400" dirty="0" smtClean="0"/>
              <a:t>some statistics</a:t>
            </a:r>
          </a:p>
          <a:p>
            <a:pPr lvl="1"/>
            <a:r>
              <a:rPr lang="de-DE" sz="2000" dirty="0" smtClean="0"/>
              <a:t>Exchange </a:t>
            </a:r>
            <a:r>
              <a:rPr lang="de-DE" sz="2000" smtClean="0"/>
              <a:t>of 1302/1212 </a:t>
            </a:r>
            <a:r>
              <a:rPr lang="de-DE" sz="2000" dirty="0" smtClean="0"/>
              <a:t>emails during the meetings on CT4 meeting reflector</a:t>
            </a:r>
          </a:p>
          <a:p>
            <a:pPr lvl="1"/>
            <a:r>
              <a:rPr lang="de-DE" sz="2000" smtClean="0"/>
              <a:t>During each meeting on 7 days </a:t>
            </a:r>
            <a:r>
              <a:rPr lang="de-DE" sz="2000" dirty="0" smtClean="0"/>
              <a:t>conference calls using Microsoft Teams</a:t>
            </a:r>
            <a:r>
              <a:rPr lang="de-DE" sz="2000" smtClean="0"/>
              <a:t>, 14 Conference </a:t>
            </a:r>
            <a:r>
              <a:rPr lang="de-DE" sz="2000" dirty="0" smtClean="0"/>
              <a:t>calls in total.</a:t>
            </a:r>
          </a:p>
          <a:p>
            <a:pPr lvl="1"/>
            <a:r>
              <a:rPr lang="de-DE" sz="2000" smtClean="0"/>
              <a:t>CT4#103E was 8 </a:t>
            </a:r>
            <a:r>
              <a:rPr lang="de-DE" sz="2000" dirty="0" smtClean="0"/>
              <a:t>days long </a:t>
            </a:r>
          </a:p>
          <a:p>
            <a:pPr lvl="1"/>
            <a:r>
              <a:rPr lang="de-DE" sz="2000" smtClean="0"/>
              <a:t>CT4#104E was 8 </a:t>
            </a:r>
            <a:r>
              <a:rPr lang="de-DE" sz="2000" dirty="0" smtClean="0"/>
              <a:t>days long</a:t>
            </a:r>
          </a:p>
          <a:p>
            <a:pPr lvl="1"/>
            <a:endParaRPr lang="de-DE" sz="2000" dirty="0"/>
          </a:p>
          <a:p>
            <a:pPr marL="457200" lvl="2" indent="0">
              <a:spcBef>
                <a:spcPts val="1000"/>
              </a:spcBef>
              <a:buNone/>
            </a:pPr>
            <a:endParaRPr lang="de-DE" sz="2400" dirty="0"/>
          </a:p>
          <a:p>
            <a:pPr marL="457200" lvl="2" indent="0">
              <a:spcBef>
                <a:spcPts val="1000"/>
              </a:spcBef>
              <a:buNone/>
            </a:pPr>
            <a:endParaRPr lang="de-DE" sz="2000" dirty="0"/>
          </a:p>
          <a:p>
            <a:pPr lvl="1"/>
            <a:endParaRPr lang="de-DE" sz="2000" dirty="0"/>
          </a:p>
          <a:p>
            <a:pPr marL="457200" lvl="1" indent="0">
              <a:buNone/>
            </a:pPr>
            <a:endParaRPr lang="en-US" dirty="0"/>
          </a:p>
        </p:txBody>
      </p:sp>
    </p:spTree>
    <p:extLst>
      <p:ext uri="{BB962C8B-B14F-4D97-AF65-F5344CB8AC3E}">
        <p14:creationId xmlns:p14="http://schemas.microsoft.com/office/powerpoint/2010/main" val="896710783"/>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smtClean="0"/>
              <a:t>New/revised </a:t>
            </a:r>
            <a:r>
              <a:rPr lang="en-US" altLang="fr-FR" sz="3600" dirty="0"/>
              <a:t>agreed  Study/Work Items led by CT4</a:t>
            </a:r>
          </a:p>
        </p:txBody>
      </p:sp>
      <p:graphicFrame>
        <p:nvGraphicFramePr>
          <p:cNvPr id="4" name="Tableau 3"/>
          <p:cNvGraphicFramePr>
            <a:graphicFrameLocks noGrp="1"/>
          </p:cNvGraphicFramePr>
          <p:nvPr>
            <p:extLst>
              <p:ext uri="{D42A27DB-BD31-4B8C-83A1-F6EECF244321}">
                <p14:modId xmlns:p14="http://schemas.microsoft.com/office/powerpoint/2010/main" val="1936666686"/>
              </p:ext>
            </p:extLst>
          </p:nvPr>
        </p:nvGraphicFramePr>
        <p:xfrm>
          <a:off x="215900" y="1859492"/>
          <a:ext cx="11742738" cy="3974088"/>
        </p:xfrm>
        <a:graphic>
          <a:graphicData uri="http://schemas.openxmlformats.org/drawingml/2006/table">
            <a:tbl>
              <a:tblPr firstRow="1" firstCol="1" bandRow="1"/>
              <a:tblGrid>
                <a:gridCol w="1453022">
                  <a:extLst>
                    <a:ext uri="{9D8B030D-6E8A-4147-A177-3AD203B41FA5}">
                      <a16:colId xmlns="" xmlns:a16="http://schemas.microsoft.com/office/drawing/2014/main" val="20000"/>
                    </a:ext>
                  </a:extLst>
                </a:gridCol>
                <a:gridCol w="4200367">
                  <a:extLst>
                    <a:ext uri="{9D8B030D-6E8A-4147-A177-3AD203B41FA5}">
                      <a16:colId xmlns="" xmlns:a16="http://schemas.microsoft.com/office/drawing/2014/main" val="20001"/>
                    </a:ext>
                  </a:extLst>
                </a:gridCol>
                <a:gridCol w="1544625">
                  <a:extLst>
                    <a:ext uri="{9D8B030D-6E8A-4147-A177-3AD203B41FA5}">
                      <a16:colId xmlns="" xmlns:a16="http://schemas.microsoft.com/office/drawing/2014/main" val="20002"/>
                    </a:ext>
                  </a:extLst>
                </a:gridCol>
                <a:gridCol w="4544724">
                  <a:extLst>
                    <a:ext uri="{9D8B030D-6E8A-4147-A177-3AD203B41FA5}">
                      <a16:colId xmlns="" xmlns:a16="http://schemas.microsoft.com/office/drawing/2014/main" val="20003"/>
                    </a:ext>
                  </a:extLst>
                </a:gridCol>
              </a:tblGrid>
              <a:tr h="456623">
                <a:tc>
                  <a:txBody>
                    <a:bodyPr/>
                    <a:lstStyle/>
                    <a:p>
                      <a:pPr algn="ctr" fontAlgn="auto" hangingPunct="1">
                        <a:spcAft>
                          <a:spcPts val="0"/>
                        </a:spcAft>
                      </a:pPr>
                      <a:r>
                        <a:rPr lang="fr-FR" sz="1400" b="1" dirty="0" err="1" smtClean="0">
                          <a:solidFill>
                            <a:srgbClr val="FFFFFF"/>
                          </a:solidFill>
                          <a:effectLst/>
                          <a:latin typeface="Arial"/>
                          <a:ea typeface="Times New Roman"/>
                        </a:rPr>
                        <a:t>TDoc</a:t>
                      </a:r>
                      <a:r>
                        <a:rPr lang="fr-FR" sz="1400" b="1" dirty="0" smtClean="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smtClean="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smtClean="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smtClean="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351929">
                <a:tc>
                  <a:txBody>
                    <a:bodyPr/>
                    <a:lstStyle/>
                    <a:p>
                      <a:pPr>
                        <a:lnSpc>
                          <a:spcPct val="107000"/>
                        </a:lnSpc>
                        <a:spcAft>
                          <a:spcPts val="800"/>
                        </a:spcAft>
                      </a:pPr>
                      <a:r>
                        <a:rPr lang="de-DE" sz="1100" smtClean="0">
                          <a:effectLst/>
                          <a:latin typeface="Calibri" panose="020F0502020204030204" pitchFamily="34" charset="0"/>
                          <a:ea typeface="SimSun" panose="02010600030101010101" pitchFamily="2" charset="-122"/>
                          <a:cs typeface="Calibri" panose="020F0502020204030204" pitchFamily="34" charset="0"/>
                        </a:rPr>
                        <a:t>CP-211088</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smtClean="0">
                          <a:effectLst/>
                          <a:latin typeface="Calibri" panose="020F0502020204030204" pitchFamily="34" charset="0"/>
                          <a:ea typeface="SimSun" panose="02010600030101010101" pitchFamily="2" charset="-122"/>
                          <a:cs typeface="Times New Roman" panose="02020603050405020304" pitchFamily="18" charset="0"/>
                        </a:rPr>
                        <a:t>Revised WID on Service Based Interface Protocol Improvements Release 17</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smtClean="0">
                          <a:effectLst/>
                          <a:latin typeface="Calibri" panose="020F0502020204030204" pitchFamily="34" charset="0"/>
                          <a:ea typeface="SimSun" panose="02010600030101010101" pitchFamily="2" charset="-122"/>
                          <a:cs typeface="Times New Roman" panose="02020603050405020304" pitchFamily="18" charset="0"/>
                        </a:rPr>
                        <a:t>China Mobile</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smtClean="0">
                          <a:effectLst/>
                          <a:latin typeface="Calibri" panose="020F0502020204030204" pitchFamily="34" charset="0"/>
                          <a:ea typeface="SimSun" panose="02010600030101010101" pitchFamily="2" charset="-122"/>
                          <a:cs typeface="Times New Roman" panose="02020603050405020304" pitchFamily="18" charset="0"/>
                        </a:rPr>
                        <a:t>Impacted TSs in CT3</a:t>
                      </a:r>
                      <a:r>
                        <a:rPr lang="en-US" sz="1100" baseline="0" smtClean="0">
                          <a:effectLst/>
                          <a:latin typeface="Calibri" panose="020F0502020204030204" pitchFamily="34" charset="0"/>
                          <a:ea typeface="SimSun" panose="02010600030101010101" pitchFamily="2" charset="-122"/>
                          <a:cs typeface="Times New Roman" panose="02020603050405020304" pitchFamily="18" charset="0"/>
                        </a:rPr>
                        <a:t> area </a:t>
                      </a:r>
                      <a:r>
                        <a:rPr lang="en-US" sz="1100" smtClean="0">
                          <a:effectLst/>
                          <a:latin typeface="Calibri" panose="020F0502020204030204" pitchFamily="34" charset="0"/>
                          <a:ea typeface="SimSun" panose="02010600030101010101" pitchFamily="2" charset="-122"/>
                          <a:cs typeface="Times New Roman" panose="02020603050405020304" pitchFamily="18" charset="0"/>
                        </a:rPr>
                        <a:t>are updated</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44450" marR="4445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1"/>
                  </a:ext>
                </a:extLst>
              </a:tr>
              <a:tr h="344466">
                <a:tc>
                  <a:txBody>
                    <a:bodyPr/>
                    <a:lstStyle/>
                    <a:p>
                      <a:pPr>
                        <a:lnSpc>
                          <a:spcPct val="107000"/>
                        </a:lnSpc>
                        <a:spcAft>
                          <a:spcPts val="800"/>
                        </a:spcAft>
                      </a:pPr>
                      <a:r>
                        <a:rPr lang="de-DE" sz="1100" smtClean="0">
                          <a:effectLst/>
                          <a:latin typeface="Calibri" panose="020F0502020204030204" pitchFamily="34" charset="0"/>
                          <a:ea typeface="SimSun" panose="02010600030101010101" pitchFamily="2" charset="-122"/>
                          <a:cs typeface="Calibri" panose="020F0502020204030204" pitchFamily="34" charset="0"/>
                        </a:rPr>
                        <a:t>CP-211089</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t" latinLnBrk="0" hangingPunct="1">
                        <a:lnSpc>
                          <a:spcPct val="107000"/>
                        </a:lnSpc>
                        <a:spcAft>
                          <a:spcPts val="800"/>
                        </a:spcAft>
                      </a:pPr>
                      <a:r>
                        <a:rPr lang="en-US" sz="1100" kern="1200" smtClean="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New WID on CT </a:t>
                      </a:r>
                      <a:r>
                        <a:rPr lang="en-US" sz="1100" kern="120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aspects of Support of different slices over different Non 3GPP access</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smtClean="0">
                          <a:effectLst/>
                          <a:latin typeface="Calibri" panose="020F0502020204030204" pitchFamily="34" charset="0"/>
                          <a:ea typeface="SimSun" panose="02010600030101010101" pitchFamily="2" charset="-122"/>
                          <a:cs typeface="Times New Roman" panose="02020603050405020304" pitchFamily="18" charset="0"/>
                        </a:rPr>
                        <a:t>Nokia</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sz="1100" kern="1200" smtClean="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support the stage 2 requirements on Support of different slices over different Non 3GPP access.</a:t>
                      </a:r>
                      <a:endParaRPr lang="en-US" sz="1100" kern="1200" smtClean="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p>
                      <a:r>
                        <a:rPr lang="en-GB" sz="1100" kern="1200" smtClean="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a:t>
                      </a:r>
                      <a:r>
                        <a:rPr lang="en-US" sz="1100" kern="1200" smtClean="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No protocol impact is expected, but several stage 3 specifications need updates regarding the description of the Non-3GPP TAI.</a:t>
                      </a:r>
                      <a:endParaRPr lang="en-US" sz="11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44450" marR="4445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1100937">
                <a:tc>
                  <a:txBody>
                    <a:bodyPr/>
                    <a:lstStyle/>
                    <a:p>
                      <a:pPr>
                        <a:lnSpc>
                          <a:spcPct val="107000"/>
                        </a:lnSpc>
                        <a:spcAft>
                          <a:spcPts val="800"/>
                        </a:spcAft>
                      </a:pPr>
                      <a:r>
                        <a:rPr lang="de-DE" sz="1100" smtClean="0">
                          <a:effectLst/>
                          <a:latin typeface="Calibri" panose="020F0502020204030204" pitchFamily="34" charset="0"/>
                          <a:ea typeface="SimSun" panose="02010600030101010101" pitchFamily="2" charset="-122"/>
                          <a:cs typeface="Calibri" panose="020F0502020204030204" pitchFamily="34" charset="0"/>
                        </a:rPr>
                        <a:t>CP-211090</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t" latinLnBrk="0" hangingPunct="1">
                        <a:lnSpc>
                          <a:spcPct val="107000"/>
                        </a:lnSpc>
                        <a:spcAft>
                          <a:spcPts val="800"/>
                        </a:spcAft>
                      </a:pPr>
                      <a:r>
                        <a:rPr lang="en-US" sz="1100" kern="1200" smtClean="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Revised WID on Enhancement </a:t>
                      </a:r>
                      <a:r>
                        <a:rPr lang="en-US" sz="1100" kern="120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to the 5GC LoCation Services-Phase 2</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smtClean="0">
                          <a:effectLst/>
                          <a:latin typeface="Calibri" panose="020F0502020204030204" pitchFamily="34" charset="0"/>
                          <a:ea typeface="SimSun" panose="02010600030101010101" pitchFamily="2" charset="-122"/>
                          <a:cs typeface="Times New Roman" panose="02020603050405020304" pitchFamily="18" charset="0"/>
                        </a:rPr>
                        <a:t>CATT</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0"/>
                        </a:spcAft>
                      </a:pPr>
                      <a:r>
                        <a:rPr lang="en-US" sz="1100" kern="1200" smtClean="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Adding the  support of local coordinates and  higher resolution timestamps. The horiyontyal and vertical positioning service levels and 5G positioning service area support are removed.</a:t>
                      </a:r>
                      <a:endParaRPr lang="en-US" sz="1100" kern="120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44450" marR="4445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522417">
                <a:tc>
                  <a:txBody>
                    <a:bodyPr/>
                    <a:lstStyle/>
                    <a:p>
                      <a:pPr>
                        <a:lnSpc>
                          <a:spcPct val="107000"/>
                        </a:lnSpc>
                        <a:spcAft>
                          <a:spcPts val="800"/>
                        </a:spcAft>
                      </a:pPr>
                      <a:r>
                        <a:rPr lang="de-DE" sz="1100" smtClean="0">
                          <a:effectLst/>
                          <a:latin typeface="Calibri" panose="020F0502020204030204" pitchFamily="34" charset="0"/>
                          <a:ea typeface="SimSun" panose="02010600030101010101" pitchFamily="2" charset="-122"/>
                          <a:cs typeface="Calibri" panose="020F0502020204030204" pitchFamily="34" charset="0"/>
                        </a:rPr>
                        <a:t>CP-211091</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t" latinLnBrk="0" hangingPunct="1">
                        <a:lnSpc>
                          <a:spcPct val="107000"/>
                        </a:lnSpc>
                        <a:spcAft>
                          <a:spcPts val="800"/>
                        </a:spcAft>
                      </a:pPr>
                      <a:r>
                        <a:rPr lang="en-US" sz="1100" kern="1200" smtClean="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Revised </a:t>
                      </a:r>
                      <a:r>
                        <a:rPr lang="en-US" sz="1100" kern="120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WID on Enhancement of Network Slicing Phase 2</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smtClean="0">
                          <a:effectLst/>
                          <a:latin typeface="Calibri" panose="020F0502020204030204" pitchFamily="34" charset="0"/>
                          <a:ea typeface="SimSun" panose="02010600030101010101" pitchFamily="2" charset="-122"/>
                          <a:cs typeface="Times New Roman" panose="02020603050405020304" pitchFamily="18" charset="0"/>
                        </a:rPr>
                        <a:t>ZTE</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lnSpc>
                          <a:spcPct val="107000"/>
                        </a:lnSpc>
                        <a:spcAft>
                          <a:spcPts val="0"/>
                        </a:spcAft>
                      </a:pPr>
                      <a:r>
                        <a:rPr lang="en-GB" sz="1100" kern="1200" smtClean="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exposing the network slice information to AF (optionally via NEF).</a:t>
                      </a:r>
                    </a:p>
                    <a:p>
                      <a:pPr marL="0" algn="l" defTabSz="914400" rtl="0" eaLnBrk="1" latinLnBrk="0" hangingPunct="1">
                        <a:lnSpc>
                          <a:spcPct val="107000"/>
                        </a:lnSpc>
                        <a:spcAft>
                          <a:spcPts val="0"/>
                        </a:spcAft>
                      </a:pPr>
                      <a:r>
                        <a:rPr lang="en-GB" sz="1100" kern="1200" smtClean="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Impacts to  the UDR and support of a subscription</a:t>
                      </a:r>
                      <a:r>
                        <a:rPr lang="en-GB" sz="1100" kern="1200" baseline="0" smtClean="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based mechanism  that a UE registers only with compatible network slices is added.</a:t>
                      </a:r>
                      <a:endParaRPr lang="en-US" sz="11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44450" marR="4445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820455">
                <a:tc>
                  <a:txBody>
                    <a:bodyPr/>
                    <a:lstStyle/>
                    <a:p>
                      <a:pPr>
                        <a:lnSpc>
                          <a:spcPct val="107000"/>
                        </a:lnSpc>
                        <a:spcAft>
                          <a:spcPts val="800"/>
                        </a:spcAft>
                      </a:pPr>
                      <a:r>
                        <a:rPr lang="de-DE" sz="1100" smtClean="0">
                          <a:effectLst/>
                          <a:latin typeface="Calibri" panose="020F0502020204030204" pitchFamily="34" charset="0"/>
                          <a:ea typeface="SimSun" panose="02010600030101010101" pitchFamily="2" charset="-122"/>
                          <a:cs typeface="Calibri" panose="020F0502020204030204" pitchFamily="34" charset="0"/>
                        </a:rPr>
                        <a:t>CP-211092</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smtClean="0">
                          <a:effectLst/>
                          <a:latin typeface="Calibri" panose="020F0502020204030204" pitchFamily="34" charset="0"/>
                          <a:ea typeface="SimSun" panose="02010600030101010101" pitchFamily="2" charset="-122"/>
                          <a:cs typeface="Times New Roman" panose="02020603050405020304" pitchFamily="18" charset="0"/>
                        </a:rPr>
                        <a:t>Revised WID on CT Aspects of 5G eEDGE</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smtClean="0">
                          <a:effectLst/>
                          <a:latin typeface="Calibri" panose="020F0502020204030204" pitchFamily="34" charset="0"/>
                          <a:ea typeface="SimSun" panose="02010600030101010101" pitchFamily="2" charset="-122"/>
                          <a:cs typeface="Times New Roman" panose="02020603050405020304" pitchFamily="18" charset="0"/>
                        </a:rPr>
                        <a:t>Huawei</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smtClean="0">
                          <a:effectLst/>
                          <a:latin typeface="Calibri" panose="020F0502020204030204" pitchFamily="34" charset="0"/>
                          <a:ea typeface="SimSun" panose="02010600030101010101" pitchFamily="2" charset="-122"/>
                          <a:cs typeface="Times New Roman" panose="02020603050405020304" pitchFamily="18" charset="0"/>
                        </a:rPr>
                        <a:t>WID is aligned with Stage</a:t>
                      </a:r>
                      <a:r>
                        <a:rPr lang="en-US" sz="1100" baseline="0" smtClean="0">
                          <a:effectLst/>
                          <a:latin typeface="Calibri" panose="020F0502020204030204" pitchFamily="34" charset="0"/>
                          <a:ea typeface="SimSun" panose="02010600030101010101" pitchFamily="2" charset="-122"/>
                          <a:cs typeface="Times New Roman" panose="02020603050405020304" pitchFamily="18" charset="0"/>
                        </a:rPr>
                        <a:t> 2 with regard to the name the new </a:t>
                      </a:r>
                      <a:r>
                        <a:rPr lang="en-US" sz="1100" kern="1200" baseline="0" smtClean="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server </a:t>
                      </a:r>
                      <a:r>
                        <a:rPr lang="en-GB" sz="1100" kern="1200" baseline="0" smtClean="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Edge Application Server Discovery  (EASDF).</a:t>
                      </a:r>
                      <a:endParaRPr lang="en-US" sz="1100" kern="1200" baseline="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44450" marR="4445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22171535"/>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smtClean="0"/>
              <a:t>New/revised </a:t>
            </a:r>
            <a:r>
              <a:rPr lang="en-US" altLang="fr-FR" sz="3600" dirty="0"/>
              <a:t>agreed  Study/Work Items led by CT4</a:t>
            </a:r>
          </a:p>
        </p:txBody>
      </p:sp>
      <p:graphicFrame>
        <p:nvGraphicFramePr>
          <p:cNvPr id="4" name="Tableau 3"/>
          <p:cNvGraphicFramePr>
            <a:graphicFrameLocks noGrp="1"/>
          </p:cNvGraphicFramePr>
          <p:nvPr>
            <p:extLst>
              <p:ext uri="{D42A27DB-BD31-4B8C-83A1-F6EECF244321}">
                <p14:modId xmlns:p14="http://schemas.microsoft.com/office/powerpoint/2010/main" val="1352314331"/>
              </p:ext>
            </p:extLst>
          </p:nvPr>
        </p:nvGraphicFramePr>
        <p:xfrm>
          <a:off x="215900" y="1859492"/>
          <a:ext cx="11742738" cy="2320473"/>
        </p:xfrm>
        <a:graphic>
          <a:graphicData uri="http://schemas.openxmlformats.org/drawingml/2006/table">
            <a:tbl>
              <a:tblPr firstRow="1" firstCol="1" bandRow="1"/>
              <a:tblGrid>
                <a:gridCol w="1453022">
                  <a:extLst>
                    <a:ext uri="{9D8B030D-6E8A-4147-A177-3AD203B41FA5}">
                      <a16:colId xmlns="" xmlns:a16="http://schemas.microsoft.com/office/drawing/2014/main" val="20000"/>
                    </a:ext>
                  </a:extLst>
                </a:gridCol>
                <a:gridCol w="4200367">
                  <a:extLst>
                    <a:ext uri="{9D8B030D-6E8A-4147-A177-3AD203B41FA5}">
                      <a16:colId xmlns="" xmlns:a16="http://schemas.microsoft.com/office/drawing/2014/main" val="20001"/>
                    </a:ext>
                  </a:extLst>
                </a:gridCol>
                <a:gridCol w="1544625">
                  <a:extLst>
                    <a:ext uri="{9D8B030D-6E8A-4147-A177-3AD203B41FA5}">
                      <a16:colId xmlns="" xmlns:a16="http://schemas.microsoft.com/office/drawing/2014/main" val="20002"/>
                    </a:ext>
                  </a:extLst>
                </a:gridCol>
                <a:gridCol w="4544724">
                  <a:extLst>
                    <a:ext uri="{9D8B030D-6E8A-4147-A177-3AD203B41FA5}">
                      <a16:colId xmlns="" xmlns:a16="http://schemas.microsoft.com/office/drawing/2014/main" val="20003"/>
                    </a:ext>
                  </a:extLst>
                </a:gridCol>
              </a:tblGrid>
              <a:tr h="456623">
                <a:tc>
                  <a:txBody>
                    <a:bodyPr/>
                    <a:lstStyle/>
                    <a:p>
                      <a:pPr algn="ctr" fontAlgn="auto" hangingPunct="1">
                        <a:spcAft>
                          <a:spcPts val="0"/>
                        </a:spcAft>
                      </a:pPr>
                      <a:r>
                        <a:rPr lang="fr-FR" sz="1400" b="1" dirty="0" err="1" smtClean="0">
                          <a:solidFill>
                            <a:srgbClr val="FFFFFF"/>
                          </a:solidFill>
                          <a:effectLst/>
                          <a:latin typeface="Arial"/>
                          <a:ea typeface="Times New Roman"/>
                        </a:rPr>
                        <a:t>TDoc</a:t>
                      </a:r>
                      <a:r>
                        <a:rPr lang="fr-FR" sz="1400" b="1" dirty="0" smtClean="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smtClean="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smtClean="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smtClean="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1100937">
                <a:tc>
                  <a:txBody>
                    <a:bodyPr/>
                    <a:lstStyle/>
                    <a:p>
                      <a:pPr>
                        <a:lnSpc>
                          <a:spcPct val="107000"/>
                        </a:lnSpc>
                        <a:spcAft>
                          <a:spcPts val="800"/>
                        </a:spcAft>
                      </a:pPr>
                      <a:r>
                        <a:rPr lang="de-DE" sz="1100" smtClean="0">
                          <a:effectLst/>
                          <a:latin typeface="Calibri" panose="020F0502020204030204" pitchFamily="34" charset="0"/>
                          <a:ea typeface="SimSun" panose="02010600030101010101" pitchFamily="2" charset="-122"/>
                          <a:cs typeface="Calibri" panose="020F0502020204030204" pitchFamily="34" charset="0"/>
                        </a:rPr>
                        <a:t>CP-211093</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smtClean="0">
                          <a:effectLst/>
                          <a:latin typeface="Calibri" panose="020F0502020204030204" pitchFamily="34" charset="0"/>
                          <a:ea typeface="SimSun" panose="02010600030101010101" pitchFamily="2" charset="-122"/>
                          <a:cs typeface="Times New Roman" panose="02020603050405020304" pitchFamily="18" charset="0"/>
                        </a:rPr>
                        <a:t>New WID: on CT aspects of the architectural enhancements for 5G multicast-broadcast services</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smtClean="0">
                          <a:effectLst/>
                          <a:latin typeface="Calibri" panose="020F0502020204030204" pitchFamily="34" charset="0"/>
                          <a:ea typeface="SimSun" panose="02010600030101010101" pitchFamily="2" charset="-122"/>
                          <a:cs typeface="Times New Roman" panose="02020603050405020304" pitchFamily="18" charset="0"/>
                        </a:rPr>
                        <a:t>Huawei</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lnSpc>
                          <a:spcPct val="107000"/>
                        </a:lnSpc>
                        <a:spcAft>
                          <a:spcPts val="800"/>
                        </a:spcAft>
                      </a:pPr>
                      <a:r>
                        <a:rPr lang="en-GB" sz="1100" kern="1200" smtClean="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specify protocol enhancements and related APIs for 5G multicast-broadcast services based on the normative stage 2 technical specifications developed by SA2 WG, e.g. 3GPP TS 23.247.</a:t>
                      </a:r>
                      <a:endParaRPr lang="en-GB" sz="1100" kern="1200" dirty="0" smtClean="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44450" marR="4445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762913">
                <a:tc>
                  <a:txBody>
                    <a:bodyPr/>
                    <a:lstStyle/>
                    <a:p>
                      <a:pPr>
                        <a:lnSpc>
                          <a:spcPct val="107000"/>
                        </a:lnSpc>
                        <a:spcAft>
                          <a:spcPts val="800"/>
                        </a:spcAft>
                      </a:pPr>
                      <a:r>
                        <a:rPr lang="de-DE" sz="1100" smtClean="0">
                          <a:effectLst/>
                          <a:latin typeface="Calibri" panose="020F0502020204030204" pitchFamily="34" charset="0"/>
                          <a:ea typeface="SimSun" panose="02010600030101010101" pitchFamily="2" charset="-122"/>
                          <a:cs typeface="Calibri" panose="020F0502020204030204" pitchFamily="34" charset="0"/>
                        </a:rPr>
                        <a:t>CP-211094</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smtClean="0">
                          <a:effectLst/>
                          <a:latin typeface="Calibri" panose="020F0502020204030204" pitchFamily="34" charset="0"/>
                          <a:ea typeface="SimSun" panose="02010600030101010101" pitchFamily="2" charset="-122"/>
                          <a:cs typeface="Times New Roman" panose="02020603050405020304" pitchFamily="18" charset="0"/>
                        </a:rPr>
                        <a:t>Revised WID:</a:t>
                      </a:r>
                      <a:r>
                        <a:rPr lang="en-US" sz="1100" baseline="0" smtClean="0">
                          <a:effectLst/>
                          <a:latin typeface="Calibri" panose="020F0502020204030204" pitchFamily="34" charset="0"/>
                          <a:ea typeface="SimSun" panose="02010600030101010101" pitchFamily="2" charset="-122"/>
                          <a:cs typeface="Times New Roman" panose="02020603050405020304" pitchFamily="18" charset="0"/>
                        </a:rPr>
                        <a:t> </a:t>
                      </a:r>
                      <a:r>
                        <a:rPr lang="en-US" sz="1100" smtClean="0">
                          <a:effectLst/>
                          <a:latin typeface="Calibri" panose="020F0502020204030204" pitchFamily="34" charset="0"/>
                          <a:ea typeface="SimSun" panose="02010600030101010101" pitchFamily="2" charset="-122"/>
                          <a:cs typeface="Times New Roman" panose="02020603050405020304" pitchFamily="18" charset="0"/>
                        </a:rPr>
                        <a:t>CT aspects on Same PCF Selection For AMF and SMF</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s-ES" sz="1100" kern="1200" smtClean="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China Telecom</a:t>
                      </a:r>
                      <a:endParaRPr lang="en-US" sz="1100" kern="120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0"/>
                        </a:spcAft>
                      </a:pPr>
                      <a:r>
                        <a:rPr lang="en-US" sz="1100" smtClean="0">
                          <a:effectLst/>
                          <a:latin typeface="Calibri" panose="020F0502020204030204" pitchFamily="34" charset="0"/>
                          <a:ea typeface="SimSun" panose="02010600030101010101" pitchFamily="2" charset="-122"/>
                          <a:cs typeface="Times New Roman" panose="02020603050405020304" pitchFamily="18" charset="0"/>
                        </a:rPr>
                        <a:t>The impacts on the UDR specifications is  clarified.</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44450" marR="4445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124068761"/>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smtClean="0"/>
              <a:t>New/revised endorsed  </a:t>
            </a:r>
            <a:r>
              <a:rPr lang="en-US" altLang="fr-FR" sz="3600" dirty="0"/>
              <a:t>Study/Work Items </a:t>
            </a:r>
            <a:r>
              <a:rPr lang="en-US" altLang="fr-FR" sz="3600" dirty="0" smtClean="0"/>
              <a:t>by </a:t>
            </a:r>
            <a:r>
              <a:rPr lang="en-US" altLang="fr-FR" sz="3600" dirty="0"/>
              <a:t>CT4</a:t>
            </a:r>
          </a:p>
        </p:txBody>
      </p:sp>
      <p:graphicFrame>
        <p:nvGraphicFramePr>
          <p:cNvPr id="4" name="Tableau 3"/>
          <p:cNvGraphicFramePr>
            <a:graphicFrameLocks noGrp="1"/>
          </p:cNvGraphicFramePr>
          <p:nvPr>
            <p:extLst>
              <p:ext uri="{D42A27DB-BD31-4B8C-83A1-F6EECF244321}">
                <p14:modId xmlns:p14="http://schemas.microsoft.com/office/powerpoint/2010/main" val="301841292"/>
              </p:ext>
            </p:extLst>
          </p:nvPr>
        </p:nvGraphicFramePr>
        <p:xfrm>
          <a:off x="169701" y="1886870"/>
          <a:ext cx="11350643" cy="3847818"/>
        </p:xfrm>
        <a:graphic>
          <a:graphicData uri="http://schemas.openxmlformats.org/drawingml/2006/table">
            <a:tbl>
              <a:tblPr firstRow="1" firstCol="1" bandRow="1"/>
              <a:tblGrid>
                <a:gridCol w="1404505">
                  <a:extLst>
                    <a:ext uri="{9D8B030D-6E8A-4147-A177-3AD203B41FA5}">
                      <a16:colId xmlns="" xmlns:a16="http://schemas.microsoft.com/office/drawing/2014/main" val="20000"/>
                    </a:ext>
                  </a:extLst>
                </a:gridCol>
                <a:gridCol w="4415935">
                  <a:extLst>
                    <a:ext uri="{9D8B030D-6E8A-4147-A177-3AD203B41FA5}">
                      <a16:colId xmlns="" xmlns:a16="http://schemas.microsoft.com/office/drawing/2014/main" val="20001"/>
                    </a:ext>
                  </a:extLst>
                </a:gridCol>
                <a:gridCol w="1834276">
                  <a:extLst>
                    <a:ext uri="{9D8B030D-6E8A-4147-A177-3AD203B41FA5}">
                      <a16:colId xmlns="" xmlns:a16="http://schemas.microsoft.com/office/drawing/2014/main" val="20002"/>
                    </a:ext>
                  </a:extLst>
                </a:gridCol>
                <a:gridCol w="3695927">
                  <a:extLst>
                    <a:ext uri="{9D8B030D-6E8A-4147-A177-3AD203B41FA5}">
                      <a16:colId xmlns="" xmlns:a16="http://schemas.microsoft.com/office/drawing/2014/main" val="20003"/>
                    </a:ext>
                  </a:extLst>
                </a:gridCol>
              </a:tblGrid>
              <a:tr h="429245">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598201">
                <a:tc>
                  <a:txBody>
                    <a:bodyPr/>
                    <a:lstStyle/>
                    <a:p>
                      <a:pPr>
                        <a:lnSpc>
                          <a:spcPct val="107000"/>
                        </a:lnSpc>
                        <a:spcAft>
                          <a:spcPts val="800"/>
                        </a:spcAft>
                      </a:pPr>
                      <a:r>
                        <a:rPr lang="de-DE" sz="1100" smtClean="0">
                          <a:effectLst/>
                          <a:latin typeface="Calibri" panose="020F0502020204030204" pitchFamily="34" charset="0"/>
                          <a:ea typeface="SimSun" panose="02010600030101010101" pitchFamily="2" charset="-122"/>
                          <a:cs typeface="Times New Roman" panose="02020603050405020304" pitchFamily="18" charset="0"/>
                        </a:rPr>
                        <a:t>CP-21</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p>
                      <a:pPr>
                        <a:lnSpc>
                          <a:spcPct val="107000"/>
                        </a:lnSpc>
                        <a:spcAft>
                          <a:spcPts val="800"/>
                        </a:spcAft>
                      </a:pPr>
                      <a:r>
                        <a:rPr lang="en-US" sz="1100" smtClean="0">
                          <a:effectLst/>
                          <a:latin typeface="Calibri" panose="020F0502020204030204" pitchFamily="34" charset="0"/>
                          <a:ea typeface="SimSun" panose="02010600030101010101" pitchFamily="2" charset="-122"/>
                          <a:cs typeface="Times New Roman" panose="02020603050405020304" pitchFamily="18" charset="0"/>
                        </a:rPr>
                        <a:t>C4-213271</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lnSpc>
                          <a:spcPct val="107000"/>
                        </a:lnSpc>
                        <a:spcAft>
                          <a:spcPts val="800"/>
                        </a:spcAft>
                      </a:pPr>
                      <a:r>
                        <a:rPr lang="en-GB" sz="1100" kern="1200" smtClean="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Revised WID on CT aspects on Dynamic Management of Group-based Event Monitoring</a:t>
                      </a:r>
                      <a:endParaRPr lang="en-US" sz="11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smtClean="0">
                          <a:effectLst/>
                          <a:latin typeface="Calibri" panose="020F0502020204030204" pitchFamily="34" charset="0"/>
                          <a:ea typeface="SimSun" panose="02010600030101010101" pitchFamily="2" charset="-122"/>
                          <a:cs typeface="Times New Roman" panose="02020603050405020304" pitchFamily="18" charset="0"/>
                        </a:rPr>
                        <a:t>Ericsson</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marR="0" lvl="1" indent="0" algn="l" defTabSz="914400" rtl="0" eaLnBrk="1" fontAlgn="auto" latinLnBrk="0" hangingPunct="1">
                        <a:lnSpc>
                          <a:spcPct val="140000"/>
                        </a:lnSpc>
                        <a:spcBef>
                          <a:spcPct val="10000"/>
                        </a:spcBef>
                        <a:spcAft>
                          <a:spcPct val="0"/>
                        </a:spcAft>
                        <a:buClrTx/>
                        <a:buSzTx/>
                        <a:buFont typeface="Wingdings" pitchFamily="2" charset="2"/>
                        <a:buNone/>
                        <a:tabLst/>
                        <a:defRPr/>
                      </a:pPr>
                      <a:r>
                        <a:rPr lang="en-US" sz="1100" kern="1200" noProof="0" smtClean="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Only change of  the acronym.</a:t>
                      </a:r>
                      <a:endParaRPr lang="en-US" sz="1100" kern="1200" noProof="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5"/>
                  </a:ext>
                </a:extLst>
              </a:tr>
              <a:tr h="390556">
                <a:tc>
                  <a:txBody>
                    <a:bodyPr/>
                    <a:lstStyle/>
                    <a:p>
                      <a:pPr>
                        <a:lnSpc>
                          <a:spcPct val="107000"/>
                        </a:lnSpc>
                        <a:spcAft>
                          <a:spcPts val="800"/>
                        </a:spcAft>
                      </a:pPr>
                      <a:r>
                        <a:rPr lang="de-DE" sz="1100" smtClean="0">
                          <a:effectLst/>
                          <a:latin typeface="Calibri" panose="020F0502020204030204" pitchFamily="34" charset="0"/>
                          <a:ea typeface="SimSun" panose="02010600030101010101" pitchFamily="2" charset="-122"/>
                          <a:cs typeface="Times New Roman" panose="02020603050405020304" pitchFamily="18" charset="0"/>
                        </a:rPr>
                        <a:t>CP-21</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p>
                      <a:pPr>
                        <a:lnSpc>
                          <a:spcPct val="107000"/>
                        </a:lnSpc>
                        <a:spcAft>
                          <a:spcPts val="800"/>
                        </a:spcAft>
                      </a:pPr>
                      <a:r>
                        <a:rPr lang="de-DE" sz="1100" smtClean="0">
                          <a:effectLst/>
                          <a:latin typeface="Calibri" panose="020F0502020204030204" pitchFamily="34" charset="0"/>
                          <a:ea typeface="SimSun" panose="02010600030101010101" pitchFamily="2" charset="-122"/>
                          <a:cs typeface="Times New Roman" panose="02020603050405020304" pitchFamily="18" charset="0"/>
                        </a:rPr>
                        <a:t>C4-213375</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smtClean="0">
                          <a:effectLst/>
                          <a:latin typeface="Calibri" panose="020F0502020204030204" pitchFamily="34" charset="0"/>
                          <a:ea typeface="SimSun" panose="02010600030101010101" pitchFamily="2" charset="-122"/>
                          <a:cs typeface="Times New Roman" panose="02020603050405020304" pitchFamily="18" charset="0"/>
                        </a:rPr>
                        <a:t>Revised WID on CT </a:t>
                      </a:r>
                      <a:r>
                        <a:rPr lang="en-US" sz="1100" dirty="0">
                          <a:effectLst/>
                          <a:latin typeface="Calibri" panose="020F0502020204030204" pitchFamily="34" charset="0"/>
                          <a:ea typeface="SimSun" panose="02010600030101010101" pitchFamily="2" charset="-122"/>
                          <a:cs typeface="Times New Roman" panose="02020603050405020304" pitchFamily="18" charset="0"/>
                        </a:rPr>
                        <a:t>aspects of enhanced support of industrial </a:t>
                      </a:r>
                      <a:r>
                        <a:rPr lang="en-US" sz="1100" dirty="0" err="1">
                          <a:effectLst/>
                          <a:latin typeface="Calibri" panose="020F0502020204030204" pitchFamily="34" charset="0"/>
                          <a:ea typeface="SimSun" panose="02010600030101010101" pitchFamily="2" charset="-122"/>
                          <a:cs typeface="Times New Roman" panose="02020603050405020304" pitchFamily="18" charset="0"/>
                        </a:rPr>
                        <a:t>IoT</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Nokia, Nokia Shanghai Bell</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marR="0" lvl="1" indent="0" algn="l" defTabSz="914400" rtl="0" eaLnBrk="1" fontAlgn="auto" latinLnBrk="0" hangingPunct="1">
                        <a:lnSpc>
                          <a:spcPct val="140000"/>
                        </a:lnSpc>
                        <a:spcBef>
                          <a:spcPct val="10000"/>
                        </a:spcBef>
                        <a:spcAft>
                          <a:spcPct val="0"/>
                        </a:spcAft>
                        <a:buClrTx/>
                        <a:buSzTx/>
                        <a:buFont typeface="Wingdings" pitchFamily="2" charset="2"/>
                        <a:buNone/>
                        <a:tabLst/>
                        <a:defRPr/>
                      </a:pPr>
                      <a:r>
                        <a:rPr lang="en-US" sz="1100" kern="1200" noProof="0" smtClean="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Impacts is  on N4 and TSC is updated .</a:t>
                      </a:r>
                      <a:endParaRPr lang="en-US" sz="1100" kern="1200" noProof="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272194">
                <a:tc>
                  <a:txBody>
                    <a:bodyPr/>
                    <a:lstStyle/>
                    <a:p>
                      <a:pPr>
                        <a:lnSpc>
                          <a:spcPct val="107000"/>
                        </a:lnSpc>
                        <a:spcAft>
                          <a:spcPts val="800"/>
                        </a:spcAft>
                      </a:pPr>
                      <a:r>
                        <a:rPr lang="en-US" sz="1100" smtClean="0">
                          <a:effectLst/>
                          <a:latin typeface="Calibri" panose="020F0502020204030204" pitchFamily="34" charset="0"/>
                          <a:ea typeface="SimSun" panose="02010600030101010101" pitchFamily="2" charset="-122"/>
                          <a:cs typeface="Times New Roman" panose="02020603050405020304" pitchFamily="18" charset="0"/>
                        </a:rPr>
                        <a:t>CP/211xxx</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p>
                      <a:pPr>
                        <a:lnSpc>
                          <a:spcPct val="107000"/>
                        </a:lnSpc>
                        <a:spcAft>
                          <a:spcPts val="800"/>
                        </a:spcAft>
                      </a:pPr>
                      <a:r>
                        <a:rPr lang="en-US" sz="1100" smtClean="0">
                          <a:effectLst/>
                          <a:latin typeface="Calibri" panose="020F0502020204030204" pitchFamily="34" charset="0"/>
                          <a:ea typeface="SimSun" panose="02010600030101010101" pitchFamily="2" charset="-122"/>
                          <a:cs typeface="Times New Roman" panose="02020603050405020304" pitchFamily="18" charset="0"/>
                        </a:rPr>
                        <a:t>C4-213127</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smtClean="0">
                          <a:effectLst/>
                          <a:latin typeface="Calibri" panose="020F0502020204030204" pitchFamily="34" charset="0"/>
                          <a:ea typeface="SimSun" panose="02010600030101010101" pitchFamily="2" charset="-122"/>
                          <a:cs typeface="Times New Roman" panose="02020603050405020304" pitchFamily="18" charset="0"/>
                        </a:rPr>
                        <a:t>Revised WID </a:t>
                      </a:r>
                      <a:r>
                        <a:rPr lang="en-US" sz="1100">
                          <a:effectLst/>
                          <a:latin typeface="Calibri" panose="020F0502020204030204" pitchFamily="34" charset="0"/>
                          <a:ea typeface="SimSun" panose="02010600030101010101" pitchFamily="2" charset="-122"/>
                          <a:cs typeface="Times New Roman" panose="02020603050405020304" pitchFamily="18" charset="0"/>
                        </a:rPr>
                        <a:t>on Enabling Multi-USIM devices</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Intel</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lvl="1" indent="0" algn="l" defTabSz="914400" rtl="0" eaLnBrk="1" latinLnBrk="0" hangingPunct="1">
                        <a:lnSpc>
                          <a:spcPct val="140000"/>
                        </a:lnSpc>
                        <a:spcBef>
                          <a:spcPct val="10000"/>
                        </a:spcBef>
                        <a:spcAft>
                          <a:spcPct val="0"/>
                        </a:spcAft>
                        <a:buSzTx/>
                        <a:buFont typeface="Wingdings" pitchFamily="2" charset="2"/>
                        <a:buNone/>
                        <a:defRPr/>
                      </a:pPr>
                      <a:r>
                        <a:rPr lang="en-US" sz="1100" kern="1200" noProof="0" smtClean="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Possible impacts regarding</a:t>
                      </a:r>
                      <a:r>
                        <a:rPr lang="en-US" sz="1100" kern="1200" baseline="0" noProof="0" smtClean="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p</a:t>
                      </a:r>
                      <a:r>
                        <a:rPr lang="en-US" sz="1100" kern="1200" noProof="0" smtClean="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aging restriction by</a:t>
                      </a:r>
                      <a:r>
                        <a:rPr lang="en-US" sz="1100" kern="1200" baseline="0" noProof="0" smtClean="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a:t>
                      </a:r>
                      <a:r>
                        <a:rPr lang="en-US" sz="1100" kern="1200" noProof="0" smtClean="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adding indication that UE is not  reachable</a:t>
                      </a:r>
                      <a:r>
                        <a:rPr lang="" sz="1100" kern="1200" noProof="0" smtClean="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a:t>
                      </a:r>
                      <a:endParaRPr lang="en-US" sz="1100" kern="1200" noProof="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7"/>
                  </a:ext>
                </a:extLst>
              </a:tr>
              <a:tr h="251643">
                <a:tc>
                  <a:txBody>
                    <a:bodyPr/>
                    <a:lstStyle/>
                    <a:p>
                      <a:pPr>
                        <a:lnSpc>
                          <a:spcPct val="107000"/>
                        </a:lnSpc>
                        <a:spcAft>
                          <a:spcPts val="800"/>
                        </a:spcAft>
                      </a:pPr>
                      <a:r>
                        <a:rPr lang="en-US" sz="1100" smtClean="0">
                          <a:effectLst/>
                          <a:latin typeface="Calibri" panose="020F0502020204030204" pitchFamily="34" charset="0"/>
                          <a:ea typeface="SimSun" panose="02010600030101010101" pitchFamily="2" charset="-122"/>
                          <a:cs typeface="Times New Roman" panose="02020603050405020304" pitchFamily="18" charset="0"/>
                        </a:rPr>
                        <a:t>CP-21</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p>
                      <a:pPr>
                        <a:lnSpc>
                          <a:spcPct val="107000"/>
                        </a:lnSpc>
                        <a:spcAft>
                          <a:spcPts val="800"/>
                        </a:spcAft>
                      </a:pPr>
                      <a:r>
                        <a:rPr lang="en-US" sz="1100" smtClean="0">
                          <a:effectLst/>
                          <a:latin typeface="Calibri" panose="020F0502020204030204" pitchFamily="34" charset="0"/>
                          <a:ea typeface="SimSun" panose="02010600030101010101" pitchFamily="2" charset="-122"/>
                          <a:cs typeface="Times New Roman" panose="02020603050405020304" pitchFamily="18" charset="0"/>
                        </a:rPr>
                        <a:t>C4-213512</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1100" kern="1200" smtClean="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Revised WID on CT aspects for Support of Uncrewed Aerial Systems Connectivity, Identification, and Tracking </a:t>
                      </a:r>
                      <a:endParaRPr lang="en-US" sz="11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a:effectLst/>
                          <a:latin typeface="Calibri" panose="020F0502020204030204" pitchFamily="34" charset="0"/>
                          <a:ea typeface="SimSun" panose="02010600030101010101" pitchFamily="2" charset="-122"/>
                          <a:cs typeface="Times New Roman" panose="02020603050405020304" pitchFamily="18" charset="0"/>
                        </a:rPr>
                        <a:t>Qualcomm </a:t>
                      </a:r>
                      <a:r>
                        <a:rPr lang="en-US" sz="1100" smtClean="0">
                          <a:effectLst/>
                          <a:latin typeface="Calibri" panose="020F0502020204030204" pitchFamily="34" charset="0"/>
                          <a:ea typeface="SimSun" panose="02010600030101010101" pitchFamily="2" charset="-122"/>
                          <a:cs typeface="Times New Roman" panose="02020603050405020304" pitchFamily="18" charset="0"/>
                        </a:rPr>
                        <a:t>Incorporated</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marR="0" lvl="1" indent="0" algn="l" defTabSz="914400" rtl="0" eaLnBrk="1" fontAlgn="auto" latinLnBrk="0" hangingPunct="1">
                        <a:lnSpc>
                          <a:spcPct val="140000"/>
                        </a:lnSpc>
                        <a:spcBef>
                          <a:spcPct val="10000"/>
                        </a:spcBef>
                        <a:spcAft>
                          <a:spcPct val="0"/>
                        </a:spcAft>
                        <a:buClrTx/>
                        <a:buSzTx/>
                        <a:buFont typeface="Wingdings" pitchFamily="2" charset="2"/>
                        <a:buNone/>
                        <a:tabLst/>
                        <a:defRPr/>
                      </a:pPr>
                      <a:r>
                        <a:rPr lang="en-US" sz="1200" smtClean="0">
                          <a:effectLst/>
                          <a:latin typeface="Calibri" panose="020F0502020204030204" pitchFamily="34" charset="0"/>
                          <a:ea typeface="SimSun" panose="02010600030101010101" pitchFamily="2" charset="-122"/>
                          <a:cs typeface="Times New Roman" panose="02020603050405020304" pitchFamily="18" charset="0"/>
                        </a:rPr>
                        <a:t>Only editorials  in CT4 area</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251643">
                <a:tc>
                  <a:txBody>
                    <a:bodyPr/>
                    <a:lstStyle/>
                    <a:p>
                      <a:pPr>
                        <a:lnSpc>
                          <a:spcPct val="107000"/>
                        </a:lnSpc>
                        <a:spcAft>
                          <a:spcPts val="800"/>
                        </a:spcAft>
                      </a:pPr>
                      <a:r>
                        <a:rPr lang="de-DE" sz="1100" smtClean="0">
                          <a:effectLst/>
                          <a:latin typeface="Calibri" panose="020F0502020204030204" pitchFamily="34" charset="0"/>
                          <a:ea typeface="SimSun" panose="02010600030101010101" pitchFamily="2" charset="-122"/>
                          <a:cs typeface="Times New Roman" panose="02020603050405020304" pitchFamily="18" charset="0"/>
                        </a:rPr>
                        <a:t>CP-21</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p>
                      <a:pPr>
                        <a:lnSpc>
                          <a:spcPct val="107000"/>
                        </a:lnSpc>
                        <a:spcAft>
                          <a:spcPts val="800"/>
                        </a:spcAft>
                      </a:pPr>
                      <a:r>
                        <a:rPr lang="en-US" sz="1100" smtClean="0">
                          <a:effectLst/>
                          <a:latin typeface="Calibri" panose="020F0502020204030204" pitchFamily="34" charset="0"/>
                          <a:ea typeface="SimSun" panose="02010600030101010101" pitchFamily="2" charset="-122"/>
                          <a:cs typeface="Times New Roman" panose="02020603050405020304" pitchFamily="18" charset="0"/>
                        </a:rPr>
                        <a:t>C4-21</a:t>
                      </a:r>
                      <a:r>
                        <a:rPr lang="" sz="1100" smtClean="0">
                          <a:effectLst/>
                          <a:latin typeface="Calibri" panose="020F0502020204030204" pitchFamily="34" charset="0"/>
                          <a:ea typeface="SimSun" panose="02010600030101010101" pitchFamily="2" charset="-122"/>
                          <a:cs typeface="Times New Roman" panose="02020603050405020304" pitchFamily="18" charset="0"/>
                        </a:rPr>
                        <a:t>3596</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lnSpc>
                          <a:spcPct val="107000"/>
                        </a:lnSpc>
                        <a:spcAft>
                          <a:spcPts val="800"/>
                        </a:spcAft>
                      </a:pPr>
                      <a:r>
                        <a:rPr lang="en-GB" sz="1100" kern="1200" smtClean="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WID new    Rel-17 Enhancements of 3GPP Northbound Interfaces</a:t>
                      </a:r>
                      <a:endParaRPr lang="en-US" sz="1100" kern="120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smtClean="0">
                          <a:effectLst/>
                          <a:latin typeface="Calibri" panose="020F0502020204030204" pitchFamily="34" charset="0"/>
                          <a:ea typeface="SimSun" panose="02010600030101010101" pitchFamily="2" charset="-122"/>
                          <a:cs typeface="Times New Roman" panose="02020603050405020304" pitchFamily="18" charset="0"/>
                        </a:rPr>
                        <a:t>Huawei</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lvl="1" indent="0" algn="l" defTabSz="914400" rtl="0" eaLnBrk="1" latinLnBrk="0" hangingPunct="1">
                        <a:lnSpc>
                          <a:spcPct val="140000"/>
                        </a:lnSpc>
                        <a:spcBef>
                          <a:spcPct val="10000"/>
                        </a:spcBef>
                        <a:spcAft>
                          <a:spcPct val="0"/>
                        </a:spcAft>
                        <a:buSzTx/>
                        <a:buFont typeface="Wingdings" pitchFamily="2" charset="2"/>
                        <a:buNone/>
                        <a:defRPr/>
                      </a:pPr>
                      <a:endParaRPr lang="en-US" sz="1200" kern="1200" noProof="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400895">
                <a:tc>
                  <a:txBody>
                    <a:bodyPr/>
                    <a:lstStyle/>
                    <a:p>
                      <a:pPr>
                        <a:lnSpc>
                          <a:spcPct val="107000"/>
                        </a:lnSpc>
                        <a:spcAft>
                          <a:spcPts val="800"/>
                        </a:spcAft>
                      </a:pP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lvl="1" indent="0" algn="l" defTabSz="914400" rtl="0" eaLnBrk="1" latinLnBrk="0" hangingPunct="1">
                        <a:lnSpc>
                          <a:spcPct val="140000"/>
                        </a:lnSpc>
                        <a:spcBef>
                          <a:spcPct val="10000"/>
                        </a:spcBef>
                        <a:spcAft>
                          <a:spcPct val="0"/>
                        </a:spcAft>
                        <a:buSzTx/>
                        <a:buFont typeface="Wingdings" pitchFamily="2" charset="2"/>
                        <a:buNone/>
                        <a:defRPr/>
                      </a:pPr>
                      <a:endParaRPr lang="en-US" sz="1200" kern="1200" noProof="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251643">
                <a:tc>
                  <a:txBody>
                    <a:bodyPr/>
                    <a:lstStyle/>
                    <a:p>
                      <a:pPr>
                        <a:lnSpc>
                          <a:spcPct val="107000"/>
                        </a:lnSpc>
                        <a:spcAft>
                          <a:spcPts val="800"/>
                        </a:spcAft>
                      </a:pP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lvl="1" indent="0" algn="l" defTabSz="914400" rtl="0" eaLnBrk="1" latinLnBrk="0" hangingPunct="1">
                        <a:lnSpc>
                          <a:spcPct val="140000"/>
                        </a:lnSpc>
                        <a:spcBef>
                          <a:spcPct val="10000"/>
                        </a:spcBef>
                        <a:spcAft>
                          <a:spcPct val="0"/>
                        </a:spcAft>
                        <a:buSzTx/>
                        <a:buFont typeface="Wingdings" pitchFamily="2" charset="2"/>
                        <a:buNone/>
                        <a:defRPr/>
                      </a:pPr>
                      <a:endParaRPr lang="en-US" sz="1200" kern="1200" noProof="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251643">
                <a:tc>
                  <a:txBody>
                    <a:bodyPr/>
                    <a:lstStyle/>
                    <a:p>
                      <a:endParaRPr lang="en-US"/>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en-US"/>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en-US"/>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en-US"/>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53283093"/>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1/4)</a:t>
            </a:r>
            <a:endParaRPr lang="en-US" dirty="0"/>
          </a:p>
        </p:txBody>
      </p:sp>
      <p:graphicFrame>
        <p:nvGraphicFramePr>
          <p:cNvPr id="4" name="Tableau 3"/>
          <p:cNvGraphicFramePr>
            <a:graphicFrameLocks noGrp="1"/>
          </p:cNvGraphicFramePr>
          <p:nvPr>
            <p:extLst>
              <p:ext uri="{D42A27DB-BD31-4B8C-83A1-F6EECF244321}">
                <p14:modId xmlns:p14="http://schemas.microsoft.com/office/powerpoint/2010/main" val="1922313583"/>
              </p:ext>
            </p:extLst>
          </p:nvPr>
        </p:nvGraphicFramePr>
        <p:xfrm>
          <a:off x="715117" y="1819446"/>
          <a:ext cx="10153650" cy="3605581"/>
        </p:xfrm>
        <a:graphic>
          <a:graphicData uri="http://schemas.openxmlformats.org/drawingml/2006/table">
            <a:tbl>
              <a:tblPr firstRow="1" firstCol="1" bandRow="1"/>
              <a:tblGrid>
                <a:gridCol w="5858462">
                  <a:extLst>
                    <a:ext uri="{9D8B030D-6E8A-4147-A177-3AD203B41FA5}">
                      <a16:colId xmlns="" xmlns:a16="http://schemas.microsoft.com/office/drawing/2014/main" val="20000"/>
                    </a:ext>
                  </a:extLst>
                </a:gridCol>
                <a:gridCol w="910869">
                  <a:extLst>
                    <a:ext uri="{9D8B030D-6E8A-4147-A177-3AD203B41FA5}">
                      <a16:colId xmlns="" xmlns:a16="http://schemas.microsoft.com/office/drawing/2014/main" val="20001"/>
                    </a:ext>
                  </a:extLst>
                </a:gridCol>
                <a:gridCol w="857289">
                  <a:extLst>
                    <a:ext uri="{9D8B030D-6E8A-4147-A177-3AD203B41FA5}">
                      <a16:colId xmlns="" xmlns:a16="http://schemas.microsoft.com/office/drawing/2014/main" val="20002"/>
                    </a:ext>
                  </a:extLst>
                </a:gridCol>
                <a:gridCol w="857290">
                  <a:extLst>
                    <a:ext uri="{9D8B030D-6E8A-4147-A177-3AD203B41FA5}">
                      <a16:colId xmlns="" xmlns:a16="http://schemas.microsoft.com/office/drawing/2014/main" val="20003"/>
                    </a:ext>
                  </a:extLst>
                </a:gridCol>
                <a:gridCol w="522409">
                  <a:extLst>
                    <a:ext uri="{9D8B030D-6E8A-4147-A177-3AD203B41FA5}">
                      <a16:colId xmlns="" xmlns:a16="http://schemas.microsoft.com/office/drawing/2014/main" val="20004"/>
                    </a:ext>
                  </a:extLst>
                </a:gridCol>
                <a:gridCol w="1147331">
                  <a:extLst>
                    <a:ext uri="{9D8B030D-6E8A-4147-A177-3AD203B41FA5}">
                      <a16:colId xmlns="" xmlns:a16="http://schemas.microsoft.com/office/drawing/2014/main" val="20005"/>
                    </a:ext>
                  </a:extLst>
                </a:gridCol>
              </a:tblGrid>
              <a:tr h="340891">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Acronym</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214950">
                <a:tc>
                  <a:txBody>
                    <a:bodyPr/>
                    <a:lstStyle/>
                    <a:p>
                      <a:pPr algn="l" fontAlgn="t"/>
                      <a:r>
                        <a:rPr lang="en-US" sz="1100" b="0" i="0" u="none" strike="noStrike" dirty="0">
                          <a:solidFill>
                            <a:schemeClr val="tx1"/>
                          </a:solidFill>
                          <a:effectLst/>
                          <a:latin typeface="Times New Roman" panose="02020603050405020304" pitchFamily="18" charset="0"/>
                          <a:cs typeface="Times New Roman" panose="02020603050405020304" pitchFamily="18" charset="0"/>
                        </a:rPr>
                        <a:t>Best Practice of Packet Forwarding Control Protocol (PFCP) </a:t>
                      </a:r>
                      <a:r>
                        <a:rPr lang="en-US" sz="1100" b="0" i="1" u="none" strike="noStrike" dirty="0" smtClean="0">
                          <a:solidFill>
                            <a:schemeClr val="tx1"/>
                          </a:solidFill>
                          <a:effectLst/>
                          <a:latin typeface="Times New Roman" panose="02020603050405020304" pitchFamily="18" charset="0"/>
                          <a:cs typeface="Times New Roman" panose="02020603050405020304" pitchFamily="18" charset="0"/>
                        </a:rPr>
                        <a:t>(CT4 Lead)</a:t>
                      </a: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t"/>
                      <a:r>
                        <a:rPr lang="en-US" sz="1000" b="0" i="0" u="none" strike="noStrike" dirty="0" err="1">
                          <a:solidFill>
                            <a:schemeClr val="tx1"/>
                          </a:solidFill>
                          <a:effectLst/>
                          <a:latin typeface="Times New Roman" panose="02020603050405020304" pitchFamily="18" charset="0"/>
                          <a:cs typeface="Times New Roman" panose="02020603050405020304" pitchFamily="18" charset="0"/>
                        </a:rPr>
                        <a:t>BEPoP</a:t>
                      </a:r>
                      <a:endParaRPr lang="en-US" sz="10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chemeClr val="tx1"/>
                          </a:solidFill>
                          <a:effectLst/>
                          <a:latin typeface="Times New Roman" panose="02020603050405020304" pitchFamily="18" charset="0"/>
                          <a:cs typeface="Times New Roman" panose="02020603050405020304" pitchFamily="18" charset="0"/>
                        </a:rPr>
                        <a:t>25/06/2020</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chemeClr val="tx1"/>
                          </a:solidFill>
                          <a:effectLst/>
                          <a:latin typeface="Times New Roman" panose="02020603050405020304" pitchFamily="18" charset="0"/>
                          <a:cs typeface="Times New Roman" panose="02020603050405020304" pitchFamily="18" charset="0"/>
                        </a:rPr>
                        <a:t>15/09/2021</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 sz="1000" b="0" i="0" u="none" strike="noStrike" smtClean="0">
                          <a:solidFill>
                            <a:srgbClr val="FF0000"/>
                          </a:solidFill>
                          <a:effectLst/>
                          <a:latin typeface="Times New Roman" panose="02020603050405020304" pitchFamily="18" charset="0"/>
                          <a:cs typeface="Times New Roman" panose="02020603050405020304" pitchFamily="18" charset="0"/>
                        </a:rPr>
                        <a:t>45</a:t>
                      </a:r>
                      <a:r>
                        <a:rPr lang="de-DE" sz="1000" b="0" i="0" u="none" strike="noStrike" smtClean="0">
                          <a:solidFill>
                            <a:srgbClr val="FF0000"/>
                          </a:solidFill>
                          <a:effectLst/>
                          <a:latin typeface="Times New Roman" panose="02020603050405020304" pitchFamily="18" charset="0"/>
                          <a:cs typeface="Times New Roman" panose="02020603050405020304" pitchFamily="18" charset="0"/>
                        </a:rPr>
                        <a:t>% was</a:t>
                      </a:r>
                      <a:r>
                        <a:rPr lang="de-DE" sz="1000" b="0" i="0" u="none" strike="noStrike" smtClean="0">
                          <a:solidFill>
                            <a:schemeClr val="tx1"/>
                          </a:solidFill>
                          <a:effectLst/>
                          <a:latin typeface="Times New Roman" panose="02020603050405020304" pitchFamily="18" charset="0"/>
                          <a:cs typeface="Times New Roman" panose="02020603050405020304" pitchFamily="18" charset="0"/>
                        </a:rPr>
                        <a:t> </a:t>
                      </a:r>
                      <a:r>
                        <a:rPr lang="" sz="1000" b="0" i="0" u="none" strike="noStrike" smtClean="0">
                          <a:solidFill>
                            <a:schemeClr val="tx1"/>
                          </a:solidFill>
                          <a:effectLst/>
                          <a:latin typeface="Times New Roman" panose="02020603050405020304" pitchFamily="18" charset="0"/>
                          <a:cs typeface="Times New Roman" panose="02020603050405020304" pitchFamily="18" charset="0"/>
                        </a:rPr>
                        <a:t>3</a:t>
                      </a:r>
                      <a:r>
                        <a:rPr lang="de-DE" sz="1000" b="0" i="0" u="none" strike="noStrike" smtClean="0">
                          <a:solidFill>
                            <a:schemeClr val="tx1"/>
                          </a:solidFill>
                          <a:effectLst/>
                          <a:latin typeface="Times New Roman" panose="02020603050405020304" pitchFamily="18" charset="0"/>
                          <a:cs typeface="Times New Roman" panose="02020603050405020304" pitchFamily="18" charset="0"/>
                        </a:rPr>
                        <a:t>0</a:t>
                      </a:r>
                      <a:r>
                        <a:rPr lang="de-DE" sz="1000" b="0" i="0" u="none" strike="noStrike" dirty="0" smtClean="0">
                          <a:solidFill>
                            <a:schemeClr val="tx1"/>
                          </a:solidFill>
                          <a:effectLst/>
                          <a:latin typeface="Times New Roman" panose="02020603050405020304" pitchFamily="18" charset="0"/>
                          <a:cs typeface="Times New Roman" panose="02020603050405020304" pitchFamily="18" charset="0"/>
                        </a:rPr>
                        <a:t>%</a:t>
                      </a:r>
                      <a:endParaRPr lang="en-US" sz="10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1"/>
                  </a:ext>
                </a:extLst>
              </a:tr>
              <a:tr h="168331">
                <a:tc>
                  <a:txBody>
                    <a:bodyPr/>
                    <a:lstStyle/>
                    <a:p>
                      <a:pPr algn="l" fontAlgn="t"/>
                      <a:r>
                        <a:rPr lang="en-US" sz="1100" b="0" i="0" u="none" strike="noStrike" dirty="0" smtClean="0">
                          <a:solidFill>
                            <a:schemeClr val="tx1"/>
                          </a:solidFill>
                          <a:effectLst/>
                          <a:latin typeface="Times New Roman" panose="02020603050405020304" pitchFamily="18" charset="0"/>
                          <a:cs typeface="Times New Roman" panose="02020603050405020304" pitchFamily="18" charset="0"/>
                        </a:rPr>
                        <a:t>CT4 </a:t>
                      </a:r>
                      <a:r>
                        <a:rPr lang="en-US" sz="1100" b="0" i="0" u="none" strike="noStrike" dirty="0">
                          <a:solidFill>
                            <a:schemeClr val="tx1"/>
                          </a:solidFill>
                          <a:effectLst/>
                          <a:latin typeface="Times New Roman" panose="02020603050405020304" pitchFamily="18" charset="0"/>
                          <a:cs typeface="Times New Roman" panose="02020603050405020304" pitchFamily="18" charset="0"/>
                        </a:rPr>
                        <a:t>aspects of </a:t>
                      </a:r>
                      <a:r>
                        <a:rPr lang="en-US" sz="1100" b="0" i="0" u="none" strike="noStrike" dirty="0" smtClean="0">
                          <a:solidFill>
                            <a:schemeClr val="tx1"/>
                          </a:solidFill>
                          <a:effectLst/>
                          <a:latin typeface="Times New Roman" panose="02020603050405020304" pitchFamily="18" charset="0"/>
                          <a:cs typeface="Times New Roman" panose="02020603050405020304" pitchFamily="18" charset="0"/>
                        </a:rPr>
                        <a:t>SBIProtoc17 </a:t>
                      </a:r>
                      <a:r>
                        <a:rPr lang="en-US" sz="1100" b="0" i="1" u="none" strike="noStrike" dirty="0" smtClean="0">
                          <a:solidFill>
                            <a:schemeClr val="tx1"/>
                          </a:solidFill>
                          <a:effectLst/>
                          <a:latin typeface="Times New Roman" panose="02020603050405020304" pitchFamily="18" charset="0"/>
                          <a:cs typeface="Times New Roman" panose="02020603050405020304" pitchFamily="18" charset="0"/>
                        </a:rPr>
                        <a:t>(CT4 Lead)</a:t>
                      </a: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t"/>
                      <a:r>
                        <a:rPr lang="en-US" sz="1000" b="0" i="0" u="none" strike="noStrike" dirty="0">
                          <a:solidFill>
                            <a:schemeClr val="tx1"/>
                          </a:solidFill>
                          <a:effectLst/>
                          <a:latin typeface="Times New Roman" panose="02020603050405020304" pitchFamily="18" charset="0"/>
                          <a:cs typeface="Times New Roman" panose="02020603050405020304" pitchFamily="18" charset="0"/>
                        </a:rPr>
                        <a:t>SBIProtoc17</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chemeClr val="tx1"/>
                          </a:solidFill>
                          <a:effectLst/>
                          <a:latin typeface="Times New Roman" panose="02020603050405020304" pitchFamily="18" charset="0"/>
                          <a:cs typeface="Times New Roman" panose="02020603050405020304" pitchFamily="18" charset="0"/>
                        </a:rPr>
                        <a:t>25/06/2020</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chemeClr val="tx1"/>
                          </a:solidFill>
                          <a:effectLst/>
                          <a:latin typeface="Times New Roman" panose="02020603050405020304" pitchFamily="18" charset="0"/>
                          <a:cs typeface="Times New Roman" panose="02020603050405020304" pitchFamily="18" charset="0"/>
                        </a:rPr>
                        <a:t>20/09/2021</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 sz="1000" b="0" i="0" u="none" strike="noStrike" smtClean="0">
                          <a:solidFill>
                            <a:srgbClr val="FF0000"/>
                          </a:solidFill>
                          <a:effectLst/>
                          <a:latin typeface="Times New Roman" panose="02020603050405020304" pitchFamily="18" charset="0"/>
                          <a:cs typeface="Times New Roman" panose="02020603050405020304" pitchFamily="18" charset="0"/>
                        </a:rPr>
                        <a:t>5</a:t>
                      </a:r>
                      <a:r>
                        <a:rPr lang="de-DE" sz="1000" b="0" i="0" u="none" strike="noStrike" smtClean="0">
                          <a:solidFill>
                            <a:srgbClr val="FF0000"/>
                          </a:solidFill>
                          <a:effectLst/>
                          <a:latin typeface="Times New Roman" panose="02020603050405020304" pitchFamily="18" charset="0"/>
                          <a:cs typeface="Times New Roman" panose="02020603050405020304" pitchFamily="18" charset="0"/>
                        </a:rPr>
                        <a:t>0</a:t>
                      </a:r>
                      <a:r>
                        <a:rPr lang="de-DE" sz="1000" b="0" i="0" u="none" strike="noStrike" dirty="0" smtClean="0">
                          <a:solidFill>
                            <a:srgbClr val="FF0000"/>
                          </a:solidFill>
                          <a:effectLst/>
                          <a:latin typeface="Times New Roman" panose="02020603050405020304" pitchFamily="18" charset="0"/>
                          <a:cs typeface="Times New Roman" panose="02020603050405020304" pitchFamily="18" charset="0"/>
                        </a:rPr>
                        <a:t>% </a:t>
                      </a:r>
                      <a:r>
                        <a:rPr lang="de-DE" sz="1000" b="0" i="0" u="none" strike="noStrike" smtClean="0">
                          <a:solidFill>
                            <a:srgbClr val="FF0000"/>
                          </a:solidFill>
                          <a:effectLst/>
                          <a:latin typeface="Times New Roman" panose="02020603050405020304" pitchFamily="18" charset="0"/>
                          <a:cs typeface="Times New Roman" panose="02020603050405020304" pitchFamily="18" charset="0"/>
                        </a:rPr>
                        <a:t>was</a:t>
                      </a:r>
                      <a:r>
                        <a:rPr lang="de-DE" sz="1000" b="0" i="0" u="none" strike="noStrike" smtClean="0">
                          <a:solidFill>
                            <a:schemeClr val="tx1"/>
                          </a:solidFill>
                          <a:effectLst/>
                          <a:latin typeface="Times New Roman" panose="02020603050405020304" pitchFamily="18" charset="0"/>
                          <a:cs typeface="Times New Roman" panose="02020603050405020304" pitchFamily="18" charset="0"/>
                        </a:rPr>
                        <a:t> </a:t>
                      </a:r>
                      <a:r>
                        <a:rPr lang="" sz="1000" b="0" i="0" u="none" strike="noStrike" smtClean="0">
                          <a:solidFill>
                            <a:schemeClr val="tx1"/>
                          </a:solidFill>
                          <a:effectLst/>
                          <a:latin typeface="Times New Roman" panose="02020603050405020304" pitchFamily="18" charset="0"/>
                          <a:cs typeface="Times New Roman" panose="02020603050405020304" pitchFamily="18" charset="0"/>
                        </a:rPr>
                        <a:t>3</a:t>
                      </a:r>
                      <a:r>
                        <a:rPr lang="de-DE" sz="1000" b="0" i="0" u="none" strike="noStrike" smtClean="0">
                          <a:solidFill>
                            <a:schemeClr val="tx1"/>
                          </a:solidFill>
                          <a:effectLst/>
                          <a:latin typeface="Times New Roman" panose="02020603050405020304" pitchFamily="18" charset="0"/>
                          <a:cs typeface="Times New Roman" panose="02020603050405020304" pitchFamily="18" charset="0"/>
                        </a:rPr>
                        <a:t>0</a:t>
                      </a:r>
                      <a:r>
                        <a:rPr lang="de-DE" sz="1000" b="0" i="0" u="none" strike="noStrike" dirty="0" smtClean="0">
                          <a:solidFill>
                            <a:schemeClr val="tx1"/>
                          </a:solidFill>
                          <a:effectLst/>
                          <a:latin typeface="Times New Roman" panose="02020603050405020304" pitchFamily="18" charset="0"/>
                          <a:cs typeface="Times New Roman" panose="02020603050405020304" pitchFamily="18" charset="0"/>
                        </a:rPr>
                        <a:t>%</a:t>
                      </a:r>
                      <a:endParaRPr lang="en-US" sz="10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369">
                <a:tc>
                  <a:txBody>
                    <a:bodyPr/>
                    <a:lstStyle/>
                    <a:p>
                      <a:pPr algn="l" fontAlgn="t"/>
                      <a:r>
                        <a:rPr lang="en-US" sz="1100" b="0" i="0" u="none" strike="noStrike" dirty="0">
                          <a:solidFill>
                            <a:schemeClr val="tx1"/>
                          </a:solidFill>
                          <a:effectLst/>
                          <a:latin typeface="Times New Roman" panose="02020603050405020304" pitchFamily="18" charset="0"/>
                          <a:cs typeface="Times New Roman" panose="02020603050405020304" pitchFamily="18" charset="0"/>
                        </a:rPr>
                        <a:t>Study on IETF QUIC Transport for Service Based </a:t>
                      </a:r>
                      <a:r>
                        <a:rPr lang="en-US" sz="1100" b="0" i="0" u="none" strike="noStrike" dirty="0" smtClean="0">
                          <a:solidFill>
                            <a:schemeClr val="tx1"/>
                          </a:solidFill>
                          <a:effectLst/>
                          <a:latin typeface="Times New Roman" panose="02020603050405020304" pitchFamily="18" charset="0"/>
                          <a:cs typeface="Times New Roman" panose="02020603050405020304" pitchFamily="18" charset="0"/>
                        </a:rPr>
                        <a:t>Interfaces </a:t>
                      </a:r>
                      <a:r>
                        <a:rPr lang="en-US" sz="1100" b="0" i="1" u="none" strike="noStrike" dirty="0" smtClean="0">
                          <a:solidFill>
                            <a:schemeClr val="tx1"/>
                          </a:solidFill>
                          <a:effectLst/>
                          <a:latin typeface="Times New Roman" panose="02020603050405020304" pitchFamily="18" charset="0"/>
                          <a:cs typeface="Times New Roman" panose="02020603050405020304" pitchFamily="18" charset="0"/>
                        </a:rPr>
                        <a:t>(CT4 Lead)</a:t>
                      </a: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t"/>
                      <a:r>
                        <a:rPr lang="en-US" sz="1000" b="0" i="0" u="none" strike="noStrike" dirty="0">
                          <a:solidFill>
                            <a:schemeClr val="tx1"/>
                          </a:solidFill>
                          <a:effectLst/>
                          <a:latin typeface="Times New Roman" panose="02020603050405020304" pitchFamily="18" charset="0"/>
                          <a:cs typeface="Times New Roman" panose="02020603050405020304" pitchFamily="18" charset="0"/>
                        </a:rPr>
                        <a:t>FS_QUIC</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chemeClr val="tx1"/>
                          </a:solidFill>
                          <a:effectLst/>
                          <a:latin typeface="Times New Roman" panose="02020603050405020304" pitchFamily="18" charset="0"/>
                          <a:cs typeface="Times New Roman" panose="02020603050405020304" pitchFamily="18" charset="0"/>
                        </a:rPr>
                        <a:t>06/06/2018</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800" b="0" i="0" u="none" strike="noStrike" dirty="0" smtClean="0">
                          <a:solidFill>
                            <a:schemeClr val="tx1"/>
                          </a:solidFill>
                          <a:effectLst/>
                          <a:latin typeface="Times New Roman" panose="02020603050405020304" pitchFamily="18" charset="0"/>
                          <a:cs typeface="Times New Roman" panose="02020603050405020304" pitchFamily="18" charset="0"/>
                        </a:rPr>
                        <a:t>20/09/2021</a:t>
                      </a:r>
                      <a:endParaRPr lang="en-US" sz="8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de-DE" sz="1000" b="0" i="0" u="none" strike="noStrike" dirty="0" smtClean="0">
                          <a:solidFill>
                            <a:schemeClr val="tx1"/>
                          </a:solidFill>
                          <a:effectLst/>
                          <a:latin typeface="Times New Roman" panose="02020603050405020304" pitchFamily="18" charset="0"/>
                          <a:cs typeface="Times New Roman" panose="02020603050405020304" pitchFamily="18" charset="0"/>
                        </a:rPr>
                        <a:t>80%</a:t>
                      </a:r>
                      <a:endParaRPr lang="en-US" sz="10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2"/>
                  </a:ext>
                </a:extLst>
              </a:tr>
              <a:tr h="317369">
                <a:tc>
                  <a:txBody>
                    <a:bodyPr/>
                    <a:lstStyle/>
                    <a:p>
                      <a:pPr algn="l" fontAlgn="b"/>
                      <a:r>
                        <a:rPr lang="en-US" sz="1100" b="0" i="0" u="none" strike="noStrike" dirty="0" smtClean="0">
                          <a:solidFill>
                            <a:schemeClr val="tx1"/>
                          </a:solidFill>
                          <a:effectLst/>
                          <a:latin typeface="Times New Roman" panose="02020603050405020304" pitchFamily="18" charset="0"/>
                          <a:cs typeface="Times New Roman" panose="02020603050405020304" pitchFamily="18" charset="0"/>
                        </a:rPr>
                        <a:t>Service-based </a:t>
                      </a:r>
                      <a:r>
                        <a:rPr lang="en-US" sz="1100" b="0" i="0" u="none" strike="noStrike" dirty="0">
                          <a:solidFill>
                            <a:schemeClr val="tx1"/>
                          </a:solidFill>
                          <a:effectLst/>
                          <a:latin typeface="Times New Roman" panose="02020603050405020304" pitchFamily="18" charset="0"/>
                          <a:cs typeface="Times New Roman" panose="02020603050405020304" pitchFamily="18" charset="0"/>
                        </a:rPr>
                        <a:t>support for SMS in </a:t>
                      </a:r>
                      <a:r>
                        <a:rPr lang="en-US" sz="1100" b="0" i="0" u="none" strike="noStrike" dirty="0" smtClean="0">
                          <a:solidFill>
                            <a:schemeClr val="tx1"/>
                          </a:solidFill>
                          <a:effectLst/>
                          <a:latin typeface="Times New Roman" panose="02020603050405020304" pitchFamily="18" charset="0"/>
                          <a:cs typeface="Times New Roman" panose="02020603050405020304" pitchFamily="18" charset="0"/>
                        </a:rPr>
                        <a:t>5GC</a:t>
                      </a:r>
                      <a:r>
                        <a:rPr lang="en-US" sz="1100" b="0" i="1" u="none" strike="noStrike" dirty="0" smtClean="0">
                          <a:solidFill>
                            <a:schemeClr val="tx1"/>
                          </a:solidFill>
                          <a:effectLst/>
                          <a:latin typeface="Times New Roman" panose="02020603050405020304" pitchFamily="18" charset="0"/>
                          <a:cs typeface="Times New Roman" panose="02020603050405020304" pitchFamily="18" charset="0"/>
                        </a:rPr>
                        <a:t>(CT4 Lead)</a:t>
                      </a: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b"/>
                      <a:r>
                        <a:rPr lang="en-US" sz="1000" b="0" i="0" u="none" strike="noStrike" dirty="0">
                          <a:solidFill>
                            <a:schemeClr val="tx1"/>
                          </a:solidFill>
                          <a:effectLst/>
                          <a:latin typeface="Times New Roman" panose="02020603050405020304" pitchFamily="18" charset="0"/>
                          <a:cs typeface="Times New Roman" panose="02020603050405020304" pitchFamily="18" charset="0"/>
                        </a:rPr>
                        <a:t>SMS_SBI </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de-DE" sz="800" b="0" i="0" u="none" strike="noStrike" kern="1200" dirty="0" smtClean="0">
                          <a:solidFill>
                            <a:schemeClr val="tx1"/>
                          </a:solidFill>
                          <a:effectLst/>
                          <a:latin typeface="Times New Roman" panose="02020603050405020304" pitchFamily="18" charset="0"/>
                          <a:ea typeface="+mn-ea"/>
                          <a:cs typeface="Times New Roman" panose="02020603050405020304" pitchFamily="18" charset="0"/>
                        </a:rPr>
                        <a:t>15/092020</a:t>
                      </a:r>
                      <a:endParaRPr lang="en-US" sz="800" b="0" i="0" u="none" strike="noStrike" kern="1200" dirty="0">
                        <a:solidFill>
                          <a:schemeClr val="tx1"/>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800" b="0" i="0" u="none" strike="noStrike" kern="1200" dirty="0" smtClean="0">
                          <a:solidFill>
                            <a:schemeClr val="tx1"/>
                          </a:solidFill>
                          <a:effectLst/>
                          <a:latin typeface="Times New Roman" panose="02020603050405020304" pitchFamily="18" charset="0"/>
                          <a:ea typeface="+mn-ea"/>
                          <a:cs typeface="Times New Roman" panose="02020603050405020304" pitchFamily="18" charset="0"/>
                        </a:rPr>
                        <a:t>20/09/2021</a:t>
                      </a:r>
                    </a:p>
                    <a:p>
                      <a:pPr marL="0" algn="l" defTabSz="914400" rtl="0" eaLnBrk="1" fontAlgn="t" latinLnBrk="0" hangingPunct="1"/>
                      <a:endParaRPr lang="en-US" sz="800" b="0" i="0" u="none" strike="noStrike" kern="1200" dirty="0">
                        <a:solidFill>
                          <a:schemeClr val="tx1"/>
                        </a:solidFill>
                        <a:effectLst/>
                        <a:latin typeface="Times New Roman" panose="02020603050405020304" pitchFamily="18" charset="0"/>
                        <a:ea typeface="+mn-ea"/>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 sz="1000" b="0" i="0" u="none" strike="noStrike" smtClean="0">
                          <a:solidFill>
                            <a:srgbClr val="FF0000"/>
                          </a:solidFill>
                          <a:effectLst/>
                          <a:latin typeface="Times New Roman" panose="02020603050405020304" pitchFamily="18" charset="0"/>
                          <a:cs typeface="Times New Roman" panose="02020603050405020304" pitchFamily="18" charset="0"/>
                        </a:rPr>
                        <a:t>3</a:t>
                      </a:r>
                      <a:r>
                        <a:rPr lang="de-DE" sz="1000" b="0" i="0" u="none" strike="noStrike" smtClean="0">
                          <a:solidFill>
                            <a:srgbClr val="FF0000"/>
                          </a:solidFill>
                          <a:effectLst/>
                          <a:latin typeface="Times New Roman" panose="02020603050405020304" pitchFamily="18" charset="0"/>
                          <a:cs typeface="Times New Roman" panose="02020603050405020304" pitchFamily="18" charset="0"/>
                        </a:rPr>
                        <a:t>5</a:t>
                      </a:r>
                      <a:r>
                        <a:rPr lang="de-DE" sz="1000" b="0" i="0" u="none" strike="noStrike" dirty="0" smtClean="0">
                          <a:solidFill>
                            <a:srgbClr val="FF0000"/>
                          </a:solidFill>
                          <a:effectLst/>
                          <a:latin typeface="Times New Roman" panose="02020603050405020304" pitchFamily="18" charset="0"/>
                          <a:cs typeface="Times New Roman" panose="02020603050405020304" pitchFamily="18" charset="0"/>
                        </a:rPr>
                        <a:t>% </a:t>
                      </a:r>
                      <a:r>
                        <a:rPr lang="de-DE" sz="1000" b="0" i="0" u="none" strike="noStrike" smtClean="0">
                          <a:solidFill>
                            <a:srgbClr val="FF0000"/>
                          </a:solidFill>
                          <a:effectLst/>
                          <a:latin typeface="Times New Roman" panose="02020603050405020304" pitchFamily="18" charset="0"/>
                          <a:cs typeface="Times New Roman" panose="02020603050405020304" pitchFamily="18" charset="0"/>
                        </a:rPr>
                        <a:t>was </a:t>
                      </a:r>
                      <a:r>
                        <a:rPr lang="" sz="1000" b="0" i="0" u="none" strike="noStrike" smtClean="0">
                          <a:solidFill>
                            <a:schemeClr val="tx1"/>
                          </a:solidFill>
                          <a:effectLst/>
                          <a:latin typeface="Times New Roman" panose="02020603050405020304" pitchFamily="18" charset="0"/>
                          <a:cs typeface="Times New Roman" panose="02020603050405020304" pitchFamily="18" charset="0"/>
                        </a:rPr>
                        <a:t>2</a:t>
                      </a:r>
                      <a:r>
                        <a:rPr lang="de-DE" sz="1000" b="0" i="0" u="none" strike="noStrike" smtClean="0">
                          <a:solidFill>
                            <a:schemeClr val="tx1"/>
                          </a:solidFill>
                          <a:effectLst/>
                          <a:latin typeface="Times New Roman" panose="02020603050405020304" pitchFamily="18" charset="0"/>
                          <a:cs typeface="Times New Roman" panose="02020603050405020304" pitchFamily="18" charset="0"/>
                        </a:rPr>
                        <a:t>5</a:t>
                      </a:r>
                      <a:r>
                        <a:rPr lang="de-DE" sz="1000" b="0" i="0" u="none" strike="noStrike" dirty="0" smtClean="0">
                          <a:solidFill>
                            <a:schemeClr val="tx1"/>
                          </a:solidFill>
                          <a:effectLst/>
                          <a:latin typeface="Times New Roman" panose="02020603050405020304" pitchFamily="18" charset="0"/>
                          <a:cs typeface="Times New Roman" panose="02020603050405020304" pitchFamily="18" charset="0"/>
                        </a:rPr>
                        <a:t>%</a:t>
                      </a:r>
                      <a:endParaRPr lang="en-US" sz="10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3"/>
                  </a:ext>
                </a:extLst>
              </a:tr>
              <a:tr h="317369">
                <a:tc>
                  <a:txBody>
                    <a:bodyPr/>
                    <a:lstStyle/>
                    <a:p>
                      <a:pPr algn="l" fontAlgn="b"/>
                      <a:r>
                        <a:rPr lang="en-US" sz="1100" b="0" i="0" u="none" strike="noStrike" dirty="0">
                          <a:solidFill>
                            <a:schemeClr val="tx1"/>
                          </a:solidFill>
                          <a:effectLst/>
                          <a:latin typeface="Times New Roman" panose="02020603050405020304" pitchFamily="18" charset="0"/>
                          <a:cs typeface="Times New Roman" panose="02020603050405020304" pitchFamily="18" charset="0"/>
                        </a:rPr>
                        <a:t>Port Number Allocation Alternatives for New </a:t>
                      </a:r>
                      <a:r>
                        <a:rPr lang="en-US" sz="1100" b="0" i="0" u="none" strike="noStrike" dirty="0" smtClean="0">
                          <a:solidFill>
                            <a:schemeClr val="tx1"/>
                          </a:solidFill>
                          <a:effectLst/>
                          <a:latin typeface="Times New Roman" panose="02020603050405020304" pitchFamily="18" charset="0"/>
                          <a:cs typeface="Times New Roman" panose="02020603050405020304" pitchFamily="18" charset="0"/>
                        </a:rPr>
                        <a:t>Interfaces </a:t>
                      </a:r>
                      <a:r>
                        <a:rPr lang="en-US" sz="1100" b="0" i="1" u="none" strike="noStrike" dirty="0" smtClean="0">
                          <a:solidFill>
                            <a:schemeClr val="tx1"/>
                          </a:solidFill>
                          <a:effectLst/>
                          <a:latin typeface="Times New Roman" panose="02020603050405020304" pitchFamily="18" charset="0"/>
                          <a:cs typeface="Times New Roman" panose="02020603050405020304" pitchFamily="18" charset="0"/>
                        </a:rPr>
                        <a:t>(CT4 Lead)</a:t>
                      </a: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b"/>
                      <a:r>
                        <a:rPr lang="en-US" sz="1000" b="0" i="0" u="none" strike="noStrike" dirty="0" err="1">
                          <a:solidFill>
                            <a:schemeClr val="tx1"/>
                          </a:solidFill>
                          <a:effectLst/>
                          <a:latin typeface="Times New Roman" panose="02020603050405020304" pitchFamily="18" charset="0"/>
                          <a:cs typeface="Times New Roman" panose="02020603050405020304" pitchFamily="18" charset="0"/>
                        </a:rPr>
                        <a:t>FS_PortAl</a:t>
                      </a:r>
                      <a:endParaRPr lang="en-US" sz="10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de-DE" sz="800" b="0" i="0" u="none" strike="noStrike" kern="1200" dirty="0" smtClean="0">
                          <a:solidFill>
                            <a:schemeClr val="tx1"/>
                          </a:solidFill>
                          <a:effectLst/>
                          <a:latin typeface="Times New Roman" panose="02020603050405020304" pitchFamily="18" charset="0"/>
                          <a:ea typeface="+mn-ea"/>
                          <a:cs typeface="Times New Roman" panose="02020603050405020304" pitchFamily="18" charset="0"/>
                        </a:rPr>
                        <a:t>15/092020</a:t>
                      </a:r>
                      <a:endParaRPr lang="en-US" sz="800" b="0" i="0" u="none" strike="noStrike" kern="1200" dirty="0">
                        <a:solidFill>
                          <a:schemeClr val="tx1"/>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800" b="0" i="0" u="none" strike="noStrike" kern="1200" dirty="0" smtClean="0">
                          <a:solidFill>
                            <a:schemeClr val="tx1"/>
                          </a:solidFill>
                          <a:effectLst/>
                          <a:latin typeface="Times New Roman" panose="02020603050405020304" pitchFamily="18" charset="0"/>
                          <a:ea typeface="+mn-ea"/>
                          <a:cs typeface="Times New Roman" panose="02020603050405020304" pitchFamily="18" charset="0"/>
                        </a:rPr>
                        <a:t>20/09/2021</a:t>
                      </a:r>
                    </a:p>
                    <a:p>
                      <a:pPr marL="0" algn="l" defTabSz="914400" rtl="0" eaLnBrk="1" fontAlgn="t" latinLnBrk="0" hangingPunct="1"/>
                      <a:endParaRPr lang="en-US" sz="800" b="0" i="0" u="none" strike="noStrike" kern="1200" dirty="0">
                        <a:solidFill>
                          <a:schemeClr val="tx1"/>
                        </a:solidFill>
                        <a:effectLst/>
                        <a:latin typeface="Times New Roman" panose="02020603050405020304" pitchFamily="18" charset="0"/>
                        <a:ea typeface="+mn-ea"/>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 sz="1000" b="0" i="0" u="none" strike="noStrike" smtClean="0">
                          <a:solidFill>
                            <a:srgbClr val="FF0000"/>
                          </a:solidFill>
                          <a:effectLst/>
                          <a:latin typeface="Times New Roman" panose="02020603050405020304" pitchFamily="18" charset="0"/>
                          <a:cs typeface="Times New Roman" panose="02020603050405020304" pitchFamily="18" charset="0"/>
                        </a:rPr>
                        <a:t>7</a:t>
                      </a:r>
                      <a:r>
                        <a:rPr lang="de-DE" sz="1000" b="0" i="0" u="none" strike="noStrike" smtClean="0">
                          <a:solidFill>
                            <a:srgbClr val="FF0000"/>
                          </a:solidFill>
                          <a:effectLst/>
                          <a:latin typeface="Times New Roman" panose="02020603050405020304" pitchFamily="18" charset="0"/>
                          <a:cs typeface="Times New Roman" panose="02020603050405020304" pitchFamily="18" charset="0"/>
                        </a:rPr>
                        <a:t>0</a:t>
                      </a:r>
                      <a:r>
                        <a:rPr lang="de-DE" sz="1000" b="0" i="0" u="none" strike="noStrike" dirty="0" smtClean="0">
                          <a:solidFill>
                            <a:srgbClr val="FF0000"/>
                          </a:solidFill>
                          <a:effectLst/>
                          <a:latin typeface="Times New Roman" panose="02020603050405020304" pitchFamily="18" charset="0"/>
                          <a:cs typeface="Times New Roman" panose="02020603050405020304" pitchFamily="18" charset="0"/>
                        </a:rPr>
                        <a:t>% </a:t>
                      </a:r>
                      <a:r>
                        <a:rPr lang="de-DE" sz="1000" b="0" i="0" u="none" strike="noStrike" smtClean="0">
                          <a:solidFill>
                            <a:srgbClr val="FF0000"/>
                          </a:solidFill>
                          <a:effectLst/>
                          <a:latin typeface="Times New Roman" panose="02020603050405020304" pitchFamily="18" charset="0"/>
                          <a:cs typeface="Times New Roman" panose="02020603050405020304" pitchFamily="18" charset="0"/>
                        </a:rPr>
                        <a:t>was</a:t>
                      </a:r>
                      <a:r>
                        <a:rPr lang="de-DE" sz="1000" b="0" i="0" u="none" strike="noStrike" smtClean="0">
                          <a:solidFill>
                            <a:schemeClr val="tx1"/>
                          </a:solidFill>
                          <a:effectLst/>
                          <a:latin typeface="Times New Roman" panose="02020603050405020304" pitchFamily="18" charset="0"/>
                          <a:cs typeface="Times New Roman" panose="02020603050405020304" pitchFamily="18" charset="0"/>
                        </a:rPr>
                        <a:t> </a:t>
                      </a:r>
                      <a:r>
                        <a:rPr lang="" sz="1000" b="0" i="0" u="none" strike="noStrike" smtClean="0">
                          <a:solidFill>
                            <a:schemeClr val="tx1"/>
                          </a:solidFill>
                          <a:effectLst/>
                          <a:latin typeface="Times New Roman" panose="02020603050405020304" pitchFamily="18" charset="0"/>
                          <a:cs typeface="Times New Roman" panose="02020603050405020304" pitchFamily="18" charset="0"/>
                        </a:rPr>
                        <a:t>5</a:t>
                      </a:r>
                      <a:r>
                        <a:rPr lang="de-DE" sz="1000" b="0" i="0" u="none" strike="noStrike" smtClean="0">
                          <a:solidFill>
                            <a:schemeClr val="tx1"/>
                          </a:solidFill>
                          <a:effectLst/>
                          <a:latin typeface="Times New Roman" panose="02020603050405020304" pitchFamily="18" charset="0"/>
                          <a:cs typeface="Times New Roman" panose="02020603050405020304" pitchFamily="18" charset="0"/>
                        </a:rPr>
                        <a:t>0</a:t>
                      </a:r>
                      <a:r>
                        <a:rPr lang="de-DE" sz="1000" b="0" i="0" u="none" strike="noStrike" dirty="0" smtClean="0">
                          <a:solidFill>
                            <a:schemeClr val="tx1"/>
                          </a:solidFill>
                          <a:effectLst/>
                          <a:latin typeface="Times New Roman" panose="02020603050405020304" pitchFamily="18" charset="0"/>
                          <a:cs typeface="Times New Roman" panose="02020603050405020304" pitchFamily="18" charset="0"/>
                        </a:rPr>
                        <a:t>%</a:t>
                      </a:r>
                      <a:endParaRPr lang="en-US" sz="10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4"/>
                  </a:ext>
                </a:extLst>
              </a:tr>
              <a:tr h="31573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Enhancement of Inter-PLMN </a:t>
                      </a:r>
                      <a:r>
                        <a:rPr lang="en-US" sz="11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Roaming </a:t>
                      </a:r>
                      <a:r>
                        <a:rPr lang="en-GB" sz="1100" i="1" kern="12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(CT4 lead)</a:t>
                      </a:r>
                      <a:endParaRPr lang="en-US" sz="1100" i="1" kern="12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a:spcAft>
                          <a:spcPts val="0"/>
                        </a:spcAft>
                      </a:pPr>
                      <a:r>
                        <a:rPr lang="en-US" sz="1000" dirty="0" err="1">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EoIPR</a:t>
                      </a:r>
                      <a:endParaRPr lang="en-US" sz="10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12/12/2020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20/09/2021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a:spcAft>
                          <a:spcPts val="0"/>
                        </a:spcAft>
                      </a:pPr>
                      <a:r>
                        <a:rPr lang="en-US" sz="100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3</a:t>
                      </a:r>
                      <a:r>
                        <a:rPr lang="" sz="100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5</a:t>
                      </a:r>
                      <a:r>
                        <a:rPr lang="en-US" sz="100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 was </a:t>
                      </a:r>
                      <a:r>
                        <a:rPr lang="" sz="100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3</a:t>
                      </a:r>
                      <a:r>
                        <a:rPr lang="en-US" sz="100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0</a:t>
                      </a:r>
                      <a:r>
                        <a:rPr lang="en-US" sz="10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5"/>
                  </a:ext>
                </a:extLst>
              </a:tr>
              <a:tr h="35531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Study on restoration of profiles related to </a:t>
                      </a:r>
                      <a:r>
                        <a:rPr lang="en-US" sz="11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UDR </a:t>
                      </a:r>
                      <a:r>
                        <a:rPr lang="en-GB" sz="1100" i="1" kern="12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(CT4 lead)</a:t>
                      </a:r>
                      <a:endParaRPr lang="en-US" sz="1100" i="1" kern="12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a:spcAft>
                          <a:spcPts val="0"/>
                        </a:spcAft>
                      </a:pPr>
                      <a:r>
                        <a:rPr lang="en-US" sz="1000" dirty="0" err="1">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FS_ReP_UDR</a:t>
                      </a:r>
                      <a:endParaRPr lang="en-US" sz="10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25/06/2020</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20/09/2021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a:spcAft>
                          <a:spcPts val="0"/>
                        </a:spcAft>
                      </a:pPr>
                      <a:r>
                        <a:rPr lang="" sz="100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4</a:t>
                      </a:r>
                      <a:r>
                        <a:rPr lang="de-DE" sz="100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0</a:t>
                      </a:r>
                      <a:r>
                        <a:rPr lang="de-DE" sz="10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de-DE" sz="100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was </a:t>
                      </a:r>
                      <a:r>
                        <a:rPr lang="" sz="100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20</a:t>
                      </a:r>
                      <a:r>
                        <a:rPr lang="de-DE" sz="100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a:t>
                      </a:r>
                      <a:endParaRPr lang="en-US" sz="10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6"/>
                  </a:ext>
                </a:extLst>
              </a:tr>
              <a:tr h="31736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Restoration of PDN Connections in PGW-C/SMF </a:t>
                      </a:r>
                      <a:r>
                        <a:rPr lang="en-US" sz="11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Set </a:t>
                      </a:r>
                      <a:r>
                        <a:rPr lang="en-GB" sz="1100" i="1" kern="12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(CT4 lead)</a:t>
                      </a:r>
                      <a:endParaRPr lang="en-US" sz="1100" i="1" kern="12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a:spcAft>
                          <a:spcPts val="0"/>
                        </a:spcAft>
                      </a:pPr>
                      <a:r>
                        <a:rPr lang="en-US" sz="10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RPCPSET</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12/12/2020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12/12/2020</a:t>
                      </a:r>
                      <a:endParaRPr lang="en-US" sz="8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a:spcAft>
                          <a:spcPts val="0"/>
                        </a:spcAft>
                      </a:pPr>
                      <a:r>
                        <a:rPr lang="en-US" sz="10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100%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7"/>
                  </a:ext>
                </a:extLst>
              </a:tr>
              <a:tr h="34917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100" kern="12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Start of Pause of Charging via User Plane </a:t>
                      </a:r>
                      <a:r>
                        <a:rPr lang="en-GB" sz="1100" i="1" kern="12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(CT4 lead)</a:t>
                      </a:r>
                      <a:endParaRPr lang="en-US" sz="1100" i="1" kern="12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marL="0" algn="l" defTabSz="914400" rtl="0" eaLnBrk="1" fontAlgn="b" latinLnBrk="0" hangingPunct="1">
                        <a:spcAft>
                          <a:spcPts val="0"/>
                        </a:spcAft>
                      </a:pPr>
                      <a:r>
                        <a:rPr lang="en-US" sz="1000" kern="12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SPOCUP</a:t>
                      </a:r>
                      <a:endParaRPr lang="en-US" sz="1000" kern="12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de-DE" sz="8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24/03/2021</a:t>
                      </a:r>
                      <a:endParaRPr lang="en-US" sz="8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20/03/2022</a:t>
                      </a:r>
                      <a:endParaRPr lang="en-US" sz="8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a:spcAft>
                          <a:spcPts val="0"/>
                        </a:spcAft>
                      </a:pPr>
                      <a:r>
                        <a:rPr lang="" sz="100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10</a:t>
                      </a:r>
                      <a:r>
                        <a:rPr lang="de-DE" sz="100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0% was </a:t>
                      </a:r>
                      <a:r>
                        <a:rPr lang="" sz="100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85</a:t>
                      </a:r>
                      <a:r>
                        <a:rPr lang="de-DE" sz="100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a:t>
                      </a:r>
                      <a:endParaRPr lang="en-US" sz="10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24FC24"/>
                    </a:solidFill>
                  </a:tcPr>
                </a:tc>
                <a:tc>
                  <a:txBody>
                    <a:bodyPr/>
                    <a:lstStyle/>
                    <a:p>
                      <a:pPr algn="l"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8"/>
                  </a:ext>
                </a:extLst>
              </a:tr>
              <a:tr h="352697">
                <a:tc>
                  <a:txBody>
                    <a:bodyPr/>
                    <a:lstStyle/>
                    <a:p>
                      <a:pPr marL="0" marR="0" lvl="0" indent="0" algn="l" defTabSz="914400" rtl="0" eaLnBrk="1" fontAlgn="ctr" latinLnBrk="0" hangingPunct="1">
                        <a:lnSpc>
                          <a:spcPct val="100000"/>
                        </a:lnSpc>
                        <a:spcBef>
                          <a:spcPts val="0"/>
                        </a:spcBef>
                        <a:spcAft>
                          <a:spcPts val="0"/>
                        </a:spcAft>
                        <a:buClrTx/>
                        <a:buSzTx/>
                        <a:buFontTx/>
                        <a:buNone/>
                        <a:tabLst>
                          <a:tab pos="177800" algn="l"/>
                        </a:tabLst>
                        <a:defRPr/>
                      </a:pPr>
                      <a:r>
                        <a:rPr lang="en-US" sz="1100" b="0" i="0" u="none" strike="noStrike" kern="1200" dirty="0" smtClean="0">
                          <a:solidFill>
                            <a:schemeClr val="tx1"/>
                          </a:solidFill>
                          <a:effectLst/>
                          <a:latin typeface="Times New Roman" panose="02020603050405020304" pitchFamily="18" charset="0"/>
                          <a:ea typeface="+mn-ea"/>
                          <a:cs typeface="Times New Roman" panose="02020603050405020304" pitchFamily="18" charset="0"/>
                        </a:rPr>
                        <a:t>Enhancement to the 5GC </a:t>
                      </a:r>
                      <a:r>
                        <a:rPr lang="en-US" sz="1100" b="0" i="0" u="none" strike="noStrike" kern="1200" dirty="0" err="1" smtClean="0">
                          <a:solidFill>
                            <a:schemeClr val="tx1"/>
                          </a:solidFill>
                          <a:effectLst/>
                          <a:latin typeface="Times New Roman" panose="02020603050405020304" pitchFamily="18" charset="0"/>
                          <a:ea typeface="+mn-ea"/>
                          <a:cs typeface="Times New Roman" panose="02020603050405020304" pitchFamily="18" charset="0"/>
                        </a:rPr>
                        <a:t>LoCation</a:t>
                      </a:r>
                      <a:r>
                        <a:rPr lang="en-US" sz="1100" b="0" i="0" u="none" strike="noStrike" kern="1200" dirty="0" smtClean="0">
                          <a:solidFill>
                            <a:schemeClr val="tx1"/>
                          </a:solidFill>
                          <a:effectLst/>
                          <a:latin typeface="Times New Roman" panose="02020603050405020304" pitchFamily="18" charset="0"/>
                          <a:ea typeface="+mn-ea"/>
                          <a:cs typeface="Times New Roman" panose="02020603050405020304" pitchFamily="18" charset="0"/>
                        </a:rPr>
                        <a:t> Services-Phase 2 </a:t>
                      </a:r>
                      <a:r>
                        <a:rPr lang="en-GB" sz="1100" i="1" kern="12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(CT4 lead)</a:t>
                      </a:r>
                      <a:endParaRPr lang="en-US" sz="1100" i="1" kern="12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p>
                      <a:pPr marL="0" algn="l" defTabSz="914400" rtl="0" eaLnBrk="1" fontAlgn="ctr" latinLnBrk="0" hangingPunct="1">
                        <a:tabLst>
                          <a:tab pos="177800" algn="l"/>
                        </a:tabLst>
                      </a:pPr>
                      <a:endParaRPr lang="en-US" sz="1100" b="0" i="0" u="none" strike="noStrike" kern="1200" dirty="0">
                        <a:solidFill>
                          <a:schemeClr val="tx1"/>
                        </a:solidFill>
                        <a:effectLst/>
                        <a:latin typeface="Times New Roman" panose="02020603050405020304" pitchFamily="18" charset="0"/>
                        <a:ea typeface="+mn-ea"/>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tc>
                  <a:txBody>
                    <a:bodyPr/>
                    <a:lstStyle/>
                    <a:p>
                      <a:pPr algn="l" fontAlgn="ctr"/>
                      <a:r>
                        <a:rPr lang="en-US" sz="1000" b="0" i="0" u="none" strike="noStrike" dirty="0" smtClean="0">
                          <a:solidFill>
                            <a:schemeClr val="tx1"/>
                          </a:solidFill>
                          <a:effectLst/>
                          <a:latin typeface="Times New Roman" panose="02020603050405020304" pitchFamily="18" charset="0"/>
                          <a:cs typeface="Times New Roman" panose="02020603050405020304" pitchFamily="18" charset="0"/>
                        </a:rPr>
                        <a:t>5G_eLCS_ph2-CT </a:t>
                      </a:r>
                      <a:endParaRPr lang="en-US" sz="10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de-DE" sz="8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24/03/2021</a:t>
                      </a:r>
                      <a:endParaRPr lang="en-US" sz="8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20/03/2022</a:t>
                      </a:r>
                      <a:endParaRPr lang="en-US" sz="8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 sz="1000" b="0" i="0" u="none" strike="noStrike" smtClean="0">
                          <a:solidFill>
                            <a:srgbClr val="FF0000"/>
                          </a:solidFill>
                          <a:effectLst/>
                          <a:latin typeface="Arial" panose="020B0604020202020204" pitchFamily="34" charset="0"/>
                        </a:rPr>
                        <a:t>2</a:t>
                      </a:r>
                      <a:r>
                        <a:rPr lang="de-DE" sz="1000" b="0" i="0" u="none" strike="noStrike" smtClean="0">
                          <a:solidFill>
                            <a:srgbClr val="FF0000"/>
                          </a:solidFill>
                          <a:effectLst/>
                          <a:latin typeface="Arial" panose="020B0604020202020204" pitchFamily="34" charset="0"/>
                        </a:rPr>
                        <a:t>0%</a:t>
                      </a:r>
                      <a:r>
                        <a:rPr lang="" sz="1000" b="0" i="0" u="none" strike="noStrike" smtClean="0">
                          <a:solidFill>
                            <a:srgbClr val="FF0000"/>
                          </a:solidFill>
                          <a:effectLst/>
                          <a:latin typeface="Arial" panose="020B0604020202020204" pitchFamily="34" charset="0"/>
                        </a:rPr>
                        <a:t> was </a:t>
                      </a:r>
                      <a:r>
                        <a:rPr lang="" sz="1000" b="0" i="0" u="none" strike="noStrike" smtClean="0">
                          <a:solidFill>
                            <a:schemeClr val="tx1"/>
                          </a:solidFill>
                          <a:effectLst/>
                          <a:latin typeface="Arial" panose="020B0604020202020204" pitchFamily="34" charset="0"/>
                        </a:rPr>
                        <a:t>0%</a:t>
                      </a:r>
                      <a:endParaRPr lang="en-US" sz="10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endParaRPr lang="en-US"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9"/>
                  </a:ext>
                </a:extLst>
              </a:tr>
            </a:tbl>
          </a:graphicData>
        </a:graphic>
      </p:graphicFrame>
      <p:sp>
        <p:nvSpPr>
          <p:cNvPr id="5" name="Content Placeholder 2">
            <a:extLst>
              <a:ext uri="{FF2B5EF4-FFF2-40B4-BE49-F238E27FC236}">
                <a16:creationId xmlns="" xmlns:a16="http://schemas.microsoft.com/office/drawing/2014/main"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small outstanding issues, no exception sheet </a:t>
            </a:r>
            <a:br>
              <a:rPr lang="fi-FI" altLang="de-DE" sz="1000" dirty="0">
                <a:latin typeface="Arial" panose="020B0604020202020204" pitchFamily="34" charset="0"/>
              </a:rPr>
            </a:br>
            <a:r>
              <a:rPr lang="fi-FI" altLang="de-DE" sz="1000" dirty="0" smtClean="0">
                <a:highlight>
                  <a:srgbClr val="FF0000"/>
                </a:highlight>
                <a:latin typeface="Arial" panose="020B0604020202020204" pitchFamily="34" charset="0"/>
              </a:rPr>
              <a:t>Red  </a:t>
            </a:r>
            <a:r>
              <a:rPr lang="fi-FI" altLang="de-DE" sz="1000" dirty="0">
                <a:highlight>
                  <a:srgbClr val="FF0000"/>
                </a:highlight>
                <a:latin typeface="Arial" panose="020B0604020202020204" pitchFamily="34" charset="0"/>
              </a:rPr>
              <a:t>row     </a:t>
            </a:r>
            <a:r>
              <a:rPr lang="fi-FI" altLang="de-DE" sz="1000" dirty="0">
                <a:latin typeface="Arial" panose="020B0604020202020204" pitchFamily="34" charset="0"/>
              </a:rPr>
              <a:t>– exception sheet</a:t>
            </a:r>
          </a:p>
          <a:p>
            <a:pPr>
              <a:lnSpc>
                <a:spcPct val="90000"/>
              </a:lnSpc>
              <a:spcBef>
                <a:spcPct val="0"/>
              </a:spcBef>
              <a:buFontTx/>
              <a:buNone/>
              <a:defRPr/>
            </a:pPr>
            <a:r>
              <a:rPr lang="fi-FI" altLang="de-DE" sz="1000" dirty="0">
                <a:latin typeface="Arial" panose="020B0604020202020204" pitchFamily="34" charset="0"/>
              </a:rPr>
              <a:t>	</a:t>
            </a:r>
            <a:r>
              <a:rPr lang="fi-FI" altLang="de-DE" sz="1000" dirty="0" smtClean="0">
                <a:latin typeface="Arial" panose="020B0604020202020204" pitchFamily="34" charset="0"/>
              </a:rPr>
              <a:t>black text    -  no </a:t>
            </a:r>
            <a:r>
              <a:rPr lang="fi-FI" altLang="de-DE" sz="1000" dirty="0">
                <a:latin typeface="Arial" panose="020B0604020202020204" pitchFamily="34" charset="0"/>
              </a:rPr>
              <a:t>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smtClean="0">
                <a:solidFill>
                  <a:srgbClr val="FF0000"/>
                </a:solidFill>
                <a:latin typeface="Arial" panose="020B0604020202020204" pitchFamily="34" charset="0"/>
              </a:rPr>
              <a:t>red text</a:t>
            </a:r>
            <a:r>
              <a:rPr lang="fi-FI" altLang="de-DE" sz="1000" dirty="0" smtClean="0">
                <a:latin typeface="Arial" panose="020B0604020202020204" pitchFamily="34" charset="0"/>
              </a:rPr>
              <a:t>       -  Updated text since last plenary</a:t>
            </a:r>
            <a:endParaRPr lang="fi-FI" altLang="de-DE" sz="1000" dirty="0">
              <a:latin typeface="Arial" panose="020B0604020202020204" pitchFamily="34" charset="0"/>
            </a:endParaRPr>
          </a:p>
        </p:txBody>
      </p:sp>
    </p:spTree>
    <p:extLst>
      <p:ext uri="{BB962C8B-B14F-4D97-AF65-F5344CB8AC3E}">
        <p14:creationId xmlns:p14="http://schemas.microsoft.com/office/powerpoint/2010/main" val="762263636"/>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(2/4)</a:t>
            </a:r>
            <a:endParaRPr lang="en-US" dirty="0"/>
          </a:p>
        </p:txBody>
      </p:sp>
      <p:graphicFrame>
        <p:nvGraphicFramePr>
          <p:cNvPr id="4" name="Tableau 3"/>
          <p:cNvGraphicFramePr>
            <a:graphicFrameLocks noGrp="1"/>
          </p:cNvGraphicFramePr>
          <p:nvPr>
            <p:extLst>
              <p:ext uri="{D42A27DB-BD31-4B8C-83A1-F6EECF244321}">
                <p14:modId xmlns:p14="http://schemas.microsoft.com/office/powerpoint/2010/main" val="1350307748"/>
              </p:ext>
            </p:extLst>
          </p:nvPr>
        </p:nvGraphicFramePr>
        <p:xfrm>
          <a:off x="736600" y="1839495"/>
          <a:ext cx="10100417" cy="3168613"/>
        </p:xfrm>
        <a:graphic>
          <a:graphicData uri="http://schemas.openxmlformats.org/drawingml/2006/table">
            <a:tbl>
              <a:tblPr firstRow="1" firstCol="1" bandRow="1"/>
              <a:tblGrid>
                <a:gridCol w="5822950">
                  <a:extLst>
                    <a:ext uri="{9D8B030D-6E8A-4147-A177-3AD203B41FA5}">
                      <a16:colId xmlns="" xmlns:a16="http://schemas.microsoft.com/office/drawing/2014/main" val="20000"/>
                    </a:ext>
                  </a:extLst>
                </a:gridCol>
                <a:gridCol w="896046">
                  <a:extLst>
                    <a:ext uri="{9D8B030D-6E8A-4147-A177-3AD203B41FA5}">
                      <a16:colId xmlns="" xmlns:a16="http://schemas.microsoft.com/office/drawing/2014/main" val="20001"/>
                    </a:ext>
                  </a:extLst>
                </a:gridCol>
                <a:gridCol w="856555">
                  <a:extLst>
                    <a:ext uri="{9D8B030D-6E8A-4147-A177-3AD203B41FA5}">
                      <a16:colId xmlns="" xmlns:a16="http://schemas.microsoft.com/office/drawing/2014/main" val="20002"/>
                    </a:ext>
                  </a:extLst>
                </a:gridCol>
                <a:gridCol w="856556">
                  <a:extLst>
                    <a:ext uri="{9D8B030D-6E8A-4147-A177-3AD203B41FA5}">
                      <a16:colId xmlns="" xmlns:a16="http://schemas.microsoft.com/office/drawing/2014/main" val="20003"/>
                    </a:ext>
                  </a:extLst>
                </a:gridCol>
                <a:gridCol w="528720">
                  <a:extLst>
                    <a:ext uri="{9D8B030D-6E8A-4147-A177-3AD203B41FA5}">
                      <a16:colId xmlns="" xmlns:a16="http://schemas.microsoft.com/office/drawing/2014/main" val="20004"/>
                    </a:ext>
                  </a:extLst>
                </a:gridCol>
                <a:gridCol w="1139590">
                  <a:extLst>
                    <a:ext uri="{9D8B030D-6E8A-4147-A177-3AD203B41FA5}">
                      <a16:colId xmlns="" xmlns:a16="http://schemas.microsoft.com/office/drawing/2014/main" val="20005"/>
                    </a:ext>
                  </a:extLst>
                </a:gridCol>
              </a:tblGrid>
              <a:tr h="453679">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Acronym</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293183">
                <a:tc>
                  <a:txBody>
                    <a:bodyPr/>
                    <a:lstStyle/>
                    <a:p>
                      <a:pPr algn="l" fontAlgn="t"/>
                      <a:r>
                        <a:rPr lang="en-US" sz="1100" b="0" i="0" u="none" strike="noStrike" dirty="0" smtClean="0">
                          <a:solidFill>
                            <a:schemeClr val="tx1"/>
                          </a:solidFill>
                          <a:effectLst/>
                          <a:latin typeface="Times New Roman" panose="02020603050405020304" pitchFamily="18" charset="0"/>
                          <a:cs typeface="Times New Roman" panose="02020603050405020304" pitchFamily="18" charset="0"/>
                        </a:rPr>
                        <a:t>CT4 aspects of Enhancement of Network Slicing Phase 2 (CT4 lead)</a:t>
                      </a: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t"/>
                      <a:r>
                        <a:rPr lang="en-US" sz="1100" b="0" i="0" u="none" strike="noStrike" smtClean="0">
                          <a:solidFill>
                            <a:schemeClr val="tx1"/>
                          </a:solidFill>
                          <a:effectLst/>
                          <a:latin typeface="Times New Roman" panose="02020603050405020304" pitchFamily="18" charset="0"/>
                          <a:cs typeface="Times New Roman" panose="02020603050405020304" pitchFamily="18" charset="0"/>
                        </a:rPr>
                        <a:t>eNS_Ph2</a:t>
                      </a: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de-DE" sz="8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24/03/2021</a:t>
                      </a:r>
                      <a:endParaRPr lang="en-US" sz="8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20/03/2022</a:t>
                      </a:r>
                      <a:endParaRPr lang="en-US" sz="8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 sz="800" b="0" i="0" u="none" strike="noStrike" kern="1200" smtClean="0">
                          <a:solidFill>
                            <a:srgbClr val="FF0000"/>
                          </a:solidFill>
                          <a:effectLst/>
                          <a:latin typeface="Arial" panose="020B0604020202020204" pitchFamily="34" charset="0"/>
                          <a:ea typeface="+mn-ea"/>
                          <a:cs typeface="+mn-cs"/>
                        </a:rPr>
                        <a:t>30% was </a:t>
                      </a:r>
                      <a:r>
                        <a:rPr lang="de-DE" sz="800" b="0" i="0" u="none" strike="noStrike" smtClean="0">
                          <a:solidFill>
                            <a:schemeClr val="tx1"/>
                          </a:solidFill>
                          <a:effectLst/>
                          <a:latin typeface="Arial" panose="020B0604020202020204" pitchFamily="34" charset="0"/>
                        </a:rPr>
                        <a:t>0</a:t>
                      </a:r>
                      <a:r>
                        <a:rPr lang="de-DE" sz="800" b="0" i="0" u="none" strike="noStrike" dirty="0" smtClean="0">
                          <a:solidFill>
                            <a:schemeClr val="tx1"/>
                          </a:solidFill>
                          <a:effectLst/>
                          <a:latin typeface="Arial" panose="020B0604020202020204" pitchFamily="34" charset="0"/>
                        </a:rPr>
                        <a:t>%</a:t>
                      </a: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1"/>
                  </a:ext>
                </a:extLst>
              </a:tr>
              <a:tr h="237314">
                <a:tc>
                  <a:txBody>
                    <a:bodyPr/>
                    <a:lstStyle/>
                    <a:p>
                      <a:pPr algn="l" fontAlgn="t"/>
                      <a:r>
                        <a:rPr lang="en-US" sz="1100" b="0" i="0" u="none" strike="noStrike" dirty="0" smtClean="0">
                          <a:solidFill>
                            <a:schemeClr val="tx1"/>
                          </a:solidFill>
                          <a:effectLst/>
                          <a:latin typeface="Times New Roman" panose="02020603050405020304" pitchFamily="18" charset="0"/>
                          <a:cs typeface="Times New Roman" panose="02020603050405020304" pitchFamily="18" charset="0"/>
                        </a:rPr>
                        <a:t>CT aspects of Integration of GBA into SBA</a:t>
                      </a: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t"/>
                      <a:r>
                        <a:rPr lang="en-US" sz="1100" b="0" i="0" u="none" strike="noStrike" dirty="0" smtClean="0">
                          <a:solidFill>
                            <a:schemeClr val="tx1"/>
                          </a:solidFill>
                          <a:effectLst/>
                          <a:latin typeface="Times New Roman" panose="02020603050405020304" pitchFamily="18" charset="0"/>
                          <a:cs typeface="Times New Roman" panose="02020603050405020304" pitchFamily="18" charset="0"/>
                        </a:rPr>
                        <a:t>GBA_5G</a:t>
                      </a: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de-DE" sz="8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24/03/2021</a:t>
                      </a:r>
                      <a:endParaRPr lang="en-US" sz="8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20/03/2022</a:t>
                      </a:r>
                      <a:endParaRPr lang="en-US" sz="8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 sz="800" b="0" i="0" u="none" strike="noStrike" kern="1200" smtClean="0">
                          <a:solidFill>
                            <a:srgbClr val="FF0000"/>
                          </a:solidFill>
                          <a:effectLst/>
                          <a:latin typeface="Arial" panose="020B0604020202020204" pitchFamily="34" charset="0"/>
                          <a:ea typeface="+mn-ea"/>
                          <a:cs typeface="+mn-cs"/>
                        </a:rPr>
                        <a:t>15% was </a:t>
                      </a:r>
                      <a:r>
                        <a:rPr lang="de-DE" sz="800" b="0" i="0" u="none" strike="noStrike" smtClean="0">
                          <a:solidFill>
                            <a:schemeClr val="tx1"/>
                          </a:solidFill>
                          <a:effectLst/>
                          <a:latin typeface="Arial" panose="020B0604020202020204" pitchFamily="34" charset="0"/>
                        </a:rPr>
                        <a:t>5</a:t>
                      </a:r>
                      <a:r>
                        <a:rPr lang="de-DE" sz="800" b="0" i="0" u="none" strike="noStrike" dirty="0" smtClean="0">
                          <a:solidFill>
                            <a:schemeClr val="tx1"/>
                          </a:solidFill>
                          <a:effectLst/>
                          <a:latin typeface="Arial" panose="020B0604020202020204" pitchFamily="34" charset="0"/>
                        </a:rPr>
                        <a:t>%</a:t>
                      </a: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440053">
                <a:tc>
                  <a:txBody>
                    <a:bodyPr/>
                    <a:lstStyle/>
                    <a:p>
                      <a:pPr marL="0" algn="l" defTabSz="914400" rtl="0" eaLnBrk="1" fontAlgn="t" latinLnBrk="0" hangingPunct="1"/>
                      <a:r>
                        <a:rPr lang="en-GB" sz="1100" b="0" i="0" u="none" strike="noStrike" kern="1200" dirty="0" smtClean="0">
                          <a:solidFill>
                            <a:schemeClr val="tx1"/>
                          </a:solidFill>
                          <a:effectLst/>
                          <a:latin typeface="Times New Roman" panose="02020603050405020304" pitchFamily="18" charset="0"/>
                          <a:ea typeface="+mn-ea"/>
                          <a:cs typeface="Times New Roman" panose="02020603050405020304" pitchFamily="18" charset="0"/>
                        </a:rPr>
                        <a:t>CT aspects on Same PCF Selection For AMF and SMF </a:t>
                      </a:r>
                      <a:endParaRPr lang="en-US" sz="1100" b="0" i="0" u="none" strike="noStrike" kern="1200" dirty="0">
                        <a:solidFill>
                          <a:schemeClr val="tx1"/>
                        </a:solidFill>
                        <a:effectLst/>
                        <a:latin typeface="Times New Roman" panose="02020603050405020304" pitchFamily="18" charset="0"/>
                        <a:ea typeface="+mn-ea"/>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t"/>
                      <a:r>
                        <a:rPr lang="de-DE" sz="1100" b="0" i="0" u="none" strike="noStrike" kern="1200" dirty="0" smtClean="0">
                          <a:solidFill>
                            <a:schemeClr val="tx1"/>
                          </a:solidFill>
                          <a:effectLst/>
                          <a:latin typeface="Times New Roman" panose="02020603050405020304" pitchFamily="18" charset="0"/>
                          <a:ea typeface="+mn-ea"/>
                          <a:cs typeface="Times New Roman" panose="02020603050405020304" pitchFamily="18" charset="0"/>
                        </a:rPr>
                        <a:t>TEI_SPSFAS</a:t>
                      </a:r>
                      <a:endParaRPr lang="en-US" sz="1100" b="0" i="0" u="none" strike="noStrike" kern="1200" dirty="0">
                        <a:solidFill>
                          <a:schemeClr val="tx1"/>
                        </a:solidFill>
                        <a:effectLst/>
                        <a:latin typeface="Times New Roman" panose="02020603050405020304" pitchFamily="18" charset="0"/>
                        <a:ea typeface="+mn-ea"/>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de-DE" sz="8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24/03/2021</a:t>
                      </a:r>
                      <a:endParaRPr lang="en-US" sz="8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b="0" i="0" u="none" strike="noStrike" kern="1200" dirty="0" smtClean="0">
                          <a:solidFill>
                            <a:schemeClr val="tx1"/>
                          </a:solidFill>
                          <a:effectLst/>
                          <a:latin typeface="Arial" panose="020B0604020202020204" pitchFamily="34" charset="0"/>
                          <a:ea typeface="+mn-ea"/>
                          <a:cs typeface="+mn-cs"/>
                        </a:rPr>
                        <a:t>20/06/2021</a:t>
                      </a:r>
                      <a:endParaRPr lang="en-US" sz="800" b="0" i="0" u="none" strike="noStrike" kern="1200" dirty="0">
                        <a:solidFill>
                          <a:schemeClr val="tx1"/>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 sz="800" b="0" i="0" u="none" strike="noStrike" kern="1200" smtClean="0">
                          <a:solidFill>
                            <a:srgbClr val="FF0000"/>
                          </a:solidFill>
                          <a:effectLst/>
                          <a:latin typeface="Arial" panose="020B0604020202020204" pitchFamily="34" charset="0"/>
                          <a:ea typeface="+mn-ea"/>
                          <a:cs typeface="+mn-cs"/>
                        </a:rPr>
                        <a:t>80% was</a:t>
                      </a:r>
                      <a:r>
                        <a:rPr lang="" sz="800" b="0" i="0" u="none" strike="noStrike" kern="1200" smtClean="0">
                          <a:solidFill>
                            <a:schemeClr val="tx1"/>
                          </a:solidFill>
                          <a:effectLst/>
                          <a:latin typeface="Arial" panose="020B0604020202020204" pitchFamily="34" charset="0"/>
                          <a:ea typeface="+mn-ea"/>
                          <a:cs typeface="+mn-cs"/>
                        </a:rPr>
                        <a:t> </a:t>
                      </a:r>
                      <a:r>
                        <a:rPr lang="de-DE" sz="800" b="0" i="0" u="none" strike="noStrike" kern="1200" smtClean="0">
                          <a:solidFill>
                            <a:schemeClr val="tx1"/>
                          </a:solidFill>
                          <a:effectLst/>
                          <a:latin typeface="Arial" panose="020B0604020202020204" pitchFamily="34" charset="0"/>
                          <a:ea typeface="+mn-ea"/>
                          <a:cs typeface="+mn-cs"/>
                        </a:rPr>
                        <a:t>0</a:t>
                      </a:r>
                      <a:r>
                        <a:rPr lang="de-DE" sz="800" b="0" i="0" u="none" strike="noStrike" kern="1200" dirty="0" smtClean="0">
                          <a:solidFill>
                            <a:schemeClr val="tx1"/>
                          </a:solidFill>
                          <a:effectLst/>
                          <a:latin typeface="Arial" panose="020B0604020202020204" pitchFamily="34" charset="0"/>
                          <a:ea typeface="+mn-ea"/>
                          <a:cs typeface="+mn-cs"/>
                        </a:rPr>
                        <a:t>%</a:t>
                      </a:r>
                      <a:endParaRPr lang="en-US" sz="800" b="0" i="0" u="none" strike="noStrike" kern="1200" dirty="0">
                        <a:solidFill>
                          <a:schemeClr val="tx1"/>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2"/>
                  </a:ext>
                </a:extLst>
              </a:tr>
              <a:tr h="432877">
                <a:tc>
                  <a:txBody>
                    <a:bodyPr/>
                    <a:lstStyle/>
                    <a:p>
                      <a:pPr marL="0" algn="l" defTabSz="914400" rtl="0" eaLnBrk="1" fontAlgn="t" latinLnBrk="0" hangingPunct="1"/>
                      <a:r>
                        <a:rPr lang="en-US" sz="1100" b="0" i="0" u="none" strike="noStrike" kern="1200" smtClean="0">
                          <a:solidFill>
                            <a:schemeClr val="tx1"/>
                          </a:solidFill>
                          <a:effectLst/>
                          <a:latin typeface="Times New Roman" panose="02020603050405020304" pitchFamily="18" charset="0"/>
                          <a:ea typeface="+mn-ea"/>
                          <a:cs typeface="Times New Roman" panose="02020603050405020304" pitchFamily="18" charset="0"/>
                        </a:rPr>
                        <a:t> CT4 aspects of FS_eIMS5G2</a:t>
                      </a:r>
                      <a:endParaRPr lang="en-US" sz="1100" b="0" i="0" u="none" strike="noStrike" kern="1200" dirty="0">
                        <a:solidFill>
                          <a:schemeClr val="tx1"/>
                        </a:solidFill>
                        <a:effectLst/>
                        <a:latin typeface="Times New Roman" panose="02020603050405020304" pitchFamily="18" charset="0"/>
                        <a:ea typeface="+mn-ea"/>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t"/>
                      <a:r>
                        <a:rPr lang="en-US" sz="1100" b="0" i="0" u="none" strike="noStrike" kern="1200" smtClean="0">
                          <a:solidFill>
                            <a:schemeClr val="tx1"/>
                          </a:solidFill>
                          <a:effectLst/>
                          <a:latin typeface="Times New Roman" panose="02020603050405020304" pitchFamily="18" charset="0"/>
                          <a:ea typeface="+mn-ea"/>
                          <a:cs typeface="Times New Roman" panose="02020603050405020304" pitchFamily="18" charset="0"/>
                        </a:rPr>
                        <a:t>FS_eIMS5G2</a:t>
                      </a:r>
                      <a:endParaRPr lang="en-US" sz="1100" b="0" i="0" u="none" strike="noStrike" kern="1200" dirty="0">
                        <a:solidFill>
                          <a:schemeClr val="tx1"/>
                        </a:solidFill>
                        <a:effectLst/>
                        <a:latin typeface="Times New Roman" panose="02020603050405020304" pitchFamily="18" charset="0"/>
                        <a:ea typeface="+mn-ea"/>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rPr>
                        <a:t>07/12/2020</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b="0" i="0" u="none" strike="noStrike" kern="1200" smtClean="0">
                          <a:solidFill>
                            <a:schemeClr val="tx1"/>
                          </a:solidFill>
                          <a:effectLst/>
                          <a:latin typeface="Arial" panose="020B0604020202020204" pitchFamily="34" charset="0"/>
                          <a:ea typeface="+mn-ea"/>
                          <a:cs typeface="+mn-cs"/>
                        </a:rPr>
                        <a:t>08/09/2021</a:t>
                      </a:r>
                      <a:endParaRPr lang="en-US" sz="800" b="0" i="0" u="none" strike="noStrike" kern="1200" dirty="0">
                        <a:solidFill>
                          <a:schemeClr val="tx1"/>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 sz="800" b="0" i="0" u="none" strike="noStrike" kern="1200" smtClean="0">
                          <a:solidFill>
                            <a:srgbClr val="FF0000"/>
                          </a:solidFill>
                          <a:effectLst/>
                          <a:latin typeface="Arial" panose="020B0604020202020204" pitchFamily="34" charset="0"/>
                          <a:ea typeface="+mn-ea"/>
                          <a:cs typeface="+mn-cs"/>
                        </a:rPr>
                        <a:t>40% was </a:t>
                      </a:r>
                      <a:r>
                        <a:rPr lang="" sz="800" b="0" i="0" u="none" strike="noStrike" kern="1200" smtClean="0">
                          <a:solidFill>
                            <a:schemeClr val="tx1"/>
                          </a:solidFill>
                          <a:effectLst/>
                          <a:latin typeface="Arial" panose="020B0604020202020204" pitchFamily="34" charset="0"/>
                          <a:ea typeface="+mn-ea"/>
                          <a:cs typeface="+mn-cs"/>
                        </a:rPr>
                        <a:t>30%</a:t>
                      </a:r>
                      <a:endParaRPr lang="en-US" sz="800" b="0" i="0" u="none" strike="noStrike" kern="1200" dirty="0">
                        <a:solidFill>
                          <a:schemeClr val="tx1"/>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432877">
                <a:tc>
                  <a:txBody>
                    <a:bodyPr/>
                    <a:lstStyle/>
                    <a:p>
                      <a:r>
                        <a:rPr lang="en-GB" sz="1100" b="0" i="0" u="none" strike="noStrike" kern="1200" smtClean="0">
                          <a:solidFill>
                            <a:schemeClr val="tx1"/>
                          </a:solidFill>
                          <a:effectLst/>
                          <a:latin typeface="Times New Roman" panose="02020603050405020304" pitchFamily="18" charset="0"/>
                          <a:ea typeface="+mn-ea"/>
                          <a:cs typeface="Times New Roman" panose="02020603050405020304" pitchFamily="18" charset="0"/>
                        </a:rPr>
                        <a:t>CT Aspects of 5G eEDGE</a:t>
                      </a:r>
                      <a:endParaRPr lang="en-US" sz="1100" b="0" i="0" u="none" strike="noStrike" kern="1200">
                        <a:solidFill>
                          <a:schemeClr val="tx1"/>
                        </a:solidFill>
                        <a:effectLst/>
                        <a:latin typeface="Times New Roman" panose="02020603050405020304" pitchFamily="18" charset="0"/>
                        <a:ea typeface="+mn-ea"/>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r>
                        <a:rPr lang="en-US" sz="1100" b="0" i="0" u="none" strike="noStrike" kern="1200" smtClean="0">
                          <a:solidFill>
                            <a:schemeClr val="tx1"/>
                          </a:solidFill>
                          <a:effectLst/>
                          <a:latin typeface="Times New Roman" panose="02020603050405020304" pitchFamily="18" charset="0"/>
                          <a:ea typeface="+mn-ea"/>
                          <a:cs typeface="Times New Roman" panose="02020603050405020304" pitchFamily="18" charset="0"/>
                        </a:rPr>
                        <a:t>eEDGE_5GC</a:t>
                      </a:r>
                      <a:endParaRPr lang="en-US" sz="1100" b="0" i="0" u="none" strike="noStrike" kern="1200">
                        <a:solidFill>
                          <a:schemeClr val="tx1"/>
                        </a:solidFill>
                        <a:effectLst/>
                        <a:latin typeface="Times New Roman" panose="02020603050405020304" pitchFamily="18" charset="0"/>
                        <a:ea typeface="+mn-ea"/>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800" b="0" i="0" u="none" strike="noStrike" kern="1200" smtClean="0">
                          <a:solidFill>
                            <a:schemeClr val="tx1"/>
                          </a:solidFill>
                          <a:effectLst/>
                          <a:latin typeface="Arial" panose="020B0604020202020204" pitchFamily="34" charset="0"/>
                          <a:ea typeface="+mn-ea"/>
                          <a:cs typeface="+mn-cs"/>
                        </a:rPr>
                        <a:t>24/03/2021</a:t>
                      </a:r>
                      <a:endParaRPr lang="en-US" sz="800" b="0" i="0" u="none" strike="noStrike" kern="1200" smtClean="0">
                        <a:solidFill>
                          <a:schemeClr val="tx1"/>
                        </a:solidFill>
                        <a:effectLst/>
                        <a:latin typeface="Arial" panose="020B0604020202020204" pitchFamily="34" charset="0"/>
                        <a:ea typeface="+mn-ea"/>
                        <a:cs typeface="+mn-cs"/>
                      </a:endParaRPr>
                    </a:p>
                    <a:p>
                      <a:endParaRPr lang="en-US"/>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i="0" u="none" strike="noStrike" kern="1200" smtClean="0">
                          <a:solidFill>
                            <a:schemeClr val="tx1"/>
                          </a:solidFill>
                          <a:effectLst/>
                          <a:latin typeface="Arial" panose="020B0604020202020204" pitchFamily="34" charset="0"/>
                          <a:ea typeface="+mn-ea"/>
                          <a:cs typeface="+mn-cs"/>
                        </a:rPr>
                        <a:t>20/03/2022</a:t>
                      </a:r>
                    </a:p>
                    <a:p>
                      <a:endParaRPr lang="en-US"/>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 sz="800" b="0" i="0" u="none" strike="noStrike" kern="1200" smtClean="0">
                          <a:solidFill>
                            <a:srgbClr val="FF0000"/>
                          </a:solidFill>
                          <a:effectLst/>
                          <a:latin typeface="Arial" panose="020B0604020202020204" pitchFamily="34" charset="0"/>
                          <a:ea typeface="+mn-ea"/>
                          <a:cs typeface="+mn-cs"/>
                        </a:rPr>
                        <a:t>25% was </a:t>
                      </a:r>
                      <a:r>
                        <a:rPr lang="" sz="800" b="0" i="0" u="none" strike="noStrike" kern="1200" smtClean="0">
                          <a:solidFill>
                            <a:schemeClr val="tx1"/>
                          </a:solidFill>
                          <a:effectLst/>
                          <a:latin typeface="Arial" panose="020B0604020202020204" pitchFamily="34" charset="0"/>
                          <a:ea typeface="+mn-ea"/>
                          <a:cs typeface="+mn-cs"/>
                        </a:rPr>
                        <a:t>0%</a:t>
                      </a:r>
                      <a:endParaRPr lang="en-US" sz="800"/>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432877">
                <a:tc>
                  <a:txBody>
                    <a:bodyPr/>
                    <a:lstStyle/>
                    <a:p>
                      <a:pPr algn="l" fontAlgn="b"/>
                      <a:r>
                        <a:rPr lang="en-US" sz="1000" b="0" i="0" u="none" strike="noStrike">
                          <a:solidFill>
                            <a:srgbClr val="FF0000"/>
                          </a:solidFill>
                          <a:effectLst/>
                          <a:latin typeface="Arial" panose="020B0604020202020204" pitchFamily="34" charset="0"/>
                        </a:rPr>
                        <a:t>CT aspects of Support of different slices over different Non 3GPP access</a:t>
                      </a:r>
                      <a:r>
                        <a:rPr lang="en-US" sz="1000" b="0" i="1" u="none" strike="noStrike">
                          <a:solidFill>
                            <a:srgbClr val="FF0000"/>
                          </a:solidFill>
                          <a:effectLst/>
                          <a:latin typeface="Times New Roman" panose="02020603050405020304" pitchFamily="18" charset="0"/>
                        </a:rPr>
                        <a:t> </a:t>
                      </a:r>
                      <a:endParaRPr lang="en-US" sz="1000" b="0" i="0" u="none" strike="noStrike">
                        <a:solidFill>
                          <a:srgbClr val="FF0000"/>
                        </a:solidFill>
                        <a:effectLst/>
                        <a:latin typeface="Arial" panose="020B0604020202020204" pitchFamily="34"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b"/>
                      <a:r>
                        <a:rPr lang="en-US" sz="1000" b="0" i="0" u="none" strike="noStrike">
                          <a:solidFill>
                            <a:srgbClr val="FF0000"/>
                          </a:solidFill>
                          <a:effectLst/>
                          <a:latin typeface="Times New Roman" panose="02020603050405020304" pitchFamily="18" charset="0"/>
                        </a:rPr>
                        <a:t>TEI17_N3SLICE</a:t>
                      </a:r>
                      <a:r>
                        <a:rPr lang="en-US" sz="1000" b="0" i="1" u="none" strike="noStrike">
                          <a:solidFill>
                            <a:srgbClr val="FF0000"/>
                          </a:solidFill>
                          <a:effectLst/>
                          <a:latin typeface="Times New Roman" panose="02020603050405020304" pitchFamily="18" charset="0"/>
                        </a:rPr>
                        <a:t> </a:t>
                      </a:r>
                      <a:endParaRPr lang="en-US" sz="1000" b="0" i="0" u="none" strike="noStrike">
                        <a:solidFill>
                          <a:srgbClr val="FF0000"/>
                        </a:solidFill>
                        <a:effectLst/>
                        <a:latin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 sz="80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16</a:t>
                      </a:r>
                      <a:r>
                        <a:rPr lang="de-DE" sz="80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/0</a:t>
                      </a:r>
                      <a:r>
                        <a:rPr lang="" sz="80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6</a:t>
                      </a:r>
                      <a:r>
                        <a:rPr lang="de-DE" sz="80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/2021</a:t>
                      </a:r>
                      <a:endParaRPr lang="en-US" sz="80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20/03/2022</a:t>
                      </a: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 sz="800" b="0" i="0" u="none" strike="noStrike" kern="1200" smtClean="0">
                          <a:solidFill>
                            <a:srgbClr val="FF0000"/>
                          </a:solidFill>
                          <a:effectLst/>
                          <a:latin typeface="Arial" panose="020B0604020202020204" pitchFamily="34" charset="0"/>
                          <a:ea typeface="+mn-ea"/>
                          <a:cs typeface="+mn-cs"/>
                        </a:rPr>
                        <a:t>100%</a:t>
                      </a:r>
                      <a:endParaRPr lang="en-US" sz="800" b="0" i="0" u="none" strike="noStrike" kern="1200" dirty="0">
                        <a:solidFill>
                          <a:srgbClr val="FF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24FC24"/>
                    </a:solidFill>
                  </a:tcPr>
                </a:tc>
                <a:tc>
                  <a:txBody>
                    <a:bodyPr/>
                    <a:lstStyle/>
                    <a:p>
                      <a:pPr algn="l" fontAlgn="ct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432877">
                <a:tc>
                  <a:txBody>
                    <a:bodyPr/>
                    <a:lstStyle/>
                    <a:p>
                      <a:pPr algn="l" fontAlgn="b"/>
                      <a:r>
                        <a:rPr lang="en-US" sz="1000" b="0" i="0" u="none" strike="noStrike">
                          <a:solidFill>
                            <a:srgbClr val="FF0000"/>
                          </a:solidFill>
                          <a:effectLst/>
                          <a:latin typeface="Times New Roman" panose="02020603050405020304" pitchFamily="18" charset="0"/>
                        </a:rPr>
                        <a:t>CT aspects of the architectural enhancements for 5G multicast-broadcast servi</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b"/>
                      <a:r>
                        <a:rPr lang="en-US" sz="1100" b="0" i="0" u="none" strike="noStrike">
                          <a:solidFill>
                            <a:srgbClr val="FF0000"/>
                          </a:solidFill>
                          <a:effectLst/>
                          <a:latin typeface="Calibri" panose="020F0502020204030204" pitchFamily="34" charset="0"/>
                        </a:rPr>
                        <a:t>5MBS</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 sz="80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16</a:t>
                      </a:r>
                      <a:r>
                        <a:rPr lang="de-DE" sz="80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/0</a:t>
                      </a:r>
                      <a:r>
                        <a:rPr lang="" sz="80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6</a:t>
                      </a:r>
                      <a:r>
                        <a:rPr lang="de-DE" sz="80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/2021</a:t>
                      </a:r>
                      <a:endParaRPr lang="en-US" sz="80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20/03/2022</a:t>
                      </a: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 sz="800" b="0" i="0" u="none" strike="noStrike" kern="1200" smtClean="0">
                          <a:solidFill>
                            <a:srgbClr val="FF0000"/>
                          </a:solidFill>
                          <a:effectLst/>
                          <a:latin typeface="Arial" panose="020B0604020202020204" pitchFamily="34" charset="0"/>
                          <a:ea typeface="+mn-ea"/>
                          <a:cs typeface="+mn-cs"/>
                        </a:rPr>
                        <a:t>0%</a:t>
                      </a:r>
                      <a:endParaRPr lang="en-US" sz="800" b="0" i="0" u="none" strike="noStrike" kern="1200" smtClean="0">
                        <a:solidFill>
                          <a:srgbClr val="FF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
        <p:nvSpPr>
          <p:cNvPr id="5" name="Content Placeholder 2">
            <a:extLst>
              <a:ext uri="{FF2B5EF4-FFF2-40B4-BE49-F238E27FC236}">
                <a16:creationId xmlns="" xmlns:a16="http://schemas.microsoft.com/office/drawing/2014/main"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small outstanding issues, no exception sheet </a:t>
            </a:r>
            <a:br>
              <a:rPr lang="fi-FI" altLang="de-DE" sz="1000" dirty="0">
                <a:latin typeface="Arial" panose="020B0604020202020204" pitchFamily="34" charset="0"/>
              </a:rPr>
            </a:br>
            <a:r>
              <a:rPr lang="fi-FI" altLang="de-DE" sz="1000" dirty="0" smtClean="0">
                <a:highlight>
                  <a:srgbClr val="FF0000"/>
                </a:highlight>
                <a:latin typeface="Arial" panose="020B0604020202020204" pitchFamily="34" charset="0"/>
              </a:rPr>
              <a:t>Red  </a:t>
            </a:r>
            <a:r>
              <a:rPr lang="fi-FI" altLang="de-DE" sz="1000" dirty="0">
                <a:highlight>
                  <a:srgbClr val="FF0000"/>
                </a:highlight>
                <a:latin typeface="Arial" panose="020B0604020202020204" pitchFamily="34" charset="0"/>
              </a:rPr>
              <a:t>row     </a:t>
            </a:r>
            <a:r>
              <a:rPr lang="fi-FI" altLang="de-DE" sz="1000" dirty="0">
                <a:latin typeface="Arial" panose="020B0604020202020204" pitchFamily="34" charset="0"/>
              </a:rPr>
              <a:t>– exception sheet</a:t>
            </a:r>
          </a:p>
          <a:p>
            <a:pPr>
              <a:lnSpc>
                <a:spcPct val="90000"/>
              </a:lnSpc>
              <a:spcBef>
                <a:spcPct val="0"/>
              </a:spcBef>
              <a:buFontTx/>
              <a:buNone/>
              <a:defRPr/>
            </a:pPr>
            <a:r>
              <a:rPr lang="fi-FI" altLang="de-DE" sz="1000" dirty="0">
                <a:latin typeface="Arial" panose="020B0604020202020204" pitchFamily="34" charset="0"/>
              </a:rPr>
              <a:t>	</a:t>
            </a:r>
            <a:r>
              <a:rPr lang="fi-FI" altLang="de-DE" sz="1000" dirty="0" smtClean="0">
                <a:latin typeface="Arial" panose="020B0604020202020204" pitchFamily="34" charset="0"/>
              </a:rPr>
              <a:t>black text    -  no </a:t>
            </a:r>
            <a:r>
              <a:rPr lang="fi-FI" altLang="de-DE" sz="1000" dirty="0">
                <a:latin typeface="Arial" panose="020B0604020202020204" pitchFamily="34" charset="0"/>
              </a:rPr>
              <a:t>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smtClean="0">
                <a:solidFill>
                  <a:srgbClr val="FF0000"/>
                </a:solidFill>
                <a:latin typeface="Arial" panose="020B0604020202020204" pitchFamily="34" charset="0"/>
              </a:rPr>
              <a:t>red text</a:t>
            </a:r>
            <a:r>
              <a:rPr lang="fi-FI" altLang="de-DE" sz="1000" dirty="0" smtClean="0">
                <a:latin typeface="Arial" panose="020B0604020202020204" pitchFamily="34" charset="0"/>
              </a:rPr>
              <a:t>       -  Updated text since last plenary</a:t>
            </a:r>
            <a:endParaRPr lang="fi-FI" altLang="de-DE" sz="1000" dirty="0">
              <a:latin typeface="Arial" panose="020B0604020202020204" pitchFamily="34" charset="0"/>
            </a:endParaRPr>
          </a:p>
        </p:txBody>
      </p:sp>
    </p:spTree>
    <p:extLst>
      <p:ext uri="{BB962C8B-B14F-4D97-AF65-F5344CB8AC3E}">
        <p14:creationId xmlns:p14="http://schemas.microsoft.com/office/powerpoint/2010/main" val="1037183415"/>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70640</TotalTime>
  <Words>3152</Words>
  <Application>Microsoft Office PowerPoint</Application>
  <PresentationFormat>Widescreen</PresentationFormat>
  <Paragraphs>816</Paragraphs>
  <Slides>30</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30</vt:i4>
      </vt:variant>
    </vt:vector>
  </HeadingPairs>
  <TitlesOfParts>
    <vt:vector size="39" baseType="lpstr">
      <vt:lpstr>MS PGothic</vt:lpstr>
      <vt:lpstr>SimSun</vt:lpstr>
      <vt:lpstr>Arial</vt:lpstr>
      <vt:lpstr>Arial </vt:lpstr>
      <vt:lpstr>Calibri</vt:lpstr>
      <vt:lpstr>Calibri Light</vt:lpstr>
      <vt:lpstr>Times New Roman</vt:lpstr>
      <vt:lpstr>Wingdings</vt:lpstr>
      <vt:lpstr>Office Theme</vt:lpstr>
      <vt:lpstr>CT WG4 Status Report  to TSG CT#92e</vt:lpstr>
      <vt:lpstr>TSG CT4 Officials</vt:lpstr>
      <vt:lpstr>Meeting Calendar</vt:lpstr>
      <vt:lpstr>TSG WG CT4 Statistics</vt:lpstr>
      <vt:lpstr>New/revised agreed  Study/Work Items led by CT4</vt:lpstr>
      <vt:lpstr>New/revised agreed  Study/Work Items led by CT4</vt:lpstr>
      <vt:lpstr>New/revised endorsed  Study/Work Items by CT4</vt:lpstr>
      <vt:lpstr>Work Plan (1/4)</vt:lpstr>
      <vt:lpstr>Work Plan (2/4)</vt:lpstr>
      <vt:lpstr>Work Plan (3/4)</vt:lpstr>
      <vt:lpstr>Work Plan (4/4)</vt:lpstr>
      <vt:lpstr>TS/TR sent to CT plenary</vt:lpstr>
      <vt:lpstr>Exception sheets to CT plenary</vt:lpstr>
      <vt:lpstr>Release 15 Status</vt:lpstr>
      <vt:lpstr>Release 16 Status</vt:lpstr>
      <vt:lpstr>Release 17 Status</vt:lpstr>
      <vt:lpstr>Release 17 Status</vt:lpstr>
      <vt:lpstr>Release 17 Status</vt:lpstr>
      <vt:lpstr>Release 17 Status</vt:lpstr>
      <vt:lpstr>Release 17 Status</vt:lpstr>
      <vt:lpstr>Release 17 Status</vt:lpstr>
      <vt:lpstr>Backward Incompatible Changes</vt:lpstr>
      <vt:lpstr>For Information to CT</vt:lpstr>
      <vt:lpstr>For Information to CT</vt:lpstr>
      <vt:lpstr>For Action to CT</vt:lpstr>
      <vt:lpstr>Acknowledgement</vt:lpstr>
      <vt:lpstr>Annex</vt:lpstr>
      <vt:lpstr>CRs for Conditional Approval</vt:lpstr>
      <vt:lpstr>CRs for Conditional Approval</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Rapporteur</cp:lastModifiedBy>
  <cp:revision>1170</cp:revision>
  <cp:lastPrinted>2021-03-17T12:26:32Z</cp:lastPrinted>
  <dcterms:created xsi:type="dcterms:W3CDTF">2010-02-05T13:52:04Z</dcterms:created>
  <dcterms:modified xsi:type="dcterms:W3CDTF">2021-06-07T13:23:26Z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(3)clKJqgkOBaptIUAQNQ7RCUPUA3QTRxd/ZMtSVT7d67RxkMJ2X/LP2RWWWX97+8/Zo88zwwPE
h06JnZoBWKhKRcEA+kSoXJYfPfBIo56WmdBQUrKDWkK1RRNsnSQJsZTZPRhKrfYa3mWeoQp0
MqOLmWGcvzPITvjJZYtZ8Iu50By97HVVA9jx52/TvlU/Fs+HD+l0dYU0Qimg64tbTUAgsvm/
M8dnbCL6GQoDlrULwf</vt:lpwstr>
  </property>
  <property fmtid="{D5CDD505-2E9C-101B-9397-08002B2CF9AE}" pid="3" name="_2015_ms_pID_7253431">
    <vt:lpwstr>2KjjIw1u1D5aNgqIN2ktx7qcznfm2TSpFU+2NszMz5OWFH4wYqW868
eFJZ4T047d72atqoHmYjRfWEla/DeJ4+CJ2GYatYZo6r0na5O45MKGeT1DJAEMIeiTfcag/v
rfDZVZuJaSAMOOm8BoLD66ey43qVyPQ/tKWQt1lZMbzoQOkZHZUssBbKIwuPC7oXp9xZQBeQ
dxUqd6cX2wMCgsuMBlQa7WyLQhCfD2/BoOwS</vt:lpwstr>
  </property>
  <property fmtid="{D5CDD505-2E9C-101B-9397-08002B2CF9AE}" pid="4" name="_2015_ms_pID_7253432">
    <vt:lpwstr>VA==</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1623066920</vt:lpwstr>
  </property>
</Properties>
</file>