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8"/>
  </p:notesMasterIdLst>
  <p:handoutMasterIdLst>
    <p:handoutMasterId r:id="rId29"/>
  </p:handoutMasterIdLst>
  <p:sldIdLst>
    <p:sldId id="341" r:id="rId2"/>
    <p:sldId id="396" r:id="rId3"/>
    <p:sldId id="412" r:id="rId4"/>
    <p:sldId id="432" r:id="rId5"/>
    <p:sldId id="380" r:id="rId6"/>
    <p:sldId id="414" r:id="rId7"/>
    <p:sldId id="436" r:id="rId8"/>
    <p:sldId id="433" r:id="rId9"/>
    <p:sldId id="434" r:id="rId10"/>
    <p:sldId id="438" r:id="rId11"/>
    <p:sldId id="435" r:id="rId12"/>
    <p:sldId id="419" r:id="rId13"/>
    <p:sldId id="417" r:id="rId14"/>
    <p:sldId id="420" r:id="rId15"/>
    <p:sldId id="411" r:id="rId16"/>
    <p:sldId id="423" r:id="rId17"/>
    <p:sldId id="398" r:id="rId18"/>
    <p:sldId id="403" r:id="rId19"/>
    <p:sldId id="405" r:id="rId20"/>
    <p:sldId id="437" r:id="rId21"/>
    <p:sldId id="407" r:id="rId22"/>
    <p:sldId id="408" r:id="rId23"/>
    <p:sldId id="409" r:id="rId24"/>
    <p:sldId id="429" r:id="rId25"/>
    <p:sldId id="410" r:id="rId26"/>
    <p:sldId id="379" r:id="rId2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735" autoAdjust="0"/>
    <p:restoredTop sz="99112" autoAdjust="0"/>
  </p:normalViewPr>
  <p:slideViewPr>
    <p:cSldViewPr snapToGrid="0">
      <p:cViewPr varScale="1">
        <p:scale>
          <a:sx n="72" d="100"/>
          <a:sy n="72" d="100"/>
        </p:scale>
        <p:origin x="750" y="6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smtClean="0">
                <a:ln w="0"/>
                <a:latin typeface="Calibri" panose="020F0502020204030204" pitchFamily="34" charset="0"/>
              </a:rPr>
              <a:t>© 3GPP 2021</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smtClean="0">
              <a:latin typeface="Calibri" pitchFamily="34" charset="0"/>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SP-21xxxx	</a:t>
            </a:r>
          </a:p>
        </p:txBody>
      </p:sp>
      <p:sp>
        <p:nvSpPr>
          <p:cNvPr id="14" name="Text Box 14"/>
          <p:cNvSpPr txBox="1">
            <a:spLocks noChangeArrowheads="1"/>
          </p:cNvSpPr>
          <p:nvPr userDrawn="1"/>
        </p:nvSpPr>
        <p:spPr bwMode="auto">
          <a:xfrm>
            <a:off x="133350" y="36513"/>
            <a:ext cx="34197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
              </a:rPr>
              <a:t>3GPP TSG SA#92e</a:t>
            </a:r>
          </a:p>
          <a:p>
            <a:pPr eaLnBrk="1" hangingPunct="1">
              <a:defRPr/>
            </a:pPr>
            <a:r>
              <a:rPr lang="sv-SE" altLang="en-US" sz="1200" b="1" dirty="0" smtClean="0">
                <a:latin typeface="Arial "/>
              </a:rPr>
              <a:t>E-Meeting– 15.-21. June 2021</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ct/TSG_CT/TSGC_91e/Docs/CP-210265.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smtClean="0"/>
              <a:t>IETF Status Report </a:t>
            </a:r>
            <a:r>
              <a:rPr lang="en-US" altLang="en-US" dirty="0"/>
              <a:t/>
            </a:r>
            <a:br>
              <a:rPr lang="en-US" altLang="en-US" dirty="0"/>
            </a:br>
            <a:r>
              <a:rPr lang="en-US" altLang="en-US" dirty="0"/>
              <a:t>to TSG </a:t>
            </a:r>
            <a:r>
              <a:rPr lang="en-US" altLang="en-US" dirty="0" smtClean="0"/>
              <a:t>CT/SA#92</a:t>
            </a:r>
            <a:endParaRPr lang="en-GB" altLang="en-US" dirty="0" smtClean="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smtClean="0"/>
              <a:t>Lionel Morand</a:t>
            </a:r>
          </a:p>
          <a:p>
            <a:pPr marL="0" indent="0" eaLnBrk="1" hangingPunct="1">
              <a:buFontTx/>
              <a:buNone/>
            </a:pPr>
            <a:r>
              <a:rPr lang="en-GB" altLang="en-US" dirty="0" smtClean="0"/>
              <a:t>IETF liaison, 3GPP </a:t>
            </a:r>
            <a:r>
              <a:rPr lang="en-GB" altLang="en-US" dirty="0" smtClean="0"/>
              <a:t>TSG CT chair, Orange</a:t>
            </a: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a:t>
            </a:r>
            <a:r>
              <a:rPr lang="fr-FR" dirty="0" err="1" smtClean="0"/>
              <a:t>Tracking</a:t>
            </a:r>
            <a:r>
              <a:rPr lang="fr-FR" dirty="0" smtClean="0"/>
              <a:t> </a:t>
            </a:r>
            <a:r>
              <a:rPr lang="fr-FR" dirty="0" err="1" smtClean="0"/>
              <a:t>requests</a:t>
            </a:r>
            <a:r>
              <a:rPr lang="fr-FR" smtClean="0"/>
              <a:t> to IANA</a:t>
            </a:r>
            <a:endParaRPr lang="fr-FR" dirty="0"/>
          </a:p>
        </p:txBody>
      </p:sp>
    </p:spTree>
    <p:extLst>
      <p:ext uri="{BB962C8B-B14F-4D97-AF65-F5344CB8AC3E}">
        <p14:creationId xmlns:p14="http://schemas.microsoft.com/office/powerpoint/2010/main" val="3566025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Issue</a:t>
            </a:r>
            <a:endParaRPr lang="en-US" dirty="0"/>
          </a:p>
        </p:txBody>
      </p:sp>
      <p:sp>
        <p:nvSpPr>
          <p:cNvPr id="3" name="Espace réservé du contenu 2"/>
          <p:cNvSpPr>
            <a:spLocks noGrp="1"/>
          </p:cNvSpPr>
          <p:nvPr>
            <p:ph idx="1"/>
          </p:nvPr>
        </p:nvSpPr>
        <p:spPr>
          <a:xfrm>
            <a:off x="838200" y="1732861"/>
            <a:ext cx="10515600" cy="4351338"/>
          </a:xfrm>
        </p:spPr>
        <p:txBody>
          <a:bodyPr/>
          <a:lstStyle/>
          <a:p>
            <a:r>
              <a:rPr lang="fr-FR" dirty="0" smtClean="0"/>
              <a:t>IANA </a:t>
            </a:r>
            <a:r>
              <a:rPr lang="fr-FR" dirty="0" err="1" smtClean="0"/>
              <a:t>assignment</a:t>
            </a:r>
            <a:r>
              <a:rPr lang="fr-FR" dirty="0" smtClean="0"/>
              <a:t> applications have not been </a:t>
            </a:r>
            <a:r>
              <a:rPr lang="fr-FR" dirty="0" err="1" smtClean="0"/>
              <a:t>submitted</a:t>
            </a:r>
            <a:r>
              <a:rPr lang="fr-FR" dirty="0" smtClean="0"/>
              <a:t> by 3GPP</a:t>
            </a:r>
          </a:p>
          <a:p>
            <a:pPr lvl="1"/>
            <a:r>
              <a:rPr lang="fr-FR" dirty="0"/>
              <a:t>Not </a:t>
            </a:r>
            <a:r>
              <a:rPr lang="fr-FR" dirty="0" err="1"/>
              <a:t>limited</a:t>
            </a:r>
            <a:r>
              <a:rPr lang="fr-FR" dirty="0"/>
              <a:t> to Media types (</a:t>
            </a:r>
            <a:r>
              <a:rPr lang="fr-FR" dirty="0" err="1"/>
              <a:t>e.g</a:t>
            </a:r>
            <a:r>
              <a:rPr lang="fr-FR" dirty="0"/>
              <a:t>. </a:t>
            </a:r>
            <a:r>
              <a:rPr lang="fr-FR" dirty="0" err="1"/>
              <a:t>applies</a:t>
            </a:r>
            <a:r>
              <a:rPr lang="fr-FR" dirty="0"/>
              <a:t> </a:t>
            </a:r>
            <a:r>
              <a:rPr lang="fr-FR" dirty="0" err="1"/>
              <a:t>also</a:t>
            </a:r>
            <a:r>
              <a:rPr lang="fr-FR" dirty="0"/>
              <a:t> to Port </a:t>
            </a:r>
            <a:r>
              <a:rPr lang="fr-FR" dirty="0" err="1"/>
              <a:t>assignment</a:t>
            </a:r>
            <a:r>
              <a:rPr lang="fr-FR" dirty="0" smtClean="0"/>
              <a:t>)</a:t>
            </a:r>
          </a:p>
          <a:p>
            <a:r>
              <a:rPr lang="fr-FR" dirty="0" smtClean="0"/>
              <a:t>No </a:t>
            </a:r>
            <a:r>
              <a:rPr lang="fr-FR" dirty="0" err="1" smtClean="0"/>
              <a:t>way</a:t>
            </a:r>
            <a:r>
              <a:rPr lang="fr-FR" dirty="0" smtClean="0"/>
              <a:t> to check if:</a:t>
            </a:r>
          </a:p>
          <a:p>
            <a:pPr lvl="1"/>
            <a:r>
              <a:rPr lang="fr-FR" dirty="0" smtClean="0"/>
              <a:t>3GPP has </a:t>
            </a:r>
            <a:r>
              <a:rPr lang="fr-FR" dirty="0" err="1" smtClean="0"/>
              <a:t>submitted</a:t>
            </a:r>
            <a:r>
              <a:rPr lang="fr-FR" dirty="0" smtClean="0"/>
              <a:t> a </a:t>
            </a:r>
            <a:r>
              <a:rPr lang="fr-FR" dirty="0" err="1" smtClean="0"/>
              <a:t>request</a:t>
            </a:r>
            <a:r>
              <a:rPr lang="fr-FR" dirty="0" smtClean="0"/>
              <a:t> to IANA</a:t>
            </a:r>
          </a:p>
          <a:p>
            <a:pPr lvl="1"/>
            <a:r>
              <a:rPr lang="fr-FR" dirty="0" smtClean="0"/>
              <a:t>IANA has </a:t>
            </a:r>
            <a:r>
              <a:rPr lang="fr-FR" dirty="0" err="1" smtClean="0"/>
              <a:t>positively</a:t>
            </a:r>
            <a:r>
              <a:rPr lang="fr-FR" dirty="0" smtClean="0"/>
              <a:t> </a:t>
            </a:r>
            <a:r>
              <a:rPr lang="fr-FR" dirty="0" err="1" smtClean="0"/>
              <a:t>answered</a:t>
            </a:r>
            <a:r>
              <a:rPr lang="fr-FR" dirty="0" smtClean="0"/>
              <a:t> to </a:t>
            </a:r>
            <a:r>
              <a:rPr lang="fr-FR" dirty="0" err="1" smtClean="0"/>
              <a:t>our</a:t>
            </a:r>
            <a:r>
              <a:rPr lang="fr-FR" dirty="0" smtClean="0"/>
              <a:t> </a:t>
            </a:r>
            <a:r>
              <a:rPr lang="fr-FR" dirty="0" err="1" smtClean="0"/>
              <a:t>request</a:t>
            </a:r>
            <a:endParaRPr lang="fr-FR" dirty="0" smtClean="0"/>
          </a:p>
          <a:p>
            <a:r>
              <a:rPr lang="fr-FR" dirty="0" err="1" smtClean="0"/>
              <a:t>We</a:t>
            </a:r>
            <a:r>
              <a:rPr lang="fr-FR" dirty="0" smtClean="0"/>
              <a:t> </a:t>
            </a:r>
            <a:r>
              <a:rPr lang="fr-FR" dirty="0" err="1" smtClean="0"/>
              <a:t>need</a:t>
            </a:r>
            <a:r>
              <a:rPr lang="fr-FR" dirty="0" smtClean="0"/>
              <a:t> a </a:t>
            </a:r>
            <a:r>
              <a:rPr lang="fr-FR" dirty="0" err="1" smtClean="0"/>
              <a:t>specific</a:t>
            </a:r>
            <a:r>
              <a:rPr lang="fr-FR" dirty="0" smtClean="0"/>
              <a:t> </a:t>
            </a:r>
            <a:r>
              <a:rPr lang="fr-FR" dirty="0" err="1" smtClean="0"/>
              <a:t>tracking</a:t>
            </a:r>
            <a:r>
              <a:rPr lang="fr-FR" dirty="0" smtClean="0"/>
              <a:t> </a:t>
            </a:r>
            <a:r>
              <a:rPr lang="fr-FR" dirty="0" err="1" smtClean="0"/>
              <a:t>mechanism</a:t>
            </a:r>
            <a:r>
              <a:rPr lang="fr-FR" dirty="0" smtClean="0"/>
              <a:t>:</a:t>
            </a:r>
          </a:p>
          <a:p>
            <a:pPr lvl="1"/>
            <a:r>
              <a:rPr lang="fr-FR" dirty="0" err="1" smtClean="0"/>
              <a:t>Internal</a:t>
            </a:r>
            <a:r>
              <a:rPr lang="fr-FR" dirty="0" smtClean="0"/>
              <a:t> 3GPP (web-</a:t>
            </a:r>
            <a:r>
              <a:rPr lang="fr-FR" dirty="0" err="1" smtClean="0"/>
              <a:t>based</a:t>
            </a:r>
            <a:r>
              <a:rPr lang="fr-FR" dirty="0" smtClean="0"/>
              <a:t>) </a:t>
            </a:r>
            <a:r>
              <a:rPr lang="fr-FR" dirty="0" err="1" smtClean="0"/>
              <a:t>registry</a:t>
            </a:r>
            <a:r>
              <a:rPr lang="fr-FR" dirty="0" smtClean="0"/>
              <a:t>?</a:t>
            </a:r>
          </a:p>
          <a:p>
            <a:pPr lvl="1"/>
            <a:r>
              <a:rPr lang="fr-FR" dirty="0" err="1" smtClean="0"/>
              <a:t>Included</a:t>
            </a:r>
            <a:r>
              <a:rPr lang="fr-FR" dirty="0" smtClean="0"/>
              <a:t> in the </a:t>
            </a:r>
            <a:r>
              <a:rPr lang="fr-FR" dirty="0" err="1" smtClean="0"/>
              <a:t>Work</a:t>
            </a:r>
            <a:r>
              <a:rPr lang="fr-FR" dirty="0" smtClean="0"/>
              <a:t> plan as for IETF </a:t>
            </a:r>
            <a:r>
              <a:rPr lang="fr-FR" dirty="0" err="1" smtClean="0"/>
              <a:t>drafts</a:t>
            </a:r>
            <a:r>
              <a:rPr lang="fr-FR" dirty="0" smtClean="0"/>
              <a:t>?</a:t>
            </a:r>
            <a:endParaRPr lang="fr-FR" dirty="0" smtClean="0"/>
          </a:p>
          <a:p>
            <a:pPr lvl="1"/>
            <a:r>
              <a:rPr lang="fr-FR" dirty="0" err="1" smtClean="0"/>
              <a:t>Any</a:t>
            </a:r>
            <a:r>
              <a:rPr lang="fr-FR" dirty="0" smtClean="0"/>
              <a:t> </a:t>
            </a:r>
            <a:r>
              <a:rPr lang="fr-FR" dirty="0" err="1" smtClean="0"/>
              <a:t>other</a:t>
            </a:r>
            <a:r>
              <a:rPr lang="fr-FR" dirty="0" smtClean="0"/>
              <a:t> option?</a:t>
            </a:r>
          </a:p>
          <a:p>
            <a:r>
              <a:rPr lang="fr-FR" dirty="0" smtClean="0"/>
              <a:t>Guidelines to chairs, MCC, </a:t>
            </a:r>
            <a:r>
              <a:rPr lang="fr-FR" dirty="0" err="1" smtClean="0"/>
              <a:t>delegates</a:t>
            </a:r>
            <a:r>
              <a:rPr lang="fr-FR" dirty="0" smtClean="0"/>
              <a:t>:</a:t>
            </a:r>
          </a:p>
          <a:p>
            <a:pPr lvl="1"/>
            <a:r>
              <a:rPr lang="fr-FR" dirty="0" err="1" smtClean="0"/>
              <a:t>Please</a:t>
            </a:r>
            <a:r>
              <a:rPr lang="fr-FR" dirty="0" smtClean="0"/>
              <a:t> </a:t>
            </a:r>
            <a:r>
              <a:rPr lang="fr-FR" b="1" dirty="0" smtClean="0">
                <a:solidFill>
                  <a:srgbClr val="FF0000"/>
                </a:solidFill>
              </a:rPr>
              <a:t>contact the CT chair </a:t>
            </a:r>
            <a:r>
              <a:rPr lang="fr-FR" dirty="0" err="1" smtClean="0"/>
              <a:t>before</a:t>
            </a:r>
            <a:r>
              <a:rPr lang="fr-FR" dirty="0" smtClean="0"/>
              <a:t> </a:t>
            </a:r>
            <a:r>
              <a:rPr lang="fr-FR" dirty="0" err="1" smtClean="0"/>
              <a:t>any</a:t>
            </a:r>
            <a:r>
              <a:rPr lang="fr-FR" dirty="0" smtClean="0"/>
              <a:t> IANA </a:t>
            </a:r>
            <a:r>
              <a:rPr lang="fr-FR" dirty="0" err="1" smtClean="0"/>
              <a:t>request</a:t>
            </a:r>
            <a:r>
              <a:rPr lang="fr-FR" dirty="0" smtClean="0"/>
              <a:t> application</a:t>
            </a:r>
          </a:p>
          <a:p>
            <a:pPr lvl="1"/>
            <a:endParaRPr lang="fr-FR" dirty="0" smtClean="0"/>
          </a:p>
          <a:p>
            <a:endParaRPr lang="fr-FR" dirty="0" smtClean="0"/>
          </a:p>
        </p:txBody>
      </p:sp>
    </p:spTree>
    <p:extLst>
      <p:ext uri="{BB962C8B-B14F-4D97-AF65-F5344CB8AC3E}">
        <p14:creationId xmlns:p14="http://schemas.microsoft.com/office/powerpoint/2010/main" val="1768293273"/>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ATSSS </a:t>
            </a:r>
            <a:r>
              <a:rPr lang="en-GB" dirty="0"/>
              <a:t>Phase 2</a:t>
            </a:r>
            <a:endParaRPr lang="fr-FR" dirty="0"/>
          </a:p>
        </p:txBody>
      </p:sp>
    </p:spTree>
    <p:extLst>
      <p:ext uri="{BB962C8B-B14F-4D97-AF65-F5344CB8AC3E}">
        <p14:creationId xmlns:p14="http://schemas.microsoft.com/office/powerpoint/2010/main" val="20033555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QUIC with multipath extensions</a:t>
            </a:r>
            <a:endParaRPr lang="fr-FR" dirty="0"/>
          </a:p>
        </p:txBody>
      </p:sp>
      <p:sp>
        <p:nvSpPr>
          <p:cNvPr id="3" name="Espace réservé du contenu 2"/>
          <p:cNvSpPr>
            <a:spLocks noGrp="1"/>
          </p:cNvSpPr>
          <p:nvPr>
            <p:ph idx="1"/>
          </p:nvPr>
        </p:nvSpPr>
        <p:spPr>
          <a:xfrm>
            <a:off x="838200" y="1825625"/>
            <a:ext cx="10845800" cy="4351338"/>
          </a:xfrm>
        </p:spPr>
        <p:txBody>
          <a:bodyPr/>
          <a:lstStyle/>
          <a:p>
            <a:r>
              <a:rPr lang="en-GB" i="1" dirty="0"/>
              <a:t>S</a:t>
            </a:r>
            <a:r>
              <a:rPr lang="en-GB" i="1" dirty="0" smtClean="0"/>
              <a:t>imultaneous</a:t>
            </a:r>
            <a:r>
              <a:rPr lang="en-GB" dirty="0" smtClean="0"/>
              <a:t> </a:t>
            </a:r>
            <a:r>
              <a:rPr lang="en-GB" dirty="0"/>
              <a:t>transmission of a data flow across 3GPP access (e.g. LTE or NR) and non-3GPP access (e.g. </a:t>
            </a:r>
            <a:r>
              <a:rPr lang="en-GB" dirty="0" err="1"/>
              <a:t>WiFi</a:t>
            </a:r>
            <a:r>
              <a:rPr lang="en-GB" dirty="0" smtClean="0"/>
              <a:t>)</a:t>
            </a:r>
          </a:p>
          <a:p>
            <a:endParaRPr lang="en-GB" dirty="0"/>
          </a:p>
          <a:p>
            <a:endParaRPr lang="en-GB" dirty="0" smtClean="0"/>
          </a:p>
          <a:p>
            <a:endParaRPr lang="en-GB" dirty="0"/>
          </a:p>
          <a:p>
            <a:endParaRPr lang="en-GB" dirty="0" smtClean="0"/>
          </a:p>
          <a:p>
            <a:r>
              <a:rPr lang="en-GB" dirty="0" smtClean="0"/>
              <a:t>For TCP : multipath </a:t>
            </a:r>
            <a:r>
              <a:rPr lang="en-GB" dirty="0"/>
              <a:t>TCP (based on RFC 8684</a:t>
            </a:r>
            <a:r>
              <a:rPr lang="en-GB" dirty="0" smtClean="0"/>
              <a:t>). Already supported</a:t>
            </a:r>
          </a:p>
          <a:p>
            <a:r>
              <a:rPr lang="en-GB" dirty="0" smtClean="0"/>
              <a:t>For non-TCP:  proposed solution </a:t>
            </a:r>
            <a:r>
              <a:rPr lang="en-GB" dirty="0"/>
              <a:t>using QUIC with multipath </a:t>
            </a:r>
            <a:r>
              <a:rPr lang="en-GB" dirty="0" smtClean="0"/>
              <a:t>extensions</a:t>
            </a:r>
          </a:p>
          <a:p>
            <a:pPr lvl="1"/>
            <a:r>
              <a:rPr lang="en-GB" dirty="0" smtClean="0"/>
              <a:t>e.g</a:t>
            </a:r>
            <a:r>
              <a:rPr lang="en-GB" dirty="0"/>
              <a:t>. such as those specified in the </a:t>
            </a:r>
            <a:r>
              <a:rPr lang="en-GB" i="1" dirty="0" smtClean="0"/>
              <a:t>draft-</a:t>
            </a:r>
            <a:r>
              <a:rPr lang="en-GB" i="1" dirty="0" err="1" smtClean="0"/>
              <a:t>deconinck</a:t>
            </a:r>
            <a:r>
              <a:rPr lang="en-GB" i="1" dirty="0" smtClean="0"/>
              <a:t>-multipath-</a:t>
            </a:r>
            <a:r>
              <a:rPr lang="en-GB" i="1" dirty="0" err="1" smtClean="0"/>
              <a:t>quic</a:t>
            </a:r>
            <a:endParaRPr lang="en-GB" dirty="0" smtClean="0"/>
          </a:p>
        </p:txBody>
      </p:sp>
      <p:sp>
        <p:nvSpPr>
          <p:cNvPr id="4" name="Rectangle 2"/>
          <p:cNvSpPr>
            <a:spLocks noChangeArrowheads="1"/>
          </p:cNvSpPr>
          <p:nvPr/>
        </p:nvSpPr>
        <p:spPr bwMode="auto">
          <a:xfrm>
            <a:off x="2656114" y="2652711"/>
            <a:ext cx="1782695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a:p>
        </p:txBody>
      </p:sp>
      <p:graphicFrame>
        <p:nvGraphicFramePr>
          <p:cNvPr id="5" name="Objet 4"/>
          <p:cNvGraphicFramePr>
            <a:graphicFrameLocks noChangeAspect="1"/>
          </p:cNvGraphicFramePr>
          <p:nvPr>
            <p:extLst>
              <p:ext uri="{D42A27DB-BD31-4B8C-83A1-F6EECF244321}">
                <p14:modId xmlns:p14="http://schemas.microsoft.com/office/powerpoint/2010/main" val="2281010535"/>
              </p:ext>
            </p:extLst>
          </p:nvPr>
        </p:nvGraphicFramePr>
        <p:xfrm>
          <a:off x="3178628" y="2652711"/>
          <a:ext cx="6871537" cy="2058935"/>
        </p:xfrm>
        <a:graphic>
          <a:graphicData uri="http://schemas.openxmlformats.org/presentationml/2006/ole">
            <mc:AlternateContent xmlns:mc="http://schemas.openxmlformats.org/markup-compatibility/2006">
              <mc:Choice xmlns:v="urn:schemas-microsoft-com:vml" Requires="v">
                <p:oleObj spid="_x0000_s1058" name="Visio" r:id="rId3" imgW="6713397" imgH="2019221" progId="Visio.Drawing.15">
                  <p:embed/>
                </p:oleObj>
              </mc:Choice>
              <mc:Fallback>
                <p:oleObj name="Visio" r:id="rId3" imgW="6713397" imgH="2019221"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8628" y="2652711"/>
                        <a:ext cx="6871537" cy="2058935"/>
                      </a:xfrm>
                      <a:prstGeom prst="rect">
                        <a:avLst/>
                      </a:prstGeom>
                      <a:noFill/>
                    </p:spPr>
                  </p:pic>
                </p:oleObj>
              </mc:Fallback>
            </mc:AlternateContent>
          </a:graphicData>
        </a:graphic>
      </p:graphicFrame>
    </p:spTree>
    <p:extLst>
      <p:ext uri="{BB962C8B-B14F-4D97-AF65-F5344CB8AC3E}">
        <p14:creationId xmlns:p14="http://schemas.microsoft.com/office/powerpoint/2010/main" val="3105464238"/>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IETF Action</a:t>
            </a:r>
            <a:endParaRPr lang="fr-FR" dirty="0"/>
          </a:p>
        </p:txBody>
      </p:sp>
      <p:sp>
        <p:nvSpPr>
          <p:cNvPr id="3" name="Espace réservé du contenu 2"/>
          <p:cNvSpPr>
            <a:spLocks noGrp="1"/>
          </p:cNvSpPr>
          <p:nvPr>
            <p:ph idx="1"/>
          </p:nvPr>
        </p:nvSpPr>
        <p:spPr/>
        <p:txBody>
          <a:bodyPr/>
          <a:lstStyle/>
          <a:p>
            <a:r>
              <a:rPr lang="fr-FR" dirty="0" smtClean="0"/>
              <a:t> </a:t>
            </a:r>
            <a:r>
              <a:rPr lang="en-GB" dirty="0"/>
              <a:t>T</a:t>
            </a:r>
            <a:r>
              <a:rPr lang="en-GB" dirty="0" smtClean="0"/>
              <a:t>o </a:t>
            </a:r>
            <a:r>
              <a:rPr lang="en-GB" dirty="0"/>
              <a:t>meet the 3GPP Rel-17 timelines, </a:t>
            </a:r>
            <a:r>
              <a:rPr lang="en-GB" dirty="0" smtClean="0"/>
              <a:t>IETF to </a:t>
            </a:r>
            <a:r>
              <a:rPr lang="en-GB" dirty="0"/>
              <a:t>provide any feedback to 3GPP </a:t>
            </a:r>
            <a:r>
              <a:rPr lang="en-GB" dirty="0" smtClean="0"/>
              <a:t>SA2 </a:t>
            </a:r>
            <a:r>
              <a:rPr lang="en-GB" dirty="0"/>
              <a:t>on the </a:t>
            </a:r>
            <a:r>
              <a:rPr lang="en-GB" dirty="0" smtClean="0"/>
              <a:t>standardization </a:t>
            </a:r>
            <a:r>
              <a:rPr lang="en-GB" dirty="0"/>
              <a:t>of such </a:t>
            </a:r>
            <a:r>
              <a:rPr lang="en-GB" dirty="0" smtClean="0"/>
              <a:t>solution for </a:t>
            </a:r>
            <a:r>
              <a:rPr lang="en-GB" dirty="0"/>
              <a:t>multipath QUIC </a:t>
            </a:r>
            <a:r>
              <a:rPr lang="en-GB" dirty="0" smtClean="0"/>
              <a:t>extensions for non-TCP</a:t>
            </a:r>
          </a:p>
          <a:p>
            <a:r>
              <a:rPr lang="en-GB" dirty="0" smtClean="0"/>
              <a:t>IETF feedback:</a:t>
            </a:r>
          </a:p>
          <a:p>
            <a:pPr lvl="1"/>
            <a:r>
              <a:rPr lang="en-GB" dirty="0" smtClean="0"/>
              <a:t>Ongoing discussions on this topic in QUIC WG</a:t>
            </a:r>
          </a:p>
          <a:p>
            <a:pPr lvl="1"/>
            <a:r>
              <a:rPr lang="en-GB" dirty="0" smtClean="0"/>
              <a:t>Possibility of a WG group document soon but IETF cannot commit on completion date for this work even if there is a WG document.</a:t>
            </a:r>
          </a:p>
          <a:p>
            <a:r>
              <a:rPr lang="en-GB" dirty="0"/>
              <a:t>3GPP TR 23.700-93 V2.0.0 sent for approval at TSG#91 while </a:t>
            </a:r>
            <a:r>
              <a:rPr lang="en-GB" dirty="0" smtClean="0"/>
              <a:t>draft-</a:t>
            </a:r>
            <a:r>
              <a:rPr lang="en-GB" dirty="0" err="1" smtClean="0"/>
              <a:t>deconinck</a:t>
            </a:r>
            <a:r>
              <a:rPr lang="en-GB" dirty="0" smtClean="0"/>
              <a:t>-multipath-</a:t>
            </a:r>
            <a:r>
              <a:rPr lang="en-GB" dirty="0" err="1" smtClean="0"/>
              <a:t>quic</a:t>
            </a:r>
            <a:r>
              <a:rPr lang="en-GB" dirty="0" smtClean="0"/>
              <a:t> </a:t>
            </a:r>
            <a:r>
              <a:rPr lang="en-GB" b="1" dirty="0" smtClean="0"/>
              <a:t>still individual draft</a:t>
            </a:r>
            <a:r>
              <a:rPr lang="en-GB" dirty="0" smtClean="0"/>
              <a:t>…</a:t>
            </a:r>
          </a:p>
          <a:p>
            <a:r>
              <a:rPr lang="en-GB" dirty="0" smtClean="0"/>
              <a:t>Any action required in QUIC WG?</a:t>
            </a:r>
            <a:endParaRPr lang="en-GB" dirty="0"/>
          </a:p>
          <a:p>
            <a:endParaRPr lang="en-GB" dirty="0" smtClean="0"/>
          </a:p>
          <a:p>
            <a:pPr marL="0" indent="0">
              <a:buNone/>
            </a:pPr>
            <a:endParaRPr lang="fr-FR" dirty="0"/>
          </a:p>
        </p:txBody>
      </p:sp>
    </p:spTree>
    <p:extLst>
      <p:ext uri="{BB962C8B-B14F-4D97-AF65-F5344CB8AC3E}">
        <p14:creationId xmlns:p14="http://schemas.microsoft.com/office/powerpoint/2010/main" val="3756039809"/>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New </a:t>
            </a:r>
            <a:r>
              <a:rPr lang="fr-FR" dirty="0" err="1" smtClean="0"/>
              <a:t>Published</a:t>
            </a:r>
            <a:r>
              <a:rPr lang="fr-FR" dirty="0" smtClean="0"/>
              <a:t> </a:t>
            </a:r>
            <a:r>
              <a:rPr lang="fr-FR" dirty="0" err="1" smtClean="0"/>
              <a:t>RFCs</a:t>
            </a:r>
            <a:endParaRPr lang="fr-FR" dirty="0"/>
          </a:p>
        </p:txBody>
      </p:sp>
    </p:spTree>
    <p:extLst>
      <p:ext uri="{BB962C8B-B14F-4D97-AF65-F5344CB8AC3E}">
        <p14:creationId xmlns:p14="http://schemas.microsoft.com/office/powerpoint/2010/main" val="14466747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New published RFCs</a:t>
            </a:r>
          </a:p>
        </p:txBody>
      </p:sp>
      <p:sp>
        <p:nvSpPr>
          <p:cNvPr id="3" name="Espace réservé du contenu 2"/>
          <p:cNvSpPr>
            <a:spLocks noGrp="1"/>
          </p:cNvSpPr>
          <p:nvPr>
            <p:ph idx="1"/>
          </p:nvPr>
        </p:nvSpPr>
        <p:spPr/>
        <p:txBody>
          <a:bodyPr/>
          <a:lstStyle/>
          <a:p>
            <a:r>
              <a:rPr lang="fr-FR" dirty="0" smtClean="0"/>
              <a:t>RFC 9027</a:t>
            </a:r>
          </a:p>
          <a:p>
            <a:pPr lvl="1"/>
            <a:r>
              <a:rPr lang="fr-FR" dirty="0" err="1" smtClean="0"/>
              <a:t>Title</a:t>
            </a:r>
            <a:r>
              <a:rPr lang="fr-FR" dirty="0" smtClean="0"/>
              <a:t>: </a:t>
            </a:r>
            <a:r>
              <a:rPr lang="en-US" dirty="0"/>
              <a:t>Assertion Values for Resource Priority Header and SIP Priority Header Claims in Support of Emergency Services </a:t>
            </a:r>
            <a:r>
              <a:rPr lang="en-US" dirty="0" smtClean="0"/>
              <a:t>Networks</a:t>
            </a:r>
          </a:p>
          <a:p>
            <a:pPr lvl="1"/>
            <a:r>
              <a:rPr lang="fr-FR" dirty="0" err="1" smtClean="0"/>
              <a:t>Was</a:t>
            </a:r>
            <a:r>
              <a:rPr lang="fr-FR" dirty="0"/>
              <a:t> </a:t>
            </a:r>
            <a:r>
              <a:rPr lang="fr-FR" dirty="0" err="1" smtClean="0"/>
              <a:t>draft</a:t>
            </a:r>
            <a:r>
              <a:rPr lang="fr-FR" dirty="0" smtClean="0"/>
              <a:t>-</a:t>
            </a:r>
            <a:r>
              <a:rPr lang="fr-FR" dirty="0" err="1" smtClean="0"/>
              <a:t>ietf</a:t>
            </a:r>
            <a:r>
              <a:rPr lang="fr-FR" dirty="0" smtClean="0"/>
              <a:t>-</a:t>
            </a:r>
            <a:r>
              <a:rPr lang="fr-FR" dirty="0" err="1" smtClean="0"/>
              <a:t>stir</a:t>
            </a:r>
            <a:r>
              <a:rPr lang="fr-FR" dirty="0" smtClean="0"/>
              <a:t>-</a:t>
            </a:r>
            <a:r>
              <a:rPr lang="fr-FR" dirty="0" err="1" smtClean="0"/>
              <a:t>rph</a:t>
            </a:r>
            <a:r>
              <a:rPr lang="fr-FR" dirty="0" smtClean="0"/>
              <a:t>-emergency-services</a:t>
            </a:r>
          </a:p>
          <a:p>
            <a:pPr lvl="1"/>
            <a:r>
              <a:rPr lang="fr-FR" dirty="0" err="1" smtClean="0"/>
              <a:t>Next</a:t>
            </a:r>
            <a:r>
              <a:rPr lang="fr-FR" dirty="0" smtClean="0"/>
              <a:t> </a:t>
            </a:r>
            <a:r>
              <a:rPr lang="fr-FR" dirty="0" err="1" smtClean="0"/>
              <a:t>step</a:t>
            </a:r>
            <a:r>
              <a:rPr lang="fr-FR" dirty="0" smtClean="0"/>
              <a:t>: </a:t>
            </a:r>
            <a:r>
              <a:rPr lang="fr-FR" dirty="0" smtClean="0">
                <a:solidFill>
                  <a:srgbClr val="FF0000"/>
                </a:solidFill>
              </a:rPr>
              <a:t>CR to TS 29.229 </a:t>
            </a:r>
            <a:r>
              <a:rPr lang="fr-FR" dirty="0" err="1" smtClean="0">
                <a:solidFill>
                  <a:srgbClr val="FF0000"/>
                </a:solidFill>
              </a:rPr>
              <a:t>required</a:t>
            </a:r>
            <a:r>
              <a:rPr lang="fr-FR" dirty="0" smtClean="0">
                <a:solidFill>
                  <a:srgbClr val="FF0000"/>
                </a:solidFill>
              </a:rPr>
              <a:t> </a:t>
            </a:r>
            <a:r>
              <a:rPr lang="fr-FR" dirty="0" err="1" smtClean="0">
                <a:solidFill>
                  <a:srgbClr val="FF0000"/>
                </a:solidFill>
              </a:rPr>
              <a:t>from</a:t>
            </a:r>
            <a:r>
              <a:rPr lang="fr-FR" dirty="0" smtClean="0">
                <a:solidFill>
                  <a:srgbClr val="FF0000"/>
                </a:solidFill>
              </a:rPr>
              <a:t> Rel-17(CT1)</a:t>
            </a:r>
          </a:p>
          <a:p>
            <a:pPr lvl="1"/>
            <a:endParaRPr lang="fr-FR" dirty="0" smtClean="0"/>
          </a:p>
          <a:p>
            <a:r>
              <a:rPr lang="fr-FR" dirty="0" smtClean="0"/>
              <a:t>RFC 8898</a:t>
            </a:r>
            <a:endParaRPr lang="en-US" dirty="0"/>
          </a:p>
          <a:p>
            <a:pPr lvl="1"/>
            <a:r>
              <a:rPr lang="en-US" dirty="0"/>
              <a:t>Title: Overview: </a:t>
            </a:r>
            <a:r>
              <a:rPr lang="en-US" dirty="0"/>
              <a:t>Third-Party Token-Based Authentication and Authorization for Session Initiation Protocol (SIP)</a:t>
            </a:r>
            <a:endParaRPr lang="en-US" dirty="0"/>
          </a:p>
          <a:p>
            <a:pPr lvl="1"/>
            <a:r>
              <a:rPr lang="en-US" dirty="0"/>
              <a:t>Was </a:t>
            </a:r>
            <a:r>
              <a:rPr lang="en-US" dirty="0" smtClean="0"/>
              <a:t>draft-</a:t>
            </a:r>
            <a:r>
              <a:rPr lang="en-US" dirty="0" err="1" smtClean="0"/>
              <a:t>ietf</a:t>
            </a:r>
            <a:r>
              <a:rPr lang="en-US" dirty="0" smtClean="0"/>
              <a:t>-</a:t>
            </a:r>
            <a:r>
              <a:rPr lang="en-US" dirty="0" err="1" smtClean="0"/>
              <a:t>sipcore</a:t>
            </a:r>
            <a:r>
              <a:rPr lang="en-US" dirty="0" smtClean="0"/>
              <a:t>-sip-token-</a:t>
            </a:r>
            <a:r>
              <a:rPr lang="en-US" dirty="0" err="1" smtClean="0"/>
              <a:t>authnz</a:t>
            </a:r>
            <a:endParaRPr lang="en-US" dirty="0" smtClean="0"/>
          </a:p>
          <a:p>
            <a:pPr lvl="1"/>
            <a:r>
              <a:rPr lang="fr-FR" dirty="0" err="1" smtClean="0"/>
              <a:t>Next</a:t>
            </a:r>
            <a:r>
              <a:rPr lang="fr-FR" dirty="0" smtClean="0"/>
              <a:t> </a:t>
            </a:r>
            <a:r>
              <a:rPr lang="fr-FR" dirty="0" err="1" smtClean="0"/>
              <a:t>step</a:t>
            </a:r>
            <a:r>
              <a:rPr lang="fr-FR" dirty="0" smtClean="0"/>
              <a:t>: </a:t>
            </a:r>
            <a:r>
              <a:rPr lang="fr-FR" dirty="0" err="1" smtClean="0">
                <a:solidFill>
                  <a:srgbClr val="FF0000"/>
                </a:solidFill>
              </a:rPr>
              <a:t>CRs</a:t>
            </a:r>
            <a:r>
              <a:rPr lang="fr-FR" dirty="0" smtClean="0">
                <a:solidFill>
                  <a:srgbClr val="FF0000"/>
                </a:solidFill>
              </a:rPr>
              <a:t> to TS 24.371 </a:t>
            </a:r>
            <a:r>
              <a:rPr lang="fr-FR" dirty="0" err="1" smtClean="0">
                <a:solidFill>
                  <a:srgbClr val="FF0000"/>
                </a:solidFill>
              </a:rPr>
              <a:t>required</a:t>
            </a:r>
            <a:r>
              <a:rPr lang="fr-FR" dirty="0" smtClean="0">
                <a:solidFill>
                  <a:srgbClr val="FF0000"/>
                </a:solidFill>
              </a:rPr>
              <a:t> </a:t>
            </a:r>
            <a:r>
              <a:rPr lang="fr-FR" dirty="0" err="1" smtClean="0">
                <a:solidFill>
                  <a:srgbClr val="FF0000"/>
                </a:solidFill>
              </a:rPr>
              <a:t>from</a:t>
            </a:r>
            <a:r>
              <a:rPr lang="fr-FR" dirty="0" smtClean="0">
                <a:solidFill>
                  <a:srgbClr val="FF0000"/>
                </a:solidFill>
              </a:rPr>
              <a:t> Rel-12 (CT1)</a:t>
            </a:r>
            <a:endParaRPr lang="en-US" dirty="0" smtClean="0">
              <a:solidFill>
                <a:srgbClr val="FF0000"/>
              </a:solidFill>
            </a:endParaRPr>
          </a:p>
          <a:p>
            <a:endParaRPr lang="fr-FR" dirty="0"/>
          </a:p>
        </p:txBody>
      </p:sp>
    </p:spTree>
    <p:extLst>
      <p:ext uri="{BB962C8B-B14F-4D97-AF65-F5344CB8AC3E}">
        <p14:creationId xmlns:p14="http://schemas.microsoft.com/office/powerpoint/2010/main" val="3812605162"/>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Drafts</a:t>
            </a:r>
            <a:r>
              <a:rPr lang="fr-FR" dirty="0"/>
              <a:t> in RFC Editor queue</a:t>
            </a:r>
          </a:p>
        </p:txBody>
      </p:sp>
    </p:spTree>
    <p:extLst>
      <p:ext uri="{BB962C8B-B14F-4D97-AF65-F5344CB8AC3E}">
        <p14:creationId xmlns:p14="http://schemas.microsoft.com/office/powerpoint/2010/main" val="38351629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Drafts</a:t>
            </a:r>
            <a:r>
              <a:rPr lang="fr-FR" dirty="0"/>
              <a:t> in RFC Editor </a:t>
            </a:r>
            <a:r>
              <a:rPr lang="fr-FR" dirty="0" smtClean="0"/>
              <a:t>queue</a:t>
            </a:r>
            <a:endParaRPr lang="fr-FR" dirty="0"/>
          </a:p>
        </p:txBody>
      </p:sp>
      <p:sp>
        <p:nvSpPr>
          <p:cNvPr id="3" name="Espace réservé du contenu 2"/>
          <p:cNvSpPr>
            <a:spLocks noGrp="1"/>
          </p:cNvSpPr>
          <p:nvPr>
            <p:ph idx="1"/>
          </p:nvPr>
        </p:nvSpPr>
        <p:spPr/>
        <p:txBody>
          <a:bodyPr/>
          <a:lstStyle/>
          <a:p>
            <a:r>
              <a:rPr lang="en-US" dirty="0">
                <a:sym typeface="Wingdings" panose="05000000000000000000" pitchFamily="2" charset="2"/>
              </a:rPr>
              <a:t>draft-ietf-emu-rfc5448bis	</a:t>
            </a:r>
          </a:p>
          <a:p>
            <a:pPr lvl="1"/>
            <a:r>
              <a:rPr lang="en-US" dirty="0">
                <a:sym typeface="Wingdings" panose="05000000000000000000" pitchFamily="2" charset="2"/>
              </a:rPr>
              <a:t>Title: Improved Extensible Authentication Protocol Method for 3GPP Mobile Network Authentication and Key Agreement (EAP-AKA')</a:t>
            </a:r>
          </a:p>
        </p:txBody>
      </p:sp>
    </p:spTree>
    <p:extLst>
      <p:ext uri="{BB962C8B-B14F-4D97-AF65-F5344CB8AC3E}">
        <p14:creationId xmlns:p14="http://schemas.microsoft.com/office/powerpoint/2010/main" val="777626163"/>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Drafts under IESG review</a:t>
            </a:r>
            <a:endParaRPr lang="fr-FR" dirty="0"/>
          </a:p>
        </p:txBody>
      </p:sp>
    </p:spTree>
    <p:extLst>
      <p:ext uri="{BB962C8B-B14F-4D97-AF65-F5344CB8AC3E}">
        <p14:creationId xmlns:p14="http://schemas.microsoft.com/office/powerpoint/2010/main" val="27205990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Contents</a:t>
            </a:r>
            <a:endParaRPr lang="fr-FR" dirty="0"/>
          </a:p>
        </p:txBody>
      </p:sp>
      <p:sp>
        <p:nvSpPr>
          <p:cNvPr id="3" name="Espace réservé du contenu 2"/>
          <p:cNvSpPr>
            <a:spLocks noGrp="1"/>
          </p:cNvSpPr>
          <p:nvPr>
            <p:ph idx="1"/>
          </p:nvPr>
        </p:nvSpPr>
        <p:spPr/>
        <p:txBody>
          <a:bodyPr/>
          <a:lstStyle/>
          <a:p>
            <a:r>
              <a:rPr lang="en-US" dirty="0" smtClean="0"/>
              <a:t>IANA Action</a:t>
            </a:r>
          </a:p>
          <a:p>
            <a:r>
              <a:rPr lang="en-US" dirty="0" smtClean="0"/>
              <a:t>ATSSS </a:t>
            </a:r>
          </a:p>
          <a:p>
            <a:r>
              <a:rPr lang="fr-FR" dirty="0" err="1" smtClean="0"/>
              <a:t>Published</a:t>
            </a:r>
            <a:r>
              <a:rPr lang="fr-FR" dirty="0" smtClean="0"/>
              <a:t> </a:t>
            </a:r>
            <a:r>
              <a:rPr lang="fr-FR" dirty="0" err="1" smtClean="0"/>
              <a:t>RFCs</a:t>
            </a:r>
            <a:endParaRPr lang="en-US" dirty="0" smtClean="0"/>
          </a:p>
          <a:p>
            <a:r>
              <a:rPr lang="en-US" dirty="0" smtClean="0"/>
              <a:t>RFC </a:t>
            </a:r>
            <a:r>
              <a:rPr lang="en-US" dirty="0"/>
              <a:t>Editors </a:t>
            </a:r>
            <a:r>
              <a:rPr lang="en-US" dirty="0" smtClean="0"/>
              <a:t>Queue</a:t>
            </a:r>
            <a:endParaRPr lang="en-US" dirty="0"/>
          </a:p>
          <a:p>
            <a:r>
              <a:rPr lang="en-US" dirty="0" smtClean="0"/>
              <a:t>IESG review</a:t>
            </a:r>
            <a:endParaRPr lang="en-US" dirty="0"/>
          </a:p>
          <a:p>
            <a:r>
              <a:rPr lang="en-US" dirty="0" smtClean="0"/>
              <a:t>Individual drafts</a:t>
            </a:r>
            <a:endParaRPr lang="en-US" dirty="0"/>
          </a:p>
          <a:p>
            <a:r>
              <a:rPr lang="en-US" dirty="0" smtClean="0"/>
              <a:t>Handling of Expired drafts</a:t>
            </a:r>
            <a:endParaRPr lang="en-US" dirty="0"/>
          </a:p>
          <a:p>
            <a:endParaRPr lang="fr-FR" dirty="0"/>
          </a:p>
        </p:txBody>
      </p:sp>
    </p:spTree>
    <p:extLst>
      <p:ext uri="{BB962C8B-B14F-4D97-AF65-F5344CB8AC3E}">
        <p14:creationId xmlns:p14="http://schemas.microsoft.com/office/powerpoint/2010/main" val="15749967"/>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Drafts under IESG review</a:t>
            </a:r>
            <a:endParaRPr lang="fr-FR" dirty="0"/>
          </a:p>
        </p:txBody>
      </p:sp>
      <p:sp>
        <p:nvSpPr>
          <p:cNvPr id="3" name="Espace réservé du contenu 2"/>
          <p:cNvSpPr>
            <a:spLocks noGrp="1"/>
          </p:cNvSpPr>
          <p:nvPr>
            <p:ph idx="1"/>
          </p:nvPr>
        </p:nvSpPr>
        <p:spPr/>
        <p:txBody>
          <a:bodyPr/>
          <a:lstStyle/>
          <a:p>
            <a:r>
              <a:rPr lang="fr-FR" dirty="0" smtClean="0"/>
              <a:t>None</a:t>
            </a:r>
            <a:endParaRPr lang="en-US" dirty="0"/>
          </a:p>
        </p:txBody>
      </p:sp>
    </p:spTree>
    <p:extLst>
      <p:ext uri="{BB962C8B-B14F-4D97-AF65-F5344CB8AC3E}">
        <p14:creationId xmlns:p14="http://schemas.microsoft.com/office/powerpoint/2010/main" val="3351138125"/>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Active WG document</a:t>
            </a:r>
          </a:p>
        </p:txBody>
      </p:sp>
    </p:spTree>
    <p:extLst>
      <p:ext uri="{BB962C8B-B14F-4D97-AF65-F5344CB8AC3E}">
        <p14:creationId xmlns:p14="http://schemas.microsoft.com/office/powerpoint/2010/main" val="33598270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Active WG document</a:t>
            </a:r>
            <a:endParaRPr lang="fr-FR" dirty="0"/>
          </a:p>
        </p:txBody>
      </p:sp>
      <p:sp>
        <p:nvSpPr>
          <p:cNvPr id="3" name="Espace réservé du contenu 2"/>
          <p:cNvSpPr>
            <a:spLocks noGrp="1"/>
          </p:cNvSpPr>
          <p:nvPr>
            <p:ph idx="1"/>
          </p:nvPr>
        </p:nvSpPr>
        <p:spPr/>
        <p:txBody>
          <a:bodyPr/>
          <a:lstStyle/>
          <a:p>
            <a:r>
              <a:rPr lang="fr-FR" dirty="0" smtClean="0"/>
              <a:t>None</a:t>
            </a:r>
            <a:endParaRPr lang="en-US" dirty="0"/>
          </a:p>
        </p:txBody>
      </p:sp>
    </p:spTree>
    <p:extLst>
      <p:ext uri="{BB962C8B-B14F-4D97-AF65-F5344CB8AC3E}">
        <p14:creationId xmlns:p14="http://schemas.microsoft.com/office/powerpoint/2010/main" val="2648970026"/>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Individual</a:t>
            </a:r>
            <a:r>
              <a:rPr lang="fr-FR" dirty="0" smtClean="0"/>
              <a:t> </a:t>
            </a:r>
            <a:r>
              <a:rPr lang="fr-FR" dirty="0" err="1" smtClean="0"/>
              <a:t>submission</a:t>
            </a:r>
            <a:endParaRPr lang="fr-FR" dirty="0"/>
          </a:p>
        </p:txBody>
      </p:sp>
      <p:sp>
        <p:nvSpPr>
          <p:cNvPr id="3" name="Espace réservé du contenu 2"/>
          <p:cNvSpPr>
            <a:spLocks noGrp="1"/>
          </p:cNvSpPr>
          <p:nvPr>
            <p:ph idx="1"/>
          </p:nvPr>
        </p:nvSpPr>
        <p:spPr>
          <a:xfrm>
            <a:off x="838200" y="1825625"/>
            <a:ext cx="10750420" cy="4351338"/>
          </a:xfrm>
        </p:spPr>
        <p:txBody>
          <a:bodyPr/>
          <a:lstStyle/>
          <a:p>
            <a:r>
              <a:rPr lang="en-US" dirty="0"/>
              <a:t>draft-</a:t>
            </a:r>
            <a:r>
              <a:rPr lang="en-US" dirty="0" err="1"/>
              <a:t>jesske</a:t>
            </a:r>
            <a:r>
              <a:rPr lang="en-US" dirty="0"/>
              <a:t>-update-p-visited-network		</a:t>
            </a:r>
          </a:p>
          <a:p>
            <a:pPr lvl="1"/>
            <a:r>
              <a:rPr lang="en-US" dirty="0"/>
              <a:t>Title: Update to P-Visited-Network-ID in SIP Requests and Responses</a:t>
            </a:r>
          </a:p>
          <a:p>
            <a:pPr lvl="1"/>
            <a:r>
              <a:rPr lang="en-US" dirty="0" smtClean="0">
                <a:solidFill>
                  <a:srgbClr val="FF0000"/>
                </a:solidFill>
              </a:rPr>
              <a:t>Revised </a:t>
            </a:r>
            <a:r>
              <a:rPr lang="en-US" dirty="0">
                <a:solidFill>
                  <a:srgbClr val="FF0000"/>
                </a:solidFill>
              </a:rPr>
              <a:t>in 2021-05-31</a:t>
            </a:r>
            <a:r>
              <a:rPr lang="en-US" dirty="0" smtClean="0"/>
              <a:t>.</a:t>
            </a:r>
          </a:p>
          <a:p>
            <a:pPr lvl="1"/>
            <a:r>
              <a:rPr lang="fr-FR" dirty="0" err="1" smtClean="0"/>
              <a:t>Next</a:t>
            </a:r>
            <a:r>
              <a:rPr lang="fr-FR" dirty="0" smtClean="0"/>
              <a:t> </a:t>
            </a:r>
            <a:r>
              <a:rPr lang="fr-FR" dirty="0" err="1" smtClean="0"/>
              <a:t>step</a:t>
            </a:r>
            <a:r>
              <a:rPr lang="fr-FR" dirty="0" smtClean="0"/>
              <a:t>: WG document</a:t>
            </a:r>
            <a:endParaRPr lang="en-US" dirty="0"/>
          </a:p>
        </p:txBody>
      </p:sp>
    </p:spTree>
    <p:extLst>
      <p:ext uri="{BB962C8B-B14F-4D97-AF65-F5344CB8AC3E}">
        <p14:creationId xmlns:p14="http://schemas.microsoft.com/office/powerpoint/2010/main" val="2036263227"/>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Expired</a:t>
            </a:r>
            <a:r>
              <a:rPr lang="fr-FR" dirty="0" smtClean="0"/>
              <a:t> </a:t>
            </a:r>
            <a:r>
              <a:rPr lang="fr-FR" dirty="0" err="1" smtClean="0"/>
              <a:t>Drafts</a:t>
            </a:r>
            <a:endParaRPr lang="fr-FR" dirty="0"/>
          </a:p>
        </p:txBody>
      </p:sp>
    </p:spTree>
    <p:extLst>
      <p:ext uri="{BB962C8B-B14F-4D97-AF65-F5344CB8AC3E}">
        <p14:creationId xmlns:p14="http://schemas.microsoft.com/office/powerpoint/2010/main" val="19856166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Expired Drafts</a:t>
            </a:r>
            <a:endParaRPr lang="en-US" dirty="0"/>
          </a:p>
        </p:txBody>
      </p:sp>
      <p:sp>
        <p:nvSpPr>
          <p:cNvPr id="3" name="Espace réservé du contenu 2"/>
          <p:cNvSpPr>
            <a:spLocks noGrp="1"/>
          </p:cNvSpPr>
          <p:nvPr>
            <p:ph idx="1"/>
          </p:nvPr>
        </p:nvSpPr>
        <p:spPr>
          <a:xfrm>
            <a:off x="838199" y="1825625"/>
            <a:ext cx="10910455" cy="4351338"/>
          </a:xfrm>
        </p:spPr>
        <p:txBody>
          <a:bodyPr/>
          <a:lstStyle/>
          <a:p>
            <a:r>
              <a:rPr lang="en-US" dirty="0" smtClean="0"/>
              <a:t>draft-</a:t>
            </a:r>
            <a:r>
              <a:rPr lang="en-US" dirty="0" err="1" smtClean="0"/>
              <a:t>schwarz</a:t>
            </a:r>
            <a:r>
              <a:rPr lang="en-US" dirty="0" smtClean="0"/>
              <a:t>-</a:t>
            </a:r>
            <a:r>
              <a:rPr lang="en-US" dirty="0" err="1" smtClean="0"/>
              <a:t>mmusic</a:t>
            </a:r>
            <a:r>
              <a:rPr lang="en-US" dirty="0" smtClean="0"/>
              <a:t>-</a:t>
            </a:r>
            <a:r>
              <a:rPr lang="en-US" dirty="0" err="1" smtClean="0"/>
              <a:t>sdp</a:t>
            </a:r>
            <a:r>
              <a:rPr lang="en-US" dirty="0" smtClean="0"/>
              <a:t>-for-</a:t>
            </a:r>
            <a:r>
              <a:rPr lang="en-US" dirty="0" err="1" smtClean="0"/>
              <a:t>gw</a:t>
            </a:r>
            <a:endParaRPr lang="en-US" dirty="0" smtClean="0"/>
          </a:p>
          <a:p>
            <a:pPr lvl="1"/>
            <a:r>
              <a:rPr lang="en-US" dirty="0" smtClean="0"/>
              <a:t>Still to be done</a:t>
            </a:r>
            <a:endParaRPr lang="en-US" dirty="0" smtClean="0">
              <a:solidFill>
                <a:srgbClr val="FF0000"/>
              </a:solidFill>
            </a:endParaRPr>
          </a:p>
          <a:p>
            <a:pPr marL="0" indent="0">
              <a:buNone/>
            </a:pPr>
            <a:endParaRPr lang="en-US" dirty="0"/>
          </a:p>
        </p:txBody>
      </p:sp>
    </p:spTree>
    <p:extLst>
      <p:ext uri="{BB962C8B-B14F-4D97-AF65-F5344CB8AC3E}">
        <p14:creationId xmlns:p14="http://schemas.microsoft.com/office/powerpoint/2010/main" val="2237341823"/>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smtClean="0">
                <a:latin typeface="Arial" pitchFamily="34" charset="0"/>
                <a:cs typeface="Arial" pitchFamily="34" charset="0"/>
              </a:rPr>
              <a:t>Lionel Morand</a:t>
            </a:r>
            <a:endParaRPr lang="fi-FI" altLang="en-US" b="1" dirty="0">
              <a:latin typeface="Arial" pitchFamily="34" charset="0"/>
              <a:cs typeface="Arial" pitchFamily="34" charset="0"/>
            </a:endParaRPr>
          </a:p>
          <a:p>
            <a:pPr algn="ctr">
              <a:spcBef>
                <a:spcPct val="0"/>
              </a:spcBef>
              <a:buFontTx/>
              <a:buNone/>
            </a:pPr>
            <a:r>
              <a:rPr lang="fi-FI" altLang="en-US" sz="1400" dirty="0" smtClean="0">
                <a:latin typeface="Arial" pitchFamily="34" charset="0"/>
                <a:cs typeface="Arial" pitchFamily="34" charset="0"/>
              </a:rPr>
              <a:t>3GPP-IETF Liaison</a:t>
            </a:r>
            <a:endParaRPr lang="fi-FI" altLang="en-US" sz="1400" dirty="0">
              <a:latin typeface="Arial" pitchFamily="34" charset="0"/>
              <a:cs typeface="Arial" pitchFamily="34" charset="0"/>
            </a:endParaRPr>
          </a:p>
          <a:p>
            <a:pPr algn="ctr">
              <a:spcBef>
                <a:spcPct val="0"/>
              </a:spcBef>
              <a:buFontTx/>
              <a:buNone/>
            </a:pPr>
            <a:r>
              <a:rPr lang="fi-FI" altLang="en-US" sz="1400" dirty="0" smtClean="0">
                <a:solidFill>
                  <a:srgbClr val="7F7F7F"/>
                </a:solidFill>
                <a:latin typeface="Arial" pitchFamily="34" charset="0"/>
                <a:cs typeface="Arial" pitchFamily="34" charset="0"/>
              </a:rPr>
              <a:t>lionel.morand@orange.com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smtClean="0"/>
              <a:t>Thank You!</a:t>
            </a:r>
            <a:endParaRPr lang="en-US" dirty="0"/>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IANA Action</a:t>
            </a:r>
            <a:endParaRPr lang="fr-FR" dirty="0"/>
          </a:p>
        </p:txBody>
      </p:sp>
    </p:spTree>
    <p:extLst>
      <p:ext uri="{BB962C8B-B14F-4D97-AF65-F5344CB8AC3E}">
        <p14:creationId xmlns:p14="http://schemas.microsoft.com/office/powerpoint/2010/main" val="25661874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IANA </a:t>
            </a:r>
            <a:r>
              <a:rPr lang="fr-FR" dirty="0" err="1" smtClean="0"/>
              <a:t>number</a:t>
            </a:r>
            <a:r>
              <a:rPr lang="fr-FR" dirty="0" smtClean="0"/>
              <a:t> port </a:t>
            </a:r>
            <a:r>
              <a:rPr lang="fr-FR" dirty="0" err="1" smtClean="0"/>
              <a:t>Assignment</a:t>
            </a:r>
            <a:endParaRPr lang="fr-FR" dirty="0"/>
          </a:p>
        </p:txBody>
      </p:sp>
    </p:spTree>
    <p:extLst>
      <p:ext uri="{BB962C8B-B14F-4D97-AF65-F5344CB8AC3E}">
        <p14:creationId xmlns:p14="http://schemas.microsoft.com/office/powerpoint/2010/main" val="36917832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IANA number Assignment</a:t>
            </a:r>
            <a:endParaRPr lang="en-US" dirty="0"/>
          </a:p>
        </p:txBody>
      </p:sp>
      <p:sp>
        <p:nvSpPr>
          <p:cNvPr id="4" name="Espace réservé du contenu 3"/>
          <p:cNvSpPr>
            <a:spLocks noGrp="1"/>
          </p:cNvSpPr>
          <p:nvPr>
            <p:ph idx="1"/>
          </p:nvPr>
        </p:nvSpPr>
        <p:spPr/>
        <p:txBody>
          <a:bodyPr/>
          <a:lstStyle/>
          <a:p>
            <a:r>
              <a:rPr lang="en-US" dirty="0" smtClean="0"/>
              <a:t>3GPP was tasked to work on alternative solutions to avoid the need for port assignment for (private) 3GPP interfaces</a:t>
            </a:r>
          </a:p>
          <a:p>
            <a:r>
              <a:rPr lang="en-US" dirty="0" smtClean="0"/>
              <a:t>A study has been initiated in CT4 (WID approved at CT#89-e)</a:t>
            </a:r>
          </a:p>
          <a:p>
            <a:pPr lvl="1"/>
            <a:r>
              <a:rPr lang="en-US" dirty="0" smtClean="0"/>
              <a:t>TR 29.835: </a:t>
            </a:r>
            <a:r>
              <a:rPr lang="en-GB" dirty="0"/>
              <a:t>Study on Port Number Allocation Alternatives for New 3GPP </a:t>
            </a:r>
            <a:r>
              <a:rPr lang="en-GB" dirty="0" smtClean="0"/>
              <a:t>Interfaces</a:t>
            </a:r>
          </a:p>
          <a:p>
            <a:pPr lvl="1"/>
            <a:r>
              <a:rPr lang="en-GB" dirty="0" smtClean="0"/>
              <a:t>Sent for approval at TSG#92</a:t>
            </a:r>
            <a:endParaRPr lang="en-US" dirty="0" smtClean="0"/>
          </a:p>
          <a:p>
            <a:pPr lvl="1"/>
            <a:r>
              <a:rPr lang="en-GB" dirty="0" smtClean="0"/>
              <a:t>Feedback received from RAN3 but not from </a:t>
            </a:r>
            <a:r>
              <a:rPr lang="en-GB" dirty="0" smtClean="0"/>
              <a:t>other 3GPP WGs (RAN2</a:t>
            </a:r>
            <a:r>
              <a:rPr lang="en-GB" dirty="0"/>
              <a:t>, RAN3, SA4, CT3, </a:t>
            </a:r>
            <a:r>
              <a:rPr lang="en-GB" dirty="0" smtClean="0"/>
              <a:t>SA5) after LS</a:t>
            </a:r>
            <a:r>
              <a:rPr lang="fr-FR" dirty="0" smtClean="0"/>
              <a:t> (</a:t>
            </a:r>
            <a:r>
              <a:rPr lang="en-US" b="1" u="sng" dirty="0">
                <a:hlinkClick r:id="rId2"/>
              </a:rPr>
              <a:t>CP-210265</a:t>
            </a:r>
            <a:r>
              <a:rPr lang="en-US" dirty="0"/>
              <a:t> </a:t>
            </a:r>
            <a:r>
              <a:rPr lang="fr-FR" dirty="0" smtClean="0"/>
              <a:t>)</a:t>
            </a:r>
          </a:p>
          <a:p>
            <a:pPr lvl="1"/>
            <a:r>
              <a:rPr lang="en-GB" dirty="0" smtClean="0"/>
              <a:t>The TR 29.941 captures the conclusions of the report in </a:t>
            </a:r>
            <a:r>
              <a:rPr lang="en-US" dirty="0"/>
              <a:t>TR 29.835 </a:t>
            </a:r>
            <a:r>
              <a:rPr lang="en-US" dirty="0" smtClean="0"/>
              <a:t>and provides further details on the selected solutions</a:t>
            </a:r>
          </a:p>
          <a:p>
            <a:pPr lvl="1"/>
            <a:r>
              <a:rPr lang="en-GB" dirty="0" smtClean="0"/>
              <a:t>Sent for information </a:t>
            </a:r>
            <a:r>
              <a:rPr lang="en-GB" dirty="0"/>
              <a:t>at </a:t>
            </a:r>
            <a:r>
              <a:rPr lang="en-GB" dirty="0" smtClean="0"/>
              <a:t>TSG#92 and will be sent for approval at TSG#93</a:t>
            </a:r>
            <a:endParaRPr lang="en-US" dirty="0" smtClean="0"/>
          </a:p>
          <a:p>
            <a:pPr marL="0" indent="0">
              <a:buNone/>
            </a:pPr>
            <a:endParaRPr lang="en-US" dirty="0" smtClean="0"/>
          </a:p>
        </p:txBody>
      </p:sp>
    </p:spTree>
    <p:extLst>
      <p:ext uri="{BB962C8B-B14F-4D97-AF65-F5344CB8AC3E}">
        <p14:creationId xmlns:p14="http://schemas.microsoft.com/office/powerpoint/2010/main" val="2999504407"/>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Proposed solutions in TR </a:t>
            </a:r>
            <a:r>
              <a:rPr lang="en-US" dirty="0"/>
              <a:t>29.835</a:t>
            </a:r>
            <a:endParaRPr lang="fr-FR" dirty="0"/>
          </a:p>
        </p:txBody>
      </p:sp>
      <p:sp>
        <p:nvSpPr>
          <p:cNvPr id="3" name="Espace réservé du contenu 2"/>
          <p:cNvSpPr>
            <a:spLocks noGrp="1"/>
          </p:cNvSpPr>
          <p:nvPr>
            <p:ph idx="1"/>
          </p:nvPr>
        </p:nvSpPr>
        <p:spPr/>
        <p:txBody>
          <a:bodyPr numCol="2"/>
          <a:lstStyle/>
          <a:p>
            <a:r>
              <a:rPr lang="en-GB" sz="3200" dirty="0" smtClean="0"/>
              <a:t>3GPP </a:t>
            </a:r>
            <a:r>
              <a:rPr lang="en-GB" sz="3200" dirty="0"/>
              <a:t>Standardizes port number from dynamic/private range [49152 - 65535].</a:t>
            </a:r>
            <a:endParaRPr lang="en-US" sz="3200" dirty="0"/>
          </a:p>
          <a:p>
            <a:r>
              <a:rPr lang="en-GB" sz="3200" dirty="0" smtClean="0"/>
              <a:t>OAM </a:t>
            </a:r>
            <a:r>
              <a:rPr lang="en-GB" sz="3200" dirty="0"/>
              <a:t>based port allocation, by operator</a:t>
            </a:r>
            <a:endParaRPr lang="en-US" sz="3200" dirty="0"/>
          </a:p>
          <a:p>
            <a:r>
              <a:rPr lang="en-GB" sz="3200" dirty="0" smtClean="0"/>
              <a:t>DNS </a:t>
            </a:r>
            <a:r>
              <a:rPr lang="en-GB" sz="3200" dirty="0"/>
              <a:t>based resolution of port number</a:t>
            </a:r>
            <a:endParaRPr lang="en-US" sz="3200" dirty="0"/>
          </a:p>
          <a:p>
            <a:r>
              <a:rPr lang="en-GB" sz="3200" dirty="0" smtClean="0"/>
              <a:t>Multiplexer </a:t>
            </a:r>
            <a:r>
              <a:rPr lang="en-GB" sz="3200" dirty="0"/>
              <a:t>based solution</a:t>
            </a:r>
            <a:endParaRPr lang="en-US" sz="3200" dirty="0"/>
          </a:p>
          <a:p>
            <a:r>
              <a:rPr lang="en-GB" sz="3200" dirty="0" smtClean="0"/>
              <a:t>Standardized </a:t>
            </a:r>
            <a:r>
              <a:rPr lang="en-GB" sz="3200" dirty="0"/>
              <a:t>SCTP PPID without Multiplexer</a:t>
            </a:r>
            <a:endParaRPr lang="en-US" sz="3200" dirty="0"/>
          </a:p>
          <a:p>
            <a:r>
              <a:rPr lang="en-GB" sz="3200" dirty="0" smtClean="0"/>
              <a:t>Form </a:t>
            </a:r>
            <a:r>
              <a:rPr lang="en-GB" sz="3200" dirty="0"/>
              <a:t>work group between 3GPP and IETF to look into the port number requirement</a:t>
            </a:r>
            <a:endParaRPr lang="en-US" sz="3200" dirty="0"/>
          </a:p>
          <a:p>
            <a:r>
              <a:rPr lang="en-GB" sz="3200" dirty="0" smtClean="0"/>
              <a:t>HTTP(s</a:t>
            </a:r>
            <a:r>
              <a:rPr lang="en-GB" sz="3200" dirty="0"/>
              <a:t>) web server query for port discovery</a:t>
            </a:r>
            <a:endParaRPr lang="fr-FR" sz="3200" dirty="0"/>
          </a:p>
        </p:txBody>
      </p:sp>
    </p:spTree>
    <p:extLst>
      <p:ext uri="{BB962C8B-B14F-4D97-AF65-F5344CB8AC3E}">
        <p14:creationId xmlns:p14="http://schemas.microsoft.com/office/powerpoint/2010/main" val="970153723"/>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LS exchange </a:t>
            </a:r>
            <a:r>
              <a:rPr lang="fr-FR" dirty="0" err="1" smtClean="0"/>
              <a:t>with</a:t>
            </a:r>
            <a:r>
              <a:rPr lang="fr-FR" dirty="0" smtClean="0"/>
              <a:t> IESG</a:t>
            </a:r>
            <a:endParaRPr lang="en-US" dirty="0"/>
          </a:p>
        </p:txBody>
      </p:sp>
      <p:sp>
        <p:nvSpPr>
          <p:cNvPr id="3" name="Espace réservé du contenu 2"/>
          <p:cNvSpPr>
            <a:spLocks noGrp="1"/>
          </p:cNvSpPr>
          <p:nvPr>
            <p:ph idx="1"/>
          </p:nvPr>
        </p:nvSpPr>
        <p:spPr/>
        <p:txBody>
          <a:bodyPr/>
          <a:lstStyle/>
          <a:p>
            <a:r>
              <a:rPr lang="en-US" dirty="0" smtClean="0"/>
              <a:t>IESG was requested to clarify the following point given in </a:t>
            </a:r>
            <a:r>
              <a:rPr lang="en-US" dirty="0"/>
              <a:t>C4-210144:</a:t>
            </a:r>
            <a:endParaRPr lang="en-US" dirty="0" smtClean="0"/>
          </a:p>
          <a:p>
            <a:pPr lvl="1"/>
            <a:r>
              <a:rPr lang="en-US" i="1" dirty="0" smtClean="0"/>
              <a:t>The </a:t>
            </a:r>
            <a:r>
              <a:rPr lang="en-US" i="1" dirty="0"/>
              <a:t>one </a:t>
            </a:r>
            <a:r>
              <a:rPr lang="en-US" i="1" dirty="0" smtClean="0"/>
              <a:t>(rule) that </a:t>
            </a:r>
            <a:r>
              <a:rPr lang="en-US" i="1" dirty="0"/>
              <a:t>is most relevant to 3GPP for any future request is the expectation that assignment of </a:t>
            </a:r>
            <a:r>
              <a:rPr lang="en-US" i="1" dirty="0">
                <a:solidFill>
                  <a:srgbClr val="FF0000"/>
                </a:solidFill>
              </a:rPr>
              <a:t>only a single port number per transport  protocol </a:t>
            </a:r>
            <a:r>
              <a:rPr lang="en-US" i="1" dirty="0"/>
              <a:t>will be sufficient across all the future external services, i.e. all 3GPP interfaces that 3GPP defines that use that transport protocol</a:t>
            </a:r>
            <a:r>
              <a:rPr lang="en-US" dirty="0" smtClean="0"/>
              <a:t>.</a:t>
            </a:r>
          </a:p>
          <a:p>
            <a:r>
              <a:rPr lang="fr-FR" dirty="0" smtClean="0"/>
              <a:t>IESG has </a:t>
            </a:r>
            <a:r>
              <a:rPr lang="fr-FR" dirty="0" err="1" smtClean="0"/>
              <a:t>confirmed</a:t>
            </a:r>
            <a:r>
              <a:rPr lang="fr-FR" dirty="0" smtClean="0"/>
              <a:t> CT4 </a:t>
            </a:r>
            <a:r>
              <a:rPr lang="fr-FR" dirty="0" err="1" smtClean="0"/>
              <a:t>understanding</a:t>
            </a:r>
            <a:r>
              <a:rPr lang="fr-FR" dirty="0" smtClean="0"/>
              <a:t>:</a:t>
            </a:r>
            <a:endParaRPr lang="fr-FR" dirty="0"/>
          </a:p>
          <a:p>
            <a:pPr lvl="1"/>
            <a:r>
              <a:rPr lang="en-US" dirty="0" smtClean="0"/>
              <a:t>Previous </a:t>
            </a:r>
            <a:r>
              <a:rPr lang="en-US" dirty="0"/>
              <a:t>statements on this subject </a:t>
            </a:r>
            <a:r>
              <a:rPr lang="en-US" dirty="0" smtClean="0"/>
              <a:t>were intended </a:t>
            </a:r>
            <a:r>
              <a:rPr lang="en-US" dirty="0"/>
              <a:t>to reduce port requests with a low chance of approval, but no party is ever prohibited from requesting a port assignment. An application justified by a particular use case, especially if that use case is deployed over the open Internet, should be registered with IANA and will be evaluated in accordance with IETF and IANA policy, just like any other request</a:t>
            </a:r>
            <a:r>
              <a:rPr lang="en-GB" dirty="0" smtClean="0"/>
              <a:t>.</a:t>
            </a:r>
            <a:endParaRPr lang="en-US" dirty="0"/>
          </a:p>
        </p:txBody>
      </p:sp>
    </p:spTree>
    <p:extLst>
      <p:ext uri="{BB962C8B-B14F-4D97-AF65-F5344CB8AC3E}">
        <p14:creationId xmlns:p14="http://schemas.microsoft.com/office/powerpoint/2010/main" val="1987316962"/>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IANA Media type </a:t>
            </a:r>
            <a:r>
              <a:rPr lang="fr-FR" dirty="0" err="1" smtClean="0"/>
              <a:t>Assignment</a:t>
            </a:r>
            <a:endParaRPr lang="fr-FR" dirty="0"/>
          </a:p>
        </p:txBody>
      </p:sp>
    </p:spTree>
    <p:extLst>
      <p:ext uri="{BB962C8B-B14F-4D97-AF65-F5344CB8AC3E}">
        <p14:creationId xmlns:p14="http://schemas.microsoft.com/office/powerpoint/2010/main" val="17673850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Registered Media </a:t>
            </a:r>
            <a:r>
              <a:rPr lang="en-US" dirty="0"/>
              <a:t>Types</a:t>
            </a:r>
          </a:p>
        </p:txBody>
      </p:sp>
      <p:sp>
        <p:nvSpPr>
          <p:cNvPr id="4" name="Espace réservé du contenu 3"/>
          <p:cNvSpPr>
            <a:spLocks noGrp="1"/>
          </p:cNvSpPr>
          <p:nvPr>
            <p:ph idx="1"/>
          </p:nvPr>
        </p:nvSpPr>
        <p:spPr/>
        <p:txBody>
          <a:bodyPr/>
          <a:lstStyle/>
          <a:p>
            <a:r>
              <a:rPr lang="en-US" dirty="0" smtClean="0"/>
              <a:t>The following Media </a:t>
            </a:r>
            <a:r>
              <a:rPr lang="en-US" dirty="0"/>
              <a:t>Types </a:t>
            </a:r>
            <a:r>
              <a:rPr lang="en-US" dirty="0" smtClean="0"/>
              <a:t>have been registered</a:t>
            </a:r>
            <a:endParaRPr lang="en-US" dirty="0"/>
          </a:p>
          <a:p>
            <a:pPr lvl="1"/>
            <a:r>
              <a:rPr lang="fr-FR" dirty="0" smtClean="0"/>
              <a:t>"Standards" </a:t>
            </a:r>
            <a:r>
              <a:rPr lang="fr-FR" dirty="0" err="1"/>
              <a:t>t</a:t>
            </a:r>
            <a:r>
              <a:rPr lang="fr-FR" dirty="0" err="1" smtClean="0"/>
              <a:t>ree</a:t>
            </a:r>
            <a:endParaRPr lang="en-US" dirty="0" smtClean="0"/>
          </a:p>
          <a:p>
            <a:pPr lvl="2"/>
            <a:r>
              <a:rPr lang="en-US" dirty="0" smtClean="0"/>
              <a:t>application/3gppHal+json</a:t>
            </a:r>
            <a:endParaRPr lang="en-US" dirty="0"/>
          </a:p>
          <a:p>
            <a:pPr lvl="2"/>
            <a:r>
              <a:rPr lang="en-US" dirty="0"/>
              <a:t>application/3gppHalForms+json</a:t>
            </a:r>
          </a:p>
          <a:p>
            <a:pPr lvl="1"/>
            <a:r>
              <a:rPr lang="fr-FR" dirty="0" smtClean="0"/>
              <a:t>"</a:t>
            </a:r>
            <a:r>
              <a:rPr lang="fr-FR" dirty="0" err="1" smtClean="0"/>
              <a:t>Vendor</a:t>
            </a:r>
            <a:r>
              <a:rPr lang="fr-FR" dirty="0" smtClean="0"/>
              <a:t>" </a:t>
            </a:r>
            <a:r>
              <a:rPr lang="fr-FR" dirty="0" err="1" smtClean="0"/>
              <a:t>tree</a:t>
            </a:r>
            <a:endParaRPr lang="en-US" dirty="0" smtClean="0"/>
          </a:p>
          <a:p>
            <a:pPr lvl="2"/>
            <a:r>
              <a:rPr lang="en-US" dirty="0" smtClean="0"/>
              <a:t>application/vnd.3gpp.5gnas</a:t>
            </a:r>
            <a:endParaRPr lang="en-US" dirty="0"/>
          </a:p>
          <a:p>
            <a:pPr lvl="2"/>
            <a:r>
              <a:rPr lang="en-US" dirty="0"/>
              <a:t>application/vnd.3gpp.ngap</a:t>
            </a:r>
          </a:p>
          <a:p>
            <a:pPr lvl="2"/>
            <a:r>
              <a:rPr lang="en-US" dirty="0"/>
              <a:t>application/vnd.3gpp.pfcp</a:t>
            </a:r>
          </a:p>
          <a:p>
            <a:pPr lvl="2"/>
            <a:r>
              <a:rPr lang="en-US" dirty="0"/>
              <a:t>application/vnd.3gpp.lpp</a:t>
            </a:r>
          </a:p>
          <a:p>
            <a:pPr lvl="2"/>
            <a:r>
              <a:rPr lang="en-US" dirty="0"/>
              <a:t>application/vnd.3gpp.s1ap</a:t>
            </a:r>
          </a:p>
        </p:txBody>
      </p:sp>
    </p:spTree>
    <p:extLst>
      <p:ext uri="{BB962C8B-B14F-4D97-AF65-F5344CB8AC3E}">
        <p14:creationId xmlns:p14="http://schemas.microsoft.com/office/powerpoint/2010/main" val="2206259261"/>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20727</TotalTime>
  <Words>745</Words>
  <Application>Microsoft Office PowerPoint</Application>
  <PresentationFormat>Grand écran</PresentationFormat>
  <Paragraphs>110</Paragraphs>
  <Slides>26</Slides>
  <Notes>0</Notes>
  <HiddenSlides>0</HiddenSlides>
  <MMClips>0</MMClips>
  <ScaleCrop>false</ScaleCrop>
  <HeadingPairs>
    <vt:vector size="8" baseType="variant">
      <vt:variant>
        <vt:lpstr>Polices utilisées</vt:lpstr>
      </vt:variant>
      <vt:variant>
        <vt:i4>6</vt:i4>
      </vt:variant>
      <vt:variant>
        <vt:lpstr>Thème</vt:lpstr>
      </vt:variant>
      <vt:variant>
        <vt:i4>1</vt:i4>
      </vt:variant>
      <vt:variant>
        <vt:lpstr>Serveurs OLE incorporés</vt:lpstr>
      </vt:variant>
      <vt:variant>
        <vt:i4>1</vt:i4>
      </vt:variant>
      <vt:variant>
        <vt:lpstr>Titres des diapositives</vt:lpstr>
      </vt:variant>
      <vt:variant>
        <vt:i4>26</vt:i4>
      </vt:variant>
    </vt:vector>
  </HeadingPairs>
  <TitlesOfParts>
    <vt:vector size="34" baseType="lpstr">
      <vt:lpstr>Arial</vt:lpstr>
      <vt:lpstr>Arial </vt:lpstr>
      <vt:lpstr>Calibri</vt:lpstr>
      <vt:lpstr>Calibri Light</vt:lpstr>
      <vt:lpstr>Times New Roman</vt:lpstr>
      <vt:lpstr>Wingdings</vt:lpstr>
      <vt:lpstr>Office Theme</vt:lpstr>
      <vt:lpstr>Visio</vt:lpstr>
      <vt:lpstr>IETF Status Report  to TSG CT/SA#92</vt:lpstr>
      <vt:lpstr>Contents</vt:lpstr>
      <vt:lpstr>IANA Action</vt:lpstr>
      <vt:lpstr>- IANA number port Assignment</vt:lpstr>
      <vt:lpstr>IANA number Assignment</vt:lpstr>
      <vt:lpstr>Proposed solutions in TR 29.835</vt:lpstr>
      <vt:lpstr>LS exchange with IESG</vt:lpstr>
      <vt:lpstr>- IANA Media type Assignment</vt:lpstr>
      <vt:lpstr>Registered Media Types</vt:lpstr>
      <vt:lpstr>- Tracking requests to IANA</vt:lpstr>
      <vt:lpstr>Issue</vt:lpstr>
      <vt:lpstr>ATSSS Phase 2</vt:lpstr>
      <vt:lpstr>QUIC with multipath extensions</vt:lpstr>
      <vt:lpstr>IETF Action</vt:lpstr>
      <vt:lpstr>New Published RFCs</vt:lpstr>
      <vt:lpstr>New published RFCs</vt:lpstr>
      <vt:lpstr>Drafts in RFC Editor queue</vt:lpstr>
      <vt:lpstr>Drafts in RFC Editor queue</vt:lpstr>
      <vt:lpstr>Drafts under IESG review</vt:lpstr>
      <vt:lpstr>Drafts under IESG review</vt:lpstr>
      <vt:lpstr>Active WG document</vt:lpstr>
      <vt:lpstr>Active WG document</vt:lpstr>
      <vt:lpstr>Individual submission</vt:lpstr>
      <vt:lpstr>Expired Drafts</vt:lpstr>
      <vt:lpstr>Expired Drafts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CT chair</cp:lastModifiedBy>
  <cp:revision>749</cp:revision>
  <dcterms:created xsi:type="dcterms:W3CDTF">2010-02-05T13:52:04Z</dcterms:created>
  <dcterms:modified xsi:type="dcterms:W3CDTF">2021-06-15T07:47:33Z</dcterms:modified>
  <cp:contentStatus>Template 2017</cp:contentStatus>
</cp:coreProperties>
</file>