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3"/>
  </p:notesMasterIdLst>
  <p:handoutMasterIdLst>
    <p:handoutMasterId r:id="rId24"/>
  </p:handoutMasterIdLst>
  <p:sldIdLst>
    <p:sldId id="341" r:id="rId2"/>
    <p:sldId id="479" r:id="rId3"/>
    <p:sldId id="523" r:id="rId4"/>
    <p:sldId id="471" r:id="rId5"/>
    <p:sldId id="532" r:id="rId6"/>
    <p:sldId id="527" r:id="rId7"/>
    <p:sldId id="531" r:id="rId8"/>
    <p:sldId id="519" r:id="rId9"/>
    <p:sldId id="533" r:id="rId10"/>
    <p:sldId id="530" r:id="rId11"/>
    <p:sldId id="529" r:id="rId12"/>
    <p:sldId id="528" r:id="rId13"/>
    <p:sldId id="542" r:id="rId14"/>
    <p:sldId id="541" r:id="rId15"/>
    <p:sldId id="534" r:id="rId16"/>
    <p:sldId id="535" r:id="rId17"/>
    <p:sldId id="536" r:id="rId18"/>
    <p:sldId id="537" r:id="rId19"/>
    <p:sldId id="538" r:id="rId20"/>
    <p:sldId id="540" r:id="rId21"/>
    <p:sldId id="477" r:id="rId2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F5F5F"/>
    <a:srgbClr val="D9D9D9"/>
    <a:srgbClr val="EAEFF7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9112" autoAdjust="0"/>
  </p:normalViewPr>
  <p:slideViewPr>
    <p:cSldViewPr snapToGrid="0">
      <p:cViewPr varScale="1">
        <p:scale>
          <a:sx n="72" d="100"/>
          <a:sy n="72" d="100"/>
        </p:scale>
        <p:origin x="582" y="66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957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5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1545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3187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62"/>
              </a:spcAft>
              <a:defRPr baseline="0"/>
            </a:lvl1pPr>
            <a:lvl2pPr>
              <a:spcAft>
                <a:spcPts val="662"/>
              </a:spcAft>
              <a:defRPr/>
            </a:lvl2pPr>
            <a:lvl3pPr>
              <a:spcAft>
                <a:spcPts val="662"/>
              </a:spcAft>
              <a:defRPr/>
            </a:lvl3pPr>
            <a:lvl4pPr>
              <a:spcAft>
                <a:spcPts val="662"/>
              </a:spcAft>
              <a:defRPr/>
            </a:lvl4pPr>
            <a:lvl5pPr>
              <a:spcAft>
                <a:spcPts val="662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5" y="372342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7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87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5750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CT#91-e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Online – 18</a:t>
            </a:r>
            <a:r>
              <a:rPr lang="sv-SE" altLang="en-US" sz="1200" b="1" baseline="30000" dirty="0" smtClean="0">
                <a:latin typeface="Arial "/>
              </a:rPr>
              <a:t>th</a:t>
            </a:r>
            <a:r>
              <a:rPr lang="sv-SE" altLang="en-US" sz="1200" b="1" dirty="0" smtClean="0">
                <a:latin typeface="Arial "/>
              </a:rPr>
              <a:t> – 24</a:t>
            </a:r>
            <a:r>
              <a:rPr lang="sv-SE" altLang="en-US" sz="1200" b="1" baseline="30000" dirty="0" smtClean="0">
                <a:latin typeface="Arial "/>
              </a:rPr>
              <a:t>th</a:t>
            </a:r>
            <a:r>
              <a:rPr lang="sv-SE" altLang="en-US" sz="1200" b="1" dirty="0" smtClean="0">
                <a:latin typeface="Arial "/>
              </a:rPr>
              <a:t> March 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 </a:t>
            </a:r>
            <a:r>
              <a:rPr lang="sv-SE" altLang="en-US" sz="1200" b="1" dirty="0" smtClean="0">
                <a:latin typeface="Arial "/>
              </a:rPr>
              <a:t>CP-210281</a:t>
            </a:r>
            <a:r>
              <a:rPr lang="sv-SE" altLang="en-US" sz="1200" b="1" dirty="0" smtClean="0">
                <a:latin typeface="Arial "/>
              </a:rPr>
              <a:t>	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CT#91-e </a:t>
            </a:r>
            <a:r>
              <a:rPr lang="en-US" altLang="en-US" dirty="0" err="1" smtClean="0"/>
              <a:t>Administrivia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smtClean="0"/>
              <a:t>Mr Lionel Morand</a:t>
            </a:r>
          </a:p>
          <a:p>
            <a:r>
              <a:rPr lang="en-GB" altLang="en-US" smtClean="0"/>
              <a:t>CT Chairman,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Meeting format for 2021 Q3/Q4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E-meeting format by </a:t>
            </a:r>
            <a:r>
              <a:rPr lang="fr-FR" dirty="0" err="1" smtClean="0"/>
              <a:t>defaut</a:t>
            </a:r>
            <a:r>
              <a:rPr lang="fr-FR" dirty="0" smtClean="0"/>
              <a:t> for 2021 Q1 and Q2</a:t>
            </a:r>
          </a:p>
          <a:p>
            <a:r>
              <a:rPr lang="fr-FR" dirty="0" smtClean="0"/>
              <a:t>The </a:t>
            </a:r>
            <a:r>
              <a:rPr lang="fr-FR" dirty="0" err="1" smtClean="0"/>
              <a:t>current</a:t>
            </a:r>
            <a:r>
              <a:rPr lang="fr-FR" dirty="0" smtClean="0"/>
              <a:t> situation </a:t>
            </a:r>
            <a:r>
              <a:rPr lang="fr-FR" dirty="0" err="1" smtClean="0"/>
              <a:t>does</a:t>
            </a:r>
            <a:r>
              <a:rPr lang="fr-FR" dirty="0" smtClean="0"/>
              <a:t> not permit to plan F2F in Q3</a:t>
            </a:r>
          </a:p>
          <a:p>
            <a:r>
              <a:rPr lang="fr-FR" dirty="0" smtClean="0"/>
              <a:t>Meetings in Q3 must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planned</a:t>
            </a:r>
            <a:r>
              <a:rPr lang="fr-FR" dirty="0" smtClean="0"/>
              <a:t> as e-meeting</a:t>
            </a:r>
          </a:p>
          <a:p>
            <a:r>
              <a:rPr lang="fr-FR" dirty="0" smtClean="0"/>
              <a:t>For Q4, meetings have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planned</a:t>
            </a:r>
            <a:r>
              <a:rPr lang="fr-FR" dirty="0" smtClean="0"/>
              <a:t> as e-meeting, as if no F2F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held</a:t>
            </a:r>
            <a:r>
              <a:rPr lang="fr-FR" dirty="0" smtClean="0"/>
              <a:t> but the final </a:t>
            </a:r>
            <a:r>
              <a:rPr lang="fr-FR" dirty="0" err="1" smtClean="0"/>
              <a:t>decision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taken</a:t>
            </a:r>
            <a:r>
              <a:rPr lang="fr-FR" dirty="0" smtClean="0"/>
              <a:t> in TSG#92</a:t>
            </a:r>
          </a:p>
          <a:p>
            <a:endParaRPr lang="fr-FR" dirty="0"/>
          </a:p>
          <a:p>
            <a:r>
              <a:rPr lang="en-US" smtClean="0"/>
              <a:t>Reminder: delegates </a:t>
            </a:r>
            <a:r>
              <a:rPr lang="en-US" dirty="0"/>
              <a:t>participating in both the actual e-meetings and discussions in-between meetings need </a:t>
            </a:r>
            <a:r>
              <a:rPr lang="en-US" dirty="0" smtClean="0"/>
              <a:t>time </a:t>
            </a:r>
            <a:r>
              <a:rPr lang="en-US" dirty="0"/>
              <a:t>to be able to comfortably and accurately consolidate the results of their work</a:t>
            </a:r>
            <a:endParaRPr lang="fr-FR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53063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Current</a:t>
            </a:r>
            <a:r>
              <a:rPr lang="fr-FR" dirty="0" smtClean="0"/>
              <a:t> Release 17 </a:t>
            </a:r>
            <a:r>
              <a:rPr lang="fr-FR" dirty="0" err="1" smtClean="0"/>
              <a:t>schedule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Rel-17 </a:t>
            </a:r>
            <a:r>
              <a:rPr lang="en-US" dirty="0"/>
              <a:t>Stage 2 Functional Freeze, June 2021 (TSGs#92-e)</a:t>
            </a:r>
          </a:p>
          <a:p>
            <a:r>
              <a:rPr lang="en-US" dirty="0" smtClean="0"/>
              <a:t>Rel-17 </a:t>
            </a:r>
            <a:r>
              <a:rPr lang="en-US" dirty="0"/>
              <a:t>Stage 3 Protocol Freeze, March 2022 (TSGs#95)</a:t>
            </a:r>
          </a:p>
          <a:p>
            <a:r>
              <a:rPr lang="en-US" dirty="0" smtClean="0"/>
              <a:t>Rel-17 </a:t>
            </a:r>
            <a:r>
              <a:rPr lang="en-US" dirty="0"/>
              <a:t>Protocol coding Freeze (ASN.1, </a:t>
            </a:r>
            <a:r>
              <a:rPr lang="en-US" dirty="0" err="1"/>
              <a:t>OpenAPI</a:t>
            </a:r>
            <a:r>
              <a:rPr lang="en-US" dirty="0"/>
              <a:t>), June 2022 (TSGs#96)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10875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8" name="Straight Connector 12">
            <a:extLst>
              <a:ext uri="{FF2B5EF4-FFF2-40B4-BE49-F238E27FC236}">
                <a16:creationId xmlns="" xmlns:a16="http://schemas.microsoft.com/office/drawing/2014/main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4066791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=""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4374587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3" name="Rectangle: Rounded Corners 222">
            <a:extLst>
              <a:ext uri="{FF2B5EF4-FFF2-40B4-BE49-F238E27FC236}">
                <a16:creationId xmlns="" xmlns:a16="http://schemas.microsoft.com/office/drawing/2014/main" id="{E552400C-19BD-4B02-A9D4-DB1E850D1BA1}"/>
              </a:ext>
            </a:extLst>
          </p:cNvPr>
          <p:cNvSpPr/>
          <p:nvPr/>
        </p:nvSpPr>
        <p:spPr>
          <a:xfrm>
            <a:off x="132931" y="3231732"/>
            <a:ext cx="247164" cy="28624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483D11D1-CF70-4C6D-8A90-D0C44AD2585F}"/>
              </a:ext>
            </a:extLst>
          </p:cNvPr>
          <p:cNvSpPr/>
          <p:nvPr/>
        </p:nvSpPr>
        <p:spPr>
          <a:xfrm>
            <a:off x="116113" y="2344470"/>
            <a:ext cx="767822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cxnSp>
        <p:nvCxnSpPr>
          <p:cNvPr id="150" name="Straight Connector 12">
            <a:extLst>
              <a:ext uri="{FF2B5EF4-FFF2-40B4-BE49-F238E27FC236}">
                <a16:creationId xmlns="" xmlns:a16="http://schemas.microsoft.com/office/drawing/2014/main" id="{F446E106-9459-4B09-ABDF-24B7EAB59634}"/>
              </a:ext>
            </a:extLst>
          </p:cNvPr>
          <p:cNvCxnSpPr>
            <a:cxnSpLocks/>
          </p:cNvCxnSpPr>
          <p:nvPr/>
        </p:nvCxnSpPr>
        <p:spPr bwMode="auto">
          <a:xfrm flipV="1">
            <a:off x="396427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12">
            <a:extLst>
              <a:ext uri="{FF2B5EF4-FFF2-40B4-BE49-F238E27FC236}">
                <a16:creationId xmlns="" xmlns:a16="http://schemas.microsoft.com/office/drawing/2014/main" id="{2B6DA14A-6BD0-4FD3-8E54-4E6331A61674}"/>
              </a:ext>
            </a:extLst>
          </p:cNvPr>
          <p:cNvCxnSpPr>
            <a:cxnSpLocks/>
          </p:cNvCxnSpPr>
          <p:nvPr/>
        </p:nvCxnSpPr>
        <p:spPr bwMode="auto">
          <a:xfrm flipV="1">
            <a:off x="697569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Straight Connector 12">
            <a:extLst>
              <a:ext uri="{FF2B5EF4-FFF2-40B4-BE49-F238E27FC236}">
                <a16:creationId xmlns="" xmlns:a16="http://schemas.microsoft.com/office/drawing/2014/main" id="{0CA84296-3EFF-46C3-84CF-5463661AB2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4649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Straight Connector 12">
            <a:extLst>
              <a:ext uri="{FF2B5EF4-FFF2-40B4-BE49-F238E27FC236}">
                <a16:creationId xmlns="" xmlns:a16="http://schemas.microsoft.com/office/drawing/2014/main" id="{D0D9632F-A54E-4D5D-A45E-7766B2822C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312723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12">
            <a:extLst>
              <a:ext uri="{FF2B5EF4-FFF2-40B4-BE49-F238E27FC236}">
                <a16:creationId xmlns="" xmlns:a16="http://schemas.microsoft.com/office/drawing/2014/main" id="{6B1AE3FA-CE81-45AE-A56A-5A4A9AFB5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1626223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Straight Connector 12">
            <a:extLst>
              <a:ext uri="{FF2B5EF4-FFF2-40B4-BE49-F238E27FC236}">
                <a16:creationId xmlns="" xmlns:a16="http://schemas.microsoft.com/office/drawing/2014/main" id="{4307E4A6-5C95-47E6-8A1F-0CB01487943B}"/>
              </a:ext>
            </a:extLst>
          </p:cNvPr>
          <p:cNvCxnSpPr>
            <a:cxnSpLocks/>
          </p:cNvCxnSpPr>
          <p:nvPr/>
        </p:nvCxnSpPr>
        <p:spPr bwMode="auto">
          <a:xfrm flipV="1">
            <a:off x="1926571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2">
            <a:extLst>
              <a:ext uri="{FF2B5EF4-FFF2-40B4-BE49-F238E27FC236}">
                <a16:creationId xmlns="" xmlns:a16="http://schemas.microsoft.com/office/drawing/2014/main" id="{FDCCCB89-70AA-449E-A585-4C58D3429E20}"/>
              </a:ext>
            </a:extLst>
          </p:cNvPr>
          <p:cNvCxnSpPr>
            <a:cxnSpLocks/>
          </p:cNvCxnSpPr>
          <p:nvPr/>
        </p:nvCxnSpPr>
        <p:spPr bwMode="auto">
          <a:xfrm flipV="1">
            <a:off x="2238104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Straight Connector 12">
            <a:extLst>
              <a:ext uri="{FF2B5EF4-FFF2-40B4-BE49-F238E27FC236}">
                <a16:creationId xmlns="" xmlns:a16="http://schemas.microsoft.com/office/drawing/2014/main" id="{01C7E078-30EC-47E0-9AF4-778BB7EEAF9B}"/>
              </a:ext>
            </a:extLst>
          </p:cNvPr>
          <p:cNvCxnSpPr>
            <a:cxnSpLocks/>
          </p:cNvCxnSpPr>
          <p:nvPr/>
        </p:nvCxnSpPr>
        <p:spPr bwMode="auto">
          <a:xfrm flipV="1">
            <a:off x="2544693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2">
            <a:extLst>
              <a:ext uri="{FF2B5EF4-FFF2-40B4-BE49-F238E27FC236}">
                <a16:creationId xmlns="" xmlns:a16="http://schemas.microsoft.com/office/drawing/2014/main" id="{172B18F1-FE51-47EA-9006-291FE3E2056C}"/>
              </a:ext>
            </a:extLst>
          </p:cNvPr>
          <p:cNvCxnSpPr>
            <a:cxnSpLocks/>
          </p:cNvCxnSpPr>
          <p:nvPr/>
        </p:nvCxnSpPr>
        <p:spPr bwMode="auto">
          <a:xfrm flipV="1">
            <a:off x="2847196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Straight Connector 12">
            <a:extLst>
              <a:ext uri="{FF2B5EF4-FFF2-40B4-BE49-F238E27FC236}">
                <a16:creationId xmlns="" xmlns:a16="http://schemas.microsoft.com/office/drawing/2014/main" id="{AC2BB892-A304-4E28-8B0E-7A2FD2619A47}"/>
              </a:ext>
            </a:extLst>
          </p:cNvPr>
          <p:cNvCxnSpPr>
            <a:cxnSpLocks/>
          </p:cNvCxnSpPr>
          <p:nvPr/>
        </p:nvCxnSpPr>
        <p:spPr bwMode="auto">
          <a:xfrm flipV="1">
            <a:off x="3153479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Straight Connector 12">
            <a:extLst>
              <a:ext uri="{FF2B5EF4-FFF2-40B4-BE49-F238E27FC236}">
                <a16:creationId xmlns="" xmlns:a16="http://schemas.microsoft.com/office/drawing/2014/main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3459763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=""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3757022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="" xmlns:a16="http://schemas.microsoft.com/office/drawing/2014/main" id="{11589924-E064-48BB-92A3-49797166CB68}"/>
              </a:ext>
            </a:extLst>
          </p:cNvPr>
          <p:cNvCxnSpPr>
            <a:cxnSpLocks/>
          </p:cNvCxnSpPr>
          <p:nvPr/>
        </p:nvCxnSpPr>
        <p:spPr bwMode="auto">
          <a:xfrm flipV="1">
            <a:off x="8658413" y="2202295"/>
            <a:ext cx="17539" cy="4103085"/>
          </a:xfrm>
          <a:prstGeom prst="line">
            <a:avLst/>
          </a:prstGeom>
          <a:ln>
            <a:solidFill>
              <a:srgbClr val="FF0000"/>
            </a:solidFill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0" name="Straight Connector 12">
            <a:extLst>
              <a:ext uri="{FF2B5EF4-FFF2-40B4-BE49-F238E27FC236}">
                <a16:creationId xmlns=""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4679820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=""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4990147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=""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5294223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=""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5601777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=""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5904754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0" name="Rectangle: Rounded Corners 179">
            <a:extLst>
              <a:ext uri="{FF2B5EF4-FFF2-40B4-BE49-F238E27FC236}">
                <a16:creationId xmlns=""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1333909" y="3218788"/>
            <a:ext cx="28518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=""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4090148" y="3242824"/>
            <a:ext cx="273902" cy="28624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=""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2860358" y="4099453"/>
            <a:ext cx="588470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=""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4092536" y="3672136"/>
            <a:ext cx="287318" cy="25208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=""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2864045" y="5314516"/>
            <a:ext cx="584355" cy="32003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CT6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=""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2864130" y="4909495"/>
            <a:ext cx="584353" cy="320033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1120" tIns="69631" rIns="4112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CT4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=""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2863864" y="4504474"/>
            <a:ext cx="582838" cy="320033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CT3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" name="Left Brace 3">
            <a:extLst>
              <a:ext uri="{FF2B5EF4-FFF2-40B4-BE49-F238E27FC236}">
                <a16:creationId xmlns=""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2076558" y="179904"/>
            <a:ext cx="219610" cy="4029151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9631" tIns="34815" rIns="69631" bIns="34815" numCol="1" rtlCol="0" anchor="t" anchorCtr="0" compatLnSpc="1">
            <a:prstTxWarp prst="textNoShape">
              <a:avLst/>
            </a:prstTxWarp>
          </a:bodyPr>
          <a:lstStyle/>
          <a:p>
            <a:pPr defTabSz="696276"/>
            <a:endParaRPr lang="en-US" sz="762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677630" y="1760836"/>
            <a:ext cx="2944555" cy="467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96276"/>
            <a:r>
              <a:rPr lang="en-US" sz="1219" dirty="0" smtClean="0">
                <a:solidFill>
                  <a:prstClr val="black"/>
                </a:solidFill>
                <a:latin typeface="Calibri"/>
              </a:rPr>
              <a:t>To be planned </a:t>
            </a:r>
            <a:r>
              <a:rPr lang="en-US" sz="1219" dirty="0">
                <a:solidFill>
                  <a:prstClr val="black"/>
                </a:solidFill>
                <a:latin typeface="Calibri"/>
              </a:rPr>
              <a:t>as </a:t>
            </a:r>
            <a:r>
              <a:rPr lang="en-US" sz="1219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219" dirty="0">
                <a:solidFill>
                  <a:prstClr val="black"/>
                </a:solidFill>
                <a:latin typeface="Calibri"/>
              </a:rPr>
              <a:t> by default </a:t>
            </a:r>
          </a:p>
          <a:p>
            <a:pPr algn="ctr" defTabSz="696276"/>
            <a:endParaRPr lang="en-US" sz="1219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="" xmlns:a16="http://schemas.microsoft.com/office/drawing/2014/main" id="{69E6ACF1-C34D-4F9A-A747-B723E9C8D31C}"/>
              </a:ext>
            </a:extLst>
          </p:cNvPr>
          <p:cNvSpPr/>
          <p:nvPr/>
        </p:nvSpPr>
        <p:spPr>
          <a:xfrm>
            <a:off x="40956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="" xmlns:a16="http://schemas.microsoft.com/office/drawing/2014/main" id="{4FFEB767-7A6A-4A3C-A2C5-30AE97531E30}"/>
              </a:ext>
            </a:extLst>
          </p:cNvPr>
          <p:cNvSpPr/>
          <p:nvPr/>
        </p:nvSpPr>
        <p:spPr>
          <a:xfrm>
            <a:off x="71667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28-2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="" xmlns:a16="http://schemas.microsoft.com/office/drawing/2014/main" id="{4F682DC7-4652-42F3-A8F4-BF5F00EC8081}"/>
              </a:ext>
            </a:extLst>
          </p:cNvPr>
          <p:cNvSpPr/>
          <p:nvPr/>
        </p:nvSpPr>
        <p:spPr>
          <a:xfrm>
            <a:off x="1023784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="" xmlns:a16="http://schemas.microsoft.com/office/drawing/2014/main" id="{876EBB6D-81A0-46F7-989A-19339F332C4C}"/>
              </a:ext>
            </a:extLst>
          </p:cNvPr>
          <p:cNvSpPr/>
          <p:nvPr/>
        </p:nvSpPr>
        <p:spPr>
          <a:xfrm>
            <a:off x="1330893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="" xmlns:a16="http://schemas.microsoft.com/office/drawing/2014/main" id="{D212ADDC-FB2D-472D-941D-EAEA159C4D85}"/>
              </a:ext>
            </a:extLst>
          </p:cNvPr>
          <p:cNvSpPr/>
          <p:nvPr/>
        </p:nvSpPr>
        <p:spPr>
          <a:xfrm>
            <a:off x="163554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="" xmlns:a16="http://schemas.microsoft.com/office/drawing/2014/main" id="{F569A298-177D-45B9-ACE8-DB74D8230DC4}"/>
              </a:ext>
            </a:extLst>
          </p:cNvPr>
          <p:cNvSpPr/>
          <p:nvPr/>
        </p:nvSpPr>
        <p:spPr>
          <a:xfrm>
            <a:off x="1942655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="" xmlns:a16="http://schemas.microsoft.com/office/drawing/2014/main" id="{5B1A9508-4D14-4365-A4D7-A11B3E678F0F}"/>
              </a:ext>
            </a:extLst>
          </p:cNvPr>
          <p:cNvSpPr/>
          <p:nvPr/>
        </p:nvSpPr>
        <p:spPr>
          <a:xfrm>
            <a:off x="225431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="" xmlns:a16="http://schemas.microsoft.com/office/drawing/2014/main" id="{C9EB29F6-8FC0-4853-BFD8-FE7B07ECFFD6}"/>
              </a:ext>
            </a:extLst>
          </p:cNvPr>
          <p:cNvSpPr/>
          <p:nvPr/>
        </p:nvSpPr>
        <p:spPr>
          <a:xfrm>
            <a:off x="2561426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="" xmlns:a16="http://schemas.microsoft.com/office/drawing/2014/main" id="{1CCA6497-2946-413B-8F29-10A89EBE4585}"/>
              </a:ext>
            </a:extLst>
          </p:cNvPr>
          <p:cNvSpPr/>
          <p:nvPr/>
        </p:nvSpPr>
        <p:spPr>
          <a:xfrm>
            <a:off x="2866079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="" xmlns:a16="http://schemas.microsoft.com/office/drawing/2014/main" id="{C4005D3B-A1E8-4A12-8587-FFE678029C62}"/>
              </a:ext>
            </a:extLst>
          </p:cNvPr>
          <p:cNvSpPr/>
          <p:nvPr/>
        </p:nvSpPr>
        <p:spPr>
          <a:xfrm>
            <a:off x="3169861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="" xmlns:a16="http://schemas.microsoft.com/office/drawing/2014/main" id="{93E225A5-56F9-4F74-ADAE-1941E0FFD46B}"/>
              </a:ext>
            </a:extLst>
          </p:cNvPr>
          <p:cNvSpPr/>
          <p:nvPr/>
        </p:nvSpPr>
        <p:spPr>
          <a:xfrm>
            <a:off x="3476969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=""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3781622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=""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4088730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=""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4395838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=""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4702946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=""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5007601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=""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5314710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=""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5621819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=""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592892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=""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6522047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=""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6823190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=""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7130269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=""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7438343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=""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8052191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=""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8363725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=""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9611741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=""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6234935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=""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6539588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=""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6846698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=""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7153806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=""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7460914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=""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7765568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=""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8072676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=""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8384339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=""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6212381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0" name="Rectangle 249">
            <a:extLst>
              <a:ext uri="{FF2B5EF4-FFF2-40B4-BE49-F238E27FC236}">
                <a16:creationId xmlns="" xmlns:a16="http://schemas.microsoft.com/office/drawing/2014/main" id="{71E39890-53F3-4F7D-B746-5D718711349F}"/>
              </a:ext>
            </a:extLst>
          </p:cNvPr>
          <p:cNvSpPr/>
          <p:nvPr/>
        </p:nvSpPr>
        <p:spPr>
          <a:xfrm>
            <a:off x="10749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257" name="Rectangle: Rounded Corners 256">
            <a:extLst>
              <a:ext uri="{FF2B5EF4-FFF2-40B4-BE49-F238E27FC236}">
                <a16:creationId xmlns="" xmlns:a16="http://schemas.microsoft.com/office/drawing/2014/main" id="{7B854F67-0DAB-4103-AB4C-9362D7596BFA}"/>
              </a:ext>
            </a:extLst>
          </p:cNvPr>
          <p:cNvSpPr/>
          <p:nvPr/>
        </p:nvSpPr>
        <p:spPr>
          <a:xfrm>
            <a:off x="96122" y="3677588"/>
            <a:ext cx="294334" cy="25208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522182">
              <a:defRPr/>
            </a:pPr>
            <a:endParaRPr lang="en-US" sz="838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</p:txBody>
      </p:sp>
      <p:cxnSp>
        <p:nvCxnSpPr>
          <p:cNvPr id="145" name="Straight Connector 12">
            <a:extLst>
              <a:ext uri="{FF2B5EF4-FFF2-40B4-BE49-F238E27FC236}">
                <a16:creationId xmlns=""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7740934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Rectangle 129">
            <a:extLst>
              <a:ext uri="{FF2B5EF4-FFF2-40B4-BE49-F238E27FC236}">
                <a16:creationId xmlns="" xmlns:a16="http://schemas.microsoft.com/office/drawing/2014/main" id="{8390C836-A37F-43EF-AC51-F00D2D5DAE65}"/>
              </a:ext>
            </a:extLst>
          </p:cNvPr>
          <p:cNvSpPr/>
          <p:nvPr/>
        </p:nvSpPr>
        <p:spPr>
          <a:xfrm>
            <a:off x="904926" y="2344470"/>
            <a:ext cx="1326249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="" xmlns:a16="http://schemas.microsoft.com/office/drawing/2014/main" id="{8B3D99CB-7092-448E-B4ED-CAED6FBBC017}"/>
              </a:ext>
            </a:extLst>
          </p:cNvPr>
          <p:cNvSpPr/>
          <p:nvPr/>
        </p:nvSpPr>
        <p:spPr>
          <a:xfrm>
            <a:off x="2249388" y="2344470"/>
            <a:ext cx="1326249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="" xmlns:a16="http://schemas.microsoft.com/office/drawing/2014/main" id="{74466B0B-DD43-4623-B8FC-0DEDA0519DC8}"/>
              </a:ext>
            </a:extLst>
          </p:cNvPr>
          <p:cNvSpPr/>
          <p:nvPr/>
        </p:nvSpPr>
        <p:spPr>
          <a:xfrm>
            <a:off x="3604137" y="2344470"/>
            <a:ext cx="1326249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="" xmlns:a16="http://schemas.microsoft.com/office/drawing/2014/main" id="{04CC4E08-2F7A-462B-936C-33EF18F94885}"/>
              </a:ext>
            </a:extLst>
          </p:cNvPr>
          <p:cNvSpPr/>
          <p:nvPr/>
        </p:nvSpPr>
        <p:spPr>
          <a:xfrm>
            <a:off x="4958886" y="2344470"/>
            <a:ext cx="1241859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="" xmlns:a16="http://schemas.microsoft.com/office/drawing/2014/main" id="{693D94B2-107D-4959-80D5-CDFA7623B485}"/>
              </a:ext>
            </a:extLst>
          </p:cNvPr>
          <p:cNvSpPr/>
          <p:nvPr/>
        </p:nvSpPr>
        <p:spPr>
          <a:xfrm>
            <a:off x="6229242" y="2344470"/>
            <a:ext cx="1297640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="" xmlns:a16="http://schemas.microsoft.com/office/drawing/2014/main" id="{5A2A2E7C-FC27-4772-ACBA-605193C6E4E7}"/>
              </a:ext>
            </a:extLst>
          </p:cNvPr>
          <p:cNvSpPr/>
          <p:nvPr/>
        </p:nvSpPr>
        <p:spPr>
          <a:xfrm>
            <a:off x="7562802" y="2344470"/>
            <a:ext cx="1099425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82" name="Left Brace 181">
            <a:extLst>
              <a:ext uri="{FF2B5EF4-FFF2-40B4-BE49-F238E27FC236}">
                <a16:creationId xmlns="" xmlns:a16="http://schemas.microsoft.com/office/drawing/2014/main" id="{FAD24FDA-9878-44BC-B3E5-FA2A6185202D}"/>
              </a:ext>
            </a:extLst>
          </p:cNvPr>
          <p:cNvSpPr/>
          <p:nvPr/>
        </p:nvSpPr>
        <p:spPr bwMode="auto">
          <a:xfrm rot="5400000">
            <a:off x="10237967" y="522034"/>
            <a:ext cx="225401" cy="3339095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9631" tIns="34815" rIns="69631" bIns="34815" numCol="1" rtlCol="0" anchor="t" anchorCtr="0" compatLnSpc="1">
            <a:prstTxWarp prst="textNoShape">
              <a:avLst/>
            </a:prstTxWarp>
          </a:bodyPr>
          <a:lstStyle/>
          <a:p>
            <a:pPr defTabSz="696276"/>
            <a:endParaRPr lang="en-US" sz="762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="" xmlns:a16="http://schemas.microsoft.com/office/drawing/2014/main" id="{66FE96D1-4B38-4EDD-9594-84F639851C19}"/>
              </a:ext>
            </a:extLst>
          </p:cNvPr>
          <p:cNvSpPr txBox="1"/>
          <p:nvPr/>
        </p:nvSpPr>
        <p:spPr>
          <a:xfrm>
            <a:off x="8569936" y="1752647"/>
            <a:ext cx="3543870" cy="279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96276"/>
            <a:r>
              <a:rPr lang="en-US" sz="1219" dirty="0" smtClean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219" b="1" u="sng" dirty="0" smtClean="0">
                <a:solidFill>
                  <a:srgbClr val="FF0000"/>
                </a:solidFill>
                <a:latin typeface="Calibri"/>
              </a:rPr>
              <a:t>face-to-face meetings</a:t>
            </a:r>
            <a:endParaRPr lang="en-US" sz="1219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="" xmlns:a16="http://schemas.microsoft.com/office/drawing/2014/main" id="{53E450B1-B0E0-43D6-B3F1-99D2BFC18D71}"/>
              </a:ext>
            </a:extLst>
          </p:cNvPr>
          <p:cNvSpPr/>
          <p:nvPr/>
        </p:nvSpPr>
        <p:spPr>
          <a:xfrm>
            <a:off x="5300493" y="3215682"/>
            <a:ext cx="28518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="" xmlns:a16="http://schemas.microsoft.com/office/drawing/2014/main" id="{36B08007-8087-4E83-9A73-C299E1B5DCBA}"/>
              </a:ext>
            </a:extLst>
          </p:cNvPr>
          <p:cNvSpPr/>
          <p:nvPr/>
        </p:nvSpPr>
        <p:spPr>
          <a:xfrm>
            <a:off x="6834319" y="3215423"/>
            <a:ext cx="28518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="" xmlns:a16="http://schemas.microsoft.com/office/drawing/2014/main" id="{3D7C0CAC-3CCF-4385-87EC-27B6C8978322}"/>
              </a:ext>
            </a:extLst>
          </p:cNvPr>
          <p:cNvSpPr/>
          <p:nvPr/>
        </p:nvSpPr>
        <p:spPr>
          <a:xfrm>
            <a:off x="8065953" y="3238870"/>
            <a:ext cx="273902" cy="28624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="" xmlns:a16="http://schemas.microsoft.com/office/drawing/2014/main" id="{17D79C31-D21F-45D1-8A93-31D227144200}"/>
              </a:ext>
            </a:extLst>
          </p:cNvPr>
          <p:cNvSpPr/>
          <p:nvPr/>
        </p:nvSpPr>
        <p:spPr>
          <a:xfrm>
            <a:off x="8070146" y="3675970"/>
            <a:ext cx="276772" cy="25208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=""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8698147" y="2344470"/>
            <a:ext cx="1187618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=""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9921684" y="2344470"/>
            <a:ext cx="1233254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=""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9326711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=""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9625209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=""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9312295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=""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9904638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=""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992370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=""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10220661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=""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10518197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=""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10804706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=""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11190858" y="2344470"/>
            <a:ext cx="807041" cy="46178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827" tIns="54827" rIns="54827" bIns="54827" anchor="ctr"/>
          <a:lstStyle/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696259">
              <a:defRPr/>
            </a:pPr>
            <a:r>
              <a:rPr lang="en-GB" sz="91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=""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06180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=""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10510002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=""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02898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=""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92474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=""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11104162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=""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11409654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=""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11716073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14-17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=""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1395366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=""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1701829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=""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08247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=""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11720256" y="3672136"/>
            <a:ext cx="274924" cy="243043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522182">
              <a:defRPr/>
            </a:pPr>
            <a:endParaRPr lang="en-US" sz="83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=""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9012839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=""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8698968" y="2846447"/>
            <a:ext cx="277889" cy="181478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827" rIns="0" bIns="54827" anchor="ctr"/>
          <a:lstStyle/>
          <a:p>
            <a:pPr algn="ctr" defTabSz="696259">
              <a:defRPr/>
            </a:pPr>
            <a:r>
              <a:rPr lang="en-GB" sz="762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=""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8991409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=""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8681120" y="2972050"/>
            <a:ext cx="0" cy="333333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=""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9314813" y="3215422"/>
            <a:ext cx="28518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=""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10807848" y="3214841"/>
            <a:ext cx="28518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=""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11718066" y="3238869"/>
            <a:ext cx="273902" cy="28624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83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8" name="Rectangle: Rounded Corners 179">
            <a:extLst>
              <a:ext uri="{FF2B5EF4-FFF2-40B4-BE49-F238E27FC236}">
                <a16:creationId xmlns=""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3166062" y="3215683"/>
            <a:ext cx="28518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7" name="Étoile à 5 branches 6"/>
          <p:cNvSpPr/>
          <p:nvPr/>
        </p:nvSpPr>
        <p:spPr>
          <a:xfrm>
            <a:off x="-44964" y="5868650"/>
            <a:ext cx="539921" cy="43672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2</a:t>
            </a:r>
            <a:endParaRPr lang="en-US" dirty="0"/>
          </a:p>
        </p:txBody>
      </p:sp>
      <p:sp>
        <p:nvSpPr>
          <p:cNvPr id="236" name="Étoile à 5 branches 235"/>
          <p:cNvSpPr/>
          <p:nvPr/>
        </p:nvSpPr>
        <p:spPr>
          <a:xfrm>
            <a:off x="11600391" y="5868218"/>
            <a:ext cx="539921" cy="43672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3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53742" y="3170164"/>
            <a:ext cx="12073318" cy="444980"/>
          </a:xfrm>
          <a:prstGeom prst="rect">
            <a:avLst/>
          </a:prstGeom>
          <a:solidFill>
            <a:srgbClr val="D9D9D9">
              <a:alpha val="32157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9631" tIns="34815" rIns="69631" bIns="34815" numCol="1" rtlCol="0" anchor="t" anchorCtr="0" compatLnSpc="1">
            <a:prstTxWarp prst="textNoShape">
              <a:avLst/>
            </a:prstTxWarp>
          </a:bodyPr>
          <a:lstStyle/>
          <a:p>
            <a:pPr defTabSz="696276"/>
            <a:endParaRPr lang="en-US" sz="762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6" name="Rectangle: Rounded Corners 194">
            <a:extLst>
              <a:ext uri="{FF2B5EF4-FFF2-40B4-BE49-F238E27FC236}">
                <a16:creationId xmlns=""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5305503" y="4099453"/>
            <a:ext cx="297709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7" name="Rectangle: Rounded Corners 104">
            <a:extLst>
              <a:ext uri="{FF2B5EF4-FFF2-40B4-BE49-F238E27FC236}">
                <a16:creationId xmlns=""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5307158" y="5314516"/>
            <a:ext cx="295627" cy="32003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CT6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105">
            <a:extLst>
              <a:ext uri="{FF2B5EF4-FFF2-40B4-BE49-F238E27FC236}">
                <a16:creationId xmlns=""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5307242" y="4909495"/>
            <a:ext cx="295626" cy="320033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1120" tIns="69631" rIns="4112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CT4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9" name="Rectangle: Rounded Corners 107">
            <a:extLst>
              <a:ext uri="{FF2B5EF4-FFF2-40B4-BE49-F238E27FC236}">
                <a16:creationId xmlns=""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5306227" y="4504474"/>
            <a:ext cx="294860" cy="320033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CT3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1" name="Rectangle: Rounded Corners 194">
            <a:extLst>
              <a:ext uri="{FF2B5EF4-FFF2-40B4-BE49-F238E27FC236}">
                <a16:creationId xmlns=""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6828359" y="4099453"/>
            <a:ext cx="293954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2" name="Rectangle: Rounded Corners 104">
            <a:extLst>
              <a:ext uri="{FF2B5EF4-FFF2-40B4-BE49-F238E27FC236}">
                <a16:creationId xmlns=""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6829987" y="5314516"/>
            <a:ext cx="291898" cy="32003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CT6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3" name="Rectangle: Rounded Corners 105">
            <a:extLst>
              <a:ext uri="{FF2B5EF4-FFF2-40B4-BE49-F238E27FC236}">
                <a16:creationId xmlns=""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6830071" y="4909495"/>
            <a:ext cx="291897" cy="320033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1120" tIns="69631" rIns="4112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CT4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4" name="Rectangle: Rounded Corners 107">
            <a:extLst>
              <a:ext uri="{FF2B5EF4-FFF2-40B4-BE49-F238E27FC236}">
                <a16:creationId xmlns=""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6829045" y="4504474"/>
            <a:ext cx="291141" cy="320033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CT3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5" name="Rectangle: Rounded Corners 194">
            <a:extLst>
              <a:ext uri="{FF2B5EF4-FFF2-40B4-BE49-F238E27FC236}">
                <a16:creationId xmlns=""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9307533" y="4099453"/>
            <a:ext cx="325249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6" name="Rectangle: Rounded Corners 104">
            <a:extLst>
              <a:ext uri="{FF2B5EF4-FFF2-40B4-BE49-F238E27FC236}">
                <a16:creationId xmlns=""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9311220" y="5314516"/>
            <a:ext cx="322975" cy="32003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CT6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8" name="Rectangle: Rounded Corners 105">
            <a:extLst>
              <a:ext uri="{FF2B5EF4-FFF2-40B4-BE49-F238E27FC236}">
                <a16:creationId xmlns=""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9311306" y="4909495"/>
            <a:ext cx="322974" cy="320033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1120" tIns="69631" rIns="4112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CT4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9" name="Rectangle: Rounded Corners 107">
            <a:extLst>
              <a:ext uri="{FF2B5EF4-FFF2-40B4-BE49-F238E27FC236}">
                <a16:creationId xmlns=""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9311039" y="4504474"/>
            <a:ext cx="322136" cy="320033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CT3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60" name="Rectangle: Rounded Corners 194">
            <a:extLst>
              <a:ext uri="{FF2B5EF4-FFF2-40B4-BE49-F238E27FC236}">
                <a16:creationId xmlns=""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10798362" y="4099453"/>
            <a:ext cx="325249" cy="32003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>
              <a:defRPr/>
            </a:pPr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CT1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61" name="Rectangle: Rounded Corners 104">
            <a:extLst>
              <a:ext uri="{FF2B5EF4-FFF2-40B4-BE49-F238E27FC236}">
                <a16:creationId xmlns=""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10802049" y="5314516"/>
            <a:ext cx="322975" cy="32003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CT6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62" name="Rectangle: Rounded Corners 105">
            <a:extLst>
              <a:ext uri="{FF2B5EF4-FFF2-40B4-BE49-F238E27FC236}">
                <a16:creationId xmlns=""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10802135" y="4909495"/>
            <a:ext cx="322974" cy="320033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1120" tIns="69631" rIns="4112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CT4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63" name="Rectangle: Rounded Corners 107">
            <a:extLst>
              <a:ext uri="{FF2B5EF4-FFF2-40B4-BE49-F238E27FC236}">
                <a16:creationId xmlns=""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10801868" y="4504474"/>
            <a:ext cx="322136" cy="320033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9631" rIns="0" bIns="41120"/>
          <a:lstStyle/>
          <a:p>
            <a:pPr algn="ctr" defTabSz="522182"/>
            <a:r>
              <a:rPr lang="en-US" sz="762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CT3</a:t>
            </a:r>
            <a:endParaRPr lang="en-US" sz="76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35144" y="3068116"/>
            <a:ext cx="212543" cy="3236832"/>
          </a:xfrm>
          <a:prstGeom prst="rect">
            <a:avLst/>
          </a:prstGeom>
          <a:solidFill>
            <a:srgbClr val="5F5F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Rectangle 263"/>
          <p:cNvSpPr/>
          <p:nvPr/>
        </p:nvSpPr>
        <p:spPr>
          <a:xfrm>
            <a:off x="7175081" y="3068116"/>
            <a:ext cx="212543" cy="3236832"/>
          </a:xfrm>
          <a:prstGeom prst="rect">
            <a:avLst/>
          </a:prstGeom>
          <a:solidFill>
            <a:srgbClr val="5F5F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Left Brace 3">
            <a:extLst>
              <a:ext uri="{FF2B5EF4-FFF2-40B4-BE49-F238E27FC236}">
                <a16:creationId xmlns=""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6173186" y="173878"/>
            <a:ext cx="219610" cy="4029151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9631" tIns="34815" rIns="69631" bIns="34815" numCol="1" rtlCol="0" anchor="t" anchorCtr="0" compatLnSpc="1">
            <a:prstTxWarp prst="textNoShape">
              <a:avLst/>
            </a:prstTxWarp>
          </a:bodyPr>
          <a:lstStyle/>
          <a:p>
            <a:pPr defTabSz="696276"/>
            <a:endParaRPr lang="en-US" sz="762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66" name="TextBox 98">
            <a:extLst>
              <a:ext uri="{FF2B5EF4-FFF2-40B4-BE49-F238E27FC236}">
                <a16:creationId xmlns=""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4457803" y="1752647"/>
            <a:ext cx="3581983" cy="655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96276"/>
            <a:r>
              <a:rPr lang="en-US" sz="1219" dirty="0" smtClean="0">
                <a:solidFill>
                  <a:prstClr val="black"/>
                </a:solidFill>
                <a:latin typeface="Calibri"/>
              </a:rPr>
              <a:t>To be planned </a:t>
            </a:r>
            <a:r>
              <a:rPr lang="en-US" sz="1219" dirty="0">
                <a:solidFill>
                  <a:prstClr val="black"/>
                </a:solidFill>
                <a:latin typeface="Calibri"/>
              </a:rPr>
              <a:t>as </a:t>
            </a:r>
            <a:r>
              <a:rPr lang="en-US" sz="1219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219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219" dirty="0" smtClean="0">
                <a:solidFill>
                  <a:prstClr val="black"/>
                </a:solidFill>
                <a:latin typeface="Calibri"/>
              </a:rPr>
              <a:t>but the final decision will be taken in TSG#92 </a:t>
            </a:r>
            <a:endParaRPr lang="en-US" sz="1219" dirty="0">
              <a:solidFill>
                <a:prstClr val="black"/>
              </a:solidFill>
              <a:latin typeface="Calibri"/>
            </a:endParaRPr>
          </a:p>
          <a:p>
            <a:pPr algn="ctr" defTabSz="696276"/>
            <a:endParaRPr lang="en-US" sz="1219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7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 smtClean="0"/>
              <a:t>Meeting format for 2021 Q3/Q4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47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E-meeting handling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803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Recommendation</a:t>
            </a:r>
            <a:r>
              <a:rPr lang="fr-FR" dirty="0" smtClean="0"/>
              <a:t> to the WG chairs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smtClean="0"/>
              <a:t>E-meeting guidance </a:t>
            </a:r>
            <a:r>
              <a:rPr lang="fr-FR" sz="2400" dirty="0" err="1" smtClean="0"/>
              <a:t>will</a:t>
            </a:r>
            <a:r>
              <a:rPr lang="fr-FR" sz="2400" dirty="0" smtClean="0"/>
              <a:t> </a:t>
            </a:r>
            <a:r>
              <a:rPr lang="fr-FR" sz="2400" dirty="0" err="1" smtClean="0"/>
              <a:t>be</a:t>
            </a:r>
            <a:r>
              <a:rPr lang="fr-FR" sz="2400" dirty="0" smtClean="0"/>
              <a:t> </a:t>
            </a:r>
            <a:r>
              <a:rPr lang="fr-FR" sz="2400" dirty="0" err="1" smtClean="0"/>
              <a:t>provided</a:t>
            </a:r>
            <a:r>
              <a:rPr lang="fr-FR" sz="2400" dirty="0" smtClean="0"/>
              <a:t> in a </a:t>
            </a:r>
            <a:r>
              <a:rPr lang="fr-FR" sz="2400" dirty="0" err="1" smtClean="0"/>
              <a:t>separate</a:t>
            </a:r>
            <a:r>
              <a:rPr lang="fr-FR" sz="2400" dirty="0" smtClean="0"/>
              <a:t> </a:t>
            </a:r>
            <a:r>
              <a:rPr lang="fr-FR" sz="2400" dirty="0" err="1" smtClean="0"/>
              <a:t>Tdoc</a:t>
            </a:r>
            <a:r>
              <a:rPr lang="fr-FR" sz="2400" dirty="0" smtClean="0"/>
              <a:t> at </a:t>
            </a:r>
            <a:r>
              <a:rPr lang="fr-FR" sz="2400" dirty="0" err="1" smtClean="0"/>
              <a:t>each</a:t>
            </a:r>
            <a:r>
              <a:rPr lang="fr-FR" sz="2400" dirty="0" smtClean="0"/>
              <a:t> meeting:</a:t>
            </a:r>
          </a:p>
          <a:p>
            <a:pPr lvl="1"/>
            <a:r>
              <a:rPr lang="en-US" sz="2000" dirty="0" smtClean="0"/>
              <a:t>Cx-2xxxx_Cx#yyy-e </a:t>
            </a:r>
            <a:r>
              <a:rPr lang="en-US" sz="2000" dirty="0"/>
              <a:t>guidance</a:t>
            </a:r>
          </a:p>
          <a:p>
            <a:pPr lvl="1"/>
            <a:r>
              <a:rPr lang="en-US" sz="2000" dirty="0" smtClean="0"/>
              <a:t>The </a:t>
            </a:r>
            <a:r>
              <a:rPr lang="en-US" sz="2000" dirty="0"/>
              <a:t>document should only contain all the info useful to the delegates, like general </a:t>
            </a:r>
            <a:r>
              <a:rPr lang="en-US" sz="2000" dirty="0" err="1"/>
              <a:t>timeplan</a:t>
            </a:r>
            <a:r>
              <a:rPr lang="en-US" sz="2000" dirty="0"/>
              <a:t>, online session schedules, how to handle the docs during the meetings, etc.</a:t>
            </a:r>
          </a:p>
          <a:p>
            <a:r>
              <a:rPr lang="fr-FR" sz="2400" dirty="0" err="1" smtClean="0"/>
              <a:t>Please</a:t>
            </a:r>
            <a:r>
              <a:rPr lang="fr-FR" sz="2400" dirty="0" smtClean="0"/>
              <a:t> </a:t>
            </a:r>
            <a:r>
              <a:rPr lang="fr-FR" sz="2400" dirty="0" err="1" smtClean="0"/>
              <a:t>enforce</a:t>
            </a:r>
            <a:r>
              <a:rPr lang="fr-FR" sz="2400" dirty="0" smtClean="0"/>
              <a:t> the use of </a:t>
            </a:r>
            <a:r>
              <a:rPr lang="en-US" sz="2400" dirty="0" smtClean="0">
                <a:solidFill>
                  <a:srgbClr val="FF0000"/>
                </a:solidFill>
              </a:rPr>
              <a:t>name </a:t>
            </a:r>
            <a:r>
              <a:rPr lang="en-US" sz="2400" dirty="0">
                <a:solidFill>
                  <a:srgbClr val="FF0000"/>
                </a:solidFill>
              </a:rPr>
              <a:t>+ </a:t>
            </a:r>
            <a:r>
              <a:rPr lang="en-US" sz="2400" dirty="0" smtClean="0">
                <a:solidFill>
                  <a:srgbClr val="FF0000"/>
                </a:solidFill>
              </a:rPr>
              <a:t>affiliation</a:t>
            </a:r>
            <a:r>
              <a:rPr lang="en-US" sz="2400" dirty="0" smtClean="0"/>
              <a:t> as identifier during online session, whatever the exact format</a:t>
            </a:r>
          </a:p>
          <a:p>
            <a:r>
              <a:rPr lang="fr-FR" sz="2400" dirty="0" err="1" smtClean="0"/>
              <a:t>Please</a:t>
            </a:r>
            <a:r>
              <a:rPr lang="fr-FR" sz="2400" dirty="0" smtClean="0"/>
              <a:t> </a:t>
            </a:r>
            <a:r>
              <a:rPr lang="fr-FR" sz="2400" dirty="0" err="1" smtClean="0"/>
              <a:t>enforce</a:t>
            </a:r>
            <a:r>
              <a:rPr lang="fr-FR" sz="2400" dirty="0" smtClean="0"/>
              <a:t> an "</a:t>
            </a:r>
            <a:r>
              <a:rPr lang="fr-FR" sz="2400" dirty="0" err="1" smtClean="0"/>
              <a:t>inactivity</a:t>
            </a:r>
            <a:r>
              <a:rPr lang="fr-FR" sz="2400" dirty="0" smtClean="0"/>
              <a:t> </a:t>
            </a:r>
            <a:r>
              <a:rPr lang="fr-FR" sz="2400" dirty="0" err="1" smtClean="0"/>
              <a:t>period</a:t>
            </a:r>
            <a:r>
              <a:rPr lang="fr-FR" sz="2400" dirty="0" smtClean="0"/>
              <a:t>" </a:t>
            </a:r>
            <a:r>
              <a:rPr lang="fr-FR" sz="2400" dirty="0" err="1" smtClean="0"/>
              <a:t>during</a:t>
            </a:r>
            <a:r>
              <a:rPr lang="fr-FR" sz="2400" dirty="0" smtClean="0"/>
              <a:t> the week-end </a:t>
            </a:r>
            <a:r>
              <a:rPr lang="fr-FR" sz="2400" dirty="0" err="1" smtClean="0"/>
              <a:t>when</a:t>
            </a:r>
            <a:r>
              <a:rPr lang="fr-FR" sz="2400" dirty="0" smtClean="0"/>
              <a:t> the meeting for +7 </a:t>
            </a:r>
            <a:r>
              <a:rPr lang="fr-FR" sz="2400" dirty="0" err="1" smtClean="0"/>
              <a:t>days</a:t>
            </a:r>
            <a:r>
              <a:rPr lang="fr-FR" sz="2400" dirty="0" smtClean="0"/>
              <a:t> meeting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Please ensure that delegates adopt a respectful and </a:t>
            </a:r>
            <a:r>
              <a:rPr lang="en-US" sz="2400" dirty="0"/>
              <a:t>courteous </a:t>
            </a:r>
            <a:r>
              <a:rPr lang="en-US" sz="2400" dirty="0" smtClean="0"/>
              <a:t>behavior in </a:t>
            </a:r>
            <a:r>
              <a:rPr lang="en-US" sz="2400" dirty="0"/>
              <a:t>any </a:t>
            </a:r>
            <a:r>
              <a:rPr lang="en-US" sz="2400" dirty="0" smtClean="0"/>
              <a:t>circumstance during online sessions.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252633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OpenAPI</a:t>
            </a:r>
            <a:r>
              <a:rPr lang="fr-FR" dirty="0" smtClean="0"/>
              <a:t> </a:t>
            </a:r>
            <a:r>
              <a:rPr lang="fr-FR" dirty="0" err="1" smtClean="0"/>
              <a:t>Spec</a:t>
            </a:r>
            <a:r>
              <a:rPr lang="fr-FR" dirty="0" smtClean="0"/>
              <a:t> handling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912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OpenAPI</a:t>
            </a:r>
            <a:r>
              <a:rPr lang="en-US" dirty="0"/>
              <a:t> spec handling in TR 21.900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3GPP Technical Specifications describing an API or common data types shall include an (</a:t>
            </a:r>
            <a:r>
              <a:rPr lang="en-US" dirty="0">
                <a:solidFill>
                  <a:srgbClr val="FF0000"/>
                </a:solidFill>
              </a:rPr>
              <a:t>normative</a:t>
            </a:r>
            <a:r>
              <a:rPr lang="en-US" dirty="0"/>
              <a:t>) annex documenting the corresponding </a:t>
            </a:r>
            <a:r>
              <a:rPr lang="en-US" dirty="0" err="1"/>
              <a:t>OpenAPI</a:t>
            </a:r>
            <a:r>
              <a:rPr lang="en-US" dirty="0"/>
              <a:t> specification file.</a:t>
            </a:r>
          </a:p>
          <a:p>
            <a:r>
              <a:rPr lang="en-GB" dirty="0"/>
              <a:t>Before making available any new version of a TS containing an </a:t>
            </a:r>
            <a:r>
              <a:rPr lang="en-GB" dirty="0" err="1"/>
              <a:t>OpenAPI</a:t>
            </a:r>
            <a:r>
              <a:rPr lang="en-GB" dirty="0"/>
              <a:t> specification file, the responsible MCC officer shall extract the (</a:t>
            </a:r>
            <a:r>
              <a:rPr lang="en-GB" dirty="0">
                <a:solidFill>
                  <a:srgbClr val="FF0000"/>
                </a:solidFill>
              </a:rPr>
              <a:t>syntax checked and verified</a:t>
            </a:r>
            <a:r>
              <a:rPr lang="en-GB" dirty="0"/>
              <a:t>) </a:t>
            </a:r>
            <a:r>
              <a:rPr lang="en-GB" dirty="0" err="1"/>
              <a:t>OpenAPI</a:t>
            </a:r>
            <a:r>
              <a:rPr lang="en-GB" dirty="0"/>
              <a:t> specification file from the annex of the TS and make it available as a stand-alone file in UTF-8.</a:t>
            </a:r>
          </a:p>
          <a:p>
            <a:r>
              <a:rPr lang="en-GB" dirty="0"/>
              <a:t>The file name shall follow the conventions defined in 3GPP TS 29.501 [6] clause 5.3.6 unless the TS containing an </a:t>
            </a:r>
            <a:r>
              <a:rPr lang="en-GB" dirty="0" err="1"/>
              <a:t>OpenAPI</a:t>
            </a:r>
            <a:r>
              <a:rPr lang="en-GB" dirty="0"/>
              <a:t> specification file indicates a different file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38526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OpenAPI</a:t>
            </a:r>
            <a:r>
              <a:rPr lang="en-US" dirty="0" smtClean="0"/>
              <a:t> spec handling in TR 21.900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</a:t>
            </a:r>
            <a:r>
              <a:rPr lang="en-US" dirty="0"/>
              <a:t>the UTF-8 formatted </a:t>
            </a:r>
            <a:r>
              <a:rPr lang="en-US" dirty="0" err="1"/>
              <a:t>OpenAPI</a:t>
            </a:r>
            <a:r>
              <a:rPr lang="en-US" dirty="0"/>
              <a:t> specification files documented by TS shall be stored by the MCC officer in the following locations:</a:t>
            </a:r>
          </a:p>
          <a:p>
            <a:pPr lvl="1"/>
            <a:r>
              <a:rPr lang="en-GB" dirty="0"/>
              <a:t>https://forge.3gpp.org/rep/all/5G_APIs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From plenary #89, 3GPP Forge is used instead ETSI Forge. </a:t>
            </a:r>
          </a:p>
          <a:p>
            <a:pPr lvl="2"/>
            <a:r>
              <a:rPr lang="en-US" dirty="0"/>
              <a:t>This needs to be corrected in TS21.900</a:t>
            </a:r>
          </a:p>
          <a:p>
            <a:pPr lvl="1"/>
            <a:r>
              <a:rPr lang="en-US" dirty="0"/>
              <a:t>in the zip file containing the Word file of the new version of the TS (which is itself stored in the usual places).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394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Intended</a:t>
            </a:r>
            <a:r>
              <a:rPr lang="fr-FR" dirty="0" smtClean="0"/>
              <a:t> objectives </a:t>
            </a:r>
            <a:r>
              <a:rPr lang="fr-FR" dirty="0"/>
              <a:t>of the TS 29.501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/>
              <a:t>TS 29.501 </a:t>
            </a:r>
            <a:r>
              <a:rPr lang="fr-FR" sz="2400" dirty="0" err="1"/>
              <a:t>provides</a:t>
            </a:r>
            <a:r>
              <a:rPr lang="fr-FR" sz="2400" dirty="0"/>
              <a:t> </a:t>
            </a:r>
            <a:r>
              <a:rPr lang="en-GB" sz="2400" dirty="0"/>
              <a:t>design principles and documentation guidelines for 5GC SBI APIs</a:t>
            </a:r>
          </a:p>
          <a:p>
            <a:pPr lvl="1"/>
            <a:r>
              <a:rPr lang="fr-FR" sz="2000" dirty="0" err="1"/>
              <a:t>Initially</a:t>
            </a:r>
            <a:r>
              <a:rPr lang="fr-FR" sz="2000" dirty="0"/>
              <a:t> </a:t>
            </a:r>
            <a:r>
              <a:rPr lang="fr-FR" sz="2000" dirty="0" err="1"/>
              <a:t>introduced</a:t>
            </a:r>
            <a:r>
              <a:rPr lang="fr-FR" sz="2000" dirty="0"/>
              <a:t> for SBI but </a:t>
            </a:r>
            <a:r>
              <a:rPr lang="fr-FR" sz="2000" dirty="0" err="1"/>
              <a:t>it</a:t>
            </a:r>
            <a:r>
              <a:rPr lang="fr-FR" sz="2000" dirty="0"/>
              <a:t> </a:t>
            </a:r>
            <a:r>
              <a:rPr lang="fr-FR" sz="2000" dirty="0" err="1" smtClean="0"/>
              <a:t>was</a:t>
            </a:r>
            <a:r>
              <a:rPr lang="fr-FR" sz="2000" dirty="0" smtClean="0"/>
              <a:t> </a:t>
            </a:r>
            <a:r>
              <a:rPr lang="fr-FR" sz="2000" dirty="0" err="1" smtClean="0"/>
              <a:t>supposed</a:t>
            </a:r>
            <a:r>
              <a:rPr lang="fr-FR" sz="2000" dirty="0" smtClean="0"/>
              <a:t> to </a:t>
            </a:r>
            <a:r>
              <a:rPr lang="fr-FR" sz="2000" dirty="0" err="1" smtClean="0"/>
              <a:t>be</a:t>
            </a:r>
            <a:r>
              <a:rPr lang="fr-FR" sz="2000" dirty="0" smtClean="0"/>
              <a:t> applicable </a:t>
            </a:r>
            <a:r>
              <a:rPr lang="fr-FR" sz="2000" dirty="0"/>
              <a:t>to </a:t>
            </a:r>
            <a:r>
              <a:rPr lang="fr-FR" sz="2000" dirty="0" err="1"/>
              <a:t>any</a:t>
            </a:r>
            <a:r>
              <a:rPr lang="fr-FR" sz="2000" dirty="0"/>
              <a:t> </a:t>
            </a:r>
            <a:r>
              <a:rPr lang="fr-FR" sz="2000" dirty="0" err="1"/>
              <a:t>OpenAPI</a:t>
            </a:r>
            <a:r>
              <a:rPr lang="fr-FR" sz="2000" dirty="0"/>
              <a:t> file</a:t>
            </a:r>
          </a:p>
          <a:p>
            <a:pPr lvl="2"/>
            <a:r>
              <a:rPr lang="fr-FR" sz="1600" dirty="0" smtClean="0"/>
              <a:t>Not the case </a:t>
            </a:r>
            <a:r>
              <a:rPr lang="fr-FR" sz="1600" dirty="0" err="1" smtClean="0"/>
              <a:t>today</a:t>
            </a:r>
            <a:r>
              <a:rPr lang="fr-FR" sz="1600" dirty="0" smtClean="0"/>
              <a:t>. Introduction </a:t>
            </a:r>
            <a:r>
              <a:rPr lang="fr-FR" sz="1600" dirty="0"/>
              <a:t>and scope </a:t>
            </a:r>
            <a:r>
              <a:rPr lang="fr-FR" sz="1600" dirty="0" err="1" smtClean="0"/>
              <a:t>could</a:t>
            </a:r>
            <a:r>
              <a:rPr lang="fr-FR" sz="1600" dirty="0" smtClean="0"/>
              <a:t> </a:t>
            </a:r>
            <a:r>
              <a:rPr lang="fr-FR" sz="1600" dirty="0" err="1" smtClean="0"/>
              <a:t>be</a:t>
            </a:r>
            <a:r>
              <a:rPr lang="fr-FR" sz="1600" dirty="0" smtClean="0"/>
              <a:t> </a:t>
            </a:r>
            <a:r>
              <a:rPr lang="fr-FR" sz="1600" dirty="0"/>
              <a:t>made more </a:t>
            </a:r>
            <a:r>
              <a:rPr lang="fr-FR" sz="1600" dirty="0" err="1"/>
              <a:t>generic</a:t>
            </a:r>
            <a:endParaRPr lang="fr-FR" sz="1600" dirty="0"/>
          </a:p>
          <a:p>
            <a:r>
              <a:rPr lang="fr-FR" sz="2400" dirty="0" err="1"/>
              <a:t>Subclause</a:t>
            </a:r>
            <a:r>
              <a:rPr lang="fr-FR" sz="2400" dirty="0"/>
              <a:t> 5.3 of TS 29.501 </a:t>
            </a:r>
            <a:r>
              <a:rPr lang="fr-FR" sz="2400" dirty="0" err="1"/>
              <a:t>specifies</a:t>
            </a:r>
            <a:r>
              <a:rPr lang="fr-FR" sz="2400" dirty="0"/>
              <a:t> the handling </a:t>
            </a:r>
            <a:r>
              <a:rPr lang="fr-FR" sz="2400" dirty="0" err="1"/>
              <a:t>OpenAPI</a:t>
            </a:r>
            <a:r>
              <a:rPr lang="fr-FR" sz="2400" dirty="0"/>
              <a:t> </a:t>
            </a:r>
            <a:r>
              <a:rPr lang="fr-FR" sz="2400" dirty="0" err="1"/>
              <a:t>specification</a:t>
            </a:r>
            <a:r>
              <a:rPr lang="fr-FR" sz="2400" dirty="0"/>
              <a:t> files.</a:t>
            </a:r>
          </a:p>
          <a:p>
            <a:r>
              <a:rPr lang="fr-FR" sz="2400" dirty="0"/>
              <a:t>TS 29.501 </a:t>
            </a:r>
            <a:r>
              <a:rPr lang="fr-FR" sz="2400" dirty="0" err="1"/>
              <a:t>should</a:t>
            </a:r>
            <a:r>
              <a:rPr lang="fr-FR" sz="2400" dirty="0"/>
              <a:t> </a:t>
            </a:r>
            <a:r>
              <a:rPr lang="fr-FR" sz="2400" dirty="0" err="1"/>
              <a:t>be</a:t>
            </a:r>
            <a:r>
              <a:rPr lang="fr-FR" sz="2400" dirty="0"/>
              <a:t> </a:t>
            </a:r>
            <a:r>
              <a:rPr lang="fr-FR" sz="2400" dirty="0" err="1"/>
              <a:t>seen</a:t>
            </a:r>
            <a:r>
              <a:rPr lang="fr-FR" sz="2400" dirty="0"/>
              <a:t> as a Best </a:t>
            </a:r>
            <a:r>
              <a:rPr lang="fr-FR" sz="2400" dirty="0" err="1"/>
              <a:t>Current</a:t>
            </a:r>
            <a:r>
              <a:rPr lang="fr-FR" sz="2400" dirty="0"/>
              <a:t> </a:t>
            </a:r>
            <a:r>
              <a:rPr lang="fr-FR" sz="2400" dirty="0" err="1"/>
              <a:t>Pratice</a:t>
            </a:r>
            <a:r>
              <a:rPr lang="fr-FR" sz="2400" dirty="0"/>
              <a:t> document for 3GPP </a:t>
            </a:r>
            <a:r>
              <a:rPr lang="fr-FR" sz="2400" dirty="0" err="1"/>
              <a:t>that</a:t>
            </a:r>
            <a:r>
              <a:rPr lang="fr-FR" sz="2400" dirty="0"/>
              <a:t> </a:t>
            </a:r>
            <a:r>
              <a:rPr lang="fr-FR" sz="2400" dirty="0" err="1"/>
              <a:t>aims</a:t>
            </a:r>
            <a:r>
              <a:rPr lang="fr-FR" sz="2400" dirty="0"/>
              <a:t> to:</a:t>
            </a:r>
          </a:p>
          <a:p>
            <a:pPr lvl="1"/>
            <a:r>
              <a:rPr lang="fr-FR" sz="2000" dirty="0" err="1"/>
              <a:t>simplify</a:t>
            </a:r>
            <a:r>
              <a:rPr lang="fr-FR" sz="2000" dirty="0"/>
              <a:t> the </a:t>
            </a:r>
            <a:r>
              <a:rPr lang="fr-FR" sz="2000" dirty="0" err="1"/>
              <a:t>drafting</a:t>
            </a:r>
            <a:r>
              <a:rPr lang="fr-FR" sz="2000" dirty="0"/>
              <a:t> of new API </a:t>
            </a:r>
            <a:r>
              <a:rPr lang="fr-FR" sz="2000" dirty="0" err="1"/>
              <a:t>containing</a:t>
            </a:r>
            <a:r>
              <a:rPr lang="fr-FR" sz="2000" dirty="0"/>
              <a:t> </a:t>
            </a:r>
            <a:r>
              <a:rPr lang="fr-FR" sz="2000" dirty="0" err="1"/>
              <a:t>OpenAPI</a:t>
            </a:r>
            <a:r>
              <a:rPr lang="fr-FR" sz="2000" dirty="0"/>
              <a:t> </a:t>
            </a:r>
            <a:r>
              <a:rPr lang="fr-FR" sz="2000" dirty="0" err="1"/>
              <a:t>specification</a:t>
            </a:r>
            <a:r>
              <a:rPr lang="fr-FR" sz="2000" dirty="0"/>
              <a:t> file,</a:t>
            </a:r>
          </a:p>
          <a:p>
            <a:pPr lvl="1"/>
            <a:r>
              <a:rPr lang="fr-FR" sz="2000" dirty="0" err="1"/>
              <a:t>ensure</a:t>
            </a:r>
            <a:r>
              <a:rPr lang="fr-FR" sz="2000" dirty="0"/>
              <a:t> the </a:t>
            </a:r>
            <a:r>
              <a:rPr lang="fr-FR" sz="2000" dirty="0" err="1"/>
              <a:t>reusability</a:t>
            </a:r>
            <a:r>
              <a:rPr lang="fr-FR" sz="2000" dirty="0"/>
              <a:t> of </a:t>
            </a:r>
            <a:r>
              <a:rPr lang="fr-FR" sz="2000" dirty="0" err="1"/>
              <a:t>existing</a:t>
            </a:r>
            <a:r>
              <a:rPr lang="fr-FR" sz="2000" dirty="0"/>
              <a:t> APIs</a:t>
            </a:r>
          </a:p>
          <a:p>
            <a:pPr lvl="1"/>
            <a:r>
              <a:rPr lang="fr-FR" sz="2000" dirty="0" err="1"/>
              <a:t>provide</a:t>
            </a:r>
            <a:r>
              <a:rPr lang="fr-FR" sz="2000" dirty="0"/>
              <a:t> an </a:t>
            </a:r>
            <a:r>
              <a:rPr lang="fr-FR" sz="2000" dirty="0" err="1"/>
              <a:t>overall</a:t>
            </a:r>
            <a:r>
              <a:rPr lang="fr-FR" sz="2000" dirty="0"/>
              <a:t> </a:t>
            </a:r>
            <a:r>
              <a:rPr lang="fr-FR" sz="2000" dirty="0" err="1"/>
              <a:t>consistency</a:t>
            </a:r>
            <a:r>
              <a:rPr lang="fr-FR" sz="2000" dirty="0"/>
              <a:t> at the 3GPP </a:t>
            </a:r>
            <a:r>
              <a:rPr lang="fr-FR" sz="2000" dirty="0" err="1"/>
              <a:t>level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114407953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Situation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1"/>
          <a:lstStyle/>
          <a:p>
            <a:r>
              <a:rPr lang="fr-FR" sz="2000" dirty="0"/>
              <a:t>For </a:t>
            </a:r>
            <a:r>
              <a:rPr lang="fr-FR" sz="2000" dirty="0" smtClean="0"/>
              <a:t>Rel-15: </a:t>
            </a:r>
            <a:endParaRPr lang="fr-FR" sz="2000" dirty="0"/>
          </a:p>
          <a:p>
            <a:pPr lvl="1"/>
            <a:r>
              <a:rPr lang="en-US" sz="1800" dirty="0"/>
              <a:t>CT3/CT4: 66 APIs </a:t>
            </a:r>
            <a:r>
              <a:rPr lang="fr-FR" sz="1800" dirty="0"/>
              <a:t>(in 3GPP Forge 5G_APIs repository)</a:t>
            </a:r>
            <a:endParaRPr lang="en-US" sz="1800" dirty="0"/>
          </a:p>
          <a:p>
            <a:pPr lvl="1"/>
            <a:r>
              <a:rPr lang="en-US" sz="1800" dirty="0"/>
              <a:t>SA5-CH: 1 API </a:t>
            </a:r>
            <a:r>
              <a:rPr lang="fr-FR" sz="1800" dirty="0"/>
              <a:t>(in 3GPP Forge 5G_APIs repository)</a:t>
            </a:r>
            <a:endParaRPr lang="en-US" sz="1800" dirty="0"/>
          </a:p>
          <a:p>
            <a:r>
              <a:rPr lang="fr-FR" sz="2000" dirty="0"/>
              <a:t>For Rel-16:</a:t>
            </a:r>
          </a:p>
          <a:p>
            <a:pPr lvl="1"/>
            <a:r>
              <a:rPr lang="en-US" sz="1800" dirty="0"/>
              <a:t>CT3/CT4: 113 APIs </a:t>
            </a:r>
            <a:r>
              <a:rPr lang="fr-FR" sz="1800" dirty="0"/>
              <a:t>(in 3GPP Forge 5G_APIs repository)</a:t>
            </a:r>
            <a:endParaRPr lang="en-US" sz="1800" dirty="0"/>
          </a:p>
          <a:p>
            <a:pPr lvl="1"/>
            <a:r>
              <a:rPr lang="en-US" sz="1800" dirty="0"/>
              <a:t>SA5-CH: 2 APIs </a:t>
            </a:r>
            <a:r>
              <a:rPr lang="fr-FR" sz="1800" dirty="0"/>
              <a:t>(in 3GPP Forge 5G_APIs repository)</a:t>
            </a:r>
            <a:endParaRPr lang="en-US" sz="1800" dirty="0"/>
          </a:p>
          <a:p>
            <a:pPr lvl="1"/>
            <a:r>
              <a:rPr lang="en-US" sz="1800" dirty="0"/>
              <a:t>SA5-OM: 14 APIs </a:t>
            </a:r>
            <a:r>
              <a:rPr lang="fr-FR" sz="1800" dirty="0"/>
              <a:t>(in 3GPP Forge SA5 </a:t>
            </a:r>
            <a:r>
              <a:rPr lang="fr-FR" sz="1800" dirty="0" err="1"/>
              <a:t>MnS</a:t>
            </a:r>
            <a:r>
              <a:rPr lang="fr-FR" sz="1800" dirty="0"/>
              <a:t> repository)</a:t>
            </a:r>
            <a:endParaRPr lang="en-US" sz="1800" dirty="0"/>
          </a:p>
          <a:p>
            <a:r>
              <a:rPr lang="en-US" sz="2000" dirty="0"/>
              <a:t>All CT and SA5-Ch </a:t>
            </a:r>
            <a:r>
              <a:rPr lang="en-US" sz="2000" dirty="0" err="1"/>
              <a:t>OpenAPI</a:t>
            </a:r>
            <a:r>
              <a:rPr lang="en-US" sz="2000" dirty="0"/>
              <a:t> specification files </a:t>
            </a:r>
            <a:r>
              <a:rPr lang="en-US" sz="2000" dirty="0" smtClean="0"/>
              <a:t>(182 </a:t>
            </a:r>
            <a:r>
              <a:rPr lang="en-US" sz="2000" dirty="0" err="1" smtClean="0"/>
              <a:t>OpenAPI</a:t>
            </a:r>
            <a:r>
              <a:rPr lang="en-US" sz="2000" dirty="0" smtClean="0"/>
              <a:t> specs)</a:t>
            </a:r>
            <a:endParaRPr lang="en-US" sz="2000" dirty="0"/>
          </a:p>
          <a:p>
            <a:pPr lvl="1"/>
            <a:r>
              <a:rPr lang="en-US" sz="1800" dirty="0"/>
              <a:t>Follow design guidelines in TS 29.501</a:t>
            </a:r>
          </a:p>
          <a:p>
            <a:pPr lvl="1"/>
            <a:r>
              <a:rPr lang="en-US" sz="1800" dirty="0"/>
              <a:t>Are stored in 3GPP/5G_APIs </a:t>
            </a:r>
            <a:r>
              <a:rPr lang="en-US" sz="1800" dirty="0" smtClean="0"/>
              <a:t>repository as specified in TR 21.900</a:t>
            </a:r>
          </a:p>
          <a:p>
            <a:pPr lvl="1"/>
            <a:r>
              <a:rPr lang="fr-FR" sz="1800" dirty="0" smtClean="0"/>
              <a:t>NOTE: SA4 </a:t>
            </a:r>
            <a:r>
              <a:rPr lang="fr-FR" sz="1800" dirty="0" err="1" smtClean="0"/>
              <a:t>is</a:t>
            </a:r>
            <a:r>
              <a:rPr lang="fr-FR" sz="1800" dirty="0" smtClean="0"/>
              <a:t> </a:t>
            </a:r>
            <a:r>
              <a:rPr lang="fr-FR" sz="1800" dirty="0" err="1" smtClean="0"/>
              <a:t>developing</a:t>
            </a:r>
            <a:r>
              <a:rPr lang="fr-FR" sz="1800" dirty="0" smtClean="0"/>
              <a:t> 14 </a:t>
            </a:r>
            <a:r>
              <a:rPr lang="fr-FR" sz="1800" dirty="0" err="1" smtClean="0"/>
              <a:t>OpenAPI</a:t>
            </a:r>
            <a:r>
              <a:rPr lang="fr-FR" sz="1800" dirty="0" smtClean="0"/>
              <a:t> </a:t>
            </a:r>
            <a:r>
              <a:rPr lang="fr-FR" sz="1800" dirty="0" err="1" smtClean="0"/>
              <a:t>specification</a:t>
            </a:r>
            <a:r>
              <a:rPr lang="fr-FR" sz="1800" dirty="0" smtClean="0"/>
              <a:t> files </a:t>
            </a:r>
            <a:r>
              <a:rPr lang="fr-FR" sz="1800" dirty="0" err="1" smtClean="0"/>
              <a:t>applying</a:t>
            </a:r>
            <a:r>
              <a:rPr lang="fr-FR" sz="1800" dirty="0" smtClean="0"/>
              <a:t> TS 29.501 </a:t>
            </a:r>
            <a:r>
              <a:rPr lang="fr-FR" sz="1800" dirty="0" err="1" smtClean="0"/>
              <a:t>recommendations</a:t>
            </a:r>
            <a:endParaRPr lang="fr-FR" sz="1800" dirty="0" smtClean="0"/>
          </a:p>
          <a:p>
            <a:r>
              <a:rPr lang="fr-FR" sz="2000" dirty="0" smtClean="0"/>
              <a:t>SA-OAM </a:t>
            </a:r>
            <a:r>
              <a:rPr lang="fr-FR" sz="2000" dirty="0" err="1" smtClean="0"/>
              <a:t>following</a:t>
            </a:r>
            <a:r>
              <a:rPr lang="fr-FR" sz="2000" dirty="0" smtClean="0"/>
              <a:t> </a:t>
            </a:r>
            <a:r>
              <a:rPr lang="fr-FR" sz="2000" dirty="0" err="1" smtClean="0"/>
              <a:t>their</a:t>
            </a:r>
            <a:r>
              <a:rPr lang="fr-FR" sz="2000" dirty="0" smtClean="0"/>
              <a:t> </a:t>
            </a:r>
            <a:r>
              <a:rPr lang="fr-FR" sz="2000" dirty="0" err="1" smtClean="0"/>
              <a:t>own</a:t>
            </a:r>
            <a:r>
              <a:rPr lang="fr-FR" sz="2000" dirty="0" smtClean="0"/>
              <a:t> guidelines and </a:t>
            </a:r>
            <a:r>
              <a:rPr lang="fr-FR" sz="2000" dirty="0" err="1" smtClean="0"/>
              <a:t>deviating</a:t>
            </a:r>
            <a:r>
              <a:rPr lang="fr-FR" sz="2000" dirty="0" smtClean="0"/>
              <a:t> </a:t>
            </a:r>
            <a:r>
              <a:rPr lang="fr-FR" sz="2000" dirty="0" err="1" smtClean="0"/>
              <a:t>from</a:t>
            </a:r>
            <a:r>
              <a:rPr lang="fr-FR" sz="2000" dirty="0" smtClean="0"/>
              <a:t> 21.900 (cf. LS </a:t>
            </a:r>
            <a:r>
              <a:rPr lang="fr-FR" sz="2000" dirty="0" err="1" smtClean="0"/>
              <a:t>from</a:t>
            </a:r>
            <a:r>
              <a:rPr lang="fr-FR" sz="2000" dirty="0" smtClean="0"/>
              <a:t> SA5 </a:t>
            </a:r>
            <a:r>
              <a:rPr lang="fr-FR" sz="2000" dirty="0"/>
              <a:t>in </a:t>
            </a:r>
            <a:r>
              <a:rPr lang="fr-FR" sz="2000" dirty="0" smtClean="0"/>
              <a:t>CP-210269)</a:t>
            </a:r>
            <a:endParaRPr lang="en-US" sz="2000" dirty="0" smtClean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175912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Content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Elections at CT#91-e</a:t>
            </a:r>
          </a:p>
          <a:p>
            <a:r>
              <a:rPr lang="fr-FR" dirty="0" smtClean="0"/>
              <a:t>Elections in </a:t>
            </a:r>
            <a:r>
              <a:rPr lang="fr-FR" dirty="0" err="1" smtClean="0"/>
              <a:t>WGs</a:t>
            </a:r>
            <a:endParaRPr lang="fr-FR" dirty="0" smtClean="0"/>
          </a:p>
          <a:p>
            <a:r>
              <a:rPr lang="fr-FR" dirty="0" smtClean="0"/>
              <a:t>Meeting planning for 2021 Q3/Q4</a:t>
            </a:r>
            <a:endParaRPr lang="fr-FR" dirty="0"/>
          </a:p>
          <a:p>
            <a:r>
              <a:rPr lang="fr-FR" dirty="0" smtClean="0"/>
              <a:t>E-meeting handling</a:t>
            </a:r>
          </a:p>
          <a:p>
            <a:r>
              <a:rPr lang="fr-FR" dirty="0" err="1" smtClean="0"/>
              <a:t>OpenAPI</a:t>
            </a:r>
            <a:r>
              <a:rPr lang="fr-FR" dirty="0" smtClean="0"/>
              <a:t> </a:t>
            </a:r>
            <a:r>
              <a:rPr lang="fr-FR" dirty="0" err="1" smtClean="0"/>
              <a:t>specification</a:t>
            </a:r>
            <a:r>
              <a:rPr lang="fr-FR" dirty="0" smtClean="0"/>
              <a:t> handling</a:t>
            </a:r>
            <a:r>
              <a:rPr lang="en-US" dirty="0" smtClean="0"/>
              <a:t> </a:t>
            </a:r>
            <a:endParaRPr lang="en-US" dirty="0"/>
          </a:p>
          <a:p>
            <a:r>
              <a:rPr lang="fr-FR" dirty="0" err="1" smtClean="0"/>
              <a:t>AoB</a:t>
            </a:r>
            <a:r>
              <a:rPr lang="fr-FR" dirty="0" smtClean="0"/>
              <a:t>?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75580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Need</a:t>
            </a:r>
            <a:r>
              <a:rPr lang="fr-FR" dirty="0" smtClean="0"/>
              <a:t> for </a:t>
            </a:r>
            <a:r>
              <a:rPr lang="fr-FR" dirty="0" err="1" smtClean="0"/>
              <a:t>common</a:t>
            </a:r>
            <a:r>
              <a:rPr lang="fr-FR" dirty="0" smtClean="0"/>
              <a:t> </a:t>
            </a:r>
            <a:r>
              <a:rPr lang="fr-FR" dirty="0" err="1" smtClean="0"/>
              <a:t>alignment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err="1" smtClean="0"/>
              <a:t>Need</a:t>
            </a:r>
            <a:r>
              <a:rPr lang="fr-FR" sz="2400" dirty="0" smtClean="0"/>
              <a:t> for </a:t>
            </a:r>
            <a:r>
              <a:rPr lang="fr-FR" sz="2400" dirty="0" err="1" smtClean="0"/>
              <a:t>common</a:t>
            </a:r>
            <a:r>
              <a:rPr lang="fr-FR" sz="2400" dirty="0" smtClean="0"/>
              <a:t> </a:t>
            </a:r>
            <a:r>
              <a:rPr lang="fr-FR" sz="2400" dirty="0" err="1" smtClean="0"/>
              <a:t>principles</a:t>
            </a:r>
            <a:r>
              <a:rPr lang="fr-FR" sz="2400" dirty="0" smtClean="0"/>
              <a:t> for the design and handling of </a:t>
            </a:r>
            <a:r>
              <a:rPr lang="fr-FR" sz="2400" dirty="0" err="1" smtClean="0"/>
              <a:t>OpenAPI</a:t>
            </a:r>
            <a:r>
              <a:rPr lang="fr-FR" sz="2400" dirty="0" smtClean="0"/>
              <a:t> </a:t>
            </a:r>
            <a:r>
              <a:rPr lang="fr-FR" sz="2400" dirty="0" err="1" smtClean="0"/>
              <a:t>specifications</a:t>
            </a:r>
            <a:r>
              <a:rPr lang="fr-FR" sz="2400" dirty="0" smtClean="0"/>
              <a:t> in 3GPP</a:t>
            </a:r>
          </a:p>
          <a:p>
            <a:r>
              <a:rPr lang="fr-FR" sz="2400" dirty="0" err="1" smtClean="0"/>
              <a:t>Misalignment</a:t>
            </a:r>
            <a:r>
              <a:rPr lang="fr-FR" sz="2400" dirty="0" smtClean="0"/>
              <a:t> </a:t>
            </a:r>
            <a:r>
              <a:rPr lang="fr-FR" sz="2400" dirty="0" err="1" smtClean="0"/>
              <a:t>between</a:t>
            </a:r>
            <a:r>
              <a:rPr lang="fr-FR" sz="2400" dirty="0" smtClean="0"/>
              <a:t> SA5-OAM and the </a:t>
            </a:r>
            <a:r>
              <a:rPr lang="fr-FR" sz="2400" dirty="0" err="1" smtClean="0"/>
              <a:t>other</a:t>
            </a:r>
            <a:r>
              <a:rPr lang="fr-FR" sz="2400" dirty="0" smtClean="0"/>
              <a:t> groups has been </a:t>
            </a:r>
            <a:r>
              <a:rPr lang="fr-FR" sz="2400" dirty="0" err="1" smtClean="0"/>
              <a:t>discussed</a:t>
            </a:r>
            <a:r>
              <a:rPr lang="fr-FR" sz="2400" dirty="0" smtClean="0"/>
              <a:t> offline and in SA5 meeting</a:t>
            </a:r>
          </a:p>
          <a:p>
            <a:r>
              <a:rPr lang="fr-FR" sz="2400" dirty="0" err="1" smtClean="0"/>
              <a:t>Even</a:t>
            </a:r>
            <a:r>
              <a:rPr lang="fr-FR" sz="2400" dirty="0" smtClean="0"/>
              <a:t> if TS 29.501 </a:t>
            </a:r>
            <a:r>
              <a:rPr lang="fr-FR" sz="2400" dirty="0" err="1" smtClean="0"/>
              <a:t>was</a:t>
            </a:r>
            <a:r>
              <a:rPr lang="fr-FR" sz="2400" dirty="0" smtClean="0"/>
              <a:t> </a:t>
            </a:r>
            <a:r>
              <a:rPr lang="fr-FR" sz="2400" dirty="0" err="1" smtClean="0"/>
              <a:t>meant</a:t>
            </a:r>
            <a:r>
              <a:rPr lang="fr-FR" sz="2400" dirty="0" smtClean="0"/>
              <a:t> to </a:t>
            </a:r>
            <a:r>
              <a:rPr lang="fr-FR" sz="2400" dirty="0" err="1" smtClean="0"/>
              <a:t>provide</a:t>
            </a:r>
            <a:r>
              <a:rPr lang="fr-FR" sz="2400" dirty="0" smtClean="0"/>
              <a:t> </a:t>
            </a:r>
            <a:r>
              <a:rPr lang="fr-FR" sz="2400" dirty="0" err="1" smtClean="0"/>
              <a:t>common</a:t>
            </a:r>
            <a:r>
              <a:rPr lang="fr-FR" sz="2400" dirty="0" smtClean="0"/>
              <a:t> design guidelines for </a:t>
            </a:r>
            <a:r>
              <a:rPr lang="fr-FR" sz="2400" dirty="0" err="1" smtClean="0"/>
              <a:t>any</a:t>
            </a:r>
            <a:r>
              <a:rPr lang="fr-FR" sz="2400" dirty="0" smtClean="0"/>
              <a:t> </a:t>
            </a:r>
            <a:r>
              <a:rPr lang="fr-FR" sz="2400" dirty="0" err="1" smtClean="0"/>
              <a:t>OpenAPI</a:t>
            </a:r>
            <a:r>
              <a:rPr lang="fr-FR" sz="2400" dirty="0" smtClean="0"/>
              <a:t> </a:t>
            </a:r>
            <a:r>
              <a:rPr lang="fr-FR" sz="2400" dirty="0" err="1" smtClean="0"/>
              <a:t>specification</a:t>
            </a:r>
            <a:r>
              <a:rPr lang="fr-FR" sz="2400" dirty="0" smtClean="0"/>
              <a:t>, </a:t>
            </a:r>
            <a:r>
              <a:rPr lang="fr-FR" sz="2400" dirty="0" err="1" smtClean="0"/>
              <a:t>some</a:t>
            </a:r>
            <a:r>
              <a:rPr lang="fr-FR" sz="2400" dirty="0" smtClean="0"/>
              <a:t> parts </a:t>
            </a:r>
            <a:r>
              <a:rPr lang="fr-FR" sz="2400" dirty="0" err="1" smtClean="0"/>
              <a:t>seem</a:t>
            </a:r>
            <a:r>
              <a:rPr lang="fr-FR" sz="2400" dirty="0" smtClean="0"/>
              <a:t> to </a:t>
            </a:r>
            <a:r>
              <a:rPr lang="fr-FR" sz="2400" dirty="0" err="1" smtClean="0"/>
              <a:t>be</a:t>
            </a:r>
            <a:r>
              <a:rPr lang="fr-FR" sz="2400" dirty="0" smtClean="0"/>
              <a:t> SBI-</a:t>
            </a:r>
            <a:r>
              <a:rPr lang="fr-FR" sz="2400" dirty="0" err="1" smtClean="0"/>
              <a:t>specific</a:t>
            </a:r>
            <a:r>
              <a:rPr lang="fr-FR" sz="2400" dirty="0" smtClean="0"/>
              <a:t>.</a:t>
            </a:r>
          </a:p>
          <a:p>
            <a:r>
              <a:rPr lang="fr-FR" sz="2400" dirty="0" smtClean="0"/>
              <a:t>A discussion group </a:t>
            </a:r>
            <a:r>
              <a:rPr lang="fr-FR" sz="2400" dirty="0" err="1" smtClean="0"/>
              <a:t>is</a:t>
            </a:r>
            <a:r>
              <a:rPr lang="fr-FR" sz="2400" dirty="0" smtClean="0"/>
              <a:t> </a:t>
            </a:r>
            <a:r>
              <a:rPr lang="fr-FR" sz="2400" dirty="0" err="1" smtClean="0"/>
              <a:t>required</a:t>
            </a:r>
            <a:endParaRPr lang="fr-FR" sz="2400" dirty="0" smtClean="0"/>
          </a:p>
          <a:p>
            <a:pPr lvl="1"/>
            <a:r>
              <a:rPr lang="fr-FR" sz="2000" dirty="0" err="1" smtClean="0"/>
              <a:t>With</a:t>
            </a:r>
            <a:r>
              <a:rPr lang="fr-FR" sz="2000" dirty="0" smtClean="0"/>
              <a:t> experts </a:t>
            </a:r>
            <a:r>
              <a:rPr lang="fr-FR" sz="2000" dirty="0" err="1" smtClean="0"/>
              <a:t>from</a:t>
            </a:r>
            <a:r>
              <a:rPr lang="fr-FR" sz="2000" dirty="0" smtClean="0"/>
              <a:t> the CT/SA </a:t>
            </a:r>
            <a:r>
              <a:rPr lang="fr-FR" sz="2000" dirty="0" err="1" smtClean="0"/>
              <a:t>WGs</a:t>
            </a:r>
            <a:r>
              <a:rPr lang="fr-FR" sz="2000" dirty="0" smtClean="0"/>
              <a:t> </a:t>
            </a:r>
            <a:r>
              <a:rPr lang="fr-FR" sz="2000" dirty="0" err="1" smtClean="0"/>
              <a:t>developing</a:t>
            </a:r>
            <a:r>
              <a:rPr lang="fr-FR" sz="2000" dirty="0" smtClean="0"/>
              <a:t> </a:t>
            </a:r>
            <a:r>
              <a:rPr lang="fr-FR" sz="2000" dirty="0" err="1" smtClean="0"/>
              <a:t>OpenAPI</a:t>
            </a:r>
            <a:r>
              <a:rPr lang="fr-FR" sz="2000" dirty="0" smtClean="0"/>
              <a:t> </a:t>
            </a:r>
            <a:r>
              <a:rPr lang="fr-FR" sz="2000" dirty="0" err="1" smtClean="0"/>
              <a:t>specification</a:t>
            </a:r>
            <a:endParaRPr lang="fr-FR" sz="2000" dirty="0" smtClean="0"/>
          </a:p>
          <a:p>
            <a:pPr lvl="1"/>
            <a:r>
              <a:rPr lang="fr-FR" sz="2000" dirty="0" smtClean="0"/>
              <a:t>To check </a:t>
            </a:r>
            <a:r>
              <a:rPr lang="fr-FR" sz="2000" dirty="0" err="1" smtClean="0"/>
              <a:t>what</a:t>
            </a:r>
            <a:r>
              <a:rPr lang="fr-FR" sz="2000" dirty="0" smtClean="0"/>
              <a:t> </a:t>
            </a:r>
            <a:r>
              <a:rPr lang="fr-FR" sz="2000" dirty="0" err="1" smtClean="0"/>
              <a:t>really</a:t>
            </a:r>
            <a:r>
              <a:rPr lang="fr-FR" sz="2000" dirty="0" smtClean="0"/>
              <a:t> </a:t>
            </a:r>
            <a:r>
              <a:rPr lang="fr-FR" sz="2000" dirty="0" err="1" smtClean="0"/>
              <a:t>needs</a:t>
            </a:r>
            <a:r>
              <a:rPr lang="fr-FR" sz="2000" dirty="0" smtClean="0"/>
              <a:t> to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common</a:t>
            </a:r>
            <a:r>
              <a:rPr lang="fr-FR" sz="2000" dirty="0" smtClean="0"/>
              <a:t> to all the groups</a:t>
            </a:r>
          </a:p>
          <a:p>
            <a:pPr lvl="1"/>
            <a:r>
              <a:rPr lang="fr-FR" sz="2000" dirty="0" smtClean="0"/>
              <a:t>To </a:t>
            </a:r>
            <a:r>
              <a:rPr lang="fr-FR" sz="2000" dirty="0" err="1" smtClean="0"/>
              <a:t>decide</a:t>
            </a:r>
            <a:r>
              <a:rPr lang="fr-FR" sz="2000" dirty="0" smtClean="0"/>
              <a:t> in </a:t>
            </a:r>
            <a:r>
              <a:rPr lang="fr-FR" sz="2000" dirty="0" err="1" smtClean="0"/>
              <a:t>which</a:t>
            </a:r>
            <a:r>
              <a:rPr lang="fr-FR" sz="2000" dirty="0" smtClean="0"/>
              <a:t> </a:t>
            </a:r>
            <a:r>
              <a:rPr lang="fr-FR" sz="2000" dirty="0" err="1" smtClean="0"/>
              <a:t>specification</a:t>
            </a:r>
            <a:r>
              <a:rPr lang="fr-FR" sz="2000" dirty="0" smtClean="0"/>
              <a:t> </a:t>
            </a:r>
            <a:r>
              <a:rPr lang="fr-FR" sz="2000" dirty="0" err="1" smtClean="0"/>
              <a:t>it</a:t>
            </a:r>
            <a:r>
              <a:rPr lang="fr-FR" sz="2000" dirty="0" smtClean="0"/>
              <a:t> </a:t>
            </a:r>
            <a:r>
              <a:rPr lang="fr-FR" sz="2000" dirty="0" err="1" smtClean="0"/>
              <a:t>should</a:t>
            </a:r>
            <a:r>
              <a:rPr lang="fr-FR" sz="2000" dirty="0" smtClean="0"/>
              <a:t>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documented</a:t>
            </a:r>
            <a:r>
              <a:rPr lang="fr-FR" sz="2000" dirty="0" smtClean="0"/>
              <a:t> </a:t>
            </a:r>
          </a:p>
          <a:p>
            <a:r>
              <a:rPr lang="fr-FR" sz="2400" dirty="0" err="1" smtClean="0"/>
              <a:t>Proposal</a:t>
            </a:r>
            <a:r>
              <a:rPr lang="fr-FR" sz="2400" dirty="0" smtClean="0"/>
              <a:t>: Final output </a:t>
            </a:r>
            <a:r>
              <a:rPr lang="fr-FR" sz="2400" dirty="0" err="1" smtClean="0"/>
              <a:t>should</a:t>
            </a:r>
            <a:r>
              <a:rPr lang="fr-FR" sz="2400" dirty="0" smtClean="0"/>
              <a:t> </a:t>
            </a:r>
            <a:r>
              <a:rPr lang="fr-FR" sz="2400" dirty="0" err="1" smtClean="0"/>
              <a:t>be</a:t>
            </a:r>
            <a:r>
              <a:rPr lang="fr-FR" sz="2400" dirty="0" smtClean="0"/>
              <a:t> </a:t>
            </a:r>
            <a:r>
              <a:rPr lang="fr-FR" sz="2400" dirty="0" err="1" smtClean="0"/>
              <a:t>available</a:t>
            </a:r>
            <a:r>
              <a:rPr lang="fr-FR" sz="2400" dirty="0" smtClean="0"/>
              <a:t> in TSG#92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387623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You!</a:t>
            </a:r>
            <a:endParaRPr lang="fr-FR" dirty="0"/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Elections at CT#91-e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768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</a:t>
            </a:r>
            <a:r>
              <a:rPr lang="en-GB" altLang="en-US" dirty="0" smtClean="0"/>
              <a:t>Officials (before elections)</a:t>
            </a: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ATIS</a:t>
            </a:r>
            <a:br>
              <a:rPr lang="fr-FR" altLang="en-US" sz="1800"/>
            </a:br>
            <a:r>
              <a:rPr lang="en-US" altLang="en-US" sz="1800"/>
              <a:t>behrouz.aghili@interdigital.com</a:t>
            </a: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</a:t>
            </a:r>
            <a:r>
              <a:rPr lang="fr-FR" altLang="en-US" sz="1800" dirty="0" err="1"/>
              <a:t>ohannes</a:t>
            </a:r>
            <a:r>
              <a:rPr lang="fr-FR" altLang="en-US" sz="1800" dirty="0"/>
              <a:t>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johannes.achter@magenta.at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kimmo.kymalainen@etsi.org</a:t>
            </a:r>
            <a:endParaRPr lang="en-US" altLang="en-US" sz="1800" dirty="0"/>
          </a:p>
        </p:txBody>
      </p:sp>
      <p:pic>
        <p:nvPicPr>
          <p:cNvPr id="410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58467" y="2011472"/>
            <a:ext cx="1099608" cy="139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1F42FB0-3F4D-4D24-93E6-391849EBED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7054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</a:t>
            </a:r>
            <a:r>
              <a:rPr lang="en-GB" altLang="en-US" dirty="0" smtClean="0"/>
              <a:t>Officials (after elections)</a:t>
            </a: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 dirty="0" err="1" smtClean="0">
                <a:solidFill>
                  <a:srgbClr val="FF0000"/>
                </a:solidFill>
              </a:rPr>
              <a:t>Re-elected</a:t>
            </a: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Atle Monrad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 smtClean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i="1" dirty="0" err="1">
                <a:solidFill>
                  <a:srgbClr val="00B050"/>
                </a:solidFill>
              </a:rPr>
              <a:t>Elected</a:t>
            </a: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  <a:endParaRPr lang="fr-FR" altLang="en-US" sz="1800" dirty="0" smtClean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ETSI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 dirty="0" err="1" smtClean="0">
                <a:solidFill>
                  <a:srgbClr val="00B050"/>
                </a:solidFill>
              </a:rPr>
              <a:t>Elected</a:t>
            </a: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i="1" dirty="0" err="1">
                <a:solidFill>
                  <a:srgbClr val="FF0000"/>
                </a:solidFill>
              </a:rPr>
              <a:t>Re-elected</a:t>
            </a: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kimmo.kymalainen@etsi.org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 dirty="0" smtClean="0">
                <a:solidFill>
                  <a:srgbClr val="FF0000"/>
                </a:solidFill>
              </a:rPr>
              <a:t>No </a:t>
            </a:r>
            <a:r>
              <a:rPr lang="fr-FR" altLang="en-US" sz="1800" i="1" dirty="0" err="1" smtClean="0">
                <a:solidFill>
                  <a:srgbClr val="FF0000"/>
                </a:solidFill>
              </a:rPr>
              <a:t>choice</a:t>
            </a:r>
            <a:endParaRPr lang="en-US" altLang="en-US" sz="1800" i="1" dirty="0">
              <a:solidFill>
                <a:srgbClr val="FF0000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1F42FB0-3F4D-4D24-93E6-391849EBED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1027" name="Picture 1" descr="image0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4665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Elections in </a:t>
            </a:r>
            <a:r>
              <a:rPr lang="fr-FR" dirty="0" err="1" smtClean="0"/>
              <a:t>WGs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68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 WG </a:t>
            </a:r>
            <a:r>
              <a:rPr lang="fr-FR" dirty="0" err="1" smtClean="0"/>
              <a:t>elections</a:t>
            </a:r>
            <a:r>
              <a:rPr lang="fr-FR" dirty="0" smtClean="0"/>
              <a:t> in Q2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CT1</a:t>
            </a:r>
          </a:p>
          <a:p>
            <a:pPr lvl="1"/>
            <a:r>
              <a:rPr lang="fr-FR" dirty="0" smtClean="0"/>
              <a:t>1 Chair</a:t>
            </a:r>
          </a:p>
          <a:p>
            <a:pPr lvl="1"/>
            <a:r>
              <a:rPr lang="fr-FR" dirty="0" smtClean="0"/>
              <a:t>1 Vice-Chair</a:t>
            </a:r>
            <a:endParaRPr lang="en-US" dirty="0" smtClean="0"/>
          </a:p>
          <a:p>
            <a:r>
              <a:rPr lang="en-US" dirty="0" smtClean="0"/>
              <a:t>CT4</a:t>
            </a:r>
          </a:p>
          <a:p>
            <a:pPr lvl="1"/>
            <a:r>
              <a:rPr lang="fr-FR" dirty="0" smtClean="0"/>
              <a:t>1 Chair</a:t>
            </a:r>
          </a:p>
          <a:p>
            <a:pPr lvl="1"/>
            <a:r>
              <a:rPr lang="fr-FR" dirty="0" smtClean="0"/>
              <a:t>2 Vice-Chair </a:t>
            </a:r>
            <a:endParaRPr lang="en-US" dirty="0" smtClean="0"/>
          </a:p>
          <a:p>
            <a:r>
              <a:rPr lang="en-US" dirty="0" smtClean="0"/>
              <a:t>CT6 </a:t>
            </a:r>
            <a:r>
              <a:rPr lang="en-US" dirty="0"/>
              <a:t>Elections </a:t>
            </a:r>
            <a:r>
              <a:rPr lang="en-US" dirty="0" smtClean="0"/>
              <a:t>to be planned (?)</a:t>
            </a:r>
          </a:p>
          <a:p>
            <a:pPr lvl="1"/>
            <a:r>
              <a:rPr lang="fr-FR" dirty="0" smtClean="0"/>
              <a:t>1 Chair</a:t>
            </a:r>
            <a:endParaRPr lang="en-US" dirty="0" smtClean="0"/>
          </a:p>
          <a:p>
            <a:pPr lvl="1"/>
            <a:r>
              <a:rPr lang="en-US" dirty="0" smtClean="0"/>
              <a:t>CT6#100 Chair election canceled, waiting for the 3GPP voting tool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73677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Election </a:t>
            </a:r>
            <a:r>
              <a:rPr lang="fr-FR" dirty="0" err="1" smtClean="0"/>
              <a:t>process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is proposed to follow the same procedures than for the </a:t>
            </a:r>
            <a:r>
              <a:rPr lang="en-US" dirty="0" smtClean="0"/>
              <a:t>elections at CT#91-e</a:t>
            </a:r>
          </a:p>
          <a:p>
            <a:pPr lvl="1"/>
            <a:r>
              <a:rPr lang="fr-FR" dirty="0" smtClean="0"/>
              <a:t>A </a:t>
            </a:r>
            <a:r>
              <a:rPr lang="fr-FR" dirty="0" err="1" smtClean="0"/>
              <a:t>firmed</a:t>
            </a:r>
            <a:r>
              <a:rPr lang="fr-FR" dirty="0" smtClean="0"/>
              <a:t> registration deadline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set 48h </a:t>
            </a:r>
            <a:r>
              <a:rPr lang="fr-FR" dirty="0" err="1" smtClean="0"/>
              <a:t>before</a:t>
            </a:r>
            <a:r>
              <a:rPr lang="fr-FR" dirty="0" smtClean="0"/>
              <a:t> the meeting</a:t>
            </a:r>
          </a:p>
          <a:p>
            <a:pPr lvl="2"/>
            <a:r>
              <a:rPr lang="fr-FR" dirty="0" err="1"/>
              <a:t>After</a:t>
            </a:r>
            <a:r>
              <a:rPr lang="fr-FR" dirty="0"/>
              <a:t> the deadline, </a:t>
            </a:r>
            <a:r>
              <a:rPr lang="fr-FR" dirty="0" smtClean="0"/>
              <a:t>de-registration </a:t>
            </a:r>
            <a:r>
              <a:rPr lang="fr-FR" dirty="0"/>
              <a:t>or affiliation modifications </a:t>
            </a:r>
            <a:r>
              <a:rPr lang="fr-FR" dirty="0" err="1"/>
              <a:t>will</a:t>
            </a:r>
            <a:r>
              <a:rPr lang="fr-FR" dirty="0"/>
              <a:t> not </a:t>
            </a:r>
            <a:r>
              <a:rPr lang="fr-FR" dirty="0" err="1"/>
              <a:t>be</a:t>
            </a:r>
            <a:r>
              <a:rPr lang="fr-FR" dirty="0"/>
              <a:t> possible </a:t>
            </a:r>
            <a:r>
              <a:rPr lang="fr-FR" dirty="0" err="1"/>
              <a:t>before</a:t>
            </a:r>
            <a:r>
              <a:rPr lang="fr-FR" dirty="0"/>
              <a:t> the end of the </a:t>
            </a:r>
            <a:r>
              <a:rPr lang="fr-FR" dirty="0" err="1" smtClean="0"/>
              <a:t>elections</a:t>
            </a:r>
            <a:r>
              <a:rPr lang="fr-FR" dirty="0" smtClean="0"/>
              <a:t> </a:t>
            </a:r>
          </a:p>
          <a:p>
            <a:pPr lvl="1"/>
            <a:r>
              <a:rPr lang="fr-FR" dirty="0" smtClean="0"/>
              <a:t>Meeting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start</a:t>
            </a:r>
            <a:r>
              <a:rPr lang="fr-FR" dirty="0" smtClean="0"/>
              <a:t> few </a:t>
            </a:r>
            <a:r>
              <a:rPr lang="fr-FR" dirty="0" err="1" smtClean="0"/>
              <a:t>days</a:t>
            </a:r>
            <a:r>
              <a:rPr lang="fr-FR" dirty="0" smtClean="0"/>
              <a:t> </a:t>
            </a:r>
            <a:r>
              <a:rPr lang="fr-FR" dirty="0" err="1" smtClean="0"/>
              <a:t>before</a:t>
            </a:r>
            <a:r>
              <a:rPr lang="fr-FR" dirty="0" smtClean="0"/>
              <a:t> the </a:t>
            </a:r>
            <a:r>
              <a:rPr lang="fr-FR" dirty="0" err="1" smtClean="0"/>
              <a:t>technical</a:t>
            </a:r>
            <a:r>
              <a:rPr lang="fr-FR" dirty="0" smtClean="0"/>
              <a:t> meeting to </a:t>
            </a:r>
            <a:r>
              <a:rPr lang="fr-FR" dirty="0" err="1" smtClean="0"/>
              <a:t>organize</a:t>
            </a:r>
            <a:r>
              <a:rPr lang="fr-FR" dirty="0" smtClean="0"/>
              <a:t> the first ballots</a:t>
            </a:r>
          </a:p>
          <a:p>
            <a:pPr lvl="1"/>
            <a:r>
              <a:rPr lang="fr-FR" dirty="0" smtClean="0"/>
              <a:t>Ballots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held</a:t>
            </a:r>
            <a:r>
              <a:rPr lang="fr-FR" dirty="0" smtClean="0"/>
              <a:t> </a:t>
            </a:r>
            <a:r>
              <a:rPr lang="fr-FR" dirty="0" err="1" smtClean="0"/>
              <a:t>after</a:t>
            </a:r>
            <a:r>
              <a:rPr lang="fr-FR" dirty="0" smtClean="0"/>
              <a:t> the end of the meeting if </a:t>
            </a:r>
            <a:r>
              <a:rPr lang="fr-FR" dirty="0" err="1" smtClean="0"/>
              <a:t>required</a:t>
            </a:r>
            <a:endParaRPr lang="fr-FR" dirty="0" smtClean="0"/>
          </a:p>
          <a:p>
            <a:pPr lvl="1"/>
            <a:r>
              <a:rPr lang="en-US" dirty="0" smtClean="0"/>
              <a:t>Each </a:t>
            </a:r>
            <a:r>
              <a:rPr lang="en-US" dirty="0"/>
              <a:t>ballot will be open for 18 hours, following the guidance received from </a:t>
            </a:r>
            <a:r>
              <a:rPr lang="en-US" dirty="0" smtClean="0"/>
              <a:t>PCG</a:t>
            </a:r>
          </a:p>
          <a:p>
            <a:r>
              <a:rPr lang="fr-FR" dirty="0" smtClean="0"/>
              <a:t>WG chairs are </a:t>
            </a:r>
            <a:r>
              <a:rPr lang="fr-FR" dirty="0" err="1" smtClean="0"/>
              <a:t>responsible</a:t>
            </a:r>
            <a:r>
              <a:rPr lang="fr-FR" dirty="0" smtClean="0"/>
              <a:t> of the </a:t>
            </a:r>
            <a:r>
              <a:rPr lang="fr-FR" dirty="0" err="1" smtClean="0"/>
              <a:t>organization</a:t>
            </a:r>
            <a:r>
              <a:rPr lang="fr-FR" dirty="0" smtClean="0"/>
              <a:t> of the </a:t>
            </a:r>
            <a:r>
              <a:rPr lang="fr-FR" dirty="0" err="1" smtClean="0"/>
              <a:t>elections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96046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planning in 2021 Q3/Q4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829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24276</TotalTime>
  <Words>1136</Words>
  <Application>Microsoft Office PowerPoint</Application>
  <PresentationFormat>Grand écran</PresentationFormat>
  <Paragraphs>283</Paragraphs>
  <Slides>21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8" baseType="lpstr">
      <vt:lpstr>Arial</vt:lpstr>
      <vt:lpstr>Arial </vt:lpstr>
      <vt:lpstr>Calibri</vt:lpstr>
      <vt:lpstr>Calibri Light</vt:lpstr>
      <vt:lpstr>Nokia Pure Text Light</vt:lpstr>
      <vt:lpstr>Times New Roman</vt:lpstr>
      <vt:lpstr>Office Theme</vt:lpstr>
      <vt:lpstr>CT#91-e Administrivia</vt:lpstr>
      <vt:lpstr>Content</vt:lpstr>
      <vt:lpstr>Elections at CT#91-e</vt:lpstr>
      <vt:lpstr>TSG CT Officials (before elections)</vt:lpstr>
      <vt:lpstr>TSG CT Officials (after elections)</vt:lpstr>
      <vt:lpstr>Elections in WGs</vt:lpstr>
      <vt:lpstr>CT WG elections in Q2</vt:lpstr>
      <vt:lpstr>Election process</vt:lpstr>
      <vt:lpstr>Meeting planning in 2021 Q3/Q4</vt:lpstr>
      <vt:lpstr>Meeting format for 2021 Q3/Q4</vt:lpstr>
      <vt:lpstr>Current Release 17 schedule</vt:lpstr>
      <vt:lpstr>Meeting format for 2021 Q3/Q4</vt:lpstr>
      <vt:lpstr>E-meeting handling</vt:lpstr>
      <vt:lpstr>Recommendation to the WG chairs</vt:lpstr>
      <vt:lpstr>OpenAPI Spec handling</vt:lpstr>
      <vt:lpstr>OpenAPI spec handling in TR 21.900</vt:lpstr>
      <vt:lpstr>OpenAPI spec handling in TR 21.900</vt:lpstr>
      <vt:lpstr>Intended objectives of the TS 29.501</vt:lpstr>
      <vt:lpstr>Situation</vt:lpstr>
      <vt:lpstr>Need for common alignment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912</cp:revision>
  <dcterms:created xsi:type="dcterms:W3CDTF">2010-02-05T13:52:04Z</dcterms:created>
  <dcterms:modified xsi:type="dcterms:W3CDTF">2021-03-23T20:09:53Z</dcterms:modified>
  <cp:contentStatus>Template 2017</cp:contentStatus>
</cp:coreProperties>
</file>