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7"/>
  </p:notesMasterIdLst>
  <p:handoutMasterIdLst>
    <p:handoutMasterId r:id="rId28"/>
  </p:handoutMasterIdLst>
  <p:sldIdLst>
    <p:sldId id="341" r:id="rId2"/>
    <p:sldId id="363" r:id="rId3"/>
    <p:sldId id="366" r:id="rId4"/>
    <p:sldId id="405" r:id="rId5"/>
    <p:sldId id="392" r:id="rId6"/>
    <p:sldId id="406" r:id="rId7"/>
    <p:sldId id="407" r:id="rId8"/>
    <p:sldId id="394" r:id="rId9"/>
    <p:sldId id="408" r:id="rId10"/>
    <p:sldId id="409" r:id="rId11"/>
    <p:sldId id="370" r:id="rId12"/>
    <p:sldId id="399" r:id="rId13"/>
    <p:sldId id="400" r:id="rId14"/>
    <p:sldId id="401" r:id="rId15"/>
    <p:sldId id="410" r:id="rId16"/>
    <p:sldId id="402" r:id="rId17"/>
    <p:sldId id="411" r:id="rId18"/>
    <p:sldId id="412" r:id="rId19"/>
    <p:sldId id="373" r:id="rId20"/>
    <p:sldId id="374" r:id="rId21"/>
    <p:sldId id="375" r:id="rId22"/>
    <p:sldId id="365" r:id="rId23"/>
    <p:sldId id="376" r:id="rId24"/>
    <p:sldId id="387" r:id="rId25"/>
    <p:sldId id="379" r:id="rId2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6" autoAdjust="0"/>
    <p:restoredTop sz="86410" autoAdjust="0"/>
  </p:normalViewPr>
  <p:slideViewPr>
    <p:cSldViewPr snapToGrid="0">
      <p:cViewPr varScale="1">
        <p:scale>
          <a:sx n="107" d="100"/>
          <a:sy n="107" d="100"/>
        </p:scale>
        <p:origin x="138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08" y="6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8799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02527" y="87769"/>
            <a:ext cx="3076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Meeting #91e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18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– 24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March 2021</a:t>
            </a:r>
            <a:endParaRPr lang="es-E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CP-210015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2.jpeg"/><Relationship Id="rId7" Type="http://schemas.openxmlformats.org/officeDocument/2006/relationships/hyperlink" Target="mailto:Hao.Jing@3gpp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susana.fernandez@ericsson" TargetMode="Externa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CT#91e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711763"/>
              </p:ext>
            </p:extLst>
          </p:nvPr>
        </p:nvGraphicFramePr>
        <p:xfrm>
          <a:off x="226036" y="1874629"/>
          <a:ext cx="10302885" cy="3566366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Location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Phase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5G_eLCS_ph2-CT 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CP-210075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Proximity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based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5G_ProSe-CT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CP-210141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BEst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Practice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PFCP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BEPoP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CP-210074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5GC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architecture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satellite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networks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5GSAT_ARCH-CT 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application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layer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V2X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services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eV2XAPP-CT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988651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Signed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Attestation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Priority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Emergency</a:t>
                      </a:r>
                      <a:r>
                        <a:rPr lang="es-E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Sessions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TEI17_SAPES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CP-210143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619674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226036" y="5444875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5079324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6" name="Tableau 3">
            <a:extLst>
              <a:ext uri="{FF2B5EF4-FFF2-40B4-BE49-F238E27FC236}">
                <a16:creationId xmlns:a16="http://schemas.microsoft.com/office/drawing/2014/main" id="{9A6A602E-305D-48DB-BF13-E54EC3431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15781"/>
              </p:ext>
            </p:extLst>
          </p:nvPr>
        </p:nvGraphicFramePr>
        <p:xfrm>
          <a:off x="167483" y="1999924"/>
          <a:ext cx="11186317" cy="976191"/>
        </p:xfrm>
        <a:graphic>
          <a:graphicData uri="http://schemas.openxmlformats.org/drawingml/2006/table">
            <a:tbl>
              <a:tblPr firstRow="1" firstCol="1" bandRow="1"/>
              <a:tblGrid>
                <a:gridCol w="14851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8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4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8424">
                  <a:extLst>
                    <a:ext uri="{9D8B030D-6E8A-4147-A177-3AD203B41FA5}">
                      <a16:colId xmlns:a16="http://schemas.microsoft.com/office/drawing/2014/main" val="1391414016"/>
                    </a:ext>
                  </a:extLst>
                </a:gridCol>
              </a:tblGrid>
              <a:tr h="269558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Sent for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663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CP-210182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29.535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China Mobile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Pre-</a:t>
            </a:r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591" y="2070174"/>
            <a:ext cx="10515600" cy="4245565"/>
          </a:xfrm>
        </p:spPr>
        <p:txBody>
          <a:bodyPr/>
          <a:lstStyle/>
          <a:p>
            <a:r>
              <a:rPr lang="es-ES" dirty="0" err="1"/>
              <a:t>There</a:t>
            </a:r>
            <a:r>
              <a:rPr lang="es-ES" dirty="0"/>
              <a:t> </a:t>
            </a:r>
            <a:r>
              <a:rPr lang="es-ES" dirty="0" err="1"/>
              <a:t>was</a:t>
            </a:r>
            <a:r>
              <a:rPr lang="es-ES" dirty="0"/>
              <a:t> </a:t>
            </a:r>
            <a:r>
              <a:rPr lang="es-ES" dirty="0" err="1"/>
              <a:t>one</a:t>
            </a:r>
            <a:r>
              <a:rPr lang="es-ES" dirty="0"/>
              <a:t> pre-</a:t>
            </a:r>
            <a:r>
              <a:rPr lang="es-ES" dirty="0" err="1"/>
              <a:t>Release</a:t>
            </a:r>
            <a:r>
              <a:rPr lang="es-ES" dirty="0"/>
              <a:t> 15 CR </a:t>
            </a:r>
            <a:r>
              <a:rPr lang="es-ES" dirty="0" err="1"/>
              <a:t>agreed</a:t>
            </a:r>
            <a:r>
              <a:rPr lang="es-ES" dirty="0"/>
              <a:t> (Rel-12, TS 29.163)</a:t>
            </a:r>
          </a:p>
          <a:p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Release</a:t>
            </a:r>
            <a:r>
              <a:rPr lang="es-ES" dirty="0"/>
              <a:t> 15, 18 </a:t>
            </a:r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were</a:t>
            </a:r>
            <a:r>
              <a:rPr lang="es-ES" dirty="0"/>
              <a:t> </a:t>
            </a:r>
            <a:r>
              <a:rPr lang="es-ES" dirty="0" err="1"/>
              <a:t>agreed</a:t>
            </a:r>
            <a:endParaRPr lang="es-ES" dirty="0"/>
          </a:p>
          <a:p>
            <a:pPr lvl="1"/>
            <a:r>
              <a:rPr lang="es-ES" dirty="0" err="1"/>
              <a:t>Only</a:t>
            </a:r>
            <a:r>
              <a:rPr lang="es-ES" dirty="0"/>
              <a:t>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5GS_Ph1-CT &amp; NAPS-CT </a:t>
            </a:r>
            <a:r>
              <a:rPr lang="es-ES" dirty="0" err="1"/>
              <a:t>were</a:t>
            </a:r>
            <a:r>
              <a:rPr lang="es-ES" dirty="0"/>
              <a:t> </a:t>
            </a:r>
            <a:r>
              <a:rPr lang="es-ES" dirty="0" err="1"/>
              <a:t>submitted</a:t>
            </a:r>
            <a:r>
              <a:rPr lang="es-ES" dirty="0"/>
              <a:t>.</a:t>
            </a:r>
          </a:p>
          <a:p>
            <a:pPr lvl="1"/>
            <a:r>
              <a:rPr lang="es-ES" dirty="0"/>
              <a:t>5GS_Ph1-CT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most</a:t>
            </a:r>
            <a:r>
              <a:rPr lang="es-ES" dirty="0"/>
              <a:t> active </a:t>
            </a:r>
            <a:r>
              <a:rPr lang="es-ES" dirty="0" err="1"/>
              <a:t>Work</a:t>
            </a:r>
            <a:r>
              <a:rPr lang="es-ES" dirty="0"/>
              <a:t> </a:t>
            </a:r>
            <a:r>
              <a:rPr lang="es-ES" dirty="0" err="1"/>
              <a:t>Item</a:t>
            </a:r>
            <a:r>
              <a:rPr lang="es-ES" dirty="0"/>
              <a:t> (17 </a:t>
            </a:r>
            <a:r>
              <a:rPr lang="es-ES" dirty="0" err="1"/>
              <a:t>CRs</a:t>
            </a:r>
            <a:r>
              <a:rPr lang="es-ES" dirty="0"/>
              <a:t> </a:t>
            </a:r>
            <a:r>
              <a:rPr lang="es-ES" dirty="0" err="1"/>
              <a:t>agreed</a:t>
            </a:r>
            <a:r>
              <a:rPr lang="es-ES" dirty="0"/>
              <a:t>)</a:t>
            </a:r>
          </a:p>
          <a:p>
            <a:pPr lvl="1"/>
            <a:r>
              <a:rPr lang="es-ES" dirty="0"/>
              <a:t>TS 29.512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TS </a:t>
            </a:r>
            <a:r>
              <a:rPr lang="es-ES" dirty="0" err="1"/>
              <a:t>with</a:t>
            </a:r>
            <a:r>
              <a:rPr lang="es-ES" dirty="0"/>
              <a:t> more </a:t>
            </a:r>
            <a:r>
              <a:rPr lang="es-ES" dirty="0" err="1"/>
              <a:t>changes</a:t>
            </a:r>
            <a:r>
              <a:rPr lang="es-ES" dirty="0"/>
              <a:t> </a:t>
            </a:r>
            <a:r>
              <a:rPr lang="es-ES" dirty="0" err="1"/>
              <a:t>required</a:t>
            </a:r>
            <a:r>
              <a:rPr lang="es-ES" dirty="0"/>
              <a:t> in </a:t>
            </a:r>
            <a:r>
              <a:rPr lang="es-ES" dirty="0" err="1"/>
              <a:t>Release</a:t>
            </a:r>
            <a:r>
              <a:rPr lang="es-ES" dirty="0"/>
              <a:t> 15 (7 </a:t>
            </a:r>
            <a:r>
              <a:rPr lang="es-ES" dirty="0" err="1"/>
              <a:t>CRs</a:t>
            </a:r>
            <a:r>
              <a:rPr lang="es-ES" dirty="0"/>
              <a:t>)</a:t>
            </a:r>
          </a:p>
          <a:p>
            <a:pPr lvl="1"/>
            <a:r>
              <a:rPr lang="es-ES" dirty="0" err="1"/>
              <a:t>Still</a:t>
            </a:r>
            <a:r>
              <a:rPr lang="es-ES" dirty="0"/>
              <a:t> </a:t>
            </a:r>
            <a:r>
              <a:rPr lang="es-ES" dirty="0" err="1"/>
              <a:t>relevant</a:t>
            </a:r>
            <a:r>
              <a:rPr lang="es-ES" dirty="0"/>
              <a:t> </a:t>
            </a:r>
            <a:r>
              <a:rPr lang="es-ES" dirty="0" err="1"/>
              <a:t>identified</a:t>
            </a:r>
            <a:r>
              <a:rPr lang="es-ES" dirty="0"/>
              <a:t> </a:t>
            </a:r>
            <a:r>
              <a:rPr lang="es-ES" dirty="0" err="1"/>
              <a:t>issues</a:t>
            </a:r>
            <a:r>
              <a:rPr lang="es-ES" dirty="0"/>
              <a:t> </a:t>
            </a:r>
            <a:r>
              <a:rPr lang="es-ES" dirty="0" err="1"/>
              <a:t>were</a:t>
            </a:r>
            <a:r>
              <a:rPr lang="es-ES" dirty="0"/>
              <a:t> </a:t>
            </a:r>
            <a:r>
              <a:rPr lang="es-ES" dirty="0" err="1"/>
              <a:t>handled</a:t>
            </a:r>
            <a:r>
              <a:rPr lang="es-ES" dirty="0"/>
              <a:t> and </a:t>
            </a:r>
            <a:r>
              <a:rPr lang="es-ES" dirty="0" err="1"/>
              <a:t>agreed</a:t>
            </a:r>
            <a:endParaRPr lang="es-ES" dirty="0"/>
          </a:p>
          <a:p>
            <a:pPr lvl="2"/>
            <a:r>
              <a:rPr lang="es-ES" dirty="0" err="1"/>
              <a:t>Correction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PATCH </a:t>
            </a:r>
            <a:r>
              <a:rPr lang="es-ES" dirty="0" err="1"/>
              <a:t>method</a:t>
            </a:r>
            <a:r>
              <a:rPr lang="es-ES" dirty="0"/>
              <a:t> </a:t>
            </a:r>
            <a:r>
              <a:rPr lang="es-ES" dirty="0" err="1"/>
              <a:t>support</a:t>
            </a:r>
            <a:r>
              <a:rPr lang="es-ES" dirty="0"/>
              <a:t> in </a:t>
            </a:r>
            <a:r>
              <a:rPr lang="es-ES" dirty="0" err="1"/>
              <a:t>some</a:t>
            </a:r>
            <a:r>
              <a:rPr lang="es-ES" dirty="0"/>
              <a:t> 5G SBI </a:t>
            </a:r>
            <a:r>
              <a:rPr lang="es-ES" dirty="0" err="1"/>
              <a:t>services</a:t>
            </a:r>
            <a:endParaRPr lang="es-ES" dirty="0"/>
          </a:p>
          <a:p>
            <a:pPr lvl="2"/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GBR </a:t>
            </a:r>
            <a:r>
              <a:rPr lang="es-ES" dirty="0" err="1"/>
              <a:t>type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Default </a:t>
            </a:r>
            <a:r>
              <a:rPr lang="es-ES" dirty="0" err="1"/>
              <a:t>QoS</a:t>
            </a:r>
            <a:r>
              <a:rPr lang="es-ES" dirty="0"/>
              <a:t> Flow in N7 </a:t>
            </a:r>
            <a:r>
              <a:rPr lang="es-ES" dirty="0" err="1"/>
              <a:t>reference</a:t>
            </a:r>
            <a:r>
              <a:rPr lang="es-ES" dirty="0"/>
              <a:t> </a:t>
            </a:r>
            <a:r>
              <a:rPr lang="es-ES" dirty="0" err="1"/>
              <a:t>point</a:t>
            </a:r>
            <a:endParaRPr lang="es-ES" dirty="0"/>
          </a:p>
          <a:p>
            <a:pPr lvl="2"/>
            <a:r>
              <a:rPr lang="es-ES" dirty="0"/>
              <a:t>PCC/</a:t>
            </a:r>
            <a:r>
              <a:rPr lang="es-ES" dirty="0" err="1"/>
              <a:t>Session</a:t>
            </a:r>
            <a:r>
              <a:rPr lang="es-ES" dirty="0"/>
              <a:t> rule </a:t>
            </a:r>
            <a:r>
              <a:rPr lang="es-ES" dirty="0" err="1"/>
              <a:t>handling</a:t>
            </a:r>
            <a:r>
              <a:rPr lang="es-ES" dirty="0"/>
              <a:t> in N7 </a:t>
            </a:r>
            <a:r>
              <a:rPr lang="es-ES" dirty="0" err="1"/>
              <a:t>reference</a:t>
            </a:r>
            <a:r>
              <a:rPr lang="es-ES" dirty="0"/>
              <a:t> </a:t>
            </a:r>
            <a:r>
              <a:rPr lang="es-ES" dirty="0" err="1"/>
              <a:t>point</a:t>
            </a:r>
            <a:r>
              <a:rPr lang="es-ES" dirty="0"/>
              <a:t>.</a:t>
            </a:r>
          </a:p>
          <a:p>
            <a:pPr lvl="2"/>
            <a:r>
              <a:rPr lang="es-ES" dirty="0"/>
              <a:t>SCS/AS </a:t>
            </a:r>
            <a:r>
              <a:rPr lang="es-ES" dirty="0" err="1"/>
              <a:t>Identifier</a:t>
            </a:r>
            <a:r>
              <a:rPr lang="es-ES" dirty="0"/>
              <a:t> &amp; AF </a:t>
            </a:r>
            <a:r>
              <a:rPr lang="es-ES" dirty="0" err="1"/>
              <a:t>Application</a:t>
            </a:r>
            <a:r>
              <a:rPr lang="es-ES" dirty="0"/>
              <a:t> </a:t>
            </a:r>
            <a:r>
              <a:rPr lang="es-ES" dirty="0" err="1"/>
              <a:t>Identifier</a:t>
            </a:r>
            <a:r>
              <a:rPr lang="es-ES" dirty="0"/>
              <a:t> </a:t>
            </a:r>
            <a:r>
              <a:rPr lang="es-ES" dirty="0" err="1"/>
              <a:t>mapping</a:t>
            </a:r>
            <a:r>
              <a:rPr lang="es-ES" dirty="0"/>
              <a:t> in T8 </a:t>
            </a:r>
            <a:r>
              <a:rPr lang="es-ES" dirty="0" err="1"/>
              <a:t>reference</a:t>
            </a:r>
            <a:r>
              <a:rPr lang="es-ES" dirty="0"/>
              <a:t> </a:t>
            </a:r>
            <a:r>
              <a:rPr lang="es-ES" dirty="0" err="1"/>
              <a:t>point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certain</a:t>
            </a:r>
            <a:r>
              <a:rPr lang="es-ES" dirty="0"/>
              <a:t> </a:t>
            </a:r>
            <a:r>
              <a:rPr lang="es-ES" dirty="0" err="1"/>
              <a:t>APIs</a:t>
            </a:r>
            <a:endParaRPr lang="es-ES" dirty="0"/>
          </a:p>
          <a:p>
            <a:pPr lvl="2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63504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16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530" y="1935237"/>
            <a:ext cx="11291547" cy="4245565"/>
          </a:xfrm>
        </p:spPr>
        <p:txBody>
          <a:bodyPr/>
          <a:lstStyle/>
          <a:p>
            <a:r>
              <a:rPr lang="es-ES" sz="2400" dirty="0"/>
              <a:t>119 </a:t>
            </a:r>
            <a:r>
              <a:rPr lang="es-ES" sz="2400" dirty="0" err="1"/>
              <a:t>agreed</a:t>
            </a:r>
            <a:r>
              <a:rPr lang="es-ES" sz="2400" dirty="0"/>
              <a:t> </a:t>
            </a:r>
            <a:r>
              <a:rPr lang="es-ES" sz="2400" dirty="0" err="1"/>
              <a:t>CRs</a:t>
            </a:r>
            <a:r>
              <a:rPr lang="es-ES" sz="2400" dirty="0"/>
              <a:t> (</a:t>
            </a:r>
            <a:r>
              <a:rPr lang="es-ES" sz="2400" dirty="0" err="1"/>
              <a:t>cat</a:t>
            </a:r>
            <a:r>
              <a:rPr lang="es-ES" sz="2400" dirty="0"/>
              <a:t> F) in </a:t>
            </a:r>
            <a:r>
              <a:rPr lang="es-ES" sz="2400" dirty="0" err="1"/>
              <a:t>Release</a:t>
            </a:r>
            <a:r>
              <a:rPr lang="es-ES" sz="2400" dirty="0"/>
              <a:t> 16 (62 in CT3#113e &amp; 64 in CT3#114e, 7 </a:t>
            </a:r>
            <a:r>
              <a:rPr lang="es-ES" sz="2400" dirty="0" err="1"/>
              <a:t>revised</a:t>
            </a:r>
            <a:r>
              <a:rPr lang="es-ES" sz="2400" dirty="0"/>
              <a:t>)</a:t>
            </a:r>
          </a:p>
          <a:p>
            <a:r>
              <a:rPr lang="es-ES" sz="2400" dirty="0" err="1"/>
              <a:t>Main</a:t>
            </a:r>
            <a:r>
              <a:rPr lang="es-ES" sz="2400" dirty="0"/>
              <a:t> </a:t>
            </a:r>
            <a:r>
              <a:rPr lang="es-ES" sz="2400" dirty="0" err="1"/>
              <a:t>areas</a:t>
            </a:r>
            <a:r>
              <a:rPr lang="es-ES" sz="2400" dirty="0"/>
              <a:t> </a:t>
            </a:r>
            <a:r>
              <a:rPr lang="es-ES" sz="2400" dirty="0" err="1"/>
              <a:t>of</a:t>
            </a:r>
            <a:r>
              <a:rPr lang="es-ES" sz="2400" dirty="0"/>
              <a:t> </a:t>
            </a:r>
            <a:r>
              <a:rPr lang="es-ES" sz="2400" dirty="0" err="1"/>
              <a:t>activity</a:t>
            </a:r>
            <a:r>
              <a:rPr lang="es-ES" sz="2400" dirty="0"/>
              <a:t> </a:t>
            </a:r>
            <a:r>
              <a:rPr lang="es-ES" sz="2400" dirty="0" err="1"/>
              <a:t>have</a:t>
            </a:r>
            <a:r>
              <a:rPr lang="es-ES" sz="2400" dirty="0"/>
              <a:t> </a:t>
            </a:r>
            <a:r>
              <a:rPr lang="es-ES" sz="2400" dirty="0" err="1"/>
              <a:t>been</a:t>
            </a:r>
            <a:r>
              <a:rPr lang="es-ES" sz="2400" dirty="0"/>
              <a:t>:</a:t>
            </a:r>
          </a:p>
          <a:p>
            <a:pPr lvl="1"/>
            <a:r>
              <a:rPr lang="es-ES" dirty="0" err="1"/>
              <a:t>eNAPIs</a:t>
            </a:r>
            <a:r>
              <a:rPr lang="es-ES" dirty="0"/>
              <a:t> WI: 31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CRs</a:t>
            </a:r>
            <a:endParaRPr lang="es-ES" dirty="0"/>
          </a:p>
          <a:p>
            <a:pPr lvl="2"/>
            <a:r>
              <a:rPr lang="es-ES" dirty="0"/>
              <a:t>Support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redirection</a:t>
            </a:r>
            <a:r>
              <a:rPr lang="es-ES" dirty="0"/>
              <a:t> </a:t>
            </a:r>
            <a:r>
              <a:rPr lang="es-ES" dirty="0" err="1"/>
              <a:t>functionality</a:t>
            </a:r>
            <a:r>
              <a:rPr lang="es-ES" dirty="0"/>
              <a:t> in </a:t>
            </a:r>
            <a:r>
              <a:rPr lang="es-ES" dirty="0" err="1"/>
              <a:t>every</a:t>
            </a:r>
            <a:r>
              <a:rPr lang="es-ES" dirty="0"/>
              <a:t> API </a:t>
            </a:r>
            <a:r>
              <a:rPr lang="es-ES" dirty="0" err="1"/>
              <a:t>being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main</a:t>
            </a:r>
            <a:r>
              <a:rPr lang="es-ES" dirty="0"/>
              <a:t> </a:t>
            </a:r>
            <a:r>
              <a:rPr lang="es-ES" dirty="0" err="1"/>
              <a:t>topic</a:t>
            </a:r>
            <a:endParaRPr lang="es-ES" dirty="0"/>
          </a:p>
          <a:p>
            <a:pPr lvl="1"/>
            <a:r>
              <a:rPr lang="es-ES" dirty="0"/>
              <a:t>5G_eSBA WI: 16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 </a:t>
            </a:r>
          </a:p>
          <a:p>
            <a:pPr lvl="2"/>
            <a:r>
              <a:rPr lang="es-ES" dirty="0"/>
              <a:t>Support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stateless</a:t>
            </a:r>
            <a:r>
              <a:rPr lang="es-ES" dirty="0"/>
              <a:t> NF in </a:t>
            </a:r>
            <a:r>
              <a:rPr lang="es-ES" dirty="0" err="1"/>
              <a:t>every</a:t>
            </a:r>
            <a:r>
              <a:rPr lang="es-ES" dirty="0"/>
              <a:t> API </a:t>
            </a:r>
            <a:r>
              <a:rPr lang="es-ES" dirty="0" err="1"/>
              <a:t>being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main</a:t>
            </a:r>
            <a:r>
              <a:rPr lang="es-ES" dirty="0"/>
              <a:t> </a:t>
            </a:r>
            <a:r>
              <a:rPr lang="es-ES" dirty="0" err="1"/>
              <a:t>topic</a:t>
            </a:r>
            <a:endParaRPr lang="es-ES" dirty="0"/>
          </a:p>
          <a:p>
            <a:pPr lvl="1"/>
            <a:r>
              <a:rPr lang="es-ES" dirty="0"/>
              <a:t>EV2XARC WI: 13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CRs</a:t>
            </a:r>
            <a:endParaRPr lang="es-ES" dirty="0"/>
          </a:p>
          <a:p>
            <a:pPr lvl="2"/>
            <a:r>
              <a:rPr lang="es-ES" dirty="0" err="1"/>
              <a:t>Alternative</a:t>
            </a:r>
            <a:r>
              <a:rPr lang="es-ES" dirty="0"/>
              <a:t> </a:t>
            </a:r>
            <a:r>
              <a:rPr lang="es-ES" dirty="0" err="1"/>
              <a:t>QoS</a:t>
            </a:r>
            <a:r>
              <a:rPr lang="es-ES" dirty="0"/>
              <a:t> </a:t>
            </a:r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being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main</a:t>
            </a:r>
            <a:r>
              <a:rPr lang="es-ES" dirty="0"/>
              <a:t> </a:t>
            </a:r>
            <a:r>
              <a:rPr lang="es-ES" dirty="0" err="1"/>
              <a:t>topic</a:t>
            </a:r>
            <a:endParaRPr lang="es-ES" dirty="0"/>
          </a:p>
          <a:p>
            <a:pPr lvl="1"/>
            <a:r>
              <a:rPr lang="es-ES" dirty="0" err="1"/>
              <a:t>eNA</a:t>
            </a:r>
            <a:r>
              <a:rPr lang="es-ES" dirty="0"/>
              <a:t> WI: 12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 </a:t>
            </a:r>
          </a:p>
          <a:p>
            <a:pPr lvl="1"/>
            <a:r>
              <a:rPr lang="es-ES" dirty="0"/>
              <a:t>5G_URLLC WI: 6 </a:t>
            </a:r>
            <a:r>
              <a:rPr lang="es-ES" dirty="0" err="1"/>
              <a:t>agreed</a:t>
            </a:r>
            <a:r>
              <a:rPr lang="es-ES" dirty="0"/>
              <a:t> </a:t>
            </a:r>
            <a:r>
              <a:rPr lang="es-ES" dirty="0" err="1"/>
              <a:t>CRs</a:t>
            </a:r>
            <a:endParaRPr lang="es-ES" dirty="0"/>
          </a:p>
          <a:p>
            <a:pPr lvl="2"/>
            <a:r>
              <a:rPr lang="es-ES" dirty="0" err="1"/>
              <a:t>QoS</a:t>
            </a:r>
            <a:r>
              <a:rPr lang="es-ES" dirty="0"/>
              <a:t> </a:t>
            </a:r>
            <a:r>
              <a:rPr lang="es-ES" dirty="0" err="1"/>
              <a:t>monitoring</a:t>
            </a:r>
            <a:r>
              <a:rPr lang="es-ES" dirty="0"/>
              <a:t> (Flow </a:t>
            </a:r>
            <a:r>
              <a:rPr lang="es-ES" dirty="0" err="1"/>
              <a:t>binding</a:t>
            </a:r>
            <a:r>
              <a:rPr lang="es-ES" dirty="0"/>
              <a:t>, </a:t>
            </a:r>
            <a:r>
              <a:rPr lang="es-ES" dirty="0" err="1"/>
              <a:t>redundant</a:t>
            </a:r>
            <a:r>
              <a:rPr lang="es-ES" dirty="0"/>
              <a:t> PDU </a:t>
            </a:r>
            <a:r>
              <a:rPr lang="es-ES" dirty="0" err="1"/>
              <a:t>session</a:t>
            </a:r>
            <a:r>
              <a:rPr lang="es-ES" dirty="0"/>
              <a:t> </a:t>
            </a:r>
            <a:r>
              <a:rPr lang="es-ES" dirty="0" err="1"/>
              <a:t>handling</a:t>
            </a:r>
            <a:r>
              <a:rPr lang="es-ES" dirty="0"/>
              <a:t>, etc.) </a:t>
            </a:r>
            <a:r>
              <a:rPr lang="es-ES" dirty="0" err="1"/>
              <a:t>being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main</a:t>
            </a:r>
            <a:r>
              <a:rPr lang="es-ES" dirty="0"/>
              <a:t> </a:t>
            </a:r>
            <a:r>
              <a:rPr lang="es-ES" dirty="0" err="1"/>
              <a:t>topic</a:t>
            </a:r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309251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70" y="1788974"/>
            <a:ext cx="11591260" cy="4245565"/>
          </a:xfrm>
        </p:spPr>
        <p:txBody>
          <a:bodyPr/>
          <a:lstStyle/>
          <a:p>
            <a:r>
              <a:rPr lang="es-ES" sz="2000" dirty="0"/>
              <a:t>4 new </a:t>
            </a:r>
            <a:r>
              <a:rPr lang="es-ES" sz="2000" dirty="0" err="1"/>
              <a:t>agreed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r>
              <a:rPr lang="es-ES" sz="2000" dirty="0"/>
              <a:t>, 13 </a:t>
            </a:r>
            <a:r>
              <a:rPr lang="es-ES" sz="2000" dirty="0" err="1"/>
              <a:t>endorsed</a:t>
            </a:r>
            <a:r>
              <a:rPr lang="es-ES" sz="2000" dirty="0"/>
              <a:t> </a:t>
            </a:r>
            <a:r>
              <a:rPr lang="es-ES" sz="2000" dirty="0" err="1"/>
              <a:t>WIDs</a:t>
            </a:r>
            <a:r>
              <a:rPr lang="es-ES" sz="2000" dirty="0"/>
              <a:t> </a:t>
            </a:r>
          </a:p>
          <a:p>
            <a:pPr lvl="1"/>
            <a:r>
              <a:rPr lang="es-ES" sz="1400" dirty="0" err="1"/>
              <a:t>Still</a:t>
            </a:r>
            <a:r>
              <a:rPr lang="es-ES" sz="1400" dirty="0"/>
              <a:t> </a:t>
            </a:r>
            <a:r>
              <a:rPr lang="es-ES" sz="1400" dirty="0" err="1"/>
              <a:t>stage</a:t>
            </a:r>
            <a:r>
              <a:rPr lang="es-ES" sz="1400" dirty="0"/>
              <a:t> 2 </a:t>
            </a:r>
            <a:r>
              <a:rPr lang="es-ES" sz="1400" dirty="0" err="1"/>
              <a:t>normative</a:t>
            </a:r>
            <a:r>
              <a:rPr lang="es-ES" sz="1400" dirty="0"/>
              <a:t> </a:t>
            </a:r>
            <a:r>
              <a:rPr lang="es-ES" sz="1400" dirty="0" err="1"/>
              <a:t>work</a:t>
            </a:r>
            <a:r>
              <a:rPr lang="es-ES" sz="1400" dirty="0"/>
              <a:t> </a:t>
            </a:r>
            <a:r>
              <a:rPr lang="es-ES" sz="1400" dirty="0" err="1"/>
              <a:t>required</a:t>
            </a:r>
            <a:r>
              <a:rPr lang="es-ES" sz="1400" dirty="0"/>
              <a:t> in </a:t>
            </a:r>
            <a:r>
              <a:rPr lang="es-ES" sz="1400" dirty="0" err="1"/>
              <a:t>most</a:t>
            </a:r>
            <a:r>
              <a:rPr lang="es-ES" sz="1400" dirty="0"/>
              <a:t> </a:t>
            </a:r>
            <a:r>
              <a:rPr lang="es-ES" sz="1400" dirty="0" err="1"/>
              <a:t>of</a:t>
            </a:r>
            <a:r>
              <a:rPr lang="es-ES" sz="1400" dirty="0"/>
              <a:t> </a:t>
            </a:r>
            <a:r>
              <a:rPr lang="es-ES" sz="1400" dirty="0" err="1"/>
              <a:t>the</a:t>
            </a:r>
            <a:r>
              <a:rPr lang="es-ES" sz="1400" dirty="0"/>
              <a:t> </a:t>
            </a:r>
            <a:r>
              <a:rPr lang="es-ES" sz="1400" dirty="0" err="1"/>
              <a:t>WIDs</a:t>
            </a:r>
            <a:r>
              <a:rPr lang="es-ES" sz="1400" dirty="0"/>
              <a:t> </a:t>
            </a:r>
            <a:r>
              <a:rPr lang="es-ES" sz="1400" dirty="0" err="1"/>
              <a:t>to</a:t>
            </a:r>
            <a:r>
              <a:rPr lang="es-ES" sz="1400" dirty="0"/>
              <a:t> </a:t>
            </a:r>
            <a:r>
              <a:rPr lang="es-ES" sz="1400" dirty="0" err="1"/>
              <a:t>start</a:t>
            </a:r>
            <a:r>
              <a:rPr lang="es-ES" sz="1400" dirty="0"/>
              <a:t>/</a:t>
            </a:r>
            <a:r>
              <a:rPr lang="es-ES" sz="1400" dirty="0" err="1"/>
              <a:t>progress</a:t>
            </a:r>
            <a:r>
              <a:rPr lang="es-ES" sz="1400" dirty="0"/>
              <a:t> </a:t>
            </a:r>
            <a:r>
              <a:rPr lang="es-ES" sz="1400" dirty="0" err="1"/>
              <a:t>the</a:t>
            </a:r>
            <a:r>
              <a:rPr lang="es-ES" sz="1400" dirty="0"/>
              <a:t> </a:t>
            </a:r>
            <a:r>
              <a:rPr lang="es-ES" sz="1400" dirty="0" err="1"/>
              <a:t>work</a:t>
            </a:r>
            <a:endParaRPr lang="es-ES" sz="1400" dirty="0"/>
          </a:p>
          <a:p>
            <a:pPr lvl="1"/>
            <a:r>
              <a:rPr lang="es-ES" sz="1400" dirty="0"/>
              <a:t>A </a:t>
            </a:r>
            <a:r>
              <a:rPr lang="es-ES" sz="1400" dirty="0" err="1"/>
              <a:t>lot</a:t>
            </a:r>
            <a:r>
              <a:rPr lang="es-ES" sz="1400" dirty="0"/>
              <a:t> </a:t>
            </a:r>
            <a:r>
              <a:rPr lang="es-ES" sz="1400" dirty="0" err="1"/>
              <a:t>of</a:t>
            </a:r>
            <a:r>
              <a:rPr lang="es-ES" sz="1400" dirty="0"/>
              <a:t> </a:t>
            </a:r>
            <a:r>
              <a:rPr lang="es-ES" sz="1400" dirty="0" err="1"/>
              <a:t>work</a:t>
            </a:r>
            <a:r>
              <a:rPr lang="es-ES" sz="1400" dirty="0"/>
              <a:t> </a:t>
            </a:r>
            <a:r>
              <a:rPr lang="es-ES" sz="1400" dirty="0" err="1"/>
              <a:t>expected</a:t>
            </a:r>
            <a:r>
              <a:rPr lang="es-ES" sz="1400" dirty="0"/>
              <a:t> in </a:t>
            </a:r>
            <a:r>
              <a:rPr lang="es-ES" sz="1400" dirty="0" err="1"/>
              <a:t>the</a:t>
            </a:r>
            <a:r>
              <a:rPr lang="es-ES" sz="1400" dirty="0"/>
              <a:t> </a:t>
            </a:r>
            <a:r>
              <a:rPr lang="es-ES" sz="1400" dirty="0" err="1"/>
              <a:t>upcoming</a:t>
            </a:r>
            <a:r>
              <a:rPr lang="es-ES" sz="1400" dirty="0"/>
              <a:t> meetings</a:t>
            </a:r>
          </a:p>
          <a:p>
            <a:pPr lvl="1"/>
            <a:r>
              <a:rPr lang="es-ES" sz="1400" dirty="0" err="1"/>
              <a:t>Work</a:t>
            </a:r>
            <a:r>
              <a:rPr lang="es-ES" sz="1400" dirty="0"/>
              <a:t> </a:t>
            </a:r>
            <a:r>
              <a:rPr lang="es-ES" sz="1400" dirty="0" err="1"/>
              <a:t>plans</a:t>
            </a:r>
            <a:r>
              <a:rPr lang="es-ES" sz="1400" dirty="0"/>
              <a:t> </a:t>
            </a:r>
            <a:r>
              <a:rPr lang="es-ES" sz="1400" dirty="0" err="1"/>
              <a:t>presented</a:t>
            </a:r>
            <a:r>
              <a:rPr lang="es-ES" sz="1400" dirty="0"/>
              <a:t> </a:t>
            </a:r>
            <a:r>
              <a:rPr lang="es-ES" sz="1400" dirty="0" err="1"/>
              <a:t>by</a:t>
            </a:r>
            <a:r>
              <a:rPr lang="es-ES" sz="1400" dirty="0"/>
              <a:t> </a:t>
            </a:r>
            <a:r>
              <a:rPr lang="es-ES" sz="1400" dirty="0" err="1"/>
              <a:t>companies</a:t>
            </a:r>
            <a:r>
              <a:rPr lang="es-ES" sz="1400" dirty="0"/>
              <a:t> </a:t>
            </a:r>
            <a:r>
              <a:rPr lang="es-ES" sz="1400" dirty="0" err="1"/>
              <a:t>for</a:t>
            </a:r>
            <a:r>
              <a:rPr lang="es-ES" sz="1400" dirty="0"/>
              <a:t> </a:t>
            </a:r>
            <a:r>
              <a:rPr lang="es-ES" sz="1400" dirty="0" err="1"/>
              <a:t>several</a:t>
            </a:r>
            <a:r>
              <a:rPr lang="es-ES" sz="1400" dirty="0"/>
              <a:t> </a:t>
            </a:r>
            <a:r>
              <a:rPr lang="es-ES" sz="1400" dirty="0" err="1"/>
              <a:t>WIs</a:t>
            </a:r>
            <a:r>
              <a:rPr lang="es-ES" sz="1400" dirty="0"/>
              <a:t> </a:t>
            </a:r>
            <a:r>
              <a:rPr lang="es-ES" sz="1400" dirty="0" err="1"/>
              <a:t>to</a:t>
            </a:r>
            <a:r>
              <a:rPr lang="es-ES" sz="1400" dirty="0"/>
              <a:t> describe </a:t>
            </a:r>
            <a:r>
              <a:rPr lang="es-ES" sz="1400" dirty="0" err="1"/>
              <a:t>impacts</a:t>
            </a:r>
            <a:r>
              <a:rPr lang="es-ES" sz="1400" dirty="0"/>
              <a:t> and </a:t>
            </a:r>
            <a:r>
              <a:rPr lang="es-ES" sz="1400" dirty="0" err="1"/>
              <a:t>plans</a:t>
            </a:r>
            <a:r>
              <a:rPr lang="es-ES" sz="1400" dirty="0"/>
              <a:t> </a:t>
            </a:r>
            <a:r>
              <a:rPr lang="es-ES" sz="1400" dirty="0" err="1"/>
              <a:t>for</a:t>
            </a:r>
            <a:r>
              <a:rPr lang="es-ES" sz="1400" dirty="0"/>
              <a:t> </a:t>
            </a:r>
            <a:r>
              <a:rPr lang="es-ES" sz="1400" dirty="0" err="1"/>
              <a:t>completion</a:t>
            </a:r>
            <a:r>
              <a:rPr lang="es-ES" sz="1400" dirty="0"/>
              <a:t> </a:t>
            </a:r>
            <a:r>
              <a:rPr lang="es-ES" sz="1400" dirty="0" err="1"/>
              <a:t>of</a:t>
            </a:r>
            <a:r>
              <a:rPr lang="es-ES" sz="1400" dirty="0"/>
              <a:t> </a:t>
            </a:r>
            <a:r>
              <a:rPr lang="es-ES" sz="1400" dirty="0" err="1"/>
              <a:t>the</a:t>
            </a:r>
            <a:r>
              <a:rPr lang="es-ES" sz="1400" dirty="0"/>
              <a:t> </a:t>
            </a:r>
            <a:r>
              <a:rPr lang="es-ES" sz="1400" dirty="0" err="1"/>
              <a:t>work</a:t>
            </a:r>
            <a:endParaRPr lang="es-ES" sz="1400" dirty="0"/>
          </a:p>
          <a:p>
            <a:r>
              <a:rPr lang="es-ES" sz="2000" dirty="0"/>
              <a:t>164 </a:t>
            </a:r>
            <a:r>
              <a:rPr lang="es-ES" sz="2000" dirty="0" err="1"/>
              <a:t>agreed</a:t>
            </a:r>
            <a:r>
              <a:rPr lang="es-ES" sz="2000" dirty="0"/>
              <a:t> </a:t>
            </a:r>
            <a:r>
              <a:rPr lang="es-ES" sz="2000" dirty="0" err="1"/>
              <a:t>CRs</a:t>
            </a:r>
            <a:r>
              <a:rPr lang="es-ES" sz="2000" dirty="0"/>
              <a:t>, 22 </a:t>
            </a:r>
            <a:r>
              <a:rPr lang="es-ES" sz="2000" dirty="0" err="1"/>
              <a:t>agreed</a:t>
            </a:r>
            <a:r>
              <a:rPr lang="es-ES" sz="2000" dirty="0"/>
              <a:t> </a:t>
            </a:r>
            <a:r>
              <a:rPr lang="es-ES" sz="2000" dirty="0" err="1"/>
              <a:t>pCRs</a:t>
            </a:r>
            <a:endParaRPr lang="es-ES" sz="2000" dirty="0"/>
          </a:p>
          <a:p>
            <a:r>
              <a:rPr lang="es-ES" sz="2000" dirty="0" err="1"/>
              <a:t>Handling</a:t>
            </a:r>
            <a:r>
              <a:rPr lang="es-ES" sz="2000" dirty="0"/>
              <a:t> </a:t>
            </a:r>
            <a:r>
              <a:rPr lang="es-ES" sz="2000" dirty="0" err="1"/>
              <a:t>of</a:t>
            </a:r>
            <a:r>
              <a:rPr lang="es-ES" sz="2000" dirty="0"/>
              <a:t> Inclusive </a:t>
            </a:r>
            <a:r>
              <a:rPr lang="es-ES" sz="2000" dirty="0" err="1"/>
              <a:t>Language</a:t>
            </a:r>
            <a:endParaRPr lang="es-ES" dirty="0"/>
          </a:p>
          <a:p>
            <a:pPr lvl="1"/>
            <a:r>
              <a:rPr lang="en-US" sz="1400" dirty="0"/>
              <a:t>All existing Release 17 TSs checked. Further checking will be needed for upcoming Rel-17 versions.</a:t>
            </a:r>
            <a:endParaRPr lang="es-ES" sz="1400" dirty="0"/>
          </a:p>
          <a:p>
            <a:pPr lvl="1"/>
            <a:r>
              <a:rPr lang="en-US" sz="1400" dirty="0"/>
              <a:t>Agreed CR on TS 29.163 to correct non-inclusive wording. No other immediate action identified for the checked TSs.</a:t>
            </a:r>
            <a:endParaRPr lang="es-ES" sz="1400" dirty="0"/>
          </a:p>
          <a:p>
            <a:r>
              <a:rPr lang="es-ES" sz="2000" dirty="0"/>
              <a:t>CT1-CT3 </a:t>
            </a:r>
            <a:r>
              <a:rPr lang="es-ES" sz="2000" dirty="0" err="1"/>
              <a:t>Joint</a:t>
            </a:r>
            <a:r>
              <a:rPr lang="es-ES" sz="2000" dirty="0"/>
              <a:t> </a:t>
            </a:r>
            <a:r>
              <a:rPr lang="es-ES" sz="2000" dirty="0" err="1"/>
              <a:t>Session</a:t>
            </a:r>
            <a:r>
              <a:rPr lang="es-ES" sz="2000" dirty="0"/>
              <a:t> </a:t>
            </a:r>
            <a:r>
              <a:rPr lang="es-ES" sz="2000" dirty="0" err="1"/>
              <a:t>conference</a:t>
            </a:r>
            <a:r>
              <a:rPr lang="es-ES" sz="2000" dirty="0"/>
              <a:t> </a:t>
            </a:r>
            <a:r>
              <a:rPr lang="es-ES" sz="2000" dirty="0" err="1"/>
              <a:t>on</a:t>
            </a:r>
            <a:r>
              <a:rPr lang="es-ES" sz="2000" dirty="0"/>
              <a:t> Feb-9th </a:t>
            </a:r>
            <a:r>
              <a:rPr lang="es-ES" sz="2000" dirty="0" err="1"/>
              <a:t>on</a:t>
            </a:r>
            <a:r>
              <a:rPr lang="es-ES" sz="2000" dirty="0"/>
              <a:t> EDGEAPP WI</a:t>
            </a:r>
          </a:p>
          <a:p>
            <a:pPr lvl="1"/>
            <a:r>
              <a:rPr lang="es-ES" sz="1400" dirty="0"/>
              <a:t>Focus </a:t>
            </a:r>
            <a:r>
              <a:rPr lang="es-ES" sz="1400" dirty="0" err="1"/>
              <a:t>on</a:t>
            </a:r>
            <a:r>
              <a:rPr lang="es-ES" sz="1400" dirty="0"/>
              <a:t> </a:t>
            </a:r>
            <a:r>
              <a:rPr lang="es-ES" sz="1400" dirty="0" err="1"/>
              <a:t>identifying</a:t>
            </a:r>
            <a:r>
              <a:rPr lang="es-ES" sz="1400" dirty="0"/>
              <a:t> WG </a:t>
            </a:r>
            <a:r>
              <a:rPr lang="es-ES" sz="1400" dirty="0" err="1"/>
              <a:t>collaboration</a:t>
            </a:r>
            <a:r>
              <a:rPr lang="es-ES" sz="1400" dirty="0"/>
              <a:t> </a:t>
            </a:r>
            <a:r>
              <a:rPr lang="en-GB" sz="1400" dirty="0"/>
              <a:t>for cases where the interface uses the same protocols/APIs in both Working Groups</a:t>
            </a:r>
            <a:endParaRPr lang="es-ES" sz="1400" dirty="0"/>
          </a:p>
          <a:p>
            <a:pPr lvl="1"/>
            <a:r>
              <a:rPr lang="en-GB" sz="1400" dirty="0"/>
              <a:t>Services will be designed independently (no unification of services)</a:t>
            </a:r>
            <a:endParaRPr lang="es-ES" sz="1400" dirty="0"/>
          </a:p>
          <a:p>
            <a:pPr lvl="1"/>
            <a:r>
              <a:rPr lang="en-GB" sz="1400" dirty="0"/>
              <a:t>There is no conclusion whether </a:t>
            </a:r>
            <a:r>
              <a:rPr lang="en-GB" sz="1400" dirty="0" err="1"/>
              <a:t>EASDiscovery</a:t>
            </a:r>
            <a:r>
              <a:rPr lang="en-GB" sz="1400" dirty="0"/>
              <a:t> service and </a:t>
            </a:r>
            <a:r>
              <a:rPr lang="en-GB" sz="1400" dirty="0" err="1"/>
              <a:t>TargetEASDiscovery</a:t>
            </a:r>
            <a:r>
              <a:rPr lang="en-GB" sz="1400" dirty="0"/>
              <a:t> service can be unified, work will continue in the working groups independently</a:t>
            </a:r>
            <a:endParaRPr lang="es-ES" sz="1400" dirty="0"/>
          </a:p>
          <a:p>
            <a:pPr lvl="1"/>
            <a:r>
              <a:rPr lang="en-GB" sz="1400" dirty="0"/>
              <a:t>CT3 and CT1 will work according the Work Item Description</a:t>
            </a:r>
          </a:p>
          <a:p>
            <a:pPr lvl="1"/>
            <a:r>
              <a:rPr lang="en-GB" sz="1400" dirty="0"/>
              <a:t>Potential collaboration should be evaluated as the work in the working groups evolves.</a:t>
            </a:r>
            <a:endParaRPr lang="es-ES" sz="1400" dirty="0"/>
          </a:p>
          <a:p>
            <a:pPr lvl="1"/>
            <a:endParaRPr lang="es-ES" sz="1600" dirty="0"/>
          </a:p>
          <a:p>
            <a:pPr lvl="1"/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0882506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BE599-7164-4C42-B100-B8877DF8E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805" y="269556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(II) – CT3-driven </a:t>
            </a:r>
            <a:r>
              <a:rPr lang="es-ES" dirty="0" err="1"/>
              <a:t>WIs</a:t>
            </a:r>
            <a:endParaRPr lang="es-E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A1EE2-1E33-4E67-AD8C-8F5C38890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41424" cy="4351338"/>
          </a:xfrm>
        </p:spPr>
        <p:txBody>
          <a:bodyPr/>
          <a:lstStyle/>
          <a:p>
            <a:r>
              <a:rPr lang="es-ES" dirty="0" err="1"/>
              <a:t>pfdManEnh</a:t>
            </a:r>
            <a:r>
              <a:rPr lang="es-ES" dirty="0"/>
              <a:t> WI </a:t>
            </a:r>
            <a:r>
              <a:rPr lang="es-ES" dirty="0" err="1"/>
              <a:t>reported</a:t>
            </a:r>
            <a:r>
              <a:rPr lang="es-ES" dirty="0"/>
              <a:t> as 98%</a:t>
            </a:r>
          </a:p>
          <a:p>
            <a:pPr lvl="1"/>
            <a:r>
              <a:rPr lang="es-ES" dirty="0"/>
              <a:t>PFDF-SMF </a:t>
            </a:r>
            <a:r>
              <a:rPr lang="es-ES" dirty="0" err="1"/>
              <a:t>interactions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invoke</a:t>
            </a:r>
            <a:r>
              <a:rPr lang="es-ES" dirty="0"/>
              <a:t> and </a:t>
            </a:r>
            <a:r>
              <a:rPr lang="es-ES" dirty="0" err="1"/>
              <a:t>support</a:t>
            </a:r>
            <a:r>
              <a:rPr lang="es-ES" dirty="0"/>
              <a:t> full </a:t>
            </a:r>
            <a:r>
              <a:rPr lang="es-ES" dirty="0" err="1"/>
              <a:t>pull</a:t>
            </a:r>
            <a:r>
              <a:rPr lang="es-ES" dirty="0"/>
              <a:t> and </a:t>
            </a:r>
            <a:r>
              <a:rPr lang="es-ES" dirty="0" err="1"/>
              <a:t>partial</a:t>
            </a:r>
            <a:r>
              <a:rPr lang="es-ES" dirty="0"/>
              <a:t> </a:t>
            </a:r>
            <a:r>
              <a:rPr lang="es-ES" dirty="0" err="1"/>
              <a:t>pull</a:t>
            </a:r>
            <a:r>
              <a:rPr lang="es-ES" dirty="0"/>
              <a:t> </a:t>
            </a:r>
            <a:r>
              <a:rPr lang="es-ES" dirty="0" err="1"/>
              <a:t>procedures</a:t>
            </a:r>
            <a:r>
              <a:rPr lang="es-ES" dirty="0"/>
              <a:t> </a:t>
            </a:r>
            <a:r>
              <a:rPr lang="es-ES" dirty="0" err="1"/>
              <a:t>have</a:t>
            </a:r>
            <a:r>
              <a:rPr lang="es-ES" dirty="0"/>
              <a:t> </a:t>
            </a:r>
            <a:r>
              <a:rPr lang="es-ES" dirty="0" err="1"/>
              <a:t>been</a:t>
            </a:r>
            <a:r>
              <a:rPr lang="es-ES" dirty="0"/>
              <a:t> </a:t>
            </a:r>
            <a:r>
              <a:rPr lang="es-ES" dirty="0" err="1"/>
              <a:t>fully</a:t>
            </a:r>
            <a:r>
              <a:rPr lang="es-ES" dirty="0"/>
              <a:t> </a:t>
            </a:r>
            <a:r>
              <a:rPr lang="es-ES" dirty="0" err="1"/>
              <a:t>specified</a:t>
            </a:r>
            <a:r>
              <a:rPr lang="es-ES" dirty="0"/>
              <a:t> in TS 29.551 &amp; TS 29.513.</a:t>
            </a:r>
          </a:p>
          <a:p>
            <a:r>
              <a:rPr lang="es-ES" dirty="0"/>
              <a:t>AKMA-CT WI </a:t>
            </a:r>
            <a:r>
              <a:rPr lang="es-ES" dirty="0" err="1"/>
              <a:t>reported</a:t>
            </a:r>
            <a:r>
              <a:rPr lang="es-ES" dirty="0"/>
              <a:t> as 95%</a:t>
            </a:r>
          </a:p>
          <a:p>
            <a:pPr lvl="1"/>
            <a:r>
              <a:rPr lang="es-ES" dirty="0" err="1"/>
              <a:t>Most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Service </a:t>
            </a:r>
            <a:r>
              <a:rPr lang="es-ES" dirty="0" err="1"/>
              <a:t>specification</a:t>
            </a:r>
            <a:r>
              <a:rPr lang="es-ES" dirty="0"/>
              <a:t> </a:t>
            </a:r>
            <a:r>
              <a:rPr lang="es-ES" dirty="0" err="1"/>
              <a:t>work</a:t>
            </a:r>
            <a:r>
              <a:rPr lang="es-ES" dirty="0"/>
              <a:t> done in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Plenary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  <a:p>
            <a:pPr lvl="1"/>
            <a:r>
              <a:rPr lang="es-ES" dirty="0"/>
              <a:t>TS 29.535 </a:t>
            </a:r>
            <a:r>
              <a:rPr lang="es-ES" dirty="0" err="1"/>
              <a:t>sent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CT#91e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first</a:t>
            </a:r>
            <a:r>
              <a:rPr lang="es-ES" dirty="0"/>
              <a:t> time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Approval</a:t>
            </a:r>
            <a:r>
              <a:rPr lang="es-ES" dirty="0"/>
              <a:t>.</a:t>
            </a:r>
          </a:p>
          <a:p>
            <a:r>
              <a:rPr lang="es-ES" dirty="0"/>
              <a:t>PAP_CHAP WI </a:t>
            </a:r>
            <a:r>
              <a:rPr lang="es-ES" dirty="0" err="1"/>
              <a:t>reported</a:t>
            </a:r>
            <a:r>
              <a:rPr lang="es-ES" dirty="0"/>
              <a:t> as 95%</a:t>
            </a:r>
          </a:p>
          <a:p>
            <a:pPr lvl="1"/>
            <a:r>
              <a:rPr lang="es-ES" dirty="0"/>
              <a:t>TS 29.561 </a:t>
            </a:r>
            <a:r>
              <a:rPr lang="es-ES" dirty="0" err="1"/>
              <a:t>updated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support</a:t>
            </a:r>
            <a:r>
              <a:rPr lang="es-ES" dirty="0"/>
              <a:t> PAP/CHAP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both</a:t>
            </a:r>
            <a:r>
              <a:rPr lang="es-ES" dirty="0"/>
              <a:t> RADIUS &amp; </a:t>
            </a:r>
            <a:r>
              <a:rPr lang="es-ES" dirty="0" err="1"/>
              <a:t>Diameter</a:t>
            </a:r>
            <a:r>
              <a:rPr lang="es-ES" dirty="0"/>
              <a:t> </a:t>
            </a:r>
            <a:r>
              <a:rPr lang="es-ES" dirty="0" err="1"/>
              <a:t>protocols</a:t>
            </a:r>
            <a:r>
              <a:rPr lang="es-ES" dirty="0"/>
              <a:t>, </a:t>
            </a:r>
            <a:r>
              <a:rPr lang="es-ES" dirty="0" err="1"/>
              <a:t>including</a:t>
            </a:r>
            <a:r>
              <a:rPr lang="es-ES" dirty="0"/>
              <a:t> 5GS </a:t>
            </a:r>
            <a:r>
              <a:rPr lang="es-ES" dirty="0" err="1"/>
              <a:t>interworking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EPS.</a:t>
            </a:r>
          </a:p>
        </p:txBody>
      </p:sp>
    </p:spTree>
    <p:extLst>
      <p:ext uri="{BB962C8B-B14F-4D97-AF65-F5344CB8AC3E}">
        <p14:creationId xmlns:p14="http://schemas.microsoft.com/office/powerpoint/2010/main" val="170440372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65" y="291072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(III)- CT3 </a:t>
            </a:r>
            <a:r>
              <a:rPr lang="es-ES" dirty="0" err="1"/>
              <a:t>Owned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38200" y="1825625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EDGEAPP WI </a:t>
            </a:r>
            <a:r>
              <a:rPr lang="es-ES" dirty="0" err="1"/>
              <a:t>reported</a:t>
            </a:r>
            <a:r>
              <a:rPr lang="es-ES" dirty="0"/>
              <a:t> as 20%</a:t>
            </a:r>
          </a:p>
          <a:p>
            <a:pPr lvl="1"/>
            <a:r>
              <a:rPr lang="es-ES" dirty="0"/>
              <a:t>TS 29.558 </a:t>
            </a:r>
            <a:r>
              <a:rPr lang="es-ES" dirty="0" err="1"/>
              <a:t>skeleton</a:t>
            </a:r>
            <a:r>
              <a:rPr lang="es-ES" dirty="0"/>
              <a:t> &amp; general </a:t>
            </a:r>
            <a:r>
              <a:rPr lang="es-ES" dirty="0" err="1"/>
              <a:t>clauses</a:t>
            </a:r>
            <a:r>
              <a:rPr lang="es-ES" dirty="0"/>
              <a:t> </a:t>
            </a:r>
            <a:r>
              <a:rPr lang="es-ES" dirty="0" err="1"/>
              <a:t>defined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Specification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Eees_EASRegistration</a:t>
            </a:r>
            <a:r>
              <a:rPr lang="es-ES" dirty="0"/>
              <a:t> &amp; </a:t>
            </a:r>
            <a:r>
              <a:rPr lang="es-ES" dirty="0" err="1"/>
              <a:t>Eecs_EESRegistration</a:t>
            </a:r>
            <a:r>
              <a:rPr lang="es-ES" dirty="0"/>
              <a:t> Service </a:t>
            </a:r>
            <a:r>
              <a:rPr lang="es-ES" dirty="0" err="1"/>
              <a:t>description</a:t>
            </a:r>
            <a:r>
              <a:rPr lang="es-ES" dirty="0"/>
              <a:t> and API </a:t>
            </a:r>
            <a:r>
              <a:rPr lang="es-ES" dirty="0" err="1"/>
              <a:t>definition</a:t>
            </a:r>
            <a:r>
              <a:rPr lang="es-ES" dirty="0"/>
              <a:t> has </a:t>
            </a:r>
            <a:r>
              <a:rPr lang="es-ES" dirty="0" err="1"/>
              <a:t>started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Many</a:t>
            </a:r>
            <a:r>
              <a:rPr lang="es-ES" dirty="0"/>
              <a:t> </a:t>
            </a:r>
            <a:r>
              <a:rPr lang="es-ES" dirty="0" err="1"/>
              <a:t>Editor’s</a:t>
            </a:r>
            <a:r>
              <a:rPr lang="es-ES" dirty="0"/>
              <a:t> Notes </a:t>
            </a:r>
            <a:r>
              <a:rPr lang="es-ES" dirty="0" err="1"/>
              <a:t>introduced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several</a:t>
            </a:r>
            <a:r>
              <a:rPr lang="es-ES" dirty="0"/>
              <a:t> </a:t>
            </a:r>
            <a:r>
              <a:rPr lang="es-ES" dirty="0" err="1"/>
              <a:t>design</a:t>
            </a:r>
            <a:r>
              <a:rPr lang="es-ES" dirty="0"/>
              <a:t> </a:t>
            </a:r>
            <a:r>
              <a:rPr lang="es-ES" dirty="0" err="1"/>
              <a:t>aspects</a:t>
            </a:r>
            <a:r>
              <a:rPr lang="es-ES" dirty="0"/>
              <a:t>.</a:t>
            </a:r>
          </a:p>
          <a:p>
            <a:pPr lvl="1"/>
            <a:endParaRPr lang="es-ES" dirty="0"/>
          </a:p>
          <a:p>
            <a:r>
              <a:rPr lang="es-ES" dirty="0" err="1"/>
              <a:t>Work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MPS2, TEI17_DCAMP-CT, TEI17_NIESGU-CT, TEI17_GEM-CT, eNA_Ph2-CT </a:t>
            </a:r>
            <a:r>
              <a:rPr lang="es-ES" dirty="0" err="1"/>
              <a:t>WIs</a:t>
            </a:r>
            <a:r>
              <a:rPr lang="es-ES" dirty="0"/>
              <a:t> has </a:t>
            </a:r>
            <a:r>
              <a:rPr lang="es-ES" dirty="0" err="1"/>
              <a:t>not</a:t>
            </a:r>
            <a:r>
              <a:rPr lang="es-ES" dirty="0"/>
              <a:t> </a:t>
            </a:r>
            <a:r>
              <a:rPr lang="es-ES" dirty="0" err="1"/>
              <a:t>started</a:t>
            </a:r>
            <a:r>
              <a:rPr lang="es-ES" dirty="0"/>
              <a:t> </a:t>
            </a:r>
            <a:r>
              <a:rPr lang="es-ES" dirty="0" err="1"/>
              <a:t>yet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All</a:t>
            </a:r>
            <a:r>
              <a:rPr lang="es-ES" dirty="0"/>
              <a:t> </a:t>
            </a:r>
            <a:r>
              <a:rPr lang="es-ES" dirty="0" err="1"/>
              <a:t>WIDs</a:t>
            </a:r>
            <a:r>
              <a:rPr lang="es-ES" dirty="0"/>
              <a:t> </a:t>
            </a:r>
            <a:r>
              <a:rPr lang="es-ES" dirty="0" err="1"/>
              <a:t>but</a:t>
            </a:r>
            <a:r>
              <a:rPr lang="es-ES" dirty="0"/>
              <a:t> MPS2 </a:t>
            </a:r>
            <a:r>
              <a:rPr lang="es-ES" dirty="0" err="1"/>
              <a:t>agreed</a:t>
            </a:r>
            <a:r>
              <a:rPr lang="es-ES" dirty="0"/>
              <a:t> in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Plenary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716995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0314"/>
            <a:ext cx="10515600" cy="1325563"/>
          </a:xfrm>
        </p:spPr>
        <p:txBody>
          <a:bodyPr/>
          <a:lstStyle/>
          <a:p>
            <a:r>
              <a:rPr lang="es-ES" dirty="0" err="1"/>
              <a:t>Release</a:t>
            </a:r>
            <a:r>
              <a:rPr lang="es-ES" dirty="0"/>
              <a:t> 17 Status (IV)- CT3 Non-</a:t>
            </a:r>
            <a:r>
              <a:rPr lang="es-ES" dirty="0" err="1"/>
              <a:t>driven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61079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SBIProtoc17 WI </a:t>
            </a:r>
            <a:r>
              <a:rPr lang="es-ES" dirty="0" err="1"/>
              <a:t>reported</a:t>
            </a:r>
            <a:r>
              <a:rPr lang="es-ES" dirty="0"/>
              <a:t> as 50%</a:t>
            </a:r>
          </a:p>
          <a:p>
            <a:pPr lvl="1"/>
            <a:r>
              <a:rPr lang="es-ES" dirty="0" err="1"/>
              <a:t>Focused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alignment</a:t>
            </a:r>
            <a:r>
              <a:rPr lang="es-ES" dirty="0"/>
              <a:t> CT3 SBI-</a:t>
            </a:r>
            <a:r>
              <a:rPr lang="es-ES" dirty="0" err="1"/>
              <a:t>based</a:t>
            </a:r>
            <a:r>
              <a:rPr lang="es-ES" dirty="0"/>
              <a:t> </a:t>
            </a:r>
            <a:r>
              <a:rPr lang="es-ES" dirty="0" err="1"/>
              <a:t>TSs</a:t>
            </a:r>
            <a:r>
              <a:rPr lang="es-ES" dirty="0"/>
              <a:t> </a:t>
            </a:r>
            <a:r>
              <a:rPr lang="es-ES" dirty="0" err="1"/>
              <a:t>with</a:t>
            </a:r>
            <a:r>
              <a:rPr lang="es-ES" dirty="0"/>
              <a:t> TS 29.500 &amp; TS 29.501.</a:t>
            </a:r>
          </a:p>
          <a:p>
            <a:pPr lvl="2"/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HTTP </a:t>
            </a:r>
            <a:r>
              <a:rPr lang="es-ES" dirty="0" err="1"/>
              <a:t>custom</a:t>
            </a:r>
            <a:r>
              <a:rPr lang="es-ES" dirty="0"/>
              <a:t> </a:t>
            </a:r>
            <a:r>
              <a:rPr lang="es-ES" dirty="0" err="1"/>
              <a:t>headers</a:t>
            </a:r>
            <a:endParaRPr lang="es-ES" dirty="0"/>
          </a:p>
          <a:p>
            <a:pPr lvl="2"/>
            <a:r>
              <a:rPr lang="es-ES" dirty="0" err="1"/>
              <a:t>Handling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“</a:t>
            </a:r>
            <a:r>
              <a:rPr lang="es-ES" dirty="0" err="1"/>
              <a:t>description</a:t>
            </a:r>
            <a:r>
              <a:rPr lang="es-ES" dirty="0"/>
              <a:t>” </a:t>
            </a:r>
            <a:r>
              <a:rPr lang="es-ES" dirty="0" err="1"/>
              <a:t>fields</a:t>
            </a:r>
            <a:r>
              <a:rPr lang="es-ES" dirty="0"/>
              <a:t> in data </a:t>
            </a:r>
            <a:r>
              <a:rPr lang="es-ES" dirty="0" err="1"/>
              <a:t>types</a:t>
            </a:r>
            <a:endParaRPr lang="es-ES" dirty="0"/>
          </a:p>
          <a:p>
            <a:pPr lvl="2"/>
            <a:r>
              <a:rPr lang="es-ES" dirty="0" err="1"/>
              <a:t>Terminology</a:t>
            </a:r>
            <a:r>
              <a:rPr lang="es-ES" dirty="0"/>
              <a:t> </a:t>
            </a:r>
            <a:r>
              <a:rPr lang="es-ES" dirty="0" err="1"/>
              <a:t>alignment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“NF Service </a:t>
            </a:r>
            <a:r>
              <a:rPr lang="es-ES" dirty="0" err="1"/>
              <a:t>consumer</a:t>
            </a:r>
            <a:r>
              <a:rPr lang="es-ES" dirty="0"/>
              <a:t>”</a:t>
            </a:r>
          </a:p>
          <a:p>
            <a:pPr lvl="2"/>
            <a:r>
              <a:rPr lang="es-ES" dirty="0" err="1"/>
              <a:t>OpenAPI</a:t>
            </a:r>
            <a:r>
              <a:rPr lang="es-ES" dirty="0"/>
              <a:t> </a:t>
            </a:r>
            <a:r>
              <a:rPr lang="es-ES" dirty="0" err="1"/>
              <a:t>References</a:t>
            </a:r>
            <a:r>
              <a:rPr lang="es-ES" dirty="0"/>
              <a:t> </a:t>
            </a:r>
            <a:r>
              <a:rPr lang="es-ES" dirty="0" err="1"/>
              <a:t>updates</a:t>
            </a:r>
            <a:endParaRPr lang="es-ES" dirty="0"/>
          </a:p>
          <a:p>
            <a:pPr lvl="1"/>
            <a:r>
              <a:rPr lang="es-ES" dirty="0" err="1"/>
              <a:t>Updates</a:t>
            </a:r>
            <a:r>
              <a:rPr lang="es-ES" dirty="0"/>
              <a:t> in </a:t>
            </a:r>
            <a:r>
              <a:rPr lang="es-ES" dirty="0" err="1"/>
              <a:t>all</a:t>
            </a:r>
            <a:r>
              <a:rPr lang="es-ES" dirty="0"/>
              <a:t> SBI-</a:t>
            </a:r>
            <a:r>
              <a:rPr lang="es-ES" dirty="0" err="1"/>
              <a:t>based</a:t>
            </a:r>
            <a:r>
              <a:rPr lang="es-ES" dirty="0"/>
              <a:t> </a:t>
            </a:r>
            <a:r>
              <a:rPr lang="es-ES" dirty="0" err="1"/>
              <a:t>TSs</a:t>
            </a:r>
            <a:r>
              <a:rPr lang="es-ES" dirty="0"/>
              <a:t> </a:t>
            </a:r>
            <a:r>
              <a:rPr lang="es-ES" dirty="0" err="1"/>
              <a:t>generate</a:t>
            </a:r>
            <a:r>
              <a:rPr lang="es-ES" dirty="0"/>
              <a:t> a </a:t>
            </a:r>
            <a:r>
              <a:rPr lang="es-ES" dirty="0" err="1"/>
              <a:t>big</a:t>
            </a:r>
            <a:r>
              <a:rPr lang="es-ES" dirty="0"/>
              <a:t> </a:t>
            </a:r>
            <a:r>
              <a:rPr lang="es-ES" dirty="0" err="1"/>
              <a:t>amount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Progressive</a:t>
            </a:r>
            <a:r>
              <a:rPr lang="es-ES" dirty="0"/>
              <a:t> </a:t>
            </a:r>
            <a:r>
              <a:rPr lang="es-ES" dirty="0" err="1"/>
              <a:t>increase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percentage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completion</a:t>
            </a:r>
            <a:r>
              <a:rPr lang="es-ES" dirty="0"/>
              <a:t> in </a:t>
            </a:r>
            <a:r>
              <a:rPr lang="es-ES" dirty="0" err="1"/>
              <a:t>every</a:t>
            </a:r>
            <a:r>
              <a:rPr lang="es-ES" dirty="0"/>
              <a:t> meeting.</a:t>
            </a:r>
          </a:p>
          <a:p>
            <a:r>
              <a:rPr lang="es-ES" dirty="0"/>
              <a:t>IMSProtoc17 WI </a:t>
            </a:r>
            <a:r>
              <a:rPr lang="es-ES" dirty="0" err="1"/>
              <a:t>reported</a:t>
            </a:r>
            <a:r>
              <a:rPr lang="es-ES" dirty="0"/>
              <a:t> as 45%</a:t>
            </a:r>
          </a:p>
          <a:p>
            <a:pPr lvl="1"/>
            <a:r>
              <a:rPr lang="es-ES" dirty="0"/>
              <a:t>No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during</a:t>
            </a:r>
            <a:r>
              <a:rPr lang="es-ES" dirty="0"/>
              <a:t>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Plenary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Progressive</a:t>
            </a:r>
            <a:r>
              <a:rPr lang="es-ES" dirty="0"/>
              <a:t> </a:t>
            </a:r>
            <a:r>
              <a:rPr lang="es-ES" dirty="0" err="1"/>
              <a:t>increase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percentage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completion</a:t>
            </a:r>
            <a:r>
              <a:rPr lang="es-ES" dirty="0"/>
              <a:t> in </a:t>
            </a:r>
            <a:r>
              <a:rPr lang="es-ES" dirty="0" err="1"/>
              <a:t>every</a:t>
            </a:r>
            <a:r>
              <a:rPr lang="es-ES" dirty="0"/>
              <a:t> meeting.</a:t>
            </a:r>
          </a:p>
        </p:txBody>
      </p:sp>
    </p:spTree>
    <p:extLst>
      <p:ext uri="{BB962C8B-B14F-4D97-AF65-F5344CB8AC3E}">
        <p14:creationId xmlns:p14="http://schemas.microsoft.com/office/powerpoint/2010/main" val="2196510499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92D1-2C3C-4A36-923D-B59C0EA91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80314"/>
            <a:ext cx="12468114" cy="1325563"/>
          </a:xfrm>
        </p:spPr>
        <p:txBody>
          <a:bodyPr/>
          <a:lstStyle/>
          <a:p>
            <a:r>
              <a:rPr lang="es-ES" sz="3200" dirty="0" err="1"/>
              <a:t>Release</a:t>
            </a:r>
            <a:r>
              <a:rPr lang="es-ES" sz="3200" dirty="0"/>
              <a:t> 17 Status (V)- CT3 Non-</a:t>
            </a:r>
            <a:r>
              <a:rPr lang="es-ES" sz="3200" dirty="0" err="1"/>
              <a:t>Owned</a:t>
            </a:r>
            <a:r>
              <a:rPr lang="es-ES" sz="3200" dirty="0"/>
              <a:t> </a:t>
            </a:r>
            <a:r>
              <a:rPr lang="es-ES" sz="3200" dirty="0" err="1"/>
              <a:t>WIs</a:t>
            </a:r>
            <a:r>
              <a:rPr lang="es-ES" sz="3200" dirty="0"/>
              <a:t> &amp; TEI17 </a:t>
            </a:r>
            <a:r>
              <a:rPr lang="es-ES" sz="3200" dirty="0" err="1"/>
              <a:t>WIs</a:t>
            </a:r>
            <a:r>
              <a:rPr lang="es-ES" sz="32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55232-FDB5-4FCF-8D65-33C4D8EB6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63" y="2017011"/>
            <a:ext cx="11591260" cy="4245565"/>
          </a:xfrm>
        </p:spPr>
        <p:txBody>
          <a:bodyPr/>
          <a:lstStyle/>
          <a:p>
            <a:endParaRPr lang="es-ES" sz="2400" dirty="0"/>
          </a:p>
          <a:p>
            <a:endParaRPr lang="es-ES" sz="2000" dirty="0"/>
          </a:p>
          <a:p>
            <a:pPr lvl="1"/>
            <a:endParaRPr lang="en-US" dirty="0"/>
          </a:p>
          <a:p>
            <a:endParaRPr lang="es-ES" dirty="0"/>
          </a:p>
          <a:p>
            <a:pPr lvl="1"/>
            <a:endParaRPr lang="es-ES" dirty="0"/>
          </a:p>
          <a:p>
            <a:pPr marL="457200" lvl="1" indent="0">
              <a:buNone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D44DA8-1A5F-4E10-95BE-066E6AEB1ACE}"/>
              </a:ext>
            </a:extLst>
          </p:cNvPr>
          <p:cNvSpPr txBox="1">
            <a:spLocks/>
          </p:cNvSpPr>
          <p:nvPr/>
        </p:nvSpPr>
        <p:spPr bwMode="auto">
          <a:xfrm>
            <a:off x="854513" y="1728806"/>
            <a:ext cx="1094142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CT3 </a:t>
            </a:r>
            <a:r>
              <a:rPr lang="es-ES" dirty="0" err="1"/>
              <a:t>work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TEI17_SPFAS-CT, ATSSS_Ph2-CT, </a:t>
            </a:r>
            <a:r>
              <a:rPr lang="es-ES" dirty="0" err="1"/>
              <a:t>IIoT</a:t>
            </a:r>
            <a:r>
              <a:rPr lang="es-ES" dirty="0"/>
              <a:t>, </a:t>
            </a:r>
            <a:r>
              <a:rPr lang="es-ES" dirty="0" err="1"/>
              <a:t>eNPN</a:t>
            </a:r>
            <a:r>
              <a:rPr lang="es-ES" dirty="0"/>
              <a:t>-CT, ID_UAS-CT, eEDGE_5GC-CT, 5G_eLCS_ph2-CT, 5G-ProSe-CT, </a:t>
            </a:r>
            <a:r>
              <a:rPr lang="es-ES" dirty="0" err="1"/>
              <a:t>BEPoP</a:t>
            </a:r>
            <a:r>
              <a:rPr lang="es-ES" dirty="0"/>
              <a:t>, 5GSAT_ARCH-CT, eV2XAPP-CT, TEI17_SAPES </a:t>
            </a:r>
            <a:r>
              <a:rPr lang="es-ES" dirty="0" err="1"/>
              <a:t>WIs</a:t>
            </a:r>
            <a:r>
              <a:rPr lang="es-ES" dirty="0"/>
              <a:t> has </a:t>
            </a:r>
            <a:r>
              <a:rPr lang="es-ES" dirty="0" err="1"/>
              <a:t>not</a:t>
            </a:r>
            <a:r>
              <a:rPr lang="es-ES" dirty="0"/>
              <a:t> </a:t>
            </a:r>
            <a:r>
              <a:rPr lang="es-ES" dirty="0" err="1"/>
              <a:t>started</a:t>
            </a:r>
            <a:r>
              <a:rPr lang="es-ES" dirty="0"/>
              <a:t>.</a:t>
            </a:r>
          </a:p>
          <a:p>
            <a:pPr lvl="1"/>
            <a:r>
              <a:rPr lang="es-ES" dirty="0" err="1"/>
              <a:t>All</a:t>
            </a:r>
            <a:r>
              <a:rPr lang="es-ES" dirty="0"/>
              <a:t> </a:t>
            </a:r>
            <a:r>
              <a:rPr lang="es-ES" dirty="0" err="1"/>
              <a:t>these</a:t>
            </a:r>
            <a:r>
              <a:rPr lang="es-ES" dirty="0"/>
              <a:t> </a:t>
            </a:r>
            <a:r>
              <a:rPr lang="es-ES" dirty="0" err="1"/>
              <a:t>WIDs</a:t>
            </a:r>
            <a:r>
              <a:rPr lang="es-ES" dirty="0"/>
              <a:t> </a:t>
            </a:r>
            <a:r>
              <a:rPr lang="es-ES" dirty="0" err="1"/>
              <a:t>endorsed</a:t>
            </a:r>
            <a:r>
              <a:rPr lang="es-ES" dirty="0"/>
              <a:t> </a:t>
            </a:r>
            <a:r>
              <a:rPr lang="es-ES" dirty="0" err="1"/>
              <a:t>by</a:t>
            </a:r>
            <a:r>
              <a:rPr lang="es-ES" dirty="0"/>
              <a:t> CT3 </a:t>
            </a:r>
            <a:r>
              <a:rPr lang="es-ES" dirty="0" err="1"/>
              <a:t>during</a:t>
            </a:r>
            <a:r>
              <a:rPr lang="es-ES" dirty="0"/>
              <a:t> </a:t>
            </a:r>
            <a:r>
              <a:rPr lang="es-ES" dirty="0" err="1"/>
              <a:t>this</a:t>
            </a:r>
            <a:r>
              <a:rPr lang="es-ES" dirty="0"/>
              <a:t> </a:t>
            </a:r>
            <a:r>
              <a:rPr lang="es-ES" dirty="0" err="1"/>
              <a:t>Plenary</a:t>
            </a:r>
            <a:r>
              <a:rPr lang="es-ES" dirty="0"/>
              <a:t> </a:t>
            </a:r>
            <a:r>
              <a:rPr lang="es-ES" dirty="0" err="1"/>
              <a:t>cycle</a:t>
            </a:r>
            <a:r>
              <a:rPr lang="es-ES" dirty="0"/>
              <a:t>.</a:t>
            </a:r>
          </a:p>
          <a:p>
            <a:pPr lvl="1"/>
            <a:endParaRPr lang="es-ES" dirty="0"/>
          </a:p>
          <a:p>
            <a:r>
              <a:rPr lang="es-ES" dirty="0"/>
              <a:t>Quite a </a:t>
            </a:r>
            <a:r>
              <a:rPr lang="es-ES" dirty="0" err="1"/>
              <a:t>few</a:t>
            </a:r>
            <a:r>
              <a:rPr lang="es-ES" dirty="0"/>
              <a:t> </a:t>
            </a:r>
            <a:r>
              <a:rPr lang="es-ES" dirty="0" err="1"/>
              <a:t>contributions</a:t>
            </a:r>
            <a:r>
              <a:rPr lang="es-ES" dirty="0"/>
              <a:t> </a:t>
            </a:r>
            <a:r>
              <a:rPr lang="es-ES" dirty="0" err="1"/>
              <a:t>to</a:t>
            </a:r>
            <a:r>
              <a:rPr lang="es-ES" dirty="0"/>
              <a:t> </a:t>
            </a:r>
            <a:r>
              <a:rPr lang="es-ES" dirty="0" err="1"/>
              <a:t>enhance</a:t>
            </a:r>
            <a:r>
              <a:rPr lang="es-ES" dirty="0"/>
              <a:t> </a:t>
            </a:r>
            <a:r>
              <a:rPr lang="es-ES" dirty="0" err="1"/>
              <a:t>functionality</a:t>
            </a:r>
            <a:r>
              <a:rPr lang="es-ES" dirty="0"/>
              <a:t> &amp; </a:t>
            </a:r>
            <a:r>
              <a:rPr lang="es-ES" dirty="0" err="1"/>
              <a:t>descriptions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different</a:t>
            </a:r>
            <a:r>
              <a:rPr lang="es-ES" dirty="0"/>
              <a:t> </a:t>
            </a:r>
            <a:r>
              <a:rPr lang="es-ES" dirty="0" err="1"/>
              <a:t>WIs</a:t>
            </a:r>
            <a:r>
              <a:rPr lang="es-ES" dirty="0"/>
              <a:t> (TEI17 + WI </a:t>
            </a:r>
            <a:r>
              <a:rPr lang="es-ES" dirty="0" err="1"/>
              <a:t>code</a:t>
            </a:r>
            <a:r>
              <a:rPr lang="es-ES" dirty="0"/>
              <a:t> </a:t>
            </a:r>
            <a:r>
              <a:rPr lang="es-ES" dirty="0" err="1"/>
              <a:t>CRs</a:t>
            </a:r>
            <a:r>
              <a:rPr lang="es-ES" dirty="0"/>
              <a:t>).</a:t>
            </a:r>
          </a:p>
          <a:p>
            <a:pPr lvl="1"/>
            <a:r>
              <a:rPr lang="es-ES" dirty="0" err="1"/>
              <a:t>Specific</a:t>
            </a:r>
            <a:r>
              <a:rPr lang="es-ES" dirty="0"/>
              <a:t> </a:t>
            </a:r>
            <a:r>
              <a:rPr lang="es-ES" dirty="0" err="1"/>
              <a:t>design</a:t>
            </a:r>
            <a:r>
              <a:rPr lang="es-ES" dirty="0"/>
              <a:t> </a:t>
            </a:r>
            <a:r>
              <a:rPr lang="es-ES" dirty="0" err="1"/>
              <a:t>principles</a:t>
            </a:r>
            <a:r>
              <a:rPr lang="es-ES" dirty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Northbound</a:t>
            </a:r>
            <a:r>
              <a:rPr lang="es-ES" dirty="0"/>
              <a:t> </a:t>
            </a:r>
            <a:r>
              <a:rPr lang="es-ES" dirty="0" err="1"/>
              <a:t>APIs</a:t>
            </a:r>
            <a:r>
              <a:rPr lang="es-ES" dirty="0"/>
              <a:t> </a:t>
            </a:r>
            <a:r>
              <a:rPr lang="es-ES" dirty="0" err="1"/>
              <a:t>covered</a:t>
            </a:r>
            <a:r>
              <a:rPr lang="es-ES" dirty="0"/>
              <a:t> </a:t>
            </a:r>
            <a:r>
              <a:rPr lang="es-ES" dirty="0" err="1"/>
              <a:t>by</a:t>
            </a:r>
            <a:r>
              <a:rPr lang="es-ES" dirty="0"/>
              <a:t> TEI17+WI </a:t>
            </a:r>
            <a:r>
              <a:rPr lang="es-ES" dirty="0" err="1"/>
              <a:t>code</a:t>
            </a:r>
            <a:endParaRPr lang="es-ES" dirty="0"/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14223042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7"/>
              </a:rPr>
              <a:t>Hao.Jing@3gpp.org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7" y="3772815"/>
            <a:ext cx="1169582" cy="15677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815" y="1755864"/>
            <a:ext cx="11587393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work focused on: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Agreeing/endorsing a big list of Release 17 Work Items.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Starting or progressing work for the still few agreed/endorsed WIDs.</a:t>
            </a:r>
          </a:p>
          <a:p>
            <a:pPr lvl="1">
              <a:lnSpc>
                <a:spcPct val="80000"/>
              </a:lnSpc>
              <a:buClrTx/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Introducing corrections for Release 16 &amp; Release 15.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Plenty of work expected during the coming meetings to progress the Work Items.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Still a strong dependency with the stage 2 progress.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Two meetings expected per Plenary cycle.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Full agenda expected for the meetings in the next Plenary cycle.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is making a good effort on alignment with SBI-based decisions.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Agreement of CRs to (possibly) every SBI-based TS when alignment is needed.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Specific decisions for Northbound APIs being considered.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Coordination with CT4 effectively working.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400" kern="1000" dirty="0">
                <a:ea typeface="MS PGothic" panose="020B0600070205080204" pitchFamily="34" charset="-128"/>
                <a:cs typeface="Arial" panose="020B0604020202020204" pitchFamily="34" charset="0"/>
              </a:rPr>
              <a:t>CT3 is committed to the handling of Inclusive language in our TR/TSs.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All existing Release 17 TSs checked. </a:t>
            </a:r>
            <a:r>
              <a:rPr lang="en-US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Further checking will be needed for upcoming Rel-17 versions.</a:t>
            </a:r>
            <a:endParaRPr lang="en-US" altLang="zh-CN" sz="12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Agreed CR on TS 29.163 to correct non-inclusive wording. No other immediate action identified for the checked TSs.</a:t>
            </a:r>
          </a:p>
          <a:p>
            <a:pPr>
              <a:lnSpc>
                <a:spcPct val="80000"/>
              </a:lnSpc>
              <a:defRPr/>
            </a:pPr>
            <a:r>
              <a:rPr lang="es-ES" sz="1400" dirty="0"/>
              <a:t>CT1-CT3 </a:t>
            </a:r>
            <a:r>
              <a:rPr lang="es-ES" sz="1400" dirty="0" err="1"/>
              <a:t>coordination</a:t>
            </a:r>
            <a:r>
              <a:rPr lang="es-ES" sz="1400" dirty="0"/>
              <a:t> </a:t>
            </a:r>
            <a:r>
              <a:rPr lang="en-GB" sz="1400" dirty="0"/>
              <a:t>for cases where the interfaces may use the same protocols/APIs in both Working Groups.</a:t>
            </a:r>
            <a:endParaRPr lang="en-US" altLang="zh-CN" sz="14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Joint session held on February 9</a:t>
            </a:r>
            <a:r>
              <a:rPr lang="en-US" altLang="zh-CN" sz="1200" kern="1000" baseline="30000" dirty="0">
                <a:ea typeface="MS PGothic" panose="020B0600070205080204" pitchFamily="34" charset="-128"/>
                <a:cs typeface="Arial" panose="020B0604020202020204" pitchFamily="34" charset="0"/>
              </a:rPr>
              <a:t>th</a:t>
            </a:r>
            <a:r>
              <a:rPr lang="en-US" altLang="zh-CN" sz="1200" kern="1000" dirty="0">
                <a:ea typeface="MS PGothic" panose="020B0600070205080204" pitchFamily="34" charset="-128"/>
                <a:cs typeface="Arial" panose="020B0604020202020204" pitchFamily="34" charset="0"/>
              </a:rPr>
              <a:t> concluded with an independent way forward in each WG.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1400" dirty="0"/>
              <a:t>E-meeting experience improves in each meeting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200" dirty="0"/>
              <a:t>Still difficult to unblock controversial issues</a:t>
            </a:r>
          </a:p>
          <a:p>
            <a:pPr lvl="1">
              <a:lnSpc>
                <a:spcPct val="80000"/>
              </a:lnSpc>
              <a:defRPr/>
            </a:pPr>
            <a:endParaRPr lang="en-US" altLang="zh-CN" sz="1500" kern="1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en-GB" altLang="es-ES" sz="20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Chairmen Yoshihiro and Huang Zhenning for helping</a:t>
            </a:r>
            <a:r>
              <a:rPr lang="es-ES" sz="2000" dirty="0"/>
              <a:t>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Hao Jing for his big effort and good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this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e-meetings and coordination activities.</a:t>
            </a:r>
          </a:p>
          <a:p>
            <a:endParaRPr lang="en-US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548905"/>
              </p:ext>
            </p:extLst>
          </p:nvPr>
        </p:nvGraphicFramePr>
        <p:xfrm>
          <a:off x="493813" y="1818398"/>
          <a:ext cx="10515601" cy="3888419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#1018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#6484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#1019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#1020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#1021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#1022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C3-211022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update: RFC 8841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#1023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#6489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8977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C3-211618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5GS interworking with EPS for EAP based secondary AUTH in RADIUS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#0088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2475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629481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C3-211619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5GS interworking with EPS for EAP based secondary AUTH in Diameter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#0089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2475 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88032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Susana Fernández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Susana.fernandez@ericsson.com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42507" y="2247863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>
              <a:buClrTx/>
            </a:pPr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CT3#113E (Release 16 &amp; 17 AIs)</a:t>
            </a:r>
          </a:p>
          <a:p>
            <a:pPr lvl="2"/>
            <a:r>
              <a:rPr lang="en-US" altLang="fr-FR" dirty="0"/>
              <a:t>CT3#114E 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461570" y="2247863"/>
            <a:ext cx="4696092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>
              <a:buClrTx/>
            </a:pPr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CT3#115E </a:t>
            </a:r>
          </a:p>
          <a:p>
            <a:pPr lvl="2"/>
            <a:r>
              <a:rPr lang="en-US" altLang="fr-FR" dirty="0"/>
              <a:t>CT3#116E</a:t>
            </a:r>
          </a:p>
          <a:p>
            <a:pPr marL="457200" lvl="1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2265" y="1825625"/>
            <a:ext cx="7795438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CT3#113e: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437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15/0/113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9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72 registered/ 72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8AA81E45-F77E-419B-88D0-0211EDB88461}"/>
              </a:ext>
            </a:extLst>
          </p:cNvPr>
          <p:cNvSpPr txBox="1">
            <a:spLocks/>
          </p:cNvSpPr>
          <p:nvPr/>
        </p:nvSpPr>
        <p:spPr bwMode="auto">
          <a:xfrm>
            <a:off x="6189920" y="1825625"/>
            <a:ext cx="779543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CT3#114e:</a:t>
            </a:r>
          </a:p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647 documents allocated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B/C/F:  18/0/162 </a:t>
            </a:r>
          </a:p>
          <a:p>
            <a:pPr lvl="2"/>
            <a:r>
              <a:rPr lang="en-US" dirty="0"/>
              <a:t>(1/0/11 revised from CT3#113e)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13</a:t>
            </a:r>
          </a:p>
          <a:p>
            <a:r>
              <a:rPr lang="en-US" dirty="0"/>
              <a:t>Attendances</a:t>
            </a:r>
          </a:p>
          <a:p>
            <a:pPr lvl="1"/>
            <a:r>
              <a:rPr lang="en-US" altLang="fr-FR" dirty="0"/>
              <a:t>CT3#110e: 76 registered/ 76 attendants</a:t>
            </a:r>
          </a:p>
          <a:p>
            <a:pPr marL="914400" lvl="2" indent="0">
              <a:buFont typeface="Arial" pitchFamily="34" charset="0"/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1573307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9995A97-A301-4353-AC44-D056417F49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126256"/>
              </p:ext>
            </p:extLst>
          </p:nvPr>
        </p:nvGraphicFramePr>
        <p:xfrm>
          <a:off x="328743" y="1954160"/>
          <a:ext cx="11299151" cy="3972302"/>
        </p:xfrm>
        <a:graphic>
          <a:graphicData uri="http://schemas.openxmlformats.org/drawingml/2006/table">
            <a:tbl>
              <a:tblPr firstRow="1" firstCol="1" bandRow="1"/>
              <a:tblGrid>
                <a:gridCol w="139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09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5721">
                  <a:extLst>
                    <a:ext uri="{9D8B030D-6E8A-4147-A177-3AD203B41FA5}">
                      <a16:colId xmlns:a16="http://schemas.microsoft.com/office/drawing/2014/main" val="2714402546"/>
                    </a:ext>
                  </a:extLst>
                </a:gridCol>
              </a:tblGrid>
              <a:tr h="20967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Release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84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Dynamically Changing AM Policies in the 5GC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(new)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develop the Stage 3 specifications to enable the dynamic change of AM policies as specified by Stage 2.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2809107"/>
                  </a:ext>
                </a:extLst>
              </a:tr>
              <a:tr h="836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CP-210186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N7 Interfaces Enhancements to Support GERAN and UTRAN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(new)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is to study and then extend the interface on N7 reference point to support 2G/3G.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387122"/>
                  </a:ext>
                </a:extLst>
              </a:tr>
              <a:tr h="6952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CP-210185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 Management of Group-based Event Monitoring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(new)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develop the Stage 3 specifications to enable the Dynamic management of group-based event monitoring as specified by Stage 2.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045317"/>
                  </a:ext>
                </a:extLst>
              </a:tr>
              <a:tr h="9102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CP-210187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Enablers for Network Automation for 5G - phase 2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(new)</a:t>
                      </a: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is to specify the protocols and specifications required in order to fulfil system enhancements for NWDAF.</a:t>
                      </a:r>
                      <a:endParaRPr lang="es-E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Release 17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2277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121109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– Release 17 (i)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865887"/>
              </p:ext>
            </p:extLst>
          </p:nvPr>
        </p:nvGraphicFramePr>
        <p:xfrm>
          <a:off x="198119" y="1829799"/>
          <a:ext cx="11155681" cy="3477441"/>
        </p:xfrm>
        <a:graphic>
          <a:graphicData uri="http://schemas.openxmlformats.org/drawingml/2006/table">
            <a:tbl>
              <a:tblPr firstRow="1" firstCol="1" bandRow="1"/>
              <a:tblGrid>
                <a:gridCol w="5572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0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9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8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06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454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Stage 3 of Multimedia Priority Service (MPS) Phase 2 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MPS2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CP-201207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 management enhancement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pfdManEnh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9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PAP/CHAP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protocols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usage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 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PAP_CHAP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6141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Authentication and key management for applications based on 3GPP credential in 5G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AKMA-CT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2020-09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2021-06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CP-203107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389251"/>
                  </a:ext>
                </a:extLst>
              </a:tr>
              <a:tr h="66531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for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Enabling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Edge </a:t>
                      </a:r>
                      <a:r>
                        <a:rPr lang="es-ES" sz="16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  <a:r>
                        <a:rPr lang="es-ES" sz="16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endParaRPr lang="fr-FR" sz="16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EDGEAPP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2020-12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CP-203106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858383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198119" y="5410497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62054180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– Release 17 (ii)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297346"/>
              </p:ext>
            </p:extLst>
          </p:nvPr>
        </p:nvGraphicFramePr>
        <p:xfrm>
          <a:off x="198119" y="1829799"/>
          <a:ext cx="11155681" cy="2984248"/>
        </p:xfrm>
        <a:graphic>
          <a:graphicData uri="http://schemas.openxmlformats.org/drawingml/2006/table">
            <a:tbl>
              <a:tblPr firstRow="1" firstCol="1" bandRow="1"/>
              <a:tblGrid>
                <a:gridCol w="5572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0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9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9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8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06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454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418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Dynamically Changing AM Policies in the 5GC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TEI17_DCAMP-CT 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N7 Interfaces Enhancements to Support GERAN and UTRAN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TEI17_NIESGU-CT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85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 Management of Group-based Event Monitoring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TEI17_GEM-CT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873609"/>
                  </a:ext>
                </a:extLst>
              </a:tr>
              <a:tr h="61412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Enablers for Network Automation for 5G - phase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eNA_Ph2-CT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CP-210187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38925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0" y="5524068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5495283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928496"/>
              </p:ext>
            </p:extLst>
          </p:nvPr>
        </p:nvGraphicFramePr>
        <p:xfrm>
          <a:off x="312097" y="2036074"/>
          <a:ext cx="10302885" cy="2903437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enhanced IMS to 5GC Integration Phase 2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eIMS5G2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Stage-3 IETF Protocol Alignment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CP-201167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Service Based Interface Protocol Improvements Release 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SBIProtoc17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CP-201075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Reliable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Data Service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Serialization</a:t>
                      </a:r>
                      <a:r>
                        <a:rPr lang="es-ES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Indication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RDSSI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CP-203234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Access Traffic Steering, Switch and Splitting support in the 5G system architecture; Phase 2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CP-210136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98865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226036" y="538270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00780040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12097" y="348095"/>
            <a:ext cx="10515600" cy="1325563"/>
          </a:xfrm>
        </p:spPr>
        <p:txBody>
          <a:bodyPr/>
          <a:lstStyle/>
          <a:p>
            <a:r>
              <a:rPr lang="en-US" dirty="0"/>
              <a:t>Work Plan – Non-CT3 Driven – Rel-17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361447"/>
              </p:ext>
            </p:extLst>
          </p:nvPr>
        </p:nvGraphicFramePr>
        <p:xfrm>
          <a:off x="226036" y="1874629"/>
          <a:ext cx="10302885" cy="3508075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75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93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industrial IoT</a:t>
                      </a:r>
                      <a:endParaRPr lang="es-ES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IIoT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CP-210137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4146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on Same PCF Selection For AMF and SMF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TEI17_SPSFAS-CT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CP-210071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64858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Enhanced support of Non-Public Networks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eNPN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CP-210139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5G </a:t>
                      </a:r>
                      <a:r>
                        <a:rPr lang="en-US" sz="1600" kern="1200" dirty="0" err="1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eEDGE_5GC-CT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CP-210073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627548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eNS_Ph2-CT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CP-210070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988651"/>
                  </a:ext>
                </a:extLst>
              </a:tr>
              <a:tr h="53162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for Support of Unmanned Aerial Systems Connectivity, Identification, and Tracking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ID_UAS-CT 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CP-210140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619674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A83D99-A0D2-4778-BEBB-16EFC5065B7E}"/>
              </a:ext>
            </a:extLst>
          </p:cNvPr>
          <p:cNvSpPr txBox="1">
            <a:spLocks/>
          </p:cNvSpPr>
          <p:nvPr/>
        </p:nvSpPr>
        <p:spPr bwMode="auto">
          <a:xfrm>
            <a:off x="226036" y="538270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8009870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37565</TotalTime>
  <Words>2323</Words>
  <Application>Microsoft Office PowerPoint</Application>
  <PresentationFormat>Widescreen</PresentationFormat>
  <Paragraphs>481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WG3 Status Report  to TSG CT#91e</vt:lpstr>
      <vt:lpstr>TSG CT3 Officials </vt:lpstr>
      <vt:lpstr>Meeting Calendar</vt:lpstr>
      <vt:lpstr>TSG WG CT3 Statistics</vt:lpstr>
      <vt:lpstr>New/Revised agreed  Study/Work Items led by CT3</vt:lpstr>
      <vt:lpstr>Work Plan – CT3 Driven – Release 17 (i) </vt:lpstr>
      <vt:lpstr>Work Plan – CT3 Driven – Release 17 (ii) </vt:lpstr>
      <vt:lpstr>Work Plan – Non-CT3 Driven – Rel-17 (i)</vt:lpstr>
      <vt:lpstr>Work Plan – Non-CT3 Driven – Rel-17 (ii)</vt:lpstr>
      <vt:lpstr>Work Plan – Non-CT3 Driven – Rel-17 (ii)</vt:lpstr>
      <vt:lpstr>TS/TR sent to CT plenary</vt:lpstr>
      <vt:lpstr>Pre-Release 16 Status</vt:lpstr>
      <vt:lpstr>Release 16 Status</vt:lpstr>
      <vt:lpstr>Release 17 Status (I)</vt:lpstr>
      <vt:lpstr>Release 17 Status (II) – CT3-driven WIs</vt:lpstr>
      <vt:lpstr>Release 17 Status (III)- CT3 Owned WIs </vt:lpstr>
      <vt:lpstr>Release 17 Status (IV)- CT3 Non-driven WIs </vt:lpstr>
      <vt:lpstr>Release 17 Status (V)- CT3 Non-Owned WIs &amp; TEI17 WIs </vt:lpstr>
      <vt:lpstr>Backward Incompatible Changes</vt:lpstr>
      <vt:lpstr>For Information to CT </vt:lpstr>
      <vt:lpstr>For Action to CT</vt:lpstr>
      <vt:lpstr>Acknowledgement</vt:lpstr>
      <vt:lpstr>Annex</vt:lpstr>
      <vt:lpstr>CRs for conditional approval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 User</cp:lastModifiedBy>
  <cp:revision>1829</cp:revision>
  <dcterms:created xsi:type="dcterms:W3CDTF">2010-02-05T13:52:04Z</dcterms:created>
  <dcterms:modified xsi:type="dcterms:W3CDTF">2021-03-12T15:01:05Z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