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8"/>
  </p:notesMasterIdLst>
  <p:handoutMasterIdLst>
    <p:handoutMasterId r:id="rId29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370" r:id="rId11"/>
    <p:sldId id="407" r:id="rId12"/>
    <p:sldId id="372" r:id="rId13"/>
    <p:sldId id="371" r:id="rId14"/>
    <p:sldId id="414" r:id="rId15"/>
    <p:sldId id="410" r:id="rId16"/>
    <p:sldId id="416" r:id="rId17"/>
    <p:sldId id="417" r:id="rId18"/>
    <p:sldId id="412" r:id="rId19"/>
    <p:sldId id="375" r:id="rId20"/>
    <p:sldId id="400" r:id="rId21"/>
    <p:sldId id="403" r:id="rId22"/>
    <p:sldId id="405" r:id="rId23"/>
    <p:sldId id="365" r:id="rId24"/>
    <p:sldId id="376" r:id="rId25"/>
    <p:sldId id="385" r:id="rId26"/>
    <p:sldId id="398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noTDOC!$B$4:$B$27</c:f>
              <c:strCache>
                <c:ptCount val="22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Feb 2021 e</c:v>
                </c:pt>
              </c:strCache>
            </c:strRef>
          </c:cat>
          <c:val>
            <c:numRef>
              <c:f>noTDOC!$C$4:$C$27</c:f>
              <c:numCache>
                <c:formatCode>General</c:formatCode>
                <c:ptCount val="22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  <c:pt idx="21">
                  <c:v>650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D34-432C-885B-DB6FA7ACC9F3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noTDOC!$B$4:$B$27</c:f>
              <c:strCache>
                <c:ptCount val="22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Feb 2021 e</c:v>
                </c:pt>
              </c:strCache>
            </c:strRef>
          </c:cat>
          <c:val>
            <c:numRef>
              <c:f>noTDOC!$D$4:$D$27</c:f>
              <c:numCache>
                <c:formatCode>General</c:formatCode>
                <c:ptCount val="22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  <c:pt idx="21">
                  <c:v>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D34-432C-885B-DB6FA7ACC9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CRs!$D$3:$N$3</c:f>
              <c:strCache>
                <c:ptCount val="10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February-e_2021</c:v>
                </c:pt>
              </c:strCache>
            </c:strRef>
          </c:cat>
          <c:val>
            <c:numRef>
              <c:f>CRs!$D$4:$N$4</c:f>
              <c:numCache>
                <c:formatCode>General</c:formatCode>
                <c:ptCount val="10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B1-42FA-8C5B-08A7A0E83C54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CRs!$D$3:$N$3</c:f>
              <c:strCache>
                <c:ptCount val="10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February-e_2021</c:v>
                </c:pt>
              </c:strCache>
            </c:strRef>
          </c:cat>
          <c:val>
            <c:numRef>
              <c:f>CRs!$D$5:$N$5</c:f>
              <c:numCache>
                <c:formatCode>General</c:formatCode>
                <c:ptCount val="10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B1-42FA-8C5B-08A7A0E83C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CT#91-e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18–24 </a:t>
            </a:r>
            <a:r>
              <a:rPr lang="sv-SE" altLang="en-US" sz="1200" b="1" dirty="0" err="1">
                <a:latin typeface="Arial "/>
              </a:rPr>
              <a:t>March</a:t>
            </a:r>
            <a:r>
              <a:rPr lang="sv-SE" altLang="en-US" sz="1200" b="1" dirty="0">
                <a:latin typeface="Arial "/>
              </a:rPr>
              <a:t>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CP-210013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12.03.2021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CT#91e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Rel-12: 3 CAT F CRs on IMS work items was agreed (IETF reference update) </a:t>
            </a:r>
          </a:p>
          <a:p>
            <a:r>
              <a:rPr lang="en-US" sz="2400" dirty="0"/>
              <a:t>Rel-13: 4 CAT F CRs on IMS work items were agreed (IETF reference updates) </a:t>
            </a:r>
          </a:p>
          <a:p>
            <a:r>
              <a:rPr lang="en-US" sz="2400" dirty="0"/>
              <a:t>Rel-13: 2 CAT F CRs for Mission Critical work items was agreed</a:t>
            </a:r>
          </a:p>
          <a:p>
            <a:r>
              <a:rPr lang="en-US" sz="2400" dirty="0"/>
              <a:t> Rel-14: 3 CAT F CRs on IMS work items were agreed (IETF reference updates)</a:t>
            </a:r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2 CRs on Mission Critical work items were agreed</a:t>
            </a:r>
          </a:p>
          <a:p>
            <a:r>
              <a:rPr lang="en-US" sz="2400" dirty="0"/>
              <a:t> 1 CR on IMS work items was agreed (update reference to IETF RFC)</a:t>
            </a:r>
          </a:p>
          <a:p>
            <a:r>
              <a:rPr lang="en-US" sz="2400" dirty="0"/>
              <a:t> No CR on 5G was agreed</a:t>
            </a:r>
          </a:p>
          <a:p>
            <a:r>
              <a:rPr lang="en-US" sz="2400" dirty="0"/>
              <a:t> Overall Rel-15 is stable</a:t>
            </a:r>
          </a:p>
        </p:txBody>
      </p:sp>
    </p:spTree>
    <p:extLst>
      <p:ext uri="{BB962C8B-B14F-4D97-AF65-F5344CB8AC3E}">
        <p14:creationId xmlns:p14="http://schemas.microsoft.com/office/powerpoint/2010/main" val="360478863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43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 (previous quarter had 189 agreed CRs) 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09550" y="2282825"/>
          <a:ext cx="11742738" cy="3448403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C1-210740 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 location of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5GSM congestion re-attempt indicator IE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PDU session establishment reject message and PDU session modification reject message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24.501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C1-211499 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Encoding of Location Criteria Type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Ericsson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24.526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</a:t>
            </a:r>
            <a:r>
              <a:rPr lang="en-US" dirty="0">
                <a:highlight>
                  <a:srgbClr val="FFFFFF"/>
                </a:highlight>
              </a:rPr>
              <a:t>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296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138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pPr lvl="1"/>
            <a:r>
              <a:rPr lang="de-DE" sz="2000" dirty="0"/>
              <a:t>5GSAT_ARCH-CT, FS_MINT-CT, FS_eIMS5G2 </a:t>
            </a:r>
          </a:p>
          <a:p>
            <a:r>
              <a:rPr lang="de-DE" sz="2400" dirty="0"/>
              <a:t> </a:t>
            </a:r>
            <a:r>
              <a:rPr lang="en-GB" sz="2400" dirty="0"/>
              <a:t>6 CRs on "inclusive language review" were agreed</a:t>
            </a:r>
          </a:p>
          <a:p>
            <a:r>
              <a:rPr lang="en-US" sz="2400" dirty="0"/>
              <a:t> 8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CT1 has scheduled two electronic meetings in Q2 2021 </a:t>
            </a:r>
          </a:p>
          <a:p>
            <a:pPr lvl="1"/>
            <a:r>
              <a:rPr lang="en-US" sz="2000" dirty="0"/>
              <a:t>CT1#129-e</a:t>
            </a:r>
          </a:p>
          <a:p>
            <a:pPr lvl="2"/>
            <a:r>
              <a:rPr lang="en-US" sz="1600" dirty="0"/>
              <a:t>Limited scope</a:t>
            </a:r>
          </a:p>
          <a:p>
            <a:pPr lvl="2"/>
            <a:r>
              <a:rPr lang="en-US" sz="1600" dirty="0"/>
              <a:t>Rel-17 only, excluding Protoc17/SAES17/TEI17</a:t>
            </a:r>
          </a:p>
          <a:p>
            <a:pPr lvl="1"/>
            <a:r>
              <a:rPr lang="en-US" sz="2000" dirty="0"/>
              <a:t>CT1#130-e </a:t>
            </a:r>
          </a:p>
          <a:p>
            <a:pPr lvl="2"/>
            <a:r>
              <a:rPr lang="en-US" sz="1600" dirty="0"/>
              <a:t>All releases in scope</a:t>
            </a:r>
          </a:p>
          <a:p>
            <a:r>
              <a:rPr lang="en-US" sz="2000" dirty="0"/>
              <a:t> CT1 will have elections for </a:t>
            </a:r>
          </a:p>
          <a:p>
            <a:pPr lvl="1"/>
            <a:r>
              <a:rPr lang="en-US" sz="2000" dirty="0"/>
              <a:t>Chair during CT1#129-e</a:t>
            </a:r>
          </a:p>
          <a:p>
            <a:pPr lvl="1"/>
            <a:r>
              <a:rPr lang="en-US" sz="2000" dirty="0"/>
              <a:t>one </a:t>
            </a:r>
            <a:r>
              <a:rPr lang="en-US" sz="2000" dirty="0" err="1"/>
              <a:t>ViceChair</a:t>
            </a:r>
            <a:r>
              <a:rPr lang="en-US" sz="2000" dirty="0"/>
              <a:t> during CT1#130-e</a:t>
            </a:r>
          </a:p>
          <a:p>
            <a:r>
              <a:rPr lang="en-GB" sz="2000" dirty="0"/>
              <a:t>CRs on usage of inclusive language for Rel-17 specifications have been agreed. More CRs to follow as soon as impacted Rel-16 specs are upgraded to Rel-17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246552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CT1-CT3 Joint Session on EDGEAPP WI, February 9th</a:t>
            </a:r>
            <a:r>
              <a:rPr lang="es-ES" sz="2000" dirty="0"/>
              <a:t>  </a:t>
            </a:r>
          </a:p>
          <a:p>
            <a:pPr lvl="1"/>
            <a:r>
              <a:rPr lang="en-GB" sz="1600" dirty="0"/>
              <a:t>Unification</a:t>
            </a:r>
            <a:endParaRPr lang="en-GB" sz="1400" dirty="0"/>
          </a:p>
          <a:p>
            <a:pPr lvl="2"/>
            <a:r>
              <a:rPr lang="en-GB" sz="1400" dirty="0"/>
              <a:t>Services will be designed independently (no unification of services)</a:t>
            </a:r>
            <a:endParaRPr lang="es-ES" sz="1400" dirty="0"/>
          </a:p>
          <a:p>
            <a:pPr lvl="2"/>
            <a:r>
              <a:rPr lang="en-GB" sz="1400" dirty="0"/>
              <a:t>There is no conclusion whether </a:t>
            </a:r>
            <a:r>
              <a:rPr lang="en-GB" sz="1400" dirty="0" err="1"/>
              <a:t>EASDiscovery</a:t>
            </a:r>
            <a:r>
              <a:rPr lang="en-GB" sz="1400" dirty="0"/>
              <a:t> service and </a:t>
            </a:r>
            <a:r>
              <a:rPr lang="en-GB" sz="1400" dirty="0" err="1"/>
              <a:t>TargetEASDiscovery</a:t>
            </a:r>
            <a:r>
              <a:rPr lang="en-GB" sz="1400" dirty="0"/>
              <a:t> service can be unified, work will continue in the working groups independently</a:t>
            </a:r>
            <a:endParaRPr lang="es-ES" sz="1400" dirty="0"/>
          </a:p>
          <a:p>
            <a:pPr lvl="2"/>
            <a:r>
              <a:rPr lang="en-GB" sz="1400" dirty="0"/>
              <a:t>CT3 and CT1 will work according the Work Item Description</a:t>
            </a:r>
          </a:p>
          <a:p>
            <a:pPr lvl="1"/>
            <a:r>
              <a:rPr lang="en-GB" sz="1600" dirty="0"/>
              <a:t>Potential collaboration should be evaluated as the work in the working groups evolves.</a:t>
            </a:r>
            <a:endParaRPr lang="es-ES" sz="1600" dirty="0"/>
          </a:p>
          <a:p>
            <a:r>
              <a:rPr lang="en-US" sz="2000" dirty="0"/>
              <a:t>Authoring company of C1-211233 will ask plenary to not pursue the CR at CT#91e. Rationale is that most of the changes in C1-211233 are covered in C1-211363, the rest will come back as new CR to the CT1 meeting in April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6615902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(III)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597055" cy="854513"/>
          </a:xfrm>
        </p:spPr>
        <p:txBody>
          <a:bodyPr/>
          <a:lstStyle/>
          <a:p>
            <a:r>
              <a:rPr lang="de-DE" sz="2000" dirty="0"/>
              <a:t> The </a:t>
            </a:r>
            <a:r>
              <a:rPr lang="de-DE" sz="2000" dirty="0" err="1"/>
              <a:t>following</a:t>
            </a:r>
            <a:r>
              <a:rPr lang="de-DE" sz="2000" dirty="0"/>
              <a:t> </a:t>
            </a:r>
            <a:r>
              <a:rPr lang="de-DE" sz="2000" dirty="0" err="1"/>
              <a:t>references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IETF </a:t>
            </a:r>
            <a:r>
              <a:rPr lang="de-DE" sz="2000" dirty="0" err="1"/>
              <a:t>drafts</a:t>
            </a:r>
            <a:r>
              <a:rPr lang="de-DE" sz="2000" dirty="0"/>
              <a:t> </a:t>
            </a:r>
            <a:r>
              <a:rPr lang="de-DE" sz="2000" dirty="0" err="1"/>
              <a:t>were</a:t>
            </a:r>
            <a:r>
              <a:rPr lang="de-DE" sz="2000" dirty="0"/>
              <a:t> </a:t>
            </a:r>
            <a:r>
              <a:rPr lang="de-DE" sz="2000" dirty="0" err="1"/>
              <a:t>cleared</a:t>
            </a:r>
            <a:r>
              <a:rPr lang="de-DE" sz="2000" dirty="0"/>
              <a:t>, i.e. Technical </a:t>
            </a:r>
            <a:r>
              <a:rPr lang="de-DE" sz="2000" dirty="0" err="1"/>
              <a:t>Specifications</a:t>
            </a:r>
            <a:r>
              <a:rPr lang="de-DE" sz="2000" dirty="0"/>
              <a:t> </a:t>
            </a:r>
            <a:r>
              <a:rPr lang="de-DE" sz="2000" dirty="0" err="1"/>
              <a:t>now</a:t>
            </a:r>
            <a:r>
              <a:rPr lang="de-DE" sz="2000" dirty="0"/>
              <a:t> </a:t>
            </a:r>
            <a:r>
              <a:rPr lang="de-DE" sz="2000" dirty="0" err="1"/>
              <a:t>refer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IETF </a:t>
            </a:r>
            <a:r>
              <a:rPr lang="en-GB" sz="2000" dirty="0"/>
              <a:t>RFCs</a:t>
            </a:r>
            <a:r>
              <a:rPr lang="de-DE" sz="2000" dirty="0"/>
              <a:t>.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05A53007-362E-4404-8457-3D5ED4308FBF}"/>
              </a:ext>
            </a:extLst>
          </p:cNvPr>
          <p:cNvSpPr txBox="1">
            <a:spLocks/>
          </p:cNvSpPr>
          <p:nvPr/>
        </p:nvSpPr>
        <p:spPr bwMode="auto">
          <a:xfrm>
            <a:off x="838200" y="2680138"/>
            <a:ext cx="5257800" cy="38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rtcweb</a:t>
            </a:r>
            <a:r>
              <a:rPr lang="en-GB" sz="1400" dirty="0"/>
              <a:t>-overview		RFC 8825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-ice-trickle			RFC 8838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rtcweb</a:t>
            </a:r>
            <a:r>
              <a:rPr lang="en-GB" sz="1400" dirty="0"/>
              <a:t>-data-channel		RFC 8831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rtcweb</a:t>
            </a:r>
            <a:r>
              <a:rPr lang="en-GB" sz="1400" dirty="0"/>
              <a:t>-data-protocol		RFC 8832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mmusic-sctp-sdp</a:t>
            </a:r>
            <a:r>
              <a:rPr lang="en-GB" sz="1400" dirty="0"/>
              <a:t>		RFC 8841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mmusic-dtls-sdp</a:t>
            </a:r>
            <a:r>
              <a:rPr lang="en-GB" sz="1400" dirty="0"/>
              <a:t>		RFC 8842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</a:t>
            </a:r>
            <a:r>
              <a:rPr lang="en-GB" sz="1400" dirty="0"/>
              <a:t>-</a:t>
            </a:r>
            <a:r>
              <a:rPr lang="en-GB" sz="1400" dirty="0" err="1"/>
              <a:t>sdp</a:t>
            </a:r>
            <a:r>
              <a:rPr lang="en-GB" sz="1400" dirty="0"/>
              <a:t>-bundle-negotiation	RFC 8843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-clue-framework		RFC 8845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-clue-data-model-schema		RFC </a:t>
            </a:r>
            <a:r>
              <a:rPr lang="de-DE" sz="1400" dirty="0"/>
              <a:t>8846</a:t>
            </a:r>
          </a:p>
          <a:p>
            <a:pPr marL="0" indent="0">
              <a:buFontTx/>
              <a:buNone/>
            </a:pPr>
            <a:endParaRPr lang="en-US" sz="1200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4692C82-79E2-416C-B4AA-023C1EC597A8}"/>
              </a:ext>
            </a:extLst>
          </p:cNvPr>
          <p:cNvSpPr txBox="1">
            <a:spLocks/>
          </p:cNvSpPr>
          <p:nvPr/>
        </p:nvSpPr>
        <p:spPr bwMode="auto">
          <a:xfrm>
            <a:off x="6844862" y="2680138"/>
            <a:ext cx="5257800" cy="36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-clue-</a:t>
            </a:r>
            <a:r>
              <a:rPr lang="en-GB" sz="1400" dirty="0" err="1"/>
              <a:t>signaling</a:t>
            </a:r>
            <a:r>
              <a:rPr lang="en-GB" sz="1400" dirty="0"/>
              <a:t>		RFC 8848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-clue-</a:t>
            </a:r>
            <a:r>
              <a:rPr lang="en-GB" sz="1400" dirty="0" err="1"/>
              <a:t>datachannel</a:t>
            </a:r>
            <a:r>
              <a:rPr lang="en-GB" sz="1400" dirty="0"/>
              <a:t>		RFC 8850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</a:t>
            </a:r>
            <a:r>
              <a:rPr lang="en-GB" sz="1400" dirty="0"/>
              <a:t>-rid			RFC 8851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</a:t>
            </a:r>
            <a:r>
              <a:rPr lang="en-GB" sz="1400" dirty="0"/>
              <a:t>-</a:t>
            </a:r>
            <a:r>
              <a:rPr lang="en-GB" sz="1400" dirty="0" err="1"/>
              <a:t>sdp</a:t>
            </a:r>
            <a:r>
              <a:rPr lang="en-GB" sz="1400" dirty="0"/>
              <a:t>-simulcast		RFC 8853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</a:t>
            </a:r>
            <a:r>
              <a:rPr lang="en-GB" sz="1400" dirty="0"/>
              <a:t>-mux-exclusive		RFC 8858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</a:t>
            </a:r>
            <a:r>
              <a:rPr lang="en-GB" sz="1400" dirty="0"/>
              <a:t>-data-channel-</a:t>
            </a:r>
            <a:r>
              <a:rPr lang="en-GB" sz="1400" dirty="0" err="1"/>
              <a:t>sdpneg</a:t>
            </a:r>
            <a:r>
              <a:rPr lang="en-GB" sz="1400" dirty="0"/>
              <a:t>	RFC 8864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</a:t>
            </a:r>
            <a:r>
              <a:rPr lang="en-GB" sz="1400" dirty="0" err="1"/>
              <a:t>mmusic</a:t>
            </a:r>
            <a:r>
              <a:rPr lang="en-GB" sz="1400" dirty="0"/>
              <a:t>-</a:t>
            </a:r>
            <a:r>
              <a:rPr lang="en-GB" sz="1400" dirty="0" err="1"/>
              <a:t>msrp</a:t>
            </a:r>
            <a:r>
              <a:rPr lang="en-GB" sz="1400" dirty="0"/>
              <a:t>-usage-data-channel	RFC 8873</a:t>
            </a:r>
          </a:p>
          <a:p>
            <a:r>
              <a:rPr lang="en-GB" sz="1400" dirty="0"/>
              <a:t>draft-</a:t>
            </a:r>
            <a:r>
              <a:rPr lang="en-GB" sz="1400" dirty="0" err="1"/>
              <a:t>ietf</a:t>
            </a:r>
            <a:r>
              <a:rPr lang="en-GB" sz="1400" dirty="0"/>
              <a:t>-stir-passport-divert		RFC 8946</a:t>
            </a:r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pPr marL="0" indent="0">
              <a:buFontTx/>
              <a:buNone/>
            </a:pPr>
            <a:r>
              <a:rPr lang="de-DE" sz="1200" dirty="0"/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1058818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000" dirty="0"/>
              <a:t>CT plenary is asked to </a:t>
            </a:r>
            <a:r>
              <a:rPr lang="en-US" sz="2000" u="sng" dirty="0"/>
              <a:t>reject</a:t>
            </a:r>
            <a:r>
              <a:rPr lang="en-US" sz="2000" dirty="0"/>
              <a:t> CRs in package CP-210124 ( C1-210262 and 210321). Rationale: C1-210262 and 210321, agreed at the January meeting, have been superseded by C1-211363, C1-211411 and C1-211415 (package CP-210154), all three CRs were agreed in February meeting.</a:t>
            </a:r>
          </a:p>
          <a:p>
            <a:r>
              <a:rPr lang="en-US" sz="2000" dirty="0"/>
              <a:t> CT plenary is asked to </a:t>
            </a:r>
            <a:r>
              <a:rPr lang="en-US" sz="2000" u="sng" dirty="0"/>
              <a:t>reject</a:t>
            </a:r>
            <a:r>
              <a:rPr lang="en-US" sz="2000" dirty="0"/>
              <a:t> CR in </a:t>
            </a:r>
            <a:r>
              <a:rPr lang="de-DE" sz="2000" dirty="0"/>
              <a:t>C1-211414 (CP-210108). It </a:t>
            </a:r>
            <a:r>
              <a:rPr lang="de-DE" sz="2000" dirty="0" err="1"/>
              <a:t>is</a:t>
            </a:r>
            <a:r>
              <a:rPr lang="de-DE" sz="2000" dirty="0"/>
              <a:t> a </a:t>
            </a:r>
            <a:r>
              <a:rPr lang="de-DE" sz="2000" dirty="0" err="1"/>
              <a:t>mirror</a:t>
            </a:r>
            <a:r>
              <a:rPr lang="de-DE" sz="2000" dirty="0"/>
              <a:t> CR </a:t>
            </a:r>
            <a:r>
              <a:rPr lang="de-DE" sz="2000" dirty="0" err="1"/>
              <a:t>of</a:t>
            </a:r>
            <a:r>
              <a:rPr lang="de-DE" sz="2000" dirty="0"/>
              <a:t> C1-211413, </a:t>
            </a:r>
            <a:r>
              <a:rPr lang="de-DE" sz="2000" dirty="0" err="1"/>
              <a:t>however</a:t>
            </a:r>
            <a:r>
              <a:rPr lang="de-DE" sz="2000" dirty="0"/>
              <a:t>, </a:t>
            </a:r>
            <a:r>
              <a:rPr lang="de-DE" sz="2000" dirty="0" err="1"/>
              <a:t>uses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same CR </a:t>
            </a:r>
            <a:r>
              <a:rPr lang="de-DE" sz="2000" dirty="0" err="1"/>
              <a:t>number</a:t>
            </a:r>
            <a:r>
              <a:rPr lang="de-DE" sz="2000" dirty="0"/>
              <a:t>. A </a:t>
            </a:r>
            <a:r>
              <a:rPr lang="de-DE" sz="2000" dirty="0" err="1"/>
              <a:t>correct</a:t>
            </a:r>
            <a:r>
              <a:rPr lang="de-DE" sz="2000" dirty="0"/>
              <a:t> </a:t>
            </a:r>
            <a:r>
              <a:rPr lang="de-DE" sz="2000" dirty="0" err="1"/>
              <a:t>mirror</a:t>
            </a:r>
            <a:r>
              <a:rPr lang="de-DE" sz="2000" dirty="0"/>
              <a:t> </a:t>
            </a:r>
            <a:r>
              <a:rPr lang="de-DE" sz="2000" dirty="0" err="1"/>
              <a:t>is</a:t>
            </a:r>
            <a:r>
              <a:rPr lang="de-DE" sz="2000" dirty="0"/>
              <a:t> </a:t>
            </a:r>
            <a:r>
              <a:rPr lang="de-DE" sz="2000" dirty="0" err="1"/>
              <a:t>provided</a:t>
            </a:r>
            <a:r>
              <a:rPr lang="de-DE" sz="2000" dirty="0"/>
              <a:t> </a:t>
            </a:r>
            <a:r>
              <a:rPr lang="de-DE" sz="2000" dirty="0" err="1"/>
              <a:t>as</a:t>
            </a:r>
            <a:r>
              <a:rPr lang="de-DE" sz="2000" dirty="0"/>
              <a:t> </a:t>
            </a:r>
            <a:r>
              <a:rPr lang="de-DE" sz="2000" dirty="0" err="1"/>
              <a:t>company</a:t>
            </a:r>
            <a:r>
              <a:rPr lang="de-DE" sz="2000" dirty="0"/>
              <a:t> </a:t>
            </a:r>
            <a:r>
              <a:rPr lang="de-DE" sz="2000" dirty="0" err="1"/>
              <a:t>contribution</a:t>
            </a:r>
            <a:r>
              <a:rPr lang="de-DE" sz="2000" dirty="0"/>
              <a:t> in CP-210181.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CT1#127bis-e roughly 2150 emails</a:t>
            </a:r>
          </a:p>
          <a:p>
            <a:pPr lvl="1"/>
            <a:r>
              <a:rPr lang="en-GB" sz="2000" dirty="0"/>
              <a:t>CT1#128-e roughly 3770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alternating timeslot 13:00 UTC to 15:00 UTC/14:00 to 16:00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45074"/>
            <a:ext cx="1349924" cy="15244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00" y="4045074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>
                <a:highlight>
                  <a:srgbClr val="FFFFFF"/>
                </a:highlight>
              </a:rPr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2219352"/>
              </p:ext>
            </p:extLst>
          </p:nvPr>
        </p:nvGraphicFramePr>
        <p:xfrm>
          <a:off x="869998" y="1952625"/>
          <a:ext cx="7816921" cy="4078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59746E-D796-43C0-B9BC-7C18091FABB5}"/>
              </a:ext>
            </a:extLst>
          </p:cNvPr>
          <p:cNvSpPr txBox="1">
            <a:spLocks/>
          </p:cNvSpPr>
          <p:nvPr/>
        </p:nvSpPr>
        <p:spPr bwMode="auto">
          <a:xfrm>
            <a:off x="8942661" y="3875325"/>
            <a:ext cx="2600325" cy="215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2020/2021 meetings not show</a:t>
            </a:r>
            <a:r>
              <a:rPr lang="de-DE" sz="1600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4007069"/>
            <a:ext cx="2600325" cy="215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</a:t>
            </a:r>
            <a:r>
              <a:rPr lang="de-DE" sz="1600" dirty="0"/>
              <a:t> in February2020 and </a:t>
            </a:r>
            <a:r>
              <a:rPr lang="en-GB" sz="1600" dirty="0"/>
              <a:t>April2020</a:t>
            </a:r>
            <a:r>
              <a:rPr lang="de-DE" sz="1600" dirty="0"/>
              <a:t> h</a:t>
            </a:r>
            <a:r>
              <a:rPr lang="en-GB" sz="1600" dirty="0"/>
              <a:t>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2020/2021 meetings not show</a:t>
            </a:r>
            <a:r>
              <a:rPr lang="de-DE" sz="1600" dirty="0"/>
              <a:t>n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380598"/>
              </p:ext>
            </p:extLst>
          </p:nvPr>
        </p:nvGraphicFramePr>
        <p:xfrm>
          <a:off x="719189" y="2057399"/>
          <a:ext cx="7991582" cy="4014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Frédéric Firmin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897476"/>
              </p:ext>
            </p:extLst>
          </p:nvPr>
        </p:nvGraphicFramePr>
        <p:xfrm>
          <a:off x="800100" y="1999343"/>
          <a:ext cx="10467975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authentication for PC5 unicast link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33.536 CR 0023 (SA3)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authentication for PC5 unicast link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33.536 CR 0023 (SA3)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operation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mode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24.501 CR 2963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operation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mode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24.501 CR 2964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N3IWF selection procedure for access to SNPN services via a PLMN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23.003 CR 0608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C1-211239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N3IWF selection procedure for access to SNPN services via a PLMN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23.003 CR 0609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C1-211196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 N3AN node selection due to permitted absence of "any PLMN" entry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23.501 CR 2402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CT1#127bis-e (electronic)</a:t>
            </a:r>
          </a:p>
          <a:p>
            <a:pPr lvl="1"/>
            <a:r>
              <a:rPr lang="en-US" dirty="0"/>
              <a:t>CT1#128-e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CT1-129-e</a:t>
            </a:r>
          </a:p>
          <a:p>
            <a:pPr lvl="2"/>
            <a:r>
              <a:rPr lang="en-US" altLang="fr-FR" dirty="0"/>
              <a:t>begin      April 19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April 23</a:t>
            </a:r>
            <a:r>
              <a:rPr lang="en-US" altLang="fr-FR" baseline="30000" dirty="0"/>
              <a:t>rd</a:t>
            </a:r>
            <a:r>
              <a:rPr lang="en-US" altLang="fr-FR" dirty="0"/>
              <a:t>  2021</a:t>
            </a:r>
          </a:p>
          <a:p>
            <a:pPr lvl="1"/>
            <a:r>
              <a:rPr lang="en-US" altLang="fr-FR" dirty="0"/>
              <a:t>CT1#130-e</a:t>
            </a:r>
          </a:p>
          <a:p>
            <a:pPr lvl="2"/>
            <a:r>
              <a:rPr lang="en-US" altLang="fr-FR" dirty="0"/>
              <a:t>begin      May 20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May 28</a:t>
            </a:r>
            <a:r>
              <a:rPr lang="en-US" altLang="fr-FR" baseline="30000" dirty="0"/>
              <a:t>th</a:t>
            </a:r>
            <a:r>
              <a:rPr lang="en-US" altLang="fr-FR" dirty="0"/>
              <a:t> 2020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CT1#127bis-e: 442</a:t>
            </a:r>
          </a:p>
          <a:p>
            <a:pPr lvl="1"/>
            <a:r>
              <a:rPr lang="en-US" sz="1800" dirty="0"/>
              <a:t>CT1#128-e: 1019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CT1#127bis-e:</a:t>
            </a:r>
            <a:r>
              <a:rPr lang="en-US" sz="1800" dirty="0"/>
              <a:t> Cat B/C/F 30</a:t>
            </a:r>
          </a:p>
          <a:p>
            <a:pPr lvl="1"/>
            <a:r>
              <a:rPr lang="en-US" altLang="fr-FR" sz="1800" dirty="0"/>
              <a:t>CT1#128-e:</a:t>
            </a:r>
            <a:r>
              <a:rPr lang="en-US" sz="1800" dirty="0"/>
              <a:t> Cat B/C/F 237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CT1#127bis-e: 75</a:t>
            </a:r>
            <a:endParaRPr lang="en-US" sz="1800" dirty="0"/>
          </a:p>
          <a:p>
            <a:pPr lvl="1"/>
            <a:r>
              <a:rPr lang="en-US" altLang="fr-FR" sz="1800" dirty="0"/>
              <a:t>CT1#128-e: 63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CT1#127bis-e: 133  registered</a:t>
            </a:r>
          </a:p>
          <a:p>
            <a:pPr lvl="1"/>
            <a:r>
              <a:rPr lang="en-US" altLang="fr-FR" sz="1800" dirty="0"/>
              <a:t>CT1#128-e: 146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CT1#127bis-e had reduced scope, only Rel-17 (no xyzProtoc17, no TEI17)</a:t>
            </a:r>
          </a:p>
          <a:p>
            <a:pPr lvl="1"/>
            <a:r>
              <a:rPr lang="en-US" altLang="fr-FR" sz="2000" dirty="0"/>
              <a:t>CT1#128-e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</a:t>
            </a:r>
            <a:r>
              <a:rPr lang="en-US" altLang="fr-FR" dirty="0">
                <a:highlight>
                  <a:srgbClr val="FFFFFF"/>
                </a:highlight>
              </a:rPr>
              <a:t>Study</a:t>
            </a:r>
            <a:r>
              <a:rPr lang="en-US" altLang="fr-FR" dirty="0"/>
              <a:t>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642321"/>
              </p:ext>
            </p:extLst>
          </p:nvPr>
        </p:nvGraphicFramePr>
        <p:xfrm>
          <a:off x="209550" y="2282825"/>
          <a:ext cx="11742738" cy="385581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ZTE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Develop the stage 3 solutions for the functionalities defined in stage 2 requirements under the ATSSS_Ph2 WID in the TSG SAs working groups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Develop the specifications under remit of CT WGs for the stage 2 requirements agreed under the stage 2 work item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IIoT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Enabling Multi-USIM devices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MUSIM in 5GS and EPS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 stage-2 and stage-3 requirements in specifications under remit of CT WGs for the stage 2 requirements agreed under the stage 2 work item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protocol aspects and related APIs for the stage-2 requirements agreed under the stage-2 work item ID_UAS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Develop the CT WGs specifications based on the stage-2 requirements defined in 5G_ProSe. Normative work to be developed by SA WGs and RAN WGs which impacts CT WGs will be considered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Enhanced application layer support for V2X services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enhanced application layer support for V2X services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756578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assertion, signing and verification for 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 calls, emergency callback, and priority calls</a:t>
                      </a: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930910"/>
              </p:ext>
            </p:extLst>
          </p:nvPr>
        </p:nvGraphicFramePr>
        <p:xfrm>
          <a:off x="784312" y="2126071"/>
          <a:ext cx="10188488" cy="289169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CP-201164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CP-201166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820025"/>
              </p:ext>
            </p:extLst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CP-202256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29708"/>
              </p:ext>
            </p:extLst>
          </p:nvPr>
        </p:nvGraphicFramePr>
        <p:xfrm>
          <a:off x="784312" y="2126071"/>
          <a:ext cx="10188488" cy="2940050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Edge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CP-203232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29408"/>
              </p:ext>
            </p:extLst>
          </p:nvPr>
        </p:nvGraphicFramePr>
        <p:xfrm>
          <a:off x="838200" y="2056493"/>
          <a:ext cx="10411095" cy="2709040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CP-210174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24.811 -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the CT aspects of Support for Minimization of service Interruption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LG Electronics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CP-210175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24.821 -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PLMN selection for satellite access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Qualcomm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2032</Words>
  <Application>Microsoft Office PowerPoint</Application>
  <PresentationFormat>Widescreen</PresentationFormat>
  <Paragraphs>410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CT#91e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TS/TR sent to CT plenary</vt:lpstr>
      <vt:lpstr>Status of older releases</vt:lpstr>
      <vt:lpstr>Release 15 Status</vt:lpstr>
      <vt:lpstr>Release 16 Status</vt:lpstr>
      <vt:lpstr>Backward Incompatible Changes</vt:lpstr>
      <vt:lpstr>Release 17 Status</vt:lpstr>
      <vt:lpstr>For Information to CT (I)</vt:lpstr>
      <vt:lpstr>For Information to CT (II)</vt:lpstr>
      <vt:lpstr>For Information to CT (III)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</cp:lastModifiedBy>
  <cp:revision>956</cp:revision>
  <dcterms:created xsi:type="dcterms:W3CDTF">2010-02-05T13:52:04Z</dcterms:created>
  <dcterms:modified xsi:type="dcterms:W3CDTF">2021-03-12T15:37:24Z</dcterms:modified>
  <cp:contentStatus>Template 2017</cp:contentStatus>
</cp:coreProperties>
</file>