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3"/>
  </p:notesMasterIdLst>
  <p:handoutMasterIdLst>
    <p:handoutMasterId r:id="rId24"/>
  </p:handoutMasterIdLst>
  <p:sldIdLst>
    <p:sldId id="341" r:id="rId2"/>
    <p:sldId id="479" r:id="rId3"/>
    <p:sldId id="471" r:id="rId4"/>
    <p:sldId id="516" r:id="rId5"/>
    <p:sldId id="512" r:id="rId6"/>
    <p:sldId id="513" r:id="rId7"/>
    <p:sldId id="514" r:id="rId8"/>
    <p:sldId id="515" r:id="rId9"/>
    <p:sldId id="517" r:id="rId10"/>
    <p:sldId id="502" r:id="rId11"/>
    <p:sldId id="518" r:id="rId12"/>
    <p:sldId id="520" r:id="rId13"/>
    <p:sldId id="521" r:id="rId14"/>
    <p:sldId id="522" r:id="rId15"/>
    <p:sldId id="523" r:id="rId16"/>
    <p:sldId id="524" r:id="rId17"/>
    <p:sldId id="525" r:id="rId18"/>
    <p:sldId id="526" r:id="rId19"/>
    <p:sldId id="527" r:id="rId20"/>
    <p:sldId id="519" r:id="rId21"/>
    <p:sldId id="477" r:id="rId2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9112" autoAdjust="0"/>
  </p:normalViewPr>
  <p:slideViewPr>
    <p:cSldViewPr snapToGrid="0">
      <p:cViewPr varScale="1">
        <p:scale>
          <a:sx n="68" d="100"/>
          <a:sy n="68" d="100"/>
        </p:scale>
        <p:origin x="90" y="12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957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2020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CT#90-e</a:t>
            </a:r>
            <a:endParaRPr lang="sv-SE" altLang="en-US" sz="1200" b="1" dirty="0" smtClean="0">
              <a:latin typeface="Arial "/>
            </a:endParaRP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Online – </a:t>
            </a:r>
            <a:r>
              <a:rPr lang="sv-SE" altLang="en-US" sz="1200" b="1" dirty="0" smtClean="0">
                <a:latin typeface="Arial "/>
              </a:rPr>
              <a:t>7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</a:t>
            </a:r>
            <a:r>
              <a:rPr lang="sv-SE" altLang="en-US" sz="1200" b="1" dirty="0" smtClean="0">
                <a:latin typeface="Arial "/>
              </a:rPr>
              <a:t>– </a:t>
            </a:r>
            <a:r>
              <a:rPr lang="sv-SE" altLang="en-US" sz="1200" b="1" dirty="0" smtClean="0">
                <a:latin typeface="Arial "/>
              </a:rPr>
              <a:t>9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</a:t>
            </a:r>
            <a:r>
              <a:rPr lang="sv-SE" altLang="en-US" sz="1200" b="1" dirty="0" smtClean="0">
                <a:latin typeface="Arial "/>
              </a:rPr>
              <a:t>September 2020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CP-203266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CT#90-e </a:t>
            </a:r>
            <a:r>
              <a:rPr lang="en-US" altLang="en-US" dirty="0" err="1" smtClean="0"/>
              <a:t>Administrivia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smtClean="0"/>
              <a:t>Mr Lionel Morand</a:t>
            </a:r>
          </a:p>
          <a:p>
            <a:r>
              <a:rPr lang="en-GB" altLang="en-US" smtClean="0"/>
              <a:t>CT Chairman,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WI handling in CT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4300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WI </a:t>
            </a:r>
            <a:r>
              <a:rPr lang="fr-FR" dirty="0" err="1" smtClean="0"/>
              <a:t>creation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err="1" smtClean="0"/>
              <a:t>According</a:t>
            </a:r>
            <a:r>
              <a:rPr lang="fr-FR" sz="2400" dirty="0" smtClean="0"/>
              <a:t> to the 3GPP </a:t>
            </a:r>
            <a:r>
              <a:rPr lang="fr-FR" sz="2400" dirty="0" err="1" smtClean="0"/>
              <a:t>Working</a:t>
            </a:r>
            <a:r>
              <a:rPr lang="fr-FR" sz="2400" dirty="0" smtClean="0"/>
              <a:t> </a:t>
            </a:r>
            <a:r>
              <a:rPr lang="fr-FR" sz="2400" dirty="0" err="1" smtClean="0"/>
              <a:t>Procedures</a:t>
            </a:r>
            <a:r>
              <a:rPr lang="fr-FR" sz="2400" dirty="0" smtClean="0"/>
              <a:t>, the </a:t>
            </a:r>
            <a:r>
              <a:rPr lang="fr-FR" sz="2400" dirty="0" err="1" smtClean="0"/>
              <a:t>following</a:t>
            </a:r>
            <a:r>
              <a:rPr lang="fr-FR" sz="2400" dirty="0" smtClean="0"/>
              <a:t> </a:t>
            </a:r>
            <a:r>
              <a:rPr lang="fr-FR" sz="2400" dirty="0" err="1" smtClean="0"/>
              <a:t>criteria</a:t>
            </a:r>
            <a:r>
              <a:rPr lang="fr-FR" sz="2400" dirty="0" smtClean="0"/>
              <a:t> </a:t>
            </a:r>
            <a:r>
              <a:rPr lang="fr-FR" sz="2400" dirty="0" err="1" smtClean="0"/>
              <a:t>apply</a:t>
            </a:r>
            <a:r>
              <a:rPr lang="fr-FR" sz="2400" dirty="0" smtClean="0"/>
              <a:t> the </a:t>
            </a:r>
            <a:r>
              <a:rPr lang="fr-FR" sz="2400" dirty="0" err="1" smtClean="0"/>
              <a:t>creation</a:t>
            </a:r>
            <a:r>
              <a:rPr lang="fr-FR" sz="2400" dirty="0" smtClean="0"/>
              <a:t> of a WI:</a:t>
            </a:r>
          </a:p>
          <a:p>
            <a:pPr lvl="1"/>
            <a:r>
              <a:rPr lang="en-US" sz="2000" dirty="0" smtClean="0"/>
              <a:t>title</a:t>
            </a:r>
            <a:r>
              <a:rPr lang="en-US" sz="2000" dirty="0"/>
              <a:t>;</a:t>
            </a:r>
          </a:p>
          <a:p>
            <a:pPr lvl="1"/>
            <a:r>
              <a:rPr lang="en-US" sz="2000" dirty="0" smtClean="0"/>
              <a:t>intended </a:t>
            </a:r>
            <a:r>
              <a:rPr lang="en-US" sz="2000" dirty="0"/>
              <a:t>output (i.e. Technical Specifications or Technical Reports);</a:t>
            </a:r>
          </a:p>
          <a:p>
            <a:pPr lvl="1"/>
            <a:r>
              <a:rPr lang="en-US" sz="2000" dirty="0" smtClean="0"/>
              <a:t>impact </a:t>
            </a:r>
            <a:r>
              <a:rPr lang="en-US" sz="2000" dirty="0"/>
              <a:t>on other Technical Specifications and Technical Reports;</a:t>
            </a:r>
          </a:p>
          <a:p>
            <a:pPr lvl="1"/>
            <a:r>
              <a:rPr lang="en-US" sz="2000" dirty="0" smtClean="0"/>
              <a:t>technical </a:t>
            </a:r>
            <a:r>
              <a:rPr lang="en-US" sz="2000" dirty="0"/>
              <a:t>scope, including the field of application of the intended output;</a:t>
            </a:r>
          </a:p>
          <a:p>
            <a:pPr lvl="1"/>
            <a:r>
              <a:rPr lang="en-US" sz="2000" dirty="0" smtClean="0"/>
              <a:t>impact </a:t>
            </a:r>
            <a:r>
              <a:rPr lang="en-US" sz="2000" dirty="0"/>
              <a:t>on other 3GPP Work Items;</a:t>
            </a:r>
          </a:p>
          <a:p>
            <a:pPr lvl="1"/>
            <a:r>
              <a:rPr lang="en-US" sz="2000" dirty="0" smtClean="0"/>
              <a:t>the </a:t>
            </a:r>
            <a:r>
              <a:rPr lang="en-US" sz="2000" dirty="0"/>
              <a:t>schedule of tasks to be performed;</a:t>
            </a:r>
          </a:p>
          <a:p>
            <a:pPr lvl="1"/>
            <a:r>
              <a:rPr lang="en-US" sz="2000" dirty="0" smtClean="0"/>
              <a:t>the </a:t>
            </a:r>
            <a:r>
              <a:rPr lang="en-US" sz="2000" dirty="0"/>
              <a:t>identities of the supporting Individual </a:t>
            </a:r>
            <a:r>
              <a:rPr lang="en-US" sz="2000" dirty="0" smtClean="0"/>
              <a:t>Members (at least 4);</a:t>
            </a:r>
            <a:endParaRPr lang="en-US" sz="2000" dirty="0"/>
          </a:p>
          <a:p>
            <a:pPr lvl="1"/>
            <a:r>
              <a:rPr lang="en-US" sz="2000" dirty="0" smtClean="0"/>
              <a:t>the </a:t>
            </a:r>
            <a:r>
              <a:rPr lang="en-US" sz="2000" dirty="0"/>
              <a:t>identity of the Work Item Rapporteurs</a:t>
            </a:r>
            <a:r>
              <a:rPr lang="en-US" sz="2000" dirty="0" smtClean="0"/>
              <a:t>.</a:t>
            </a:r>
          </a:p>
          <a:p>
            <a:r>
              <a:rPr lang="fr-FR" sz="2400" dirty="0" err="1"/>
              <a:t>From</a:t>
            </a:r>
            <a:r>
              <a:rPr lang="fr-FR" sz="2400" dirty="0"/>
              <a:t> 21.900:</a:t>
            </a:r>
          </a:p>
          <a:p>
            <a:pPr lvl="1"/>
            <a:r>
              <a:rPr lang="en-GB" sz="2000" dirty="0"/>
              <a:t>The relevant TSG WG should study and refine the WID before passing it on to the TSG for adoption.</a:t>
            </a:r>
            <a:endParaRPr lang="fr-FR" sz="2000" dirty="0"/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6522508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WI </a:t>
            </a:r>
            <a:r>
              <a:rPr lang="fr-FR" dirty="0" err="1" smtClean="0"/>
              <a:t>creation</a:t>
            </a:r>
            <a:r>
              <a:rPr lang="fr-FR" dirty="0" smtClean="0"/>
              <a:t> in CT		1/3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When</a:t>
            </a:r>
            <a:r>
              <a:rPr lang="fr-FR" dirty="0" smtClean="0"/>
              <a:t> the WI stage 3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depending</a:t>
            </a:r>
            <a:r>
              <a:rPr lang="fr-FR" dirty="0" smtClean="0"/>
              <a:t> on stage 2,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need</a:t>
            </a:r>
            <a:r>
              <a:rPr lang="fr-FR" dirty="0" smtClean="0"/>
              <a:t>:</a:t>
            </a:r>
          </a:p>
          <a:p>
            <a:pPr lvl="1"/>
            <a:r>
              <a:rPr lang="fr-FR" dirty="0" smtClean="0"/>
              <a:t>A normative stage 2 WI</a:t>
            </a:r>
          </a:p>
          <a:p>
            <a:pPr lvl="1"/>
            <a:r>
              <a:rPr lang="fr-FR" dirty="0" smtClean="0"/>
              <a:t>A stable stage 2 output</a:t>
            </a:r>
          </a:p>
          <a:p>
            <a:pPr lvl="2"/>
            <a:r>
              <a:rPr lang="fr-FR" dirty="0" err="1" smtClean="0"/>
              <a:t>Approved</a:t>
            </a:r>
            <a:r>
              <a:rPr lang="fr-FR" dirty="0" smtClean="0"/>
              <a:t> CR(s) for </a:t>
            </a:r>
            <a:r>
              <a:rPr lang="fr-FR" dirty="0" err="1" smtClean="0"/>
              <a:t>existing</a:t>
            </a:r>
            <a:r>
              <a:rPr lang="fr-FR" dirty="0" smtClean="0"/>
              <a:t> </a:t>
            </a:r>
            <a:r>
              <a:rPr lang="fr-FR" dirty="0" err="1" smtClean="0"/>
              <a:t>specifications</a:t>
            </a:r>
            <a:endParaRPr lang="fr-FR" dirty="0" smtClean="0"/>
          </a:p>
          <a:p>
            <a:pPr lvl="2"/>
            <a:r>
              <a:rPr lang="fr-FR" dirty="0" err="1" smtClean="0"/>
              <a:t>Approved</a:t>
            </a:r>
            <a:r>
              <a:rPr lang="fr-FR" dirty="0" smtClean="0"/>
              <a:t> stage 2 </a:t>
            </a:r>
            <a:r>
              <a:rPr lang="fr-FR" dirty="0" err="1" smtClean="0"/>
              <a:t>specification</a:t>
            </a:r>
            <a:r>
              <a:rPr lang="fr-FR" dirty="0" smtClean="0"/>
              <a:t>(s)</a:t>
            </a:r>
          </a:p>
          <a:p>
            <a:r>
              <a:rPr lang="fr-FR" dirty="0" err="1" smtClean="0"/>
              <a:t>When</a:t>
            </a:r>
            <a:r>
              <a:rPr lang="fr-FR" dirty="0" smtClean="0"/>
              <a:t> the stage 2 </a:t>
            </a:r>
            <a:r>
              <a:rPr lang="fr-FR" dirty="0" err="1" smtClean="0"/>
              <a:t>is</a:t>
            </a:r>
            <a:r>
              <a:rPr lang="fr-FR" dirty="0" smtClean="0"/>
              <a:t> not </a:t>
            </a:r>
            <a:r>
              <a:rPr lang="fr-FR" dirty="0" err="1" smtClean="0"/>
              <a:t>completed</a:t>
            </a:r>
            <a:r>
              <a:rPr lang="fr-FR" dirty="0" smtClean="0"/>
              <a:t>/stable, the WG(s) </a:t>
            </a:r>
            <a:r>
              <a:rPr lang="fr-FR" dirty="0" err="1" smtClean="0"/>
              <a:t>cannot</a:t>
            </a:r>
            <a:r>
              <a:rPr lang="fr-FR" dirty="0" smtClean="0"/>
              <a:t>:</a:t>
            </a:r>
          </a:p>
          <a:p>
            <a:pPr lvl="1"/>
            <a:r>
              <a:rPr lang="fr-FR" dirty="0" err="1" smtClean="0"/>
              <a:t>Rely</a:t>
            </a:r>
            <a:r>
              <a:rPr lang="fr-FR" dirty="0" smtClean="0"/>
              <a:t> on source(s) of the stage 2 </a:t>
            </a:r>
            <a:r>
              <a:rPr lang="fr-FR" dirty="0" err="1" smtClean="0"/>
              <a:t>requirements</a:t>
            </a:r>
            <a:endParaRPr lang="fr-FR" dirty="0" smtClean="0"/>
          </a:p>
          <a:p>
            <a:pPr lvl="1"/>
            <a:r>
              <a:rPr lang="fr-FR" dirty="0" err="1" smtClean="0"/>
              <a:t>Clearly</a:t>
            </a:r>
            <a:r>
              <a:rPr lang="fr-FR" dirty="0" smtClean="0"/>
              <a:t> </a:t>
            </a:r>
            <a:r>
              <a:rPr lang="fr-FR" dirty="0" err="1" smtClean="0"/>
              <a:t>identify</a:t>
            </a:r>
            <a:r>
              <a:rPr lang="fr-FR" dirty="0" smtClean="0"/>
              <a:t> the </a:t>
            </a:r>
            <a:r>
              <a:rPr lang="fr-FR" dirty="0" err="1" smtClean="0"/>
              <a:t>impacted</a:t>
            </a:r>
            <a:r>
              <a:rPr lang="fr-FR" dirty="0" smtClean="0"/>
              <a:t> </a:t>
            </a:r>
            <a:r>
              <a:rPr lang="fr-FR" dirty="0" err="1" smtClean="0"/>
              <a:t>specifications</a:t>
            </a:r>
            <a:r>
              <a:rPr lang="fr-FR" dirty="0"/>
              <a:t> </a:t>
            </a:r>
            <a:r>
              <a:rPr lang="fr-FR" dirty="0" smtClean="0"/>
              <a:t>and/or the new </a:t>
            </a:r>
            <a:r>
              <a:rPr lang="fr-FR" dirty="0" err="1" smtClean="0"/>
              <a:t>required</a:t>
            </a:r>
            <a:r>
              <a:rPr lang="fr-FR" dirty="0" smtClean="0"/>
              <a:t> </a:t>
            </a:r>
            <a:r>
              <a:rPr lang="fr-FR" dirty="0" err="1" smtClean="0"/>
              <a:t>specifications</a:t>
            </a:r>
            <a:endParaRPr lang="fr-FR" dirty="0" smtClean="0"/>
          </a:p>
          <a:p>
            <a:pPr lvl="1"/>
            <a:r>
              <a:rPr lang="fr-FR" dirty="0" smtClean="0"/>
              <a:t>The split of </a:t>
            </a:r>
            <a:r>
              <a:rPr lang="fr-FR" dirty="0" err="1" smtClean="0"/>
              <a:t>responsibilities</a:t>
            </a:r>
            <a:r>
              <a:rPr lang="fr-FR" dirty="0" smtClean="0"/>
              <a:t> </a:t>
            </a:r>
            <a:r>
              <a:rPr lang="fr-FR" dirty="0" err="1" smtClean="0"/>
              <a:t>between</a:t>
            </a:r>
            <a:r>
              <a:rPr lang="fr-FR" dirty="0" smtClean="0"/>
              <a:t> </a:t>
            </a:r>
            <a:r>
              <a:rPr lang="fr-FR" dirty="0" err="1" smtClean="0"/>
              <a:t>WGs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34468478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WI </a:t>
            </a:r>
            <a:r>
              <a:rPr lang="fr-FR" dirty="0" err="1"/>
              <a:t>creation</a:t>
            </a:r>
            <a:r>
              <a:rPr lang="fr-FR" dirty="0"/>
              <a:t> in </a:t>
            </a:r>
            <a:r>
              <a:rPr lang="fr-FR" dirty="0" smtClean="0"/>
              <a:t>CT		2/3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Any</a:t>
            </a:r>
            <a:r>
              <a:rPr lang="fr-FR" dirty="0" smtClean="0"/>
              <a:t> stage 2 discussion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avoid</a:t>
            </a:r>
            <a:r>
              <a:rPr lang="fr-FR" dirty="0" smtClean="0"/>
              <a:t> in CT </a:t>
            </a:r>
            <a:r>
              <a:rPr lang="fr-FR" dirty="0" err="1" smtClean="0"/>
              <a:t>WGs</a:t>
            </a:r>
            <a:endParaRPr lang="fr-FR" dirty="0" smtClean="0"/>
          </a:p>
          <a:p>
            <a:pPr lvl="1"/>
            <a:r>
              <a:rPr lang="fr-FR" dirty="0" err="1" smtClean="0"/>
              <a:t>When</a:t>
            </a:r>
            <a:r>
              <a:rPr lang="fr-FR" dirty="0" smtClean="0"/>
              <a:t> CT </a:t>
            </a:r>
            <a:r>
              <a:rPr lang="fr-FR" dirty="0" err="1" smtClean="0"/>
              <a:t>is</a:t>
            </a:r>
            <a:r>
              <a:rPr lang="fr-FR" dirty="0" smtClean="0"/>
              <a:t> not </a:t>
            </a:r>
            <a:r>
              <a:rPr lang="fr-FR" dirty="0" err="1" smtClean="0"/>
              <a:t>responsible</a:t>
            </a:r>
            <a:r>
              <a:rPr lang="fr-FR" dirty="0" smtClean="0"/>
              <a:t> of the stage 2</a:t>
            </a:r>
          </a:p>
          <a:p>
            <a:r>
              <a:rPr lang="fr-FR" dirty="0" smtClean="0"/>
              <a:t>This </a:t>
            </a:r>
            <a:r>
              <a:rPr lang="fr-FR" dirty="0" err="1" smtClean="0"/>
              <a:t>would</a:t>
            </a:r>
            <a:r>
              <a:rPr lang="fr-FR" dirty="0" smtClean="0"/>
              <a:t> </a:t>
            </a:r>
            <a:r>
              <a:rPr lang="fr-FR" dirty="0" err="1" smtClean="0"/>
              <a:t>imply</a:t>
            </a:r>
            <a:r>
              <a:rPr lang="fr-FR" dirty="0" smtClean="0"/>
              <a:t> LS exchange </a:t>
            </a:r>
            <a:r>
              <a:rPr lang="fr-FR" dirty="0" err="1" smtClean="0"/>
              <a:t>with</a:t>
            </a:r>
            <a:r>
              <a:rPr lang="fr-FR" dirty="0" smtClean="0"/>
              <a:t> WG(s) </a:t>
            </a:r>
            <a:r>
              <a:rPr lang="fr-FR" dirty="0" err="1" smtClean="0"/>
              <a:t>responsible</a:t>
            </a:r>
            <a:r>
              <a:rPr lang="fr-FR" dirty="0" smtClean="0"/>
              <a:t> of the stage 2</a:t>
            </a:r>
          </a:p>
          <a:p>
            <a:pPr lvl="1"/>
            <a:r>
              <a:rPr lang="fr-FR" dirty="0" err="1" smtClean="0"/>
              <a:t>Delaying</a:t>
            </a:r>
            <a:r>
              <a:rPr lang="fr-FR" dirty="0" smtClean="0"/>
              <a:t> the </a:t>
            </a:r>
            <a:r>
              <a:rPr lang="fr-FR" dirty="0" err="1" smtClean="0"/>
              <a:t>work</a:t>
            </a:r>
            <a:r>
              <a:rPr lang="fr-FR" dirty="0" smtClean="0"/>
              <a:t> at the stage 3 </a:t>
            </a:r>
            <a:r>
              <a:rPr lang="fr-FR" dirty="0" err="1" smtClean="0"/>
              <a:t>level</a:t>
            </a:r>
            <a:endParaRPr lang="fr-FR" dirty="0" smtClean="0"/>
          </a:p>
          <a:p>
            <a:r>
              <a:rPr lang="fr-FR" dirty="0" err="1" smtClean="0"/>
              <a:t>When</a:t>
            </a:r>
            <a:r>
              <a:rPr lang="fr-FR" dirty="0" smtClean="0"/>
              <a:t> </a:t>
            </a:r>
            <a:r>
              <a:rPr lang="fr-FR" dirty="0" err="1" smtClean="0"/>
              <a:t>required</a:t>
            </a:r>
            <a:r>
              <a:rPr lang="fr-FR" dirty="0" smtClean="0"/>
              <a:t>, a </a:t>
            </a:r>
            <a:r>
              <a:rPr lang="fr-FR" dirty="0" err="1" smtClean="0"/>
              <a:t>study</a:t>
            </a:r>
            <a:r>
              <a:rPr lang="fr-FR" dirty="0" smtClean="0"/>
              <a:t> phase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considered</a:t>
            </a:r>
            <a:r>
              <a:rPr lang="fr-FR" dirty="0" smtClean="0"/>
              <a:t> if </a:t>
            </a:r>
            <a:r>
              <a:rPr lang="fr-FR" dirty="0" err="1" smtClean="0"/>
              <a:t>there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a </a:t>
            </a:r>
            <a:r>
              <a:rPr lang="fr-FR" dirty="0" err="1" smtClean="0"/>
              <a:t>need</a:t>
            </a:r>
            <a:r>
              <a:rPr lang="fr-FR" dirty="0" smtClean="0"/>
              <a:t> for </a:t>
            </a:r>
            <a:r>
              <a:rPr lang="fr-FR" dirty="0" err="1" smtClean="0"/>
              <a:t>further</a:t>
            </a:r>
            <a:r>
              <a:rPr lang="fr-FR" dirty="0" smtClean="0"/>
              <a:t> investigations at the stage 3 </a:t>
            </a:r>
            <a:r>
              <a:rPr lang="fr-FR" dirty="0" err="1" smtClean="0"/>
              <a:t>level</a:t>
            </a:r>
            <a:r>
              <a:rPr lang="fr-FR" dirty="0" smtClean="0"/>
              <a:t> </a:t>
            </a:r>
            <a:r>
              <a:rPr lang="fr-FR" dirty="0" err="1" smtClean="0"/>
              <a:t>based</a:t>
            </a:r>
            <a:r>
              <a:rPr lang="fr-FR" dirty="0" smtClean="0"/>
              <a:t> on the stage 2 </a:t>
            </a:r>
            <a:r>
              <a:rPr lang="fr-FR" dirty="0" err="1" smtClean="0"/>
              <a:t>requirements</a:t>
            </a:r>
            <a:r>
              <a:rPr lang="fr-FR" dirty="0" smtClean="0"/>
              <a:t>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063789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WI </a:t>
            </a:r>
            <a:r>
              <a:rPr lang="fr-FR" dirty="0" err="1"/>
              <a:t>creation</a:t>
            </a:r>
            <a:r>
              <a:rPr lang="fr-FR" dirty="0"/>
              <a:t> in </a:t>
            </a:r>
            <a:r>
              <a:rPr lang="fr-FR" dirty="0" smtClean="0"/>
              <a:t>CT		3/3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We</a:t>
            </a:r>
            <a:r>
              <a:rPr lang="fr-FR" dirty="0"/>
              <a:t> </a:t>
            </a:r>
            <a:r>
              <a:rPr lang="fr-FR" dirty="0" err="1"/>
              <a:t>need</a:t>
            </a:r>
            <a:r>
              <a:rPr lang="fr-FR" dirty="0"/>
              <a:t> a </a:t>
            </a:r>
            <a:r>
              <a:rPr lang="fr-FR" dirty="0" err="1"/>
              <a:t>common</a:t>
            </a:r>
            <a:r>
              <a:rPr lang="fr-FR" dirty="0"/>
              <a:t> agreement at the CT </a:t>
            </a:r>
            <a:r>
              <a:rPr lang="fr-FR" dirty="0" err="1"/>
              <a:t>level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65378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 of the WG’s </a:t>
            </a:r>
            <a:r>
              <a:rPr lang="en-US" dirty="0" err="1" smtClean="0"/>
              <a:t>ToR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768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</a:t>
            </a:r>
            <a:r>
              <a:rPr lang="en-US" dirty="0" smtClean="0"/>
              <a:t>ut-of-date TSG description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60388" cy="4351338"/>
          </a:xfrm>
        </p:spPr>
        <p:txBody>
          <a:bodyPr/>
          <a:lstStyle/>
          <a:p>
            <a:r>
              <a:rPr lang="en-US" dirty="0" smtClean="0"/>
              <a:t>Does not really reflect what we are doing</a:t>
            </a:r>
          </a:p>
          <a:p>
            <a:r>
              <a:rPr lang="en-US" dirty="0" smtClean="0"/>
              <a:t>Low visibility</a:t>
            </a:r>
          </a:p>
          <a:p>
            <a:pPr lvl="1"/>
            <a:r>
              <a:rPr lang="en-US" dirty="0" smtClean="0"/>
              <a:t>for external people</a:t>
            </a:r>
          </a:p>
          <a:p>
            <a:pPr lvl="1"/>
            <a:r>
              <a:rPr lang="en-US" dirty="0" smtClean="0"/>
              <a:t>newcomers</a:t>
            </a:r>
          </a:p>
          <a:p>
            <a:pPr lvl="1"/>
            <a:r>
              <a:rPr lang="en-US" dirty="0" smtClean="0"/>
              <a:t>even for other 3GPP delegates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588" y="1874058"/>
            <a:ext cx="5419317" cy="4239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llipse 4"/>
          <p:cNvSpPr/>
          <p:nvPr/>
        </p:nvSpPr>
        <p:spPr>
          <a:xfrm>
            <a:off x="9351237" y="2952205"/>
            <a:ext cx="2009912" cy="263869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6196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Out-of-date </a:t>
            </a:r>
            <a:r>
              <a:rPr lang="en-US" dirty="0" err="1" smtClean="0"/>
              <a:t>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latest terms of reference were approved </a:t>
            </a:r>
            <a:endParaRPr lang="en-US" dirty="0" smtClean="0"/>
          </a:p>
          <a:p>
            <a:pPr lvl="1"/>
            <a:r>
              <a:rPr lang="en-US" dirty="0" smtClean="0"/>
              <a:t>CT#58 (12/2012) for CT1 and CT6</a:t>
            </a:r>
          </a:p>
          <a:p>
            <a:pPr lvl="1"/>
            <a:r>
              <a:rPr lang="en-US" dirty="0" smtClean="0"/>
              <a:t>CT#72 (06/2016) for CT3 and CT4</a:t>
            </a:r>
          </a:p>
          <a:p>
            <a:pPr lvl="1"/>
            <a:r>
              <a:rPr lang="en-US" dirty="0" smtClean="0"/>
              <a:t>… and CT#36 (05/2007) for CT!</a:t>
            </a:r>
          </a:p>
          <a:p>
            <a:r>
              <a:rPr lang="en-US" dirty="0" smtClean="0"/>
              <a:t>Scopes of work are not accurate</a:t>
            </a:r>
          </a:p>
          <a:p>
            <a:pPr lvl="1"/>
            <a:r>
              <a:rPr lang="en-US" dirty="0"/>
              <a:t>N</a:t>
            </a:r>
            <a:r>
              <a:rPr lang="en-US" dirty="0" smtClean="0"/>
              <a:t>o working group working on API, </a:t>
            </a:r>
            <a:r>
              <a:rPr lang="en-US" dirty="0" err="1" smtClean="0"/>
              <a:t>IoT</a:t>
            </a:r>
            <a:r>
              <a:rPr lang="en-US" dirty="0" smtClean="0"/>
              <a:t> or… 5G!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  <a:p>
            <a:r>
              <a:rPr lang="en-US" dirty="0" smtClean="0"/>
              <a:t>Descriptions are heterogeneous </a:t>
            </a:r>
          </a:p>
          <a:p>
            <a:pPr lvl="1"/>
            <a:r>
              <a:rPr lang="en-US" dirty="0" smtClean="0"/>
              <a:t>style, content, level of details, etc.</a:t>
            </a:r>
          </a:p>
        </p:txBody>
      </p:sp>
    </p:spTree>
    <p:extLst>
      <p:ext uri="{BB962C8B-B14F-4D97-AF65-F5344CB8AC3E}">
        <p14:creationId xmlns:p14="http://schemas.microsoft.com/office/powerpoint/2010/main" val="27859136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 in 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Following the same template, </a:t>
            </a:r>
            <a:r>
              <a:rPr lang="en-US" dirty="0" err="1" smtClean="0"/>
              <a:t>ToR</a:t>
            </a:r>
            <a:r>
              <a:rPr lang="en-US" dirty="0" smtClean="0"/>
              <a:t> for all CT WG have been submitted</a:t>
            </a:r>
          </a:p>
          <a:p>
            <a:r>
              <a:rPr lang="en-US" dirty="0" smtClean="0"/>
              <a:t>In SA:</a:t>
            </a:r>
          </a:p>
          <a:p>
            <a:pPr lvl="1"/>
            <a:r>
              <a:rPr lang="en-US" dirty="0" smtClean="0"/>
              <a:t>Updated </a:t>
            </a:r>
            <a:r>
              <a:rPr lang="en-US" dirty="0" err="1" smtClean="0"/>
              <a:t>ToR</a:t>
            </a:r>
            <a:r>
              <a:rPr lang="en-US" dirty="0" smtClean="0"/>
              <a:t> submitted </a:t>
            </a:r>
            <a:r>
              <a:rPr lang="en-US" dirty="0" err="1" smtClean="0"/>
              <a:t>dor</a:t>
            </a:r>
            <a:r>
              <a:rPr lang="en-US" dirty="0" smtClean="0"/>
              <a:t> SA3, SA4, SA5, SA6</a:t>
            </a:r>
          </a:p>
          <a:p>
            <a:pPr lvl="1"/>
            <a:r>
              <a:rPr lang="en-US" dirty="0" smtClean="0"/>
              <a:t>SA1 and SA2 will submit their updated </a:t>
            </a:r>
            <a:r>
              <a:rPr lang="en-US" dirty="0" err="1" smtClean="0"/>
              <a:t>ToR</a:t>
            </a:r>
            <a:r>
              <a:rPr lang="en-US" dirty="0" smtClean="0"/>
              <a:t> in TSG#91</a:t>
            </a:r>
          </a:p>
        </p:txBody>
      </p:sp>
    </p:spTree>
    <p:extLst>
      <p:ext uri="{BB962C8B-B14F-4D97-AF65-F5344CB8AC3E}">
        <p14:creationId xmlns:p14="http://schemas.microsoft.com/office/powerpoint/2010/main" val="227671777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Elections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68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E-election and CT leadership</a:t>
            </a:r>
          </a:p>
          <a:p>
            <a:r>
              <a:rPr lang="en-US" dirty="0" smtClean="0"/>
              <a:t>Rel-17 Roadmap</a:t>
            </a:r>
            <a:endParaRPr lang="fr-FR" dirty="0"/>
          </a:p>
          <a:p>
            <a:r>
              <a:rPr lang="fr-FR" dirty="0" err="1" smtClean="0"/>
              <a:t>Working</a:t>
            </a:r>
            <a:r>
              <a:rPr lang="fr-FR" dirty="0" smtClean="0"/>
              <a:t> agreement #35 </a:t>
            </a:r>
            <a:r>
              <a:rPr lang="fr-FR" dirty="0" err="1" smtClean="0"/>
              <a:t>challenged</a:t>
            </a:r>
            <a:r>
              <a:rPr lang="fr-FR" dirty="0" smtClean="0"/>
              <a:t> at CT#89</a:t>
            </a:r>
          </a:p>
          <a:p>
            <a:r>
              <a:rPr lang="fr-FR" dirty="0" smtClean="0"/>
              <a:t>Meeting in 1H2021</a:t>
            </a:r>
          </a:p>
          <a:p>
            <a:r>
              <a:rPr lang="fr-FR" dirty="0" smtClean="0"/>
              <a:t>TEI17_x </a:t>
            </a:r>
            <a:r>
              <a:rPr lang="fr-FR" dirty="0" err="1" smtClean="0"/>
              <a:t>work</a:t>
            </a:r>
            <a:r>
              <a:rPr lang="fr-FR" dirty="0" smtClean="0"/>
              <a:t> item</a:t>
            </a:r>
          </a:p>
          <a:p>
            <a:r>
              <a:rPr lang="en-US" dirty="0" err="1" smtClean="0"/>
              <a:t>ToR</a:t>
            </a:r>
            <a:r>
              <a:rPr lang="en-US" dirty="0" smtClean="0"/>
              <a:t> update</a:t>
            </a:r>
          </a:p>
          <a:p>
            <a:r>
              <a:rPr lang="en-US" dirty="0"/>
              <a:t>3GPP </a:t>
            </a:r>
            <a:r>
              <a:rPr lang="en-US" dirty="0" smtClean="0"/>
              <a:t>Excellence Awards 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75580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Electronic</a:t>
            </a:r>
            <a:r>
              <a:rPr lang="fr-FR" dirty="0" smtClean="0"/>
              <a:t> </a:t>
            </a:r>
            <a:r>
              <a:rPr lang="fr-FR" dirty="0" err="1" smtClean="0"/>
              <a:t>voting</a:t>
            </a:r>
            <a:r>
              <a:rPr lang="fr-FR" dirty="0" smtClean="0"/>
              <a:t> </a:t>
            </a:r>
            <a:r>
              <a:rPr lang="fr-FR" dirty="0" err="1" smtClean="0"/>
              <a:t>tool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Available</a:t>
            </a:r>
            <a:endParaRPr lang="fr-FR" dirty="0" smtClean="0"/>
          </a:p>
          <a:p>
            <a:r>
              <a:rPr lang="fr-FR" dirty="0" smtClean="0"/>
              <a:t>Test </a:t>
            </a:r>
            <a:r>
              <a:rPr lang="fr-FR" dirty="0" err="1" smtClean="0"/>
              <a:t>run</a:t>
            </a:r>
            <a:r>
              <a:rPr lang="fr-FR" dirty="0" smtClean="0"/>
              <a:t> in CT, SA, RAN</a:t>
            </a:r>
          </a:p>
          <a:p>
            <a:r>
              <a:rPr lang="fr-FR" dirty="0" smtClean="0"/>
              <a:t>PCG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confirm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the </a:t>
            </a:r>
            <a:r>
              <a:rPr lang="fr-FR" dirty="0" err="1" smtClean="0"/>
              <a:t>elections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held</a:t>
            </a:r>
            <a:r>
              <a:rPr lang="fr-FR" dirty="0" smtClean="0"/>
              <a:t> in TSG#91</a:t>
            </a:r>
          </a:p>
          <a:p>
            <a:r>
              <a:rPr lang="fr-FR" dirty="0" smtClean="0"/>
              <a:t>Situation in CT</a:t>
            </a:r>
          </a:p>
          <a:p>
            <a:pPr lvl="1"/>
            <a:r>
              <a:rPr lang="fr-FR" dirty="0" smtClean="0"/>
              <a:t>End of the first </a:t>
            </a:r>
            <a:r>
              <a:rPr lang="fr-FR" dirty="0" err="1" smtClean="0"/>
              <a:t>term</a:t>
            </a:r>
            <a:r>
              <a:rPr lang="fr-FR" dirty="0" smtClean="0"/>
              <a:t> for</a:t>
            </a:r>
          </a:p>
          <a:p>
            <a:pPr lvl="2"/>
            <a:r>
              <a:rPr lang="fr-FR" dirty="0" smtClean="0"/>
              <a:t>CT chair position and one VC position</a:t>
            </a:r>
          </a:p>
          <a:p>
            <a:pPr lvl="1"/>
            <a:r>
              <a:rPr lang="fr-FR" dirty="0" smtClean="0"/>
              <a:t>End of the second </a:t>
            </a:r>
            <a:r>
              <a:rPr lang="fr-FR" dirty="0" err="1" smtClean="0"/>
              <a:t>term</a:t>
            </a:r>
            <a:r>
              <a:rPr lang="fr-FR" dirty="0" smtClean="0"/>
              <a:t> for</a:t>
            </a:r>
          </a:p>
          <a:p>
            <a:pPr lvl="2"/>
            <a:r>
              <a:rPr lang="fr-FR" dirty="0" smtClean="0"/>
              <a:t>2 VC positions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96046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You!</a:t>
            </a:r>
            <a:endParaRPr lang="fr-FR" dirty="0"/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</a:t>
            </a:r>
            <a:r>
              <a:rPr lang="fr-FR" altLang="en-US" sz="1800" dirty="0" err="1"/>
              <a:t>ohannes</a:t>
            </a:r>
            <a:r>
              <a:rPr lang="fr-FR" altLang="en-US" sz="1800" dirty="0"/>
              <a:t>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johannes.achter@magenta.at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kimmo.kymalainen@etsi.org</a:t>
            </a:r>
            <a:endParaRPr lang="en-US" altLang="en-US" sz="1800" dirty="0"/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1F42FB0-3F4D-4D24-93E6-391849EBED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7054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Handling of TEI Cat B </a:t>
            </a:r>
            <a:r>
              <a:rPr lang="fr-FR" dirty="0" err="1" smtClean="0"/>
              <a:t>CRs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5865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Handling of TEI in </a:t>
            </a:r>
            <a:r>
              <a:rPr lang="fr-FR" dirty="0" smtClean="0"/>
              <a:t>21.900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TR 21.900, </a:t>
            </a:r>
            <a:r>
              <a:rPr lang="fr-FR" dirty="0" err="1" smtClean="0"/>
              <a:t>subclause</a:t>
            </a:r>
            <a:r>
              <a:rPr lang="fr-FR" dirty="0" smtClean="0"/>
              <a:t> 6.2 </a:t>
            </a:r>
            <a:r>
              <a:rPr lang="fr-FR" dirty="0" err="1" smtClean="0"/>
              <a:t>updated</a:t>
            </a:r>
            <a:r>
              <a:rPr lang="fr-FR" dirty="0" smtClean="0"/>
              <a:t> </a:t>
            </a:r>
            <a:r>
              <a:rPr lang="fr-FR" dirty="0"/>
              <a:t>by </a:t>
            </a:r>
            <a:r>
              <a:rPr lang="fr-FR" dirty="0" smtClean="0"/>
              <a:t>SP-190270 (SA#83):</a:t>
            </a:r>
            <a:endParaRPr lang="fr-FR" dirty="0" smtClean="0"/>
          </a:p>
          <a:p>
            <a:pPr lvl="1"/>
            <a:r>
              <a:rPr lang="en-GB" dirty="0" smtClean="0"/>
              <a:t>TEI: Technical </a:t>
            </a:r>
            <a:r>
              <a:rPr lang="en-GB" dirty="0"/>
              <a:t>enhancements or improvements that affect one or a small number of specifications and involve a single or a few Groups only</a:t>
            </a:r>
            <a:r>
              <a:rPr lang="en-GB" dirty="0" smtClean="0"/>
              <a:t>.</a:t>
            </a:r>
          </a:p>
          <a:p>
            <a:pPr lvl="1"/>
            <a:r>
              <a:rPr lang="en-GB" dirty="0"/>
              <a:t>TEI Work Item codes </a:t>
            </a:r>
            <a:r>
              <a:rPr lang="en-GB" dirty="0">
                <a:solidFill>
                  <a:srgbClr val="FF0000"/>
                </a:solidFill>
              </a:rPr>
              <a:t>should not</a:t>
            </a:r>
            <a:r>
              <a:rPr lang="en-GB" dirty="0"/>
              <a:t> be used for the definition of new services/features/functions (i.e. Category B CRs</a:t>
            </a:r>
            <a:r>
              <a:rPr lang="en-GB" dirty="0" smtClean="0"/>
              <a:t>)</a:t>
            </a:r>
          </a:p>
          <a:p>
            <a:pPr lvl="1"/>
            <a:r>
              <a:rPr lang="en-GB" dirty="0"/>
              <a:t>TEI Work Item codes </a:t>
            </a:r>
            <a:r>
              <a:rPr lang="en-GB" dirty="0">
                <a:solidFill>
                  <a:srgbClr val="FF0000"/>
                </a:solidFill>
              </a:rPr>
              <a:t>should not </a:t>
            </a:r>
            <a:r>
              <a:rPr lang="en-GB" dirty="0"/>
              <a:t>be used </a:t>
            </a:r>
            <a:r>
              <a:rPr lang="en-GB" dirty="0">
                <a:solidFill>
                  <a:srgbClr val="FF0000"/>
                </a:solidFill>
              </a:rPr>
              <a:t>alone</a:t>
            </a:r>
            <a:r>
              <a:rPr lang="en-GB" dirty="0"/>
              <a:t> for functional modification of existing services/features/functions (i.e. Category C CRs</a:t>
            </a:r>
            <a:r>
              <a:rPr lang="en-GB" dirty="0" smtClean="0"/>
              <a:t>)</a:t>
            </a:r>
          </a:p>
          <a:p>
            <a:pPr lvl="2"/>
            <a:r>
              <a:rPr lang="en-GB" dirty="0"/>
              <a:t>the code(s) for the Work Item(s) which introduced that feature shall be used, plus the appropriate TEI&lt;x&gt; code for the first Release in which the CR is </a:t>
            </a:r>
            <a:r>
              <a:rPr lang="en-GB" dirty="0" smtClean="0"/>
              <a:t>introduced</a:t>
            </a:r>
            <a:endParaRPr lang="en-GB" dirty="0"/>
          </a:p>
          <a:p>
            <a:r>
              <a:rPr lang="en-GB" dirty="0" smtClean="0"/>
              <a:t>Which leads to the need for "mini-WID" for each TEI cat B</a:t>
            </a:r>
          </a:p>
          <a:p>
            <a:pPr lvl="1"/>
            <a:r>
              <a:rPr lang="en-GB" dirty="0" smtClean="0"/>
              <a:t>WI created for a better visibility and tracking of the new features introduced in a Release</a:t>
            </a: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991644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Handling of TEI in CT		1/4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TEI Cat B for </a:t>
            </a:r>
            <a:r>
              <a:rPr lang="fr-FR" dirty="0" err="1" smtClean="0"/>
              <a:t>introducing</a:t>
            </a:r>
            <a:r>
              <a:rPr lang="fr-FR" dirty="0" smtClean="0"/>
              <a:t> a pure </a:t>
            </a:r>
            <a:r>
              <a:rPr lang="fr-FR" dirty="0" err="1" smtClean="0"/>
              <a:t>protocol</a:t>
            </a:r>
            <a:r>
              <a:rPr lang="fr-FR" dirty="0" smtClean="0"/>
              <a:t> </a:t>
            </a:r>
            <a:r>
              <a:rPr lang="fr-FR" dirty="0" err="1" smtClean="0"/>
              <a:t>enhancement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still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acceptable</a:t>
            </a:r>
          </a:p>
          <a:p>
            <a:pPr lvl="1"/>
            <a:r>
              <a:rPr lang="fr-FR" dirty="0" err="1" smtClean="0"/>
              <a:t>Optimization</a:t>
            </a:r>
            <a:r>
              <a:rPr lang="fr-FR" dirty="0" smtClean="0"/>
              <a:t>, </a:t>
            </a:r>
            <a:r>
              <a:rPr lang="fr-FR" dirty="0" err="1" smtClean="0"/>
              <a:t>alignment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IETF </a:t>
            </a:r>
            <a:r>
              <a:rPr lang="fr-FR" dirty="0" err="1" smtClean="0"/>
              <a:t>protocols</a:t>
            </a:r>
            <a:r>
              <a:rPr lang="fr-FR" dirty="0" smtClean="0"/>
              <a:t>, etc.</a:t>
            </a:r>
          </a:p>
          <a:p>
            <a:pPr lvl="1"/>
            <a:r>
              <a:rPr lang="fr-FR" dirty="0" err="1" smtClean="0"/>
              <a:t>Mostly</a:t>
            </a:r>
            <a:r>
              <a:rPr lang="fr-FR" dirty="0" smtClean="0"/>
              <a:t> </a:t>
            </a:r>
            <a:r>
              <a:rPr lang="fr-FR" dirty="0" err="1" smtClean="0"/>
              <a:t>impacting</a:t>
            </a:r>
            <a:r>
              <a:rPr lang="fr-FR" dirty="0" smtClean="0"/>
              <a:t> </a:t>
            </a:r>
            <a:r>
              <a:rPr lang="fr-FR" dirty="0" err="1" smtClean="0"/>
              <a:t>only</a:t>
            </a:r>
            <a:r>
              <a:rPr lang="fr-FR" dirty="0" smtClean="0"/>
              <a:t> one </a:t>
            </a:r>
            <a:r>
              <a:rPr lang="fr-FR" dirty="0" err="1" smtClean="0"/>
              <a:t>technical</a:t>
            </a:r>
            <a:r>
              <a:rPr lang="fr-FR" dirty="0" smtClean="0"/>
              <a:t> </a:t>
            </a:r>
            <a:r>
              <a:rPr lang="fr-FR" dirty="0" err="1" smtClean="0"/>
              <a:t>specification</a:t>
            </a:r>
            <a:r>
              <a:rPr lang="fr-FR" dirty="0" smtClean="0"/>
              <a:t>, </a:t>
            </a:r>
            <a:r>
              <a:rPr lang="fr-FR" dirty="0" err="1" smtClean="0"/>
              <a:t>with</a:t>
            </a:r>
            <a:r>
              <a:rPr lang="fr-FR" dirty="0" smtClean="0"/>
              <a:t> no impact on </a:t>
            </a:r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 err="1" smtClean="0"/>
              <a:t>specs</a:t>
            </a:r>
            <a:r>
              <a:rPr lang="fr-FR" dirty="0" smtClean="0"/>
              <a:t>, </a:t>
            </a:r>
            <a:r>
              <a:rPr lang="fr-FR" dirty="0" err="1" smtClean="0"/>
              <a:t>other</a:t>
            </a:r>
            <a:r>
              <a:rPr lang="fr-FR" dirty="0" smtClean="0"/>
              <a:t> WG/TSG</a:t>
            </a:r>
          </a:p>
          <a:p>
            <a:pPr lvl="1"/>
            <a:r>
              <a:rPr lang="fr-FR" dirty="0" smtClean="0"/>
              <a:t>People in charge of the maintenance of the </a:t>
            </a:r>
            <a:r>
              <a:rPr lang="fr-FR" dirty="0" err="1" smtClean="0"/>
              <a:t>protocol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aware</a:t>
            </a:r>
            <a:r>
              <a:rPr lang="fr-FR" dirty="0" smtClean="0"/>
              <a:t> of the change </a:t>
            </a:r>
            <a:r>
              <a:rPr lang="fr-FR" dirty="0" err="1" smtClean="0"/>
              <a:t>whatever</a:t>
            </a:r>
            <a:r>
              <a:rPr lang="fr-FR" dirty="0" smtClean="0"/>
              <a:t> the WI code </a:t>
            </a:r>
            <a:r>
              <a:rPr lang="fr-FR" dirty="0" err="1" smtClean="0"/>
              <a:t>used</a:t>
            </a:r>
            <a:r>
              <a:rPr lang="fr-FR" dirty="0" smtClean="0"/>
              <a:t>.</a:t>
            </a:r>
          </a:p>
          <a:p>
            <a:r>
              <a:rPr lang="fr-FR" dirty="0" smtClean="0"/>
              <a:t>If </a:t>
            </a:r>
            <a:r>
              <a:rPr lang="fr-FR" dirty="0" err="1" smtClean="0"/>
              <a:t>there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still</a:t>
            </a:r>
            <a:r>
              <a:rPr lang="fr-FR" dirty="0" smtClean="0"/>
              <a:t> a </a:t>
            </a:r>
            <a:r>
              <a:rPr lang="fr-FR" dirty="0" err="1" smtClean="0"/>
              <a:t>need</a:t>
            </a:r>
            <a:r>
              <a:rPr lang="fr-FR" dirty="0" smtClean="0"/>
              <a:t> for </a:t>
            </a:r>
            <a:r>
              <a:rPr lang="fr-FR" dirty="0" err="1" smtClean="0"/>
              <a:t>identifying</a:t>
            </a:r>
            <a:r>
              <a:rPr lang="fr-FR" dirty="0" smtClean="0"/>
              <a:t> </a:t>
            </a:r>
            <a:r>
              <a:rPr lang="fr-FR" dirty="0" err="1" smtClean="0"/>
              <a:t>these</a:t>
            </a:r>
            <a:r>
              <a:rPr lang="fr-FR" dirty="0" smtClean="0"/>
              <a:t> Cat B </a:t>
            </a:r>
            <a:r>
              <a:rPr lang="fr-FR" dirty="0" err="1" smtClean="0"/>
              <a:t>CRs</a:t>
            </a:r>
            <a:r>
              <a:rPr lang="fr-FR" dirty="0" smtClean="0"/>
              <a:t>, </a:t>
            </a:r>
            <a:r>
              <a:rPr lang="fr-FR" dirty="0" err="1" smtClean="0"/>
              <a:t>it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done</a:t>
            </a:r>
            <a:r>
              <a:rPr lang="fr-FR" dirty="0" smtClean="0"/>
              <a:t> by MCC</a:t>
            </a:r>
          </a:p>
          <a:p>
            <a:pPr lvl="1"/>
            <a:r>
              <a:rPr lang="fr-FR" dirty="0" err="1" smtClean="0"/>
              <a:t>Bundling</a:t>
            </a:r>
            <a:r>
              <a:rPr lang="fr-FR" dirty="0" smtClean="0"/>
              <a:t> in </a:t>
            </a:r>
            <a:r>
              <a:rPr lang="fr-FR" dirty="0" err="1" smtClean="0"/>
              <a:t>specific</a:t>
            </a:r>
            <a:r>
              <a:rPr lang="fr-FR" dirty="0" smtClean="0"/>
              <a:t> CR Packs</a:t>
            </a:r>
          </a:p>
          <a:p>
            <a:pPr lvl="1"/>
            <a:r>
              <a:rPr lang="fr-FR" dirty="0" smtClean="0"/>
              <a:t>Etc.</a:t>
            </a:r>
          </a:p>
          <a:p>
            <a:pPr lvl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4563014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Handling of TEI in </a:t>
            </a:r>
            <a:r>
              <a:rPr lang="fr-FR" dirty="0" smtClean="0"/>
              <a:t>CT		2/4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When</a:t>
            </a:r>
            <a:r>
              <a:rPr lang="fr-FR" dirty="0"/>
              <a:t> the Cat B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used</a:t>
            </a:r>
            <a:r>
              <a:rPr lang="fr-FR" dirty="0"/>
              <a:t> to </a:t>
            </a:r>
            <a:r>
              <a:rPr lang="fr-FR" dirty="0" err="1"/>
              <a:t>introduce</a:t>
            </a:r>
            <a:r>
              <a:rPr lang="fr-FR" dirty="0"/>
              <a:t> a new </a:t>
            </a:r>
            <a:r>
              <a:rPr lang="fr-FR" dirty="0" err="1" smtClean="0"/>
              <a:t>feature</a:t>
            </a:r>
            <a:r>
              <a:rPr lang="fr-FR" dirty="0" smtClean="0"/>
              <a:t>/</a:t>
            </a:r>
            <a:r>
              <a:rPr lang="fr-FR" dirty="0" err="1" smtClean="0"/>
              <a:t>functionality</a:t>
            </a:r>
            <a:r>
              <a:rPr lang="fr-FR" dirty="0"/>
              <a:t>, TEI </a:t>
            </a:r>
            <a:r>
              <a:rPr lang="fr-FR" dirty="0" err="1"/>
              <a:t>might</a:t>
            </a:r>
            <a:r>
              <a:rPr lang="fr-FR" dirty="0"/>
              <a:t> not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adapted</a:t>
            </a:r>
            <a:r>
              <a:rPr lang="fr-FR" dirty="0"/>
              <a:t> and a </a:t>
            </a:r>
            <a:r>
              <a:rPr lang="fr-FR" dirty="0" err="1"/>
              <a:t>work</a:t>
            </a:r>
            <a:r>
              <a:rPr lang="fr-FR" dirty="0"/>
              <a:t> item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created</a:t>
            </a:r>
            <a:r>
              <a:rPr lang="fr-FR" dirty="0"/>
              <a:t> </a:t>
            </a:r>
            <a:r>
              <a:rPr lang="fr-FR" dirty="0" err="1"/>
              <a:t>instead</a:t>
            </a:r>
            <a:endParaRPr lang="fr-FR" dirty="0"/>
          </a:p>
          <a:p>
            <a:pPr lvl="1"/>
            <a:r>
              <a:rPr lang="fr-FR" dirty="0" err="1" smtClean="0"/>
              <a:t>E.g</a:t>
            </a:r>
            <a:r>
              <a:rPr lang="fr-FR" dirty="0" smtClean="0"/>
              <a:t>. a </a:t>
            </a:r>
            <a:r>
              <a:rPr lang="fr-FR" dirty="0" err="1" smtClean="0"/>
              <a:t>mandatory</a:t>
            </a:r>
            <a:r>
              <a:rPr lang="fr-FR" dirty="0" smtClean="0"/>
              <a:t> </a:t>
            </a:r>
            <a:r>
              <a:rPr lang="fr-FR" dirty="0" err="1" smtClean="0"/>
              <a:t>feature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</a:t>
            </a:r>
            <a:r>
              <a:rPr lang="fr-FR" dirty="0" err="1" smtClean="0"/>
              <a:t>needs</a:t>
            </a:r>
            <a:r>
              <a:rPr lang="fr-FR" dirty="0" smtClean="0"/>
              <a:t>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supported</a:t>
            </a:r>
            <a:r>
              <a:rPr lang="fr-FR" dirty="0" smtClean="0"/>
              <a:t> by all the </a:t>
            </a:r>
            <a:r>
              <a:rPr lang="fr-FR" dirty="0" err="1" smtClean="0"/>
              <a:t>nodes</a:t>
            </a:r>
            <a:r>
              <a:rPr lang="fr-FR" dirty="0" smtClean="0"/>
              <a:t> </a:t>
            </a:r>
            <a:r>
              <a:rPr lang="fr-FR" dirty="0" err="1" smtClean="0"/>
              <a:t>supporting</a:t>
            </a:r>
            <a:r>
              <a:rPr lang="fr-FR" dirty="0" smtClean="0"/>
              <a:t> the </a:t>
            </a:r>
            <a:r>
              <a:rPr lang="fr-FR" dirty="0" err="1" smtClean="0"/>
              <a:t>protocol</a:t>
            </a:r>
            <a:endParaRPr lang="fr-FR" dirty="0" smtClean="0"/>
          </a:p>
          <a:p>
            <a:pPr lvl="1"/>
            <a:r>
              <a:rPr lang="fr-FR" dirty="0" err="1" smtClean="0"/>
              <a:t>Even</a:t>
            </a:r>
            <a:r>
              <a:rPr lang="fr-FR" dirty="0" smtClean="0"/>
              <a:t> </a:t>
            </a:r>
            <a:r>
              <a:rPr lang="fr-FR" dirty="0"/>
              <a:t>if the impacts are </a:t>
            </a:r>
            <a:r>
              <a:rPr lang="fr-FR" dirty="0" err="1"/>
              <a:t>only</a:t>
            </a:r>
            <a:r>
              <a:rPr lang="fr-FR" dirty="0"/>
              <a:t> </a:t>
            </a:r>
            <a:r>
              <a:rPr lang="fr-FR" dirty="0" err="1"/>
              <a:t>limited</a:t>
            </a:r>
            <a:r>
              <a:rPr lang="fr-FR" dirty="0"/>
              <a:t> to a single </a:t>
            </a:r>
            <a:r>
              <a:rPr lang="fr-FR" dirty="0" err="1"/>
              <a:t>specification</a:t>
            </a:r>
            <a:r>
              <a:rPr lang="fr-FR" dirty="0"/>
              <a:t> or few </a:t>
            </a:r>
            <a:r>
              <a:rPr lang="fr-FR" dirty="0" err="1" smtClean="0"/>
              <a:t>specifications</a:t>
            </a:r>
            <a:endParaRPr lang="fr-FR" dirty="0" smtClean="0"/>
          </a:p>
          <a:p>
            <a:pPr lvl="1"/>
            <a:r>
              <a:rPr lang="fr-FR" dirty="0" err="1" smtClean="0"/>
              <a:t>When</a:t>
            </a:r>
            <a:r>
              <a:rPr lang="fr-FR" dirty="0" smtClean="0"/>
              <a:t> </a:t>
            </a:r>
            <a:r>
              <a:rPr lang="fr-FR" dirty="0" err="1" smtClean="0"/>
              <a:t>introduced</a:t>
            </a:r>
            <a:r>
              <a:rPr lang="fr-FR" dirty="0" smtClean="0"/>
              <a:t>, </a:t>
            </a:r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 err="1" smtClean="0"/>
              <a:t>specifications</a:t>
            </a:r>
            <a:r>
              <a:rPr lang="fr-FR" dirty="0" smtClean="0"/>
              <a:t> </a:t>
            </a:r>
            <a:r>
              <a:rPr lang="fr-FR" dirty="0" err="1" smtClean="0"/>
              <a:t>may</a:t>
            </a:r>
            <a:r>
              <a:rPr lang="fr-FR" dirty="0" smtClean="0"/>
              <a:t> use or </a:t>
            </a:r>
            <a:r>
              <a:rPr lang="fr-FR" dirty="0" err="1" smtClean="0"/>
              <a:t>rely</a:t>
            </a:r>
            <a:r>
              <a:rPr lang="fr-FR" dirty="0" smtClean="0"/>
              <a:t> on </a:t>
            </a:r>
            <a:r>
              <a:rPr lang="fr-FR" dirty="0" err="1" smtClean="0"/>
              <a:t>this</a:t>
            </a:r>
            <a:r>
              <a:rPr lang="fr-FR" dirty="0" smtClean="0"/>
              <a:t> new </a:t>
            </a:r>
            <a:r>
              <a:rPr lang="fr-FR" dirty="0" err="1" smtClean="0"/>
              <a:t>functionality</a:t>
            </a:r>
            <a:r>
              <a:rPr lang="fr-FR" dirty="0" smtClean="0"/>
              <a:t> in a </a:t>
            </a:r>
            <a:r>
              <a:rPr lang="fr-FR" dirty="0" err="1" smtClean="0"/>
              <a:t>later</a:t>
            </a:r>
            <a:r>
              <a:rPr lang="fr-FR" dirty="0" smtClean="0"/>
              <a:t> stage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40818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Handling of TEI in </a:t>
            </a:r>
            <a:r>
              <a:rPr lang="fr-FR" dirty="0" smtClean="0"/>
              <a:t>CT		3/4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If the </a:t>
            </a:r>
            <a:r>
              <a:rPr lang="fr-FR" dirty="0" err="1"/>
              <a:t>proposed</a:t>
            </a:r>
            <a:r>
              <a:rPr lang="fr-FR" dirty="0"/>
              <a:t> CR(s)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agreable</a:t>
            </a:r>
            <a:r>
              <a:rPr lang="fr-FR" dirty="0"/>
              <a:t> by the WG, </a:t>
            </a:r>
            <a:r>
              <a:rPr lang="fr-FR" dirty="0" err="1"/>
              <a:t>generating</a:t>
            </a:r>
            <a:r>
              <a:rPr lang="fr-FR" dirty="0"/>
              <a:t> a new WI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straightforward</a:t>
            </a:r>
            <a:endParaRPr lang="fr-FR" dirty="0"/>
          </a:p>
          <a:p>
            <a:pPr lvl="1"/>
            <a:r>
              <a:rPr lang="fr-FR" dirty="0" smtClean="0"/>
              <a:t>The </a:t>
            </a:r>
            <a:r>
              <a:rPr lang="fr-FR" dirty="0" err="1"/>
              <a:t>reason</a:t>
            </a:r>
            <a:r>
              <a:rPr lang="fr-FR" dirty="0"/>
              <a:t> for change of the CR </a:t>
            </a:r>
            <a:r>
              <a:rPr lang="fr-FR" dirty="0" err="1"/>
              <a:t>is</a:t>
            </a:r>
            <a:r>
              <a:rPr lang="fr-FR" dirty="0"/>
              <a:t> the </a:t>
            </a:r>
            <a:r>
              <a:rPr lang="fr-FR" dirty="0" err="1"/>
              <a:t>justication</a:t>
            </a:r>
            <a:r>
              <a:rPr lang="fr-FR" dirty="0"/>
              <a:t> of the WID</a:t>
            </a:r>
          </a:p>
          <a:p>
            <a:pPr lvl="1"/>
            <a:r>
              <a:rPr lang="fr-FR" dirty="0"/>
              <a:t>The </a:t>
            </a:r>
            <a:r>
              <a:rPr lang="fr-FR" dirty="0" err="1"/>
              <a:t>summary</a:t>
            </a:r>
            <a:r>
              <a:rPr lang="fr-FR" dirty="0"/>
              <a:t> of change of the CR </a:t>
            </a:r>
            <a:r>
              <a:rPr lang="fr-FR" dirty="0" err="1"/>
              <a:t>is</a:t>
            </a:r>
            <a:r>
              <a:rPr lang="fr-FR" dirty="0"/>
              <a:t> the objective of the WID</a:t>
            </a:r>
          </a:p>
          <a:p>
            <a:pPr lvl="1"/>
            <a:r>
              <a:rPr lang="fr-FR" dirty="0" err="1"/>
              <a:t>Finding</a:t>
            </a:r>
            <a:r>
              <a:rPr lang="fr-FR" dirty="0"/>
              <a:t> 4 </a:t>
            </a:r>
            <a:r>
              <a:rPr lang="fr-FR" dirty="0" err="1"/>
              <a:t>supporting</a:t>
            </a:r>
            <a:r>
              <a:rPr lang="fr-FR" dirty="0"/>
              <a:t> </a:t>
            </a:r>
            <a:r>
              <a:rPr lang="fr-FR" dirty="0" err="1"/>
              <a:t>companies</a:t>
            </a:r>
            <a:r>
              <a:rPr lang="fr-FR" dirty="0"/>
              <a:t>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easy</a:t>
            </a:r>
            <a:r>
              <a:rPr lang="fr-FR" dirty="0"/>
              <a:t> of the CR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agreed</a:t>
            </a:r>
            <a:r>
              <a:rPr lang="fr-FR" dirty="0"/>
              <a:t> by the </a:t>
            </a:r>
            <a:r>
              <a:rPr lang="fr-FR" dirty="0" smtClean="0"/>
              <a:t>WG</a:t>
            </a:r>
          </a:p>
          <a:p>
            <a:r>
              <a:rPr lang="fr-FR" dirty="0" smtClean="0"/>
              <a:t>It </a:t>
            </a:r>
            <a:r>
              <a:rPr lang="fr-FR" dirty="0" err="1" smtClean="0"/>
              <a:t>is</a:t>
            </a:r>
            <a:r>
              <a:rPr lang="fr-FR" dirty="0" smtClean="0"/>
              <a:t> the WG </a:t>
            </a:r>
            <a:r>
              <a:rPr lang="fr-FR" dirty="0" err="1" smtClean="0"/>
              <a:t>responsibility</a:t>
            </a:r>
            <a:r>
              <a:rPr lang="fr-FR" dirty="0" smtClean="0"/>
              <a:t> to </a:t>
            </a:r>
            <a:r>
              <a:rPr lang="fr-FR" dirty="0" err="1" smtClean="0"/>
              <a:t>decide</a:t>
            </a:r>
            <a:r>
              <a:rPr lang="fr-FR" dirty="0" smtClean="0"/>
              <a:t> </a:t>
            </a:r>
            <a:r>
              <a:rPr lang="fr-FR" dirty="0" err="1" smtClean="0"/>
              <a:t>whether</a:t>
            </a:r>
            <a:r>
              <a:rPr lang="fr-FR" dirty="0" smtClean="0"/>
              <a:t>:</a:t>
            </a:r>
          </a:p>
          <a:p>
            <a:pPr lvl="1"/>
            <a:r>
              <a:rPr lang="fr-FR" dirty="0" smtClean="0"/>
              <a:t>a TEI Cat B </a:t>
            </a:r>
            <a:r>
              <a:rPr lang="fr-FR" dirty="0" err="1" smtClean="0"/>
              <a:t>is</a:t>
            </a:r>
            <a:r>
              <a:rPr lang="fr-FR" dirty="0" smtClean="0"/>
              <a:t> acceptable</a:t>
            </a:r>
          </a:p>
          <a:p>
            <a:pPr lvl="1"/>
            <a:r>
              <a:rPr lang="fr-FR" dirty="0" smtClean="0"/>
              <a:t>A new WI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creating</a:t>
            </a:r>
            <a:endParaRPr lang="fr-FR" dirty="0" smtClean="0"/>
          </a:p>
          <a:p>
            <a:r>
              <a:rPr lang="fr-FR" dirty="0" err="1" smtClean="0"/>
              <a:t>Any</a:t>
            </a:r>
            <a:r>
              <a:rPr lang="fr-FR" dirty="0" smtClean="0"/>
              <a:t> </a:t>
            </a:r>
            <a:r>
              <a:rPr lang="fr-FR" dirty="0" err="1" smtClean="0"/>
              <a:t>proposed</a:t>
            </a:r>
            <a:r>
              <a:rPr lang="fr-FR" dirty="0" smtClean="0"/>
              <a:t> TEI Cat B CR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carefully</a:t>
            </a:r>
            <a:r>
              <a:rPr lang="fr-FR" dirty="0" smtClean="0"/>
              <a:t> </a:t>
            </a:r>
            <a:r>
              <a:rPr lang="fr-FR" dirty="0" err="1" smtClean="0"/>
              <a:t>evaluated</a:t>
            </a:r>
            <a:r>
              <a:rPr lang="fr-FR" dirty="0" smtClean="0"/>
              <a:t> by the WG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6516542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Handling of TEI in </a:t>
            </a:r>
            <a:r>
              <a:rPr lang="fr-FR" dirty="0" smtClean="0"/>
              <a:t>CT		4/4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need</a:t>
            </a:r>
            <a:r>
              <a:rPr lang="fr-FR" dirty="0" smtClean="0"/>
              <a:t> a </a:t>
            </a:r>
            <a:r>
              <a:rPr lang="fr-FR" dirty="0" err="1" smtClean="0"/>
              <a:t>common</a:t>
            </a:r>
            <a:r>
              <a:rPr lang="fr-FR" dirty="0" smtClean="0"/>
              <a:t> agreement at the CT </a:t>
            </a:r>
            <a:r>
              <a:rPr lang="fr-FR" dirty="0" err="1" smtClean="0"/>
              <a:t>level</a:t>
            </a:r>
            <a:endParaRPr lang="fr-FR" dirty="0" smtClean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5966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23681</TotalTime>
  <Words>974</Words>
  <Application>Microsoft Office PowerPoint</Application>
  <PresentationFormat>Grand écran</PresentationFormat>
  <Paragraphs>133</Paragraphs>
  <Slides>21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8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CT#90-e Administrivia</vt:lpstr>
      <vt:lpstr>Agenda</vt:lpstr>
      <vt:lpstr>TSG CT Officials</vt:lpstr>
      <vt:lpstr>Handling of TEI Cat B CRs</vt:lpstr>
      <vt:lpstr>Handling of TEI in 21.900</vt:lpstr>
      <vt:lpstr>Handling of TEI in CT  1/4</vt:lpstr>
      <vt:lpstr>Handling of TEI in CT  2/4</vt:lpstr>
      <vt:lpstr>Handling of TEI in CT  3/4</vt:lpstr>
      <vt:lpstr>Handling of TEI in CT  4/4</vt:lpstr>
      <vt:lpstr>WI handling in CT</vt:lpstr>
      <vt:lpstr>WI creation</vt:lpstr>
      <vt:lpstr>WI creation in CT  1/3</vt:lpstr>
      <vt:lpstr>WI creation in CT  2/3</vt:lpstr>
      <vt:lpstr>WI creation in CT  3/3</vt:lpstr>
      <vt:lpstr>Update of the WG’s ToR</vt:lpstr>
      <vt:lpstr>Out-of-date TSG description</vt:lpstr>
      <vt:lpstr>Out-of-date ToR</vt:lpstr>
      <vt:lpstr>Status in CT</vt:lpstr>
      <vt:lpstr>Elections</vt:lpstr>
      <vt:lpstr>Electronic voting tool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874</cp:revision>
  <dcterms:created xsi:type="dcterms:W3CDTF">2010-02-05T13:52:04Z</dcterms:created>
  <dcterms:modified xsi:type="dcterms:W3CDTF">2020-12-07T12:53:01Z</dcterms:modified>
  <cp:contentStatus>Template 2017</cp:contentStatus>
</cp:coreProperties>
</file>