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363" r:id="rId3"/>
    <p:sldId id="366" r:id="rId4"/>
    <p:sldId id="377" r:id="rId5"/>
    <p:sldId id="392" r:id="rId6"/>
    <p:sldId id="393" r:id="rId7"/>
    <p:sldId id="394" r:id="rId8"/>
    <p:sldId id="370" r:id="rId9"/>
    <p:sldId id="399" r:id="rId10"/>
    <p:sldId id="400" r:id="rId11"/>
    <p:sldId id="401" r:id="rId12"/>
    <p:sldId id="402" r:id="rId13"/>
    <p:sldId id="373" r:id="rId14"/>
    <p:sldId id="374" r:id="rId15"/>
    <p:sldId id="375" r:id="rId16"/>
    <p:sldId id="365" r:id="rId17"/>
    <p:sldId id="376" r:id="rId18"/>
    <p:sldId id="387" r:id="rId19"/>
    <p:sldId id="403" r:id="rId20"/>
    <p:sldId id="37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86410" autoAdjust="0"/>
  </p:normalViewPr>
  <p:slideViewPr>
    <p:cSldViewPr snapToGrid="0">
      <p:cViewPr varScale="1">
        <p:scale>
          <a:sx n="101" d="100"/>
          <a:sy n="101" d="100"/>
        </p:scale>
        <p:origin x="126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02527" y="87769"/>
            <a:ext cx="3076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Meeting #90e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7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– 9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December 2020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CP-203104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2.jpeg"/><Relationship Id="rId7" Type="http://schemas.openxmlformats.org/officeDocument/2006/relationships/hyperlink" Target="mailto:Hao.Jing@3gpp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CT#90e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531" y="1935237"/>
            <a:ext cx="10515600" cy="4245565"/>
          </a:xfrm>
        </p:spPr>
        <p:txBody>
          <a:bodyPr/>
          <a:lstStyle/>
          <a:p>
            <a:r>
              <a:rPr lang="es-ES" sz="2400" dirty="0"/>
              <a:t>124 </a:t>
            </a:r>
            <a:r>
              <a:rPr lang="es-ES" sz="2400" dirty="0" err="1"/>
              <a:t>agreed</a:t>
            </a:r>
            <a:r>
              <a:rPr lang="es-ES" sz="2400" dirty="0"/>
              <a:t> </a:t>
            </a:r>
            <a:r>
              <a:rPr lang="es-ES" sz="2400" dirty="0" err="1"/>
              <a:t>CRs</a:t>
            </a:r>
            <a:r>
              <a:rPr lang="es-ES" sz="2400" dirty="0"/>
              <a:t> (</a:t>
            </a:r>
            <a:r>
              <a:rPr lang="es-ES" sz="2400" dirty="0" err="1"/>
              <a:t>cat</a:t>
            </a:r>
            <a:r>
              <a:rPr lang="es-ES" sz="2400" dirty="0"/>
              <a:t> F) in </a:t>
            </a:r>
            <a:r>
              <a:rPr lang="es-ES" sz="2400" dirty="0" err="1"/>
              <a:t>Release</a:t>
            </a:r>
            <a:r>
              <a:rPr lang="es-ES" sz="2400" dirty="0"/>
              <a:t> 16</a:t>
            </a:r>
          </a:p>
          <a:p>
            <a:r>
              <a:rPr lang="es-ES" sz="2400" dirty="0" err="1"/>
              <a:t>Main</a:t>
            </a:r>
            <a:r>
              <a:rPr lang="es-ES" sz="2400" dirty="0"/>
              <a:t> </a:t>
            </a:r>
            <a:r>
              <a:rPr lang="es-ES" sz="2400" dirty="0" err="1"/>
              <a:t>areas</a:t>
            </a:r>
            <a:r>
              <a:rPr lang="es-ES" sz="2400" dirty="0"/>
              <a:t> </a:t>
            </a:r>
            <a:r>
              <a:rPr lang="es-ES" sz="2400" dirty="0" err="1"/>
              <a:t>of</a:t>
            </a:r>
            <a:r>
              <a:rPr lang="es-ES" sz="2400" dirty="0"/>
              <a:t> </a:t>
            </a:r>
            <a:r>
              <a:rPr lang="es-ES" sz="2400" dirty="0" err="1"/>
              <a:t>activity</a:t>
            </a:r>
            <a:r>
              <a:rPr lang="es-ES" sz="2400" dirty="0"/>
              <a:t> are:</a:t>
            </a:r>
          </a:p>
          <a:p>
            <a:pPr lvl="1"/>
            <a:r>
              <a:rPr lang="es-ES" dirty="0"/>
              <a:t>SBIProtoc16 WI: 43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 (</a:t>
            </a:r>
            <a:r>
              <a:rPr lang="es-ES" dirty="0" err="1"/>
              <a:t>alignment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CT4 SBI-</a:t>
            </a:r>
            <a:r>
              <a:rPr lang="es-ES" dirty="0" err="1"/>
              <a:t>based</a:t>
            </a:r>
            <a:r>
              <a:rPr lang="es-ES" dirty="0"/>
              <a:t> </a:t>
            </a:r>
            <a:r>
              <a:rPr lang="es-ES" dirty="0" err="1"/>
              <a:t>decisions</a:t>
            </a:r>
            <a:r>
              <a:rPr lang="es-ES" dirty="0"/>
              <a:t>)</a:t>
            </a:r>
          </a:p>
          <a:p>
            <a:pPr lvl="1"/>
            <a:r>
              <a:rPr lang="es-ES" dirty="0" err="1"/>
              <a:t>eNA</a:t>
            </a:r>
            <a:r>
              <a:rPr lang="es-ES" dirty="0"/>
              <a:t> WI: 15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 </a:t>
            </a:r>
          </a:p>
          <a:p>
            <a:pPr lvl="1"/>
            <a:r>
              <a:rPr lang="es-ES" dirty="0"/>
              <a:t>en5GPccSer WI: 7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CRs</a:t>
            </a:r>
            <a:endParaRPr lang="es-ES" dirty="0"/>
          </a:p>
          <a:p>
            <a:r>
              <a:rPr lang="en-US" sz="2400" dirty="0"/>
              <a:t>Handling of “clause” vs “subclause” agreed:</a:t>
            </a:r>
          </a:p>
          <a:p>
            <a:pPr lvl="1"/>
            <a:r>
              <a:rPr lang="en-US" dirty="0"/>
              <a:t>If the TS only uses “subclause” OR “clause” continue using it. </a:t>
            </a:r>
          </a:p>
          <a:p>
            <a:pPr lvl="1"/>
            <a:r>
              <a:rPr lang="en-US" dirty="0"/>
              <a:t>If the TS uses both, correct </a:t>
            </a:r>
            <a:r>
              <a:rPr lang="en-GB" dirty="0"/>
              <a:t>“subclause” to “clause” . Use FASMO Rel-16 CR to do the change.</a:t>
            </a: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309251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2197765"/>
            <a:ext cx="11591260" cy="4245565"/>
          </a:xfrm>
        </p:spPr>
        <p:txBody>
          <a:bodyPr/>
          <a:lstStyle/>
          <a:p>
            <a:r>
              <a:rPr lang="es-ES" sz="2400" dirty="0" err="1"/>
              <a:t>One</a:t>
            </a:r>
            <a:r>
              <a:rPr lang="es-ES" sz="2400" dirty="0"/>
              <a:t> new </a:t>
            </a:r>
            <a:r>
              <a:rPr lang="es-ES" sz="2400" dirty="0" err="1"/>
              <a:t>agreed</a:t>
            </a:r>
            <a:r>
              <a:rPr lang="es-ES" sz="2400" dirty="0"/>
              <a:t> WID (EDGEAPP), </a:t>
            </a:r>
            <a:r>
              <a:rPr lang="es-ES" sz="2400" dirty="0" err="1"/>
              <a:t>one</a:t>
            </a:r>
            <a:r>
              <a:rPr lang="es-ES" sz="2400" dirty="0"/>
              <a:t> </a:t>
            </a:r>
            <a:r>
              <a:rPr lang="es-ES" sz="2400" dirty="0" err="1"/>
              <a:t>endorsed</a:t>
            </a:r>
            <a:r>
              <a:rPr lang="es-ES" sz="2400" dirty="0"/>
              <a:t> (RDSSI) and </a:t>
            </a:r>
            <a:r>
              <a:rPr lang="es-ES" sz="2400" dirty="0" err="1"/>
              <a:t>one</a:t>
            </a:r>
            <a:r>
              <a:rPr lang="es-ES" sz="2400" dirty="0"/>
              <a:t> </a:t>
            </a:r>
            <a:r>
              <a:rPr lang="es-ES" sz="2400" dirty="0" err="1"/>
              <a:t>revised</a:t>
            </a:r>
            <a:r>
              <a:rPr lang="es-ES" sz="2400" dirty="0"/>
              <a:t>  (AKMA-CT)</a:t>
            </a:r>
          </a:p>
          <a:p>
            <a:pPr lvl="1"/>
            <a:r>
              <a:rPr lang="es-ES" sz="2000" dirty="0" err="1"/>
              <a:t>Only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parent</a:t>
            </a:r>
            <a:r>
              <a:rPr lang="es-ES" sz="2000" dirty="0"/>
              <a:t> SA WID </a:t>
            </a:r>
            <a:r>
              <a:rPr lang="es-ES" sz="2000" dirty="0" err="1"/>
              <a:t>approved</a:t>
            </a:r>
            <a:r>
              <a:rPr lang="es-ES" sz="2000" dirty="0"/>
              <a:t> </a:t>
            </a:r>
            <a:r>
              <a:rPr lang="es-ES" sz="2000" dirty="0" err="1"/>
              <a:t>were</a:t>
            </a:r>
            <a:r>
              <a:rPr lang="es-ES" sz="2000" dirty="0"/>
              <a:t> </a:t>
            </a:r>
            <a:r>
              <a:rPr lang="es-ES" sz="2000" dirty="0" err="1"/>
              <a:t>discussed</a:t>
            </a:r>
            <a:endParaRPr lang="es-ES" sz="2000" dirty="0"/>
          </a:p>
          <a:p>
            <a:pPr lvl="1"/>
            <a:r>
              <a:rPr lang="es-ES" sz="2000" dirty="0"/>
              <a:t>Long </a:t>
            </a:r>
            <a:r>
              <a:rPr lang="es-ES" sz="2000" dirty="0" err="1"/>
              <a:t>discussions</a:t>
            </a:r>
            <a:r>
              <a:rPr lang="es-ES" sz="2000" dirty="0"/>
              <a:t> </a:t>
            </a:r>
            <a:r>
              <a:rPr lang="es-ES" sz="2000" dirty="0" err="1"/>
              <a:t>on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CT1 &amp; CT3 </a:t>
            </a:r>
            <a:r>
              <a:rPr lang="es-ES" sz="2000" dirty="0" err="1"/>
              <a:t>work</a:t>
            </a:r>
            <a:r>
              <a:rPr lang="es-ES" sz="2000" dirty="0"/>
              <a:t> Split </a:t>
            </a:r>
            <a:r>
              <a:rPr lang="es-ES" sz="2000" dirty="0" err="1"/>
              <a:t>for</a:t>
            </a:r>
            <a:r>
              <a:rPr lang="es-ES" sz="2000" dirty="0"/>
              <a:t> EDGEAPP WI.  </a:t>
            </a:r>
            <a:r>
              <a:rPr lang="es-ES" sz="2000" dirty="0" err="1"/>
              <a:t>The</a:t>
            </a:r>
            <a:r>
              <a:rPr lang="es-ES" sz="2000" dirty="0"/>
              <a:t> WID </a:t>
            </a:r>
            <a:r>
              <a:rPr lang="es-ES" sz="2000" dirty="0" err="1"/>
              <a:t>was</a:t>
            </a:r>
            <a:r>
              <a:rPr lang="es-ES" sz="2000" dirty="0"/>
              <a:t> </a:t>
            </a:r>
            <a:r>
              <a:rPr lang="es-ES" sz="2000" dirty="0" err="1"/>
              <a:t>agreed</a:t>
            </a:r>
            <a:r>
              <a:rPr lang="es-ES" sz="2000" dirty="0"/>
              <a:t> (</a:t>
            </a:r>
            <a:r>
              <a:rPr lang="es-ES" sz="2000" dirty="0" err="1"/>
              <a:t>subject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</a:t>
            </a:r>
            <a:r>
              <a:rPr lang="es-ES" sz="2000" dirty="0" err="1"/>
              <a:t>confirmation</a:t>
            </a:r>
            <a:r>
              <a:rPr lang="es-ES" sz="2000" dirty="0"/>
              <a:t> after CT1 meeting) after </a:t>
            </a:r>
            <a:r>
              <a:rPr lang="es-ES" sz="2000" dirty="0" err="1"/>
              <a:t>adding</a:t>
            </a:r>
            <a:r>
              <a:rPr lang="es-ES" sz="2000" dirty="0"/>
              <a:t> in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Chair’s</a:t>
            </a:r>
            <a:r>
              <a:rPr lang="es-ES" sz="2000" dirty="0"/>
              <a:t> notes: “</a:t>
            </a:r>
            <a:r>
              <a:rPr lang="en-US" sz="2000" dirty="0"/>
              <a:t>CT3 considers that further discussions between CT1 &amp; CT3 may be required for the final work split.”</a:t>
            </a:r>
            <a:r>
              <a:rPr lang="es-ES" sz="2000" dirty="0"/>
              <a:t> CT1, CT3 &amp; CT </a:t>
            </a:r>
            <a:r>
              <a:rPr lang="es-ES" sz="2000" dirty="0" err="1"/>
              <a:t>Chairs</a:t>
            </a:r>
            <a:r>
              <a:rPr lang="es-ES" sz="2000" dirty="0"/>
              <a:t> </a:t>
            </a:r>
            <a:r>
              <a:rPr lang="es-ES" sz="2000" dirty="0" err="1"/>
              <a:t>agreed</a:t>
            </a:r>
            <a:r>
              <a:rPr lang="es-ES" sz="2000" dirty="0"/>
              <a:t> </a:t>
            </a:r>
            <a:r>
              <a:rPr lang="es-ES" sz="2000" dirty="0" err="1"/>
              <a:t>on</a:t>
            </a:r>
            <a:r>
              <a:rPr lang="es-ES" sz="2000" dirty="0"/>
              <a:t> </a:t>
            </a:r>
            <a:r>
              <a:rPr lang="es-ES" sz="2000" dirty="0" err="1"/>
              <a:t>having</a:t>
            </a:r>
            <a:r>
              <a:rPr lang="es-ES" sz="2000" dirty="0"/>
              <a:t> a CT1-CT3 </a:t>
            </a:r>
            <a:r>
              <a:rPr lang="es-ES" sz="2000" dirty="0" err="1"/>
              <a:t>Joint</a:t>
            </a:r>
            <a:r>
              <a:rPr lang="es-ES" sz="2000" dirty="0"/>
              <a:t> </a:t>
            </a:r>
            <a:r>
              <a:rPr lang="es-ES" sz="2000" dirty="0" err="1"/>
              <a:t>session</a:t>
            </a:r>
            <a:r>
              <a:rPr lang="es-ES" sz="2000" dirty="0"/>
              <a:t> </a:t>
            </a:r>
            <a:r>
              <a:rPr lang="es-ES" sz="2000" dirty="0" err="1"/>
              <a:t>for</a:t>
            </a:r>
            <a:r>
              <a:rPr lang="es-ES" sz="2000" dirty="0"/>
              <a:t> </a:t>
            </a:r>
            <a:r>
              <a:rPr lang="es-ES" sz="2000" dirty="0" err="1"/>
              <a:t>that</a:t>
            </a:r>
            <a:r>
              <a:rPr lang="es-ES" sz="2000" dirty="0"/>
              <a:t> </a:t>
            </a:r>
            <a:r>
              <a:rPr lang="es-ES" sz="2000" dirty="0" err="1"/>
              <a:t>purpose</a:t>
            </a:r>
            <a:r>
              <a:rPr lang="es-ES" sz="2000" dirty="0"/>
              <a:t>. No </a:t>
            </a:r>
            <a:r>
              <a:rPr lang="es-ES" sz="2000" dirty="0" err="1"/>
              <a:t>planned</a:t>
            </a:r>
            <a:r>
              <a:rPr lang="es-ES" sz="2000" dirty="0"/>
              <a:t> date at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end</a:t>
            </a:r>
            <a:r>
              <a:rPr lang="es-ES" sz="2000" dirty="0"/>
              <a:t> </a:t>
            </a:r>
            <a:r>
              <a:rPr lang="es-ES" sz="2000" dirty="0" err="1"/>
              <a:t>of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CT3 meeting.</a:t>
            </a:r>
          </a:p>
          <a:p>
            <a:pPr lvl="1"/>
            <a:r>
              <a:rPr lang="es-ES" sz="2000" dirty="0"/>
              <a:t>Email </a:t>
            </a:r>
            <a:r>
              <a:rPr lang="es-ES" sz="2000" dirty="0" err="1"/>
              <a:t>approval</a:t>
            </a:r>
            <a:r>
              <a:rPr lang="es-ES" sz="2000" dirty="0"/>
              <a:t> </a:t>
            </a:r>
            <a:r>
              <a:rPr lang="es-ES" sz="2000" dirty="0" err="1"/>
              <a:t>process</a:t>
            </a:r>
            <a:r>
              <a:rPr lang="es-ES" sz="2000" dirty="0"/>
              <a:t> </a:t>
            </a:r>
            <a:r>
              <a:rPr lang="es-ES" sz="2000" dirty="0" err="1"/>
              <a:t>successfully</a:t>
            </a:r>
            <a:r>
              <a:rPr lang="es-ES" sz="2000" dirty="0"/>
              <a:t> </a:t>
            </a:r>
            <a:r>
              <a:rPr lang="es-ES" sz="2000" dirty="0" err="1"/>
              <a:t>finished</a:t>
            </a:r>
            <a:r>
              <a:rPr lang="es-ES" sz="2000" dirty="0"/>
              <a:t> </a:t>
            </a:r>
            <a:r>
              <a:rPr lang="es-ES" sz="2000" dirty="0" err="1"/>
              <a:t>for</a:t>
            </a:r>
            <a:r>
              <a:rPr lang="es-ES" sz="2000" dirty="0"/>
              <a:t> </a:t>
            </a:r>
            <a:r>
              <a:rPr lang="es-ES" sz="2000" dirty="0" err="1"/>
              <a:t>those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r>
              <a:rPr lang="es-ES" sz="2000" dirty="0"/>
              <a:t> </a:t>
            </a:r>
            <a:r>
              <a:rPr lang="es-ES" sz="2000" dirty="0" err="1"/>
              <a:t>that</a:t>
            </a:r>
            <a:r>
              <a:rPr lang="es-ES" sz="2000" dirty="0"/>
              <a:t> </a:t>
            </a:r>
            <a:r>
              <a:rPr lang="es-ES" sz="2000" dirty="0" err="1"/>
              <a:t>required</a:t>
            </a:r>
            <a:r>
              <a:rPr lang="es-ES" sz="2000" dirty="0"/>
              <a:t> </a:t>
            </a:r>
            <a:r>
              <a:rPr lang="es-ES" sz="2000" dirty="0" err="1"/>
              <a:t>coordination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CT1: RDSSI (</a:t>
            </a:r>
            <a:r>
              <a:rPr lang="es-ES" sz="2000" dirty="0" err="1"/>
              <a:t>endorsed</a:t>
            </a:r>
            <a:r>
              <a:rPr lang="es-ES" sz="2000" dirty="0"/>
              <a:t>) and EDGEAPP (</a:t>
            </a:r>
            <a:r>
              <a:rPr lang="es-ES" sz="2000" dirty="0" err="1"/>
              <a:t>agreed</a:t>
            </a:r>
            <a:r>
              <a:rPr lang="es-ES" sz="2000" dirty="0"/>
              <a:t>).</a:t>
            </a:r>
          </a:p>
          <a:p>
            <a:pPr lvl="1"/>
            <a:endParaRPr lang="es-ES" sz="2000" dirty="0"/>
          </a:p>
          <a:p>
            <a:r>
              <a:rPr lang="es-ES" sz="2400" dirty="0" err="1"/>
              <a:t>Two</a:t>
            </a:r>
            <a:r>
              <a:rPr lang="es-ES" sz="2400" dirty="0"/>
              <a:t>  </a:t>
            </a:r>
            <a:r>
              <a:rPr lang="es-ES" sz="2400" dirty="0" err="1"/>
              <a:t>Discussion</a:t>
            </a:r>
            <a:r>
              <a:rPr lang="es-ES" sz="2400" dirty="0"/>
              <a:t> </a:t>
            </a:r>
            <a:r>
              <a:rPr lang="es-ES" sz="2400" dirty="0" err="1"/>
              <a:t>Papers</a:t>
            </a:r>
            <a:r>
              <a:rPr lang="es-ES" sz="2400" dirty="0"/>
              <a:t> </a:t>
            </a:r>
            <a:r>
              <a:rPr lang="es-ES" sz="2400" dirty="0" err="1"/>
              <a:t>for</a:t>
            </a:r>
            <a:r>
              <a:rPr lang="es-ES" sz="2400" dirty="0"/>
              <a:t> </a:t>
            </a:r>
            <a:r>
              <a:rPr lang="es-ES" sz="2400" dirty="0" err="1"/>
              <a:t>future</a:t>
            </a:r>
            <a:r>
              <a:rPr lang="es-ES" sz="2400" dirty="0"/>
              <a:t> </a:t>
            </a:r>
            <a:r>
              <a:rPr lang="es-ES" sz="2400" dirty="0" err="1"/>
              <a:t>stage</a:t>
            </a:r>
            <a:r>
              <a:rPr lang="es-ES" sz="2400" dirty="0"/>
              <a:t> 3 </a:t>
            </a:r>
            <a:r>
              <a:rPr lang="es-ES" sz="2400" dirty="0" err="1"/>
              <a:t>work</a:t>
            </a:r>
            <a:r>
              <a:rPr lang="es-ES" sz="2400" dirty="0"/>
              <a:t> </a:t>
            </a:r>
            <a:r>
              <a:rPr lang="es-ES" sz="2400" dirty="0" err="1"/>
              <a:t>discussed</a:t>
            </a:r>
            <a:r>
              <a:rPr lang="es-ES" sz="2400" dirty="0"/>
              <a:t> </a:t>
            </a:r>
            <a:r>
              <a:rPr lang="es-ES" sz="2400" dirty="0" err="1"/>
              <a:t>that</a:t>
            </a:r>
            <a:r>
              <a:rPr lang="es-ES" sz="2400" dirty="0"/>
              <a:t> </a:t>
            </a:r>
            <a:r>
              <a:rPr lang="es-ES" sz="2400" dirty="0" err="1"/>
              <a:t>could</a:t>
            </a:r>
            <a:r>
              <a:rPr lang="es-ES" sz="2400" dirty="0"/>
              <a:t> </a:t>
            </a:r>
            <a:r>
              <a:rPr lang="es-ES" sz="2400" dirty="0" err="1"/>
              <a:t>bring</a:t>
            </a:r>
            <a:r>
              <a:rPr lang="es-ES" sz="2400" dirty="0"/>
              <a:t> new </a:t>
            </a:r>
            <a:r>
              <a:rPr lang="es-ES" sz="2400" dirty="0" err="1"/>
              <a:t>WIDs</a:t>
            </a:r>
            <a:r>
              <a:rPr lang="es-ES" sz="2400" dirty="0"/>
              <a:t> in </a:t>
            </a:r>
            <a:r>
              <a:rPr lang="es-ES" sz="2400" dirty="0" err="1"/>
              <a:t>upcoming</a:t>
            </a:r>
            <a:r>
              <a:rPr lang="es-ES" sz="2400" dirty="0"/>
              <a:t> meetings</a:t>
            </a:r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882506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r>
              <a:rPr lang="es-ES" sz="2400" dirty="0"/>
              <a:t>51 </a:t>
            </a:r>
            <a:r>
              <a:rPr lang="es-ES" sz="2400" dirty="0" err="1"/>
              <a:t>CRs</a:t>
            </a:r>
            <a:r>
              <a:rPr lang="es-ES" sz="2400" dirty="0"/>
              <a:t> (</a:t>
            </a:r>
            <a:r>
              <a:rPr lang="es-ES" sz="2400" dirty="0" err="1"/>
              <a:t>cat</a:t>
            </a:r>
            <a:r>
              <a:rPr lang="es-ES" sz="2400" dirty="0"/>
              <a:t> F &amp; B)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in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r>
              <a:rPr lang="es-ES" sz="2400" dirty="0" err="1"/>
              <a:t>Most</a:t>
            </a:r>
            <a:r>
              <a:rPr lang="es-ES" sz="2400" dirty="0"/>
              <a:t> </a:t>
            </a:r>
            <a:r>
              <a:rPr lang="es-ES" sz="2400" dirty="0" err="1"/>
              <a:t>of</a:t>
            </a:r>
            <a:r>
              <a:rPr lang="es-ES" sz="2400" dirty="0"/>
              <a:t> </a:t>
            </a:r>
            <a:r>
              <a:rPr lang="es-ES" sz="2400" dirty="0" err="1"/>
              <a:t>the</a:t>
            </a:r>
            <a:r>
              <a:rPr lang="es-ES" sz="2400" dirty="0"/>
              <a:t>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related</a:t>
            </a:r>
            <a:r>
              <a:rPr lang="es-ES" sz="2400" dirty="0"/>
              <a:t> </a:t>
            </a:r>
            <a:r>
              <a:rPr lang="es-ES" sz="2400" dirty="0" err="1"/>
              <a:t>to</a:t>
            </a:r>
            <a:r>
              <a:rPr lang="es-ES" sz="2400" dirty="0"/>
              <a:t> 5G non-FASMO </a:t>
            </a:r>
            <a:r>
              <a:rPr lang="es-ES" sz="2400" dirty="0" err="1"/>
              <a:t>corrections</a:t>
            </a:r>
            <a:r>
              <a:rPr lang="es-ES" sz="2400" dirty="0"/>
              <a:t> </a:t>
            </a:r>
            <a:r>
              <a:rPr lang="es-ES" sz="2400" dirty="0" err="1"/>
              <a:t>or</a:t>
            </a:r>
            <a:r>
              <a:rPr lang="es-ES" sz="2400" dirty="0"/>
              <a:t> </a:t>
            </a:r>
            <a:r>
              <a:rPr lang="es-ES" sz="2400" dirty="0" err="1"/>
              <a:t>enhancements</a:t>
            </a:r>
            <a:r>
              <a:rPr lang="es-ES" sz="2400" dirty="0"/>
              <a:t> </a:t>
            </a:r>
            <a:r>
              <a:rPr lang="es-ES" sz="2400" dirty="0" err="1"/>
              <a:t>to</a:t>
            </a:r>
            <a:r>
              <a:rPr lang="es-ES" sz="2400" dirty="0"/>
              <a:t> </a:t>
            </a:r>
            <a:r>
              <a:rPr lang="es-ES" sz="2400" dirty="0" err="1"/>
              <a:t>existing</a:t>
            </a:r>
            <a:r>
              <a:rPr lang="es-ES" sz="2400" dirty="0"/>
              <a:t> </a:t>
            </a:r>
            <a:r>
              <a:rPr lang="es-ES" sz="2400" dirty="0" err="1"/>
              <a:t>functionality</a:t>
            </a:r>
            <a:endParaRPr lang="es-ES" sz="2400" dirty="0"/>
          </a:p>
          <a:p>
            <a:r>
              <a:rPr lang="es-ES" sz="2400" dirty="0"/>
              <a:t>6 CR </a:t>
            </a:r>
            <a:r>
              <a:rPr lang="es-ES" sz="2400" dirty="0" err="1"/>
              <a:t>for</a:t>
            </a:r>
            <a:r>
              <a:rPr lang="es-ES" sz="2400" dirty="0"/>
              <a:t> </a:t>
            </a:r>
            <a:r>
              <a:rPr lang="es-ES" sz="2400" dirty="0" err="1"/>
              <a:t>pfdManEnh</a:t>
            </a:r>
            <a:r>
              <a:rPr lang="es-ES" sz="2400" dirty="0"/>
              <a:t> (WI </a:t>
            </a:r>
            <a:r>
              <a:rPr lang="es-ES" sz="2400" dirty="0" err="1"/>
              <a:t>reported</a:t>
            </a:r>
            <a:r>
              <a:rPr lang="es-ES" sz="2400" dirty="0"/>
              <a:t> as 65% complete)</a:t>
            </a:r>
          </a:p>
          <a:p>
            <a:r>
              <a:rPr lang="es-ES" sz="2400" dirty="0"/>
              <a:t>3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for</a:t>
            </a:r>
            <a:r>
              <a:rPr lang="es-ES" sz="2400" dirty="0"/>
              <a:t> PAP_CHAP </a:t>
            </a:r>
            <a:r>
              <a:rPr lang="es-ES" sz="2400" dirty="0" err="1"/>
              <a:t>agreed</a:t>
            </a:r>
            <a:r>
              <a:rPr lang="es-ES" sz="2400" dirty="0"/>
              <a:t> (WI </a:t>
            </a:r>
            <a:r>
              <a:rPr lang="es-ES" sz="2400" dirty="0" err="1"/>
              <a:t>reported</a:t>
            </a:r>
            <a:r>
              <a:rPr lang="es-ES" sz="2400" dirty="0"/>
              <a:t> as 75% complete)</a:t>
            </a:r>
          </a:p>
          <a:p>
            <a:r>
              <a:rPr lang="es-ES" sz="2400" dirty="0"/>
              <a:t>2 </a:t>
            </a:r>
            <a:r>
              <a:rPr lang="es-ES" sz="2400" dirty="0" err="1"/>
              <a:t>pCRs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</a:t>
            </a:r>
            <a:r>
              <a:rPr lang="es-ES" sz="2400" dirty="0" err="1"/>
              <a:t>for</a:t>
            </a:r>
            <a:r>
              <a:rPr lang="es-ES" sz="2400" dirty="0"/>
              <a:t> </a:t>
            </a:r>
            <a:r>
              <a:rPr lang="es-ES" sz="2400" dirty="0" err="1"/>
              <a:t>the</a:t>
            </a:r>
            <a:r>
              <a:rPr lang="es-ES" sz="2400" dirty="0"/>
              <a:t> new TS 29.535 (AKMA-CT WI)</a:t>
            </a:r>
          </a:p>
          <a:p>
            <a:r>
              <a:rPr lang="es-ES" sz="2400" dirty="0"/>
              <a:t>RDSSI WI </a:t>
            </a:r>
            <a:r>
              <a:rPr lang="es-ES" sz="2400" dirty="0" err="1"/>
              <a:t>was</a:t>
            </a:r>
            <a:r>
              <a:rPr lang="es-ES" sz="2400" dirty="0"/>
              <a:t> </a:t>
            </a:r>
            <a:r>
              <a:rPr lang="es-ES" sz="2400" dirty="0" err="1"/>
              <a:t>started</a:t>
            </a:r>
            <a:r>
              <a:rPr lang="es-ES" sz="2400" dirty="0"/>
              <a:t> and </a:t>
            </a:r>
            <a:r>
              <a:rPr lang="es-ES" sz="2400" dirty="0" err="1"/>
              <a:t>completed</a:t>
            </a:r>
            <a:r>
              <a:rPr lang="es-ES" sz="2400" dirty="0"/>
              <a:t> in </a:t>
            </a:r>
            <a:r>
              <a:rPr lang="es-ES" sz="2400" dirty="0" err="1"/>
              <a:t>this</a:t>
            </a:r>
            <a:r>
              <a:rPr lang="es-ES" sz="2400" dirty="0"/>
              <a:t> CT3 meeting</a:t>
            </a:r>
          </a:p>
          <a:p>
            <a:r>
              <a:rPr lang="es-ES" sz="2400" dirty="0" err="1"/>
              <a:t>For</a:t>
            </a:r>
            <a:r>
              <a:rPr lang="es-ES" sz="2400" dirty="0"/>
              <a:t> </a:t>
            </a:r>
            <a:r>
              <a:rPr lang="es-ES" sz="2400" dirty="0" err="1"/>
              <a:t>identified</a:t>
            </a:r>
            <a:r>
              <a:rPr lang="es-ES" sz="2400" dirty="0"/>
              <a:t> </a:t>
            </a:r>
            <a:r>
              <a:rPr lang="es-ES" sz="2400" dirty="0" err="1"/>
              <a:t>alignments</a:t>
            </a:r>
            <a:r>
              <a:rPr lang="es-ES" sz="2400" dirty="0"/>
              <a:t> </a:t>
            </a:r>
            <a:r>
              <a:rPr lang="es-ES" sz="2400" dirty="0" err="1"/>
              <a:t>with</a:t>
            </a:r>
            <a:r>
              <a:rPr lang="es-ES" sz="2400" dirty="0"/>
              <a:t> CT4 </a:t>
            </a:r>
            <a:r>
              <a:rPr lang="es-ES" sz="2400" dirty="0" err="1"/>
              <a:t>work</a:t>
            </a:r>
            <a:r>
              <a:rPr lang="es-ES" sz="2400" dirty="0"/>
              <a:t> (</a:t>
            </a:r>
            <a:r>
              <a:rPr lang="es-ES" sz="2400" dirty="0" err="1"/>
              <a:t>follow</a:t>
            </a:r>
            <a:r>
              <a:rPr lang="es-ES" sz="2400" dirty="0"/>
              <a:t> new </a:t>
            </a:r>
            <a:r>
              <a:rPr lang="es-ES" sz="2400" dirty="0" err="1"/>
              <a:t>syntax</a:t>
            </a:r>
            <a:r>
              <a:rPr lang="es-ES" sz="2400" dirty="0"/>
              <a:t> </a:t>
            </a:r>
            <a:r>
              <a:rPr lang="es-ES" sz="2400" dirty="0" err="1"/>
              <a:t>for</a:t>
            </a:r>
            <a:r>
              <a:rPr lang="es-ES" sz="2400" dirty="0"/>
              <a:t> Open API </a:t>
            </a:r>
            <a:r>
              <a:rPr lang="es-ES" sz="2400" dirty="0" err="1"/>
              <a:t>version</a:t>
            </a:r>
            <a:r>
              <a:rPr lang="es-ES" sz="2400" dirty="0"/>
              <a:t>: </a:t>
            </a:r>
            <a:r>
              <a:rPr lang="en-US" sz="2400" dirty="0"/>
              <a:t>"</a:t>
            </a:r>
            <a:r>
              <a:rPr lang="en-US" sz="2400" dirty="0" err="1"/>
              <a:t>x.y.z</a:t>
            </a:r>
            <a:r>
              <a:rPr lang="en-US" sz="2400" b="1" dirty="0" err="1"/>
              <a:t>-</a:t>
            </a:r>
            <a:r>
              <a:rPr lang="en-US" sz="2400" dirty="0" err="1"/>
              <a:t>alpha</a:t>
            </a:r>
            <a:r>
              <a:rPr lang="en-US" sz="2400" b="1" dirty="0" err="1"/>
              <a:t>.</a:t>
            </a:r>
            <a:r>
              <a:rPr lang="en-US" sz="2400" b="1" i="1" dirty="0" err="1"/>
              <a:t>n</a:t>
            </a:r>
            <a:r>
              <a:rPr lang="en-US" sz="2400" dirty="0"/>
              <a:t>“</a:t>
            </a:r>
            <a:r>
              <a:rPr lang="es-ES" sz="2400" dirty="0"/>
              <a:t>) </a:t>
            </a:r>
            <a:r>
              <a:rPr lang="es-ES" sz="2400" dirty="0" err="1"/>
              <a:t>rapporteurs</a:t>
            </a:r>
            <a:r>
              <a:rPr lang="es-ES" sz="2400" dirty="0"/>
              <a:t> </a:t>
            </a:r>
            <a:r>
              <a:rPr lang="es-ES" sz="2400" dirty="0" err="1"/>
              <a:t>will</a:t>
            </a:r>
            <a:r>
              <a:rPr lang="es-ES" sz="2400" dirty="0"/>
              <a:t> </a:t>
            </a:r>
            <a:r>
              <a:rPr lang="es-ES" sz="2400" dirty="0" err="1"/>
              <a:t>bring</a:t>
            </a:r>
            <a:r>
              <a:rPr lang="es-ES" sz="2400" dirty="0"/>
              <a:t>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for</a:t>
            </a:r>
            <a:r>
              <a:rPr lang="es-ES" sz="2400" dirty="0"/>
              <a:t> </a:t>
            </a:r>
            <a:r>
              <a:rPr lang="es-ES" sz="2400" dirty="0" err="1"/>
              <a:t>existing</a:t>
            </a:r>
            <a:r>
              <a:rPr lang="es-ES" sz="2400" dirty="0"/>
              <a:t> </a:t>
            </a:r>
            <a:r>
              <a:rPr lang="es-ES" sz="2400" dirty="0" err="1"/>
              <a:t>APIs</a:t>
            </a:r>
            <a:r>
              <a:rPr lang="es-ES" sz="2400" dirty="0"/>
              <a:t> (</a:t>
            </a:r>
            <a:r>
              <a:rPr lang="es-ES" sz="2400" dirty="0" err="1"/>
              <a:t>work</a:t>
            </a:r>
            <a:r>
              <a:rPr lang="es-ES" sz="2400" dirty="0"/>
              <a:t> done </a:t>
            </a:r>
            <a:r>
              <a:rPr lang="es-ES" sz="2400" dirty="0" err="1"/>
              <a:t>for</a:t>
            </a:r>
            <a:r>
              <a:rPr lang="es-ES" sz="2400" dirty="0"/>
              <a:t> new </a:t>
            </a:r>
            <a:r>
              <a:rPr lang="es-ES" sz="2400" dirty="0" err="1"/>
              <a:t>APIs</a:t>
            </a:r>
            <a:r>
              <a:rPr lang="es-ES" sz="2400" dirty="0"/>
              <a:t> in </a:t>
            </a:r>
            <a:r>
              <a:rPr lang="es-ES" sz="2400" dirty="0" err="1"/>
              <a:t>this</a:t>
            </a:r>
            <a:r>
              <a:rPr lang="es-ES" sz="2400" dirty="0"/>
              <a:t> meeting)</a:t>
            </a:r>
          </a:p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716995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15" y="1755864"/>
            <a:ext cx="11587393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Starting or progressing work for the still few agreed/endorsed WIDs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Enhancements to Release 16 functionality being the most demanded area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Introducing significant corrections for Release 16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Handling corrections for Release 15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New Work Items expected during Q1 based on the progress in Stage 2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Two meetings will be held during Q1, first one with limited scope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Coordination with CT WGs (meeting dates, joint sessions) considered a Must for the good progress of the work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Agreement/endorsement of new WIDs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Joint session required for CT1-CT3 Work Split in EDGEAPP WI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Dependency with CRs discussed in other WGs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Overlapping of functionality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SBI-based decisions in CT4 with impacts in CT3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Closed meeting dates for Q1 2021.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E-meeting experience being improved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Attempts to improve procedures and concluding based on feedback (e.g. </a:t>
            </a:r>
            <a:r>
              <a:rPr lang="en-US" altLang="zh-CN" sz="15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tdoc</a:t>
            </a:r>
            <a:r>
              <a:rPr lang="en-US" altLang="zh-CN" sz="1500" kern="1000" dirty="0">
                <a:ea typeface="MS PGothic" panose="020B0600070205080204" pitchFamily="34" charset="-128"/>
                <a:cs typeface="Arial" panose="020B0604020202020204" pitchFamily="34" charset="0"/>
              </a:rPr>
              <a:t> allocation)</a:t>
            </a:r>
          </a:p>
          <a:p>
            <a:pPr>
              <a:lnSpc>
                <a:spcPct val="80000"/>
              </a:lnSpc>
              <a:defRPr/>
            </a:pPr>
            <a:r>
              <a:rPr lang="es-ES" sz="1600" kern="1000" dirty="0"/>
              <a:t>Files </a:t>
            </a:r>
            <a:r>
              <a:rPr lang="es-ES" sz="1600" kern="1000" dirty="0" err="1"/>
              <a:t>now</a:t>
            </a:r>
            <a:r>
              <a:rPr lang="es-ES" sz="1600" kern="1000" dirty="0"/>
              <a:t> </a:t>
            </a:r>
            <a:r>
              <a:rPr lang="es-ES" sz="1600" kern="1000" dirty="0" err="1"/>
              <a:t>being</a:t>
            </a:r>
            <a:r>
              <a:rPr lang="es-ES" sz="1600" kern="1000" dirty="0"/>
              <a:t> </a:t>
            </a:r>
            <a:r>
              <a:rPr lang="es-ES" sz="1600" kern="1000" dirty="0" err="1"/>
              <a:t>stored</a:t>
            </a:r>
            <a:r>
              <a:rPr lang="es-ES" sz="1600" kern="1000" dirty="0"/>
              <a:t> in 3GPP </a:t>
            </a:r>
            <a:r>
              <a:rPr lang="es-ES" sz="1600" kern="1000" dirty="0" err="1"/>
              <a:t>Forge</a:t>
            </a:r>
            <a:r>
              <a:rPr lang="es-ES" sz="1600" kern="1000" dirty="0"/>
              <a:t> </a:t>
            </a:r>
            <a:r>
              <a:rPr lang="es-ES" sz="1600" kern="1000" dirty="0" err="1"/>
              <a:t>making</a:t>
            </a:r>
            <a:r>
              <a:rPr lang="es-ES" sz="1600" kern="1000" dirty="0"/>
              <a:t> use </a:t>
            </a:r>
            <a:r>
              <a:rPr lang="es-ES" sz="1600" kern="1000" dirty="0" err="1"/>
              <a:t>of</a:t>
            </a:r>
            <a:r>
              <a:rPr lang="es-ES" sz="1600" kern="1000" dirty="0"/>
              <a:t> </a:t>
            </a:r>
            <a:r>
              <a:rPr lang="es-ES" sz="1600" kern="1000" dirty="0" err="1"/>
              <a:t>the</a:t>
            </a:r>
            <a:r>
              <a:rPr lang="es-ES" sz="1600" kern="1000" dirty="0"/>
              <a:t> new </a:t>
            </a:r>
            <a:r>
              <a:rPr lang="es-ES" sz="1600" kern="1000" dirty="0" err="1"/>
              <a:t>available</a:t>
            </a:r>
            <a:r>
              <a:rPr lang="es-ES" sz="1600" kern="1000" dirty="0"/>
              <a:t> </a:t>
            </a:r>
            <a:r>
              <a:rPr lang="es-ES" sz="1600" kern="1000" dirty="0" err="1"/>
              <a:t>tools</a:t>
            </a:r>
            <a:endParaRPr lang="es-ES" sz="1600" kern="1000" dirty="0"/>
          </a:p>
          <a:p>
            <a:pPr marL="0" indent="0">
              <a:buNone/>
              <a:defRPr/>
            </a:pPr>
            <a:endParaRPr lang="en-GB" altLang="es-ES" sz="20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Chairmen Yoshihiro and Huang Zhenning for helping</a:t>
            </a:r>
            <a:r>
              <a:rPr lang="es-ES" sz="2000" dirty="0"/>
              <a:t>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Hao Jing for his big effort and good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this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 and coordination activities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71510"/>
              </p:ext>
            </p:extLst>
          </p:nvPr>
        </p:nvGraphicFramePr>
        <p:xfrm>
          <a:off x="493813" y="1818398"/>
          <a:ext cx="10515601" cy="444701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C3-205383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CEF as NWDAF consumer of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#0239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#0188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C3-205385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CEF as NWDAF consumer of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#0240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#0188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C3-205493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Usage of PCF Group ID for PCF selection when delegated discovery is used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#0193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#2483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C3-205494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Usage of PCF Group ID for PCF selection when delegated discovery is used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#2483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C3-205230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MA Support indication within UE Context policy control subscription information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#0495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C3-205231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MA Support indication within UE Context policy control subscription information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#0225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#0495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8977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C3-205607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Alternative QoS Parameter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#0619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29.518 CR#0425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629481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C3-205608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Alternative QoS Parameter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#0620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29.518 CR#0425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88032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approval(I) </a:t>
            </a:r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021106"/>
              </p:ext>
            </p:extLst>
          </p:nvPr>
        </p:nvGraphicFramePr>
        <p:xfrm>
          <a:off x="493813" y="2186172"/>
          <a:ext cx="10515601" cy="1575005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C3-205434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Alternative QoS as binding parameter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#0211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#0496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C3-205435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Alternative QoS as binding parameter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#0212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#0496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C3-205471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 monitoring report at PDU session termination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#00271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TS/TR 29.512 CR #0625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approval(II) </a:t>
            </a:r>
          </a:p>
        </p:txBody>
      </p:sp>
    </p:spTree>
    <p:extLst>
      <p:ext uri="{BB962C8B-B14F-4D97-AF65-F5344CB8AC3E}">
        <p14:creationId xmlns:p14="http://schemas.microsoft.com/office/powerpoint/2010/main" val="405232674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7"/>
              </a:rPr>
              <a:t>Hao.Jing@3gpp.org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7" y="3772815"/>
            <a:ext cx="1169582" cy="15677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Susana Fernández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Susana.fernandez@ericsson.com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42507" y="2247863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CT3#112E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461570" y="2247863"/>
            <a:ext cx="4696092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CT3#113E (Limited Agenda)</a:t>
            </a:r>
          </a:p>
          <a:p>
            <a:pPr lvl="2"/>
            <a:r>
              <a:rPr lang="en-US" altLang="fr-FR" dirty="0"/>
              <a:t>CT3#114E</a:t>
            </a:r>
          </a:p>
          <a:p>
            <a:pPr marL="457200" lvl="1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65" y="1825625"/>
            <a:ext cx="7795438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CT3#112e: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624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16/0/195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2 agreed </a:t>
            </a:r>
            <a:r>
              <a:rPr lang="en-US" dirty="0" err="1"/>
              <a:t>pCRs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62 registered/ 62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58705"/>
              </p:ext>
            </p:extLst>
          </p:nvPr>
        </p:nvGraphicFramePr>
        <p:xfrm>
          <a:off x="173469" y="1805829"/>
          <a:ext cx="11299151" cy="1618501"/>
        </p:xfrm>
        <a:graphic>
          <a:graphicData uri="http://schemas.openxmlformats.org/drawingml/2006/table">
            <a:tbl>
              <a:tblPr firstRow="1" firstCol="1" bandRow="1"/>
              <a:tblGrid>
                <a:gridCol w="139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9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5721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1236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514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CP-203106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New WID on CT aspects for enabling Edge Applications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(new)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 work item will 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define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protocol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and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related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APIs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for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enabling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edge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applications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based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upon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normative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Stage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2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technical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specifications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developed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by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SA6, SA5 and SA3 </a:t>
                      </a:r>
                      <a:r>
                        <a:rPr lang="es-ES" sz="14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WGs</a:t>
                      </a: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21109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– Release 17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683754"/>
              </p:ext>
            </p:extLst>
          </p:nvPr>
        </p:nvGraphicFramePr>
        <p:xfrm>
          <a:off x="347329" y="1989173"/>
          <a:ext cx="11497341" cy="3534895"/>
        </p:xfrm>
        <a:graphic>
          <a:graphicData uri="http://schemas.openxmlformats.org/drawingml/2006/table">
            <a:tbl>
              <a:tblPr firstRow="1" firstCol="1" bandRow="1"/>
              <a:tblGrid>
                <a:gridCol w="5743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63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6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56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2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2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5261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8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3 of Multimedia Priority Service (MPS) Phase 2 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MPS2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CP-201207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4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 management enhancement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pfdManEnh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8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PAP/CHAP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protocols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usage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 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PAP_CHAP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CP-202251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7343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Authentication and key management for applications based on 3GPP credential in 5G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AKMA-CT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2020-09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2021-06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CP-203107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389251"/>
                  </a:ext>
                </a:extLst>
              </a:tr>
              <a:tr h="90883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</a:t>
                      </a:r>
                      <a:r>
                        <a:rPr lang="es-ES" sz="1800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es-E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Enabling</a:t>
                      </a:r>
                      <a:r>
                        <a:rPr lang="es-E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Edge </a:t>
                      </a:r>
                      <a:r>
                        <a:rPr lang="es-ES" sz="1800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Applications</a:t>
                      </a:r>
                      <a:r>
                        <a:rPr lang="es-ES" sz="1800" i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EDGEAPP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CP-203106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8383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0" y="5524068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51164054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214527"/>
              </p:ext>
            </p:extLst>
          </p:nvPr>
        </p:nvGraphicFramePr>
        <p:xfrm>
          <a:off x="524812" y="2434107"/>
          <a:ext cx="10302885" cy="2371809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IMS to 5GC Integration Phase 2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eIMS5G2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Stage-3 IETF Protocol Alignment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Based Interface Protocol Improvements Release 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SBIProtoc17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CP-201075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800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Reliable</a:t>
                      </a:r>
                      <a:r>
                        <a:rPr lang="es-E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Data Service </a:t>
                      </a:r>
                      <a:r>
                        <a:rPr lang="es-ES" sz="1800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Serialization</a:t>
                      </a:r>
                      <a:r>
                        <a:rPr lang="es-E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Indication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RDSSI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CP-203234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312097" y="5113448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00780040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5B9DD79-0FDF-4DA6-AC33-D240C33A27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898" y="2038276"/>
            <a:ext cx="7795438" cy="4351338"/>
          </a:xfrm>
        </p:spPr>
        <p:txBody>
          <a:bodyPr/>
          <a:lstStyle/>
          <a:p>
            <a:r>
              <a:rPr lang="en-US" alt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Pre-</a:t>
            </a:r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591" y="2070174"/>
            <a:ext cx="10515600" cy="4245565"/>
          </a:xfrm>
        </p:spPr>
        <p:txBody>
          <a:bodyPr/>
          <a:lstStyle/>
          <a:p>
            <a:r>
              <a:rPr lang="es-ES" dirty="0"/>
              <a:t>No pre-</a:t>
            </a:r>
            <a:r>
              <a:rPr lang="es-ES" dirty="0" err="1"/>
              <a:t>Release</a:t>
            </a:r>
            <a:r>
              <a:rPr lang="es-ES" dirty="0"/>
              <a:t> 15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were</a:t>
            </a:r>
            <a:r>
              <a:rPr lang="es-ES" dirty="0"/>
              <a:t> </a:t>
            </a:r>
            <a:r>
              <a:rPr lang="es-ES" dirty="0" err="1"/>
              <a:t>submitted</a:t>
            </a:r>
            <a:r>
              <a:rPr lang="es-ES" dirty="0"/>
              <a:t> </a:t>
            </a:r>
          </a:p>
          <a:p>
            <a:r>
              <a:rPr lang="es-ES" dirty="0"/>
              <a:t> 29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were</a:t>
            </a:r>
            <a:r>
              <a:rPr lang="es-ES" dirty="0"/>
              <a:t> </a:t>
            </a:r>
            <a:r>
              <a:rPr lang="es-ES" dirty="0" err="1"/>
              <a:t>agreed</a:t>
            </a:r>
            <a:endParaRPr lang="es-ES" dirty="0"/>
          </a:p>
          <a:p>
            <a:pPr lvl="1"/>
            <a:r>
              <a:rPr lang="es-ES" dirty="0" err="1"/>
              <a:t>Only</a:t>
            </a:r>
            <a:r>
              <a:rPr lang="es-ES" dirty="0"/>
              <a:t>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5GS_Ph1-CT, NAPS-CT &amp; CAPIF-CT </a:t>
            </a:r>
            <a:r>
              <a:rPr lang="es-ES" dirty="0" err="1"/>
              <a:t>were</a:t>
            </a:r>
            <a:r>
              <a:rPr lang="es-ES" dirty="0"/>
              <a:t> </a:t>
            </a:r>
            <a:r>
              <a:rPr lang="es-ES" dirty="0" err="1"/>
              <a:t>discussed</a:t>
            </a:r>
            <a:r>
              <a:rPr lang="es-ES" dirty="0"/>
              <a:t>.</a:t>
            </a:r>
          </a:p>
          <a:p>
            <a:pPr lvl="1"/>
            <a:r>
              <a:rPr lang="es-ES" dirty="0"/>
              <a:t>5GS_Ph1-CT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most</a:t>
            </a:r>
            <a:r>
              <a:rPr lang="es-ES" dirty="0"/>
              <a:t> active </a:t>
            </a:r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Item</a:t>
            </a:r>
            <a:r>
              <a:rPr lang="es-ES" dirty="0"/>
              <a:t> (22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agreed</a:t>
            </a:r>
            <a:r>
              <a:rPr lang="es-ES" dirty="0"/>
              <a:t>), </a:t>
            </a:r>
            <a:r>
              <a:rPr lang="es-ES" dirty="0" err="1"/>
              <a:t>followed</a:t>
            </a:r>
            <a:r>
              <a:rPr lang="es-ES" dirty="0"/>
              <a:t> </a:t>
            </a:r>
            <a:r>
              <a:rPr lang="es-ES" dirty="0" err="1"/>
              <a:t>by</a:t>
            </a:r>
            <a:r>
              <a:rPr lang="es-ES" dirty="0"/>
              <a:t> NAPS-CT (6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agreed</a:t>
            </a:r>
            <a:r>
              <a:rPr lang="es-ES" dirty="0"/>
              <a:t>) and CAPIF-CT (1 CR </a:t>
            </a:r>
            <a:r>
              <a:rPr lang="es-ES" dirty="0" err="1"/>
              <a:t>agreed</a:t>
            </a:r>
            <a:r>
              <a:rPr lang="es-ES" dirty="0"/>
              <a:t>).</a:t>
            </a:r>
          </a:p>
          <a:p>
            <a:pPr lvl="1"/>
            <a:r>
              <a:rPr lang="es-ES" dirty="0"/>
              <a:t>TS 29.512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TS </a:t>
            </a:r>
            <a:r>
              <a:rPr lang="es-ES" dirty="0" err="1"/>
              <a:t>with</a:t>
            </a:r>
            <a:r>
              <a:rPr lang="es-ES" dirty="0"/>
              <a:t> more </a:t>
            </a:r>
            <a:r>
              <a:rPr lang="es-ES" dirty="0" err="1"/>
              <a:t>changes</a:t>
            </a:r>
            <a:r>
              <a:rPr lang="es-ES" dirty="0"/>
              <a:t> </a:t>
            </a:r>
            <a:r>
              <a:rPr lang="es-ES" dirty="0" err="1"/>
              <a:t>required</a:t>
            </a:r>
            <a:r>
              <a:rPr lang="es-ES" dirty="0"/>
              <a:t> in </a:t>
            </a:r>
            <a:r>
              <a:rPr lang="es-ES" dirty="0" err="1"/>
              <a:t>Release</a:t>
            </a:r>
            <a:r>
              <a:rPr lang="es-ES" dirty="0"/>
              <a:t> 15 (6 </a:t>
            </a:r>
            <a:r>
              <a:rPr lang="es-ES" dirty="0" err="1"/>
              <a:t>CRs</a:t>
            </a:r>
            <a:r>
              <a:rPr lang="es-ES" dirty="0"/>
              <a:t>)</a:t>
            </a:r>
          </a:p>
          <a:p>
            <a:pPr lvl="1"/>
            <a:r>
              <a:rPr lang="es-ES" dirty="0" err="1"/>
              <a:t>Release</a:t>
            </a:r>
            <a:r>
              <a:rPr lang="es-ES" dirty="0"/>
              <a:t> 15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PAP/CHAP </a:t>
            </a:r>
            <a:r>
              <a:rPr lang="es-ES" dirty="0" err="1"/>
              <a:t>was</a:t>
            </a:r>
            <a:r>
              <a:rPr lang="es-ES" dirty="0"/>
              <a:t> </a:t>
            </a:r>
            <a:r>
              <a:rPr lang="es-ES" dirty="0" err="1"/>
              <a:t>finally</a:t>
            </a:r>
            <a:r>
              <a:rPr lang="es-ES" dirty="0"/>
              <a:t> </a:t>
            </a:r>
            <a:r>
              <a:rPr lang="es-ES" dirty="0" err="1"/>
              <a:t>accepted</a:t>
            </a:r>
            <a:r>
              <a:rPr lang="es-ES" dirty="0"/>
              <a:t> </a:t>
            </a:r>
          </a:p>
          <a:p>
            <a:pPr marL="457200" lvl="1" indent="0">
              <a:buNone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63504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34772</TotalTime>
  <Words>1396</Words>
  <Application>Microsoft Office PowerPoint</Application>
  <PresentationFormat>Widescreen</PresentationFormat>
  <Paragraphs>271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CT#90e</vt:lpstr>
      <vt:lpstr>TSG CT3 Officials </vt:lpstr>
      <vt:lpstr>Meeting Calendar</vt:lpstr>
      <vt:lpstr>TSG WG CT3 Statistics</vt:lpstr>
      <vt:lpstr>New/Revised agreed  Study/Work Items led by CT3</vt:lpstr>
      <vt:lpstr>Work Plan – CT3 Driven – Release 17 </vt:lpstr>
      <vt:lpstr>Work Plan – Non-CT3 Driven – Rel-17 (I)</vt:lpstr>
      <vt:lpstr>TS/TR sent to CT plenary</vt:lpstr>
      <vt:lpstr>Pre-Release 16 Status</vt:lpstr>
      <vt:lpstr>Release 16 Status</vt:lpstr>
      <vt:lpstr>Release 17 Status (I)</vt:lpstr>
      <vt:lpstr>Release 17 Status (II)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approval(I) </vt:lpstr>
      <vt:lpstr>CRs for conditional approval(II)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User</cp:lastModifiedBy>
  <cp:revision>1599</cp:revision>
  <dcterms:created xsi:type="dcterms:W3CDTF">2010-02-05T13:52:04Z</dcterms:created>
  <dcterms:modified xsi:type="dcterms:W3CDTF">2020-11-26T16:26:18Z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