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471" r:id="rId3"/>
    <p:sldId id="462" r:id="rId4"/>
    <p:sldId id="463" r:id="rId5"/>
    <p:sldId id="468" r:id="rId6"/>
    <p:sldId id="464" r:id="rId7"/>
    <p:sldId id="465" r:id="rId8"/>
    <p:sldId id="476" r:id="rId9"/>
    <p:sldId id="466" r:id="rId10"/>
    <p:sldId id="467" r:id="rId11"/>
    <p:sldId id="469" r:id="rId12"/>
    <p:sldId id="473" r:id="rId13"/>
    <p:sldId id="472" r:id="rId14"/>
    <p:sldId id="478" r:id="rId15"/>
    <p:sldId id="477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9112" autoAdjust="0"/>
  </p:normalViewPr>
  <p:slideViewPr>
    <p:cSldViewPr snapToGrid="0">
      <p:cViewPr varScale="1">
        <p:scale>
          <a:sx n="68" d="100"/>
          <a:sy n="68" d="100"/>
        </p:scale>
        <p:origin x="90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3957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</a:t>
            </a: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2020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TSG CT#90-e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Online – 7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– 9</a:t>
            </a:r>
            <a:r>
              <a:rPr lang="sv-SE" altLang="en-US" sz="1200" b="1" baseline="30000" dirty="0" smtClean="0">
                <a:latin typeface="Arial "/>
              </a:rPr>
              <a:t>th</a:t>
            </a:r>
            <a:r>
              <a:rPr lang="sv-SE" altLang="en-US" sz="1200" b="1" dirty="0" smtClean="0">
                <a:latin typeface="Arial "/>
              </a:rPr>
              <a:t> December 2020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CP-203015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CT90_E_Meeting@list.etsi.or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s://www.3gpp.org/ftp/tsg_ct/TSG_CT/TSGC_90e/Agenda" TargetMode="External"/><Relationship Id="rId7" Type="http://schemas.openxmlformats.org/officeDocument/2006/relationships/hyperlink" Target="https://www.3gpp.org/ftp/tsg_ct/TSG_CT/TSGC_90e/Templates" TargetMode="External"/><Relationship Id="rId2" Type="http://schemas.openxmlformats.org/officeDocument/2006/relationships/hyperlink" Target="https://www.3gpp.org/ftp/tsg_ct/TSG_CT/TSGC_90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TSGC_90e/Report" TargetMode="External"/><Relationship Id="rId5" Type="http://schemas.openxmlformats.org/officeDocument/2006/relationships/hyperlink" Target="https://www.3gpp.org/ftp/tsg_ct/TSG_CT/TSGC_90e/Inbox" TargetMode="External"/><Relationship Id="rId4" Type="http://schemas.openxmlformats.org/officeDocument/2006/relationships/hyperlink" Target="https://www.3gpp.org/ftp/tsg_ct/TSG_CT/TSGC_90e/Docs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mailto:Kimmo.Kymalainen@etsi.org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ct/TSG_CT/TSGC_90e/Inbox/Drafts/CP-203015_rev1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CT#90-e Guidance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smtClean="0"/>
              <a:t>Mr Lionel Morand</a:t>
            </a:r>
          </a:p>
          <a:p>
            <a:r>
              <a:rPr lang="en-GB" altLang="en-US" smtClean="0"/>
              <a:t>CT Chairman,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Approval process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345" y="1825625"/>
            <a:ext cx="11553968" cy="4351338"/>
          </a:xfrm>
        </p:spPr>
        <p:txBody>
          <a:bodyPr/>
          <a:lstStyle/>
          <a:p>
            <a:r>
              <a:rPr lang="en-US" sz="2000" dirty="0" smtClean="0"/>
              <a:t>CRs, CR packs, WG status reports, new/revised WID, LS In for information for which no comment has been raised until the initial comment phase deadline </a:t>
            </a:r>
            <a:r>
              <a:rPr lang="en-US" sz="2000" dirty="0" smtClean="0"/>
              <a:t>(4) </a:t>
            </a:r>
            <a:r>
              <a:rPr lang="en-US" sz="2000" dirty="0" smtClean="0"/>
              <a:t>will be approved without further discussion.</a:t>
            </a:r>
          </a:p>
          <a:p>
            <a:r>
              <a:rPr lang="en-US" sz="2000" dirty="0" smtClean="0"/>
              <a:t>Any comment raised after the initial comment phase deadline </a:t>
            </a:r>
            <a:r>
              <a:rPr lang="en-US" sz="2000" dirty="0" smtClean="0"/>
              <a:t>(4) </a:t>
            </a:r>
            <a:r>
              <a:rPr lang="en-US" sz="2000" dirty="0" smtClean="0"/>
              <a:t>will be discussed on the CT#90e email list (see following slide) with the use of the Inbox/Draft folder to share proposed revised text.</a:t>
            </a:r>
          </a:p>
          <a:p>
            <a:r>
              <a:rPr lang="en-US" sz="2000" dirty="0" smtClean="0"/>
              <a:t>Document authors are responsible to </a:t>
            </a:r>
            <a:r>
              <a:rPr lang="en-US" sz="2000" dirty="0"/>
              <a:t>seek for </a:t>
            </a:r>
            <a:r>
              <a:rPr lang="en-US" sz="2000" dirty="0" smtClean="0"/>
              <a:t>consensus and sum up the output of any discussion</a:t>
            </a:r>
          </a:p>
          <a:p>
            <a:r>
              <a:rPr lang="en-US" sz="2000" dirty="0" smtClean="0"/>
              <a:t>Daily summary with a </a:t>
            </a:r>
            <a:r>
              <a:rPr lang="en-US" sz="2000" dirty="0" err="1" smtClean="0"/>
              <a:t>Tdoc</a:t>
            </a:r>
            <a:r>
              <a:rPr lang="en-US" sz="2000" dirty="0" smtClean="0"/>
              <a:t> status update will be provided by the CT leadership</a:t>
            </a:r>
          </a:p>
          <a:p>
            <a:r>
              <a:rPr lang="en-US" sz="2000" dirty="0" smtClean="0"/>
              <a:t>Revised documents will have to be submitted on time </a:t>
            </a:r>
            <a:r>
              <a:rPr lang="en-US" sz="2000" dirty="0" smtClean="0"/>
              <a:t>(5)</a:t>
            </a:r>
            <a:endParaRPr lang="en-US" sz="2000" dirty="0" smtClean="0"/>
          </a:p>
          <a:p>
            <a:r>
              <a:rPr lang="en-US" sz="2000" dirty="0" smtClean="0"/>
              <a:t>After the final comment phase </a:t>
            </a:r>
            <a:r>
              <a:rPr lang="en-US" sz="2000" dirty="0" smtClean="0"/>
              <a:t>(6), </a:t>
            </a:r>
            <a:r>
              <a:rPr lang="en-US" sz="2000" dirty="0" smtClean="0"/>
              <a:t>decisions on the remaining documents will be taken by the CT chair, helped by the CT leadership, based on the output of the discussions on the CT#90e </a:t>
            </a:r>
            <a:r>
              <a:rPr lang="en-US" sz="2000" dirty="0"/>
              <a:t>email list </a:t>
            </a:r>
            <a:endParaRPr lang="en-US" sz="2000" dirty="0" smtClean="0"/>
          </a:p>
          <a:p>
            <a:r>
              <a:rPr lang="en-GB" sz="2000" dirty="0" smtClean="0"/>
              <a:t>At the end of the meeting , all non-approved docs will be indicated as "noted", "not pursued", "postponed" or "Withdrawn"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0076286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Proposed </a:t>
            </a:r>
            <a:r>
              <a:rPr lang="en-GB" smtClean="0"/>
              <a:t>email subject headers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048250" cy="4351338"/>
          </a:xfrm>
        </p:spPr>
        <p:txBody>
          <a:bodyPr/>
          <a:lstStyle/>
          <a:p>
            <a:r>
              <a:rPr lang="fr-FR" sz="2000" dirty="0" err="1" smtClean="0"/>
              <a:t>When</a:t>
            </a:r>
            <a:r>
              <a:rPr lang="fr-FR" sz="2000" dirty="0" smtClean="0"/>
              <a:t> </a:t>
            </a:r>
            <a:r>
              <a:rPr lang="fr-FR" sz="2000" dirty="0" err="1" smtClean="0"/>
              <a:t>triggering</a:t>
            </a:r>
            <a:r>
              <a:rPr lang="fr-FR" sz="2000" dirty="0" smtClean="0"/>
              <a:t> a discussion on the CT#90e email </a:t>
            </a:r>
            <a:r>
              <a:rPr lang="fr-FR" sz="2000" dirty="0" err="1" smtClean="0"/>
              <a:t>list</a:t>
            </a:r>
            <a:r>
              <a:rPr lang="fr-FR" sz="2000" dirty="0" smtClean="0"/>
              <a:t>, </a:t>
            </a:r>
            <a:r>
              <a:rPr lang="fr-FR" sz="2000" dirty="0" err="1" smtClean="0"/>
              <a:t>unambiguous</a:t>
            </a:r>
            <a:r>
              <a:rPr lang="fr-FR" sz="2000" dirty="0" smtClean="0"/>
              <a:t> </a:t>
            </a:r>
            <a:r>
              <a:rPr lang="fr-FR" sz="2000" dirty="0" err="1" smtClean="0"/>
              <a:t>subject</a:t>
            </a:r>
            <a:r>
              <a:rPr lang="fr-FR" sz="2000" dirty="0" smtClean="0"/>
              <a:t> header </a:t>
            </a:r>
            <a:r>
              <a:rPr lang="fr-FR" sz="2000" dirty="0" err="1" smtClean="0"/>
              <a:t>shall</a:t>
            </a:r>
            <a:r>
              <a:rPr lang="fr-FR" sz="2000" dirty="0" smtClean="0"/>
              <a:t>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used</a:t>
            </a:r>
            <a:endParaRPr lang="fr-FR" sz="2000" dirty="0" smtClean="0"/>
          </a:p>
          <a:p>
            <a:r>
              <a:rPr lang="fr-FR" sz="2000" dirty="0" smtClean="0"/>
              <a:t>Email </a:t>
            </a:r>
            <a:r>
              <a:rPr lang="fr-FR" sz="2000" dirty="0" err="1" smtClean="0"/>
              <a:t>subject</a:t>
            </a:r>
            <a:r>
              <a:rPr lang="fr-FR" sz="2000" dirty="0" err="1"/>
              <a:t>s</a:t>
            </a:r>
            <a:r>
              <a:rPr lang="fr-FR" sz="2000" dirty="0" smtClean="0"/>
              <a:t> SHALL NOT </a:t>
            </a:r>
            <a:r>
              <a:rPr lang="fr-FR" sz="2000" dirty="0" err="1" smtClean="0"/>
              <a:t>be</a:t>
            </a:r>
            <a:r>
              <a:rPr lang="fr-FR" sz="2000" dirty="0" smtClean="0"/>
              <a:t> </a:t>
            </a:r>
            <a:r>
              <a:rPr lang="fr-FR" sz="2000" dirty="0" err="1" smtClean="0"/>
              <a:t>modified</a:t>
            </a:r>
            <a:endParaRPr lang="fr-FR" sz="2000" dirty="0" smtClean="0"/>
          </a:p>
          <a:p>
            <a:r>
              <a:rPr lang="fr-FR" sz="2000" dirty="0" err="1" smtClean="0"/>
              <a:t>Please</a:t>
            </a:r>
            <a:r>
              <a:rPr lang="fr-FR" sz="2000" dirty="0" smtClean="0"/>
              <a:t> use the correct </a:t>
            </a:r>
            <a:r>
              <a:rPr lang="fr-FR" sz="2000" dirty="0" err="1" smtClean="0"/>
              <a:t>Tdoc</a:t>
            </a:r>
            <a:r>
              <a:rPr lang="fr-FR" sz="2000" dirty="0" smtClean="0"/>
              <a:t>#, </a:t>
            </a:r>
            <a:r>
              <a:rPr lang="fr-FR" sz="2000" dirty="0" err="1" smtClean="0"/>
              <a:t>especially</a:t>
            </a:r>
            <a:r>
              <a:rPr lang="fr-FR" sz="2000" dirty="0" smtClean="0"/>
              <a:t> </a:t>
            </a:r>
            <a:r>
              <a:rPr lang="fr-FR" sz="2000" dirty="0" err="1" smtClean="0"/>
              <a:t>when</a:t>
            </a:r>
            <a:r>
              <a:rPr lang="fr-FR" sz="2000" dirty="0" smtClean="0"/>
              <a:t> the comment </a:t>
            </a:r>
            <a:r>
              <a:rPr lang="fr-FR" sz="2000" dirty="0" err="1" smtClean="0"/>
              <a:t>is</a:t>
            </a:r>
            <a:r>
              <a:rPr lang="fr-FR" sz="2000" dirty="0" smtClean="0"/>
              <a:t> </a:t>
            </a:r>
            <a:r>
              <a:rPr lang="fr-FR" sz="2000" dirty="0" err="1" smtClean="0"/>
              <a:t>related</a:t>
            </a:r>
            <a:r>
              <a:rPr lang="fr-FR" sz="2000" dirty="0" smtClean="0"/>
              <a:t> to </a:t>
            </a:r>
            <a:r>
              <a:rPr lang="fr-FR" sz="2000" dirty="0" err="1" smtClean="0"/>
              <a:t>revised</a:t>
            </a:r>
            <a:r>
              <a:rPr lang="fr-FR" sz="2000" dirty="0" smtClean="0"/>
              <a:t> document</a:t>
            </a:r>
          </a:p>
          <a:p>
            <a:endParaRPr lang="fr-FR" sz="2000" dirty="0" smtClean="0"/>
          </a:p>
          <a:p>
            <a:endParaRPr lang="fr-FR" sz="2000" dirty="0" smtClean="0"/>
          </a:p>
          <a:p>
            <a:endParaRPr lang="fr-FR" sz="20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096000" y="1840865"/>
            <a:ext cx="60960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 err="1" smtClean="0"/>
              <a:t>Subject</a:t>
            </a:r>
            <a:r>
              <a:rPr lang="fr-FR" sz="2000" dirty="0" smtClean="0"/>
              <a:t> headers :</a:t>
            </a:r>
          </a:p>
          <a:p>
            <a:pPr lvl="1"/>
            <a:r>
              <a:rPr lang="fr-FR" sz="1400" dirty="0"/>
              <a:t>[</a:t>
            </a:r>
            <a:r>
              <a:rPr lang="fr-FR" sz="1400" dirty="0" smtClean="0"/>
              <a:t>AI#2] [Agenda/DAD] [CP-203xxx] </a:t>
            </a:r>
            <a:r>
              <a:rPr lang="fr-FR" sz="1400" dirty="0"/>
              <a:t>comment:</a:t>
            </a:r>
          </a:p>
          <a:p>
            <a:pPr lvl="1"/>
            <a:r>
              <a:rPr lang="fr-FR" sz="1400" dirty="0"/>
              <a:t>[</a:t>
            </a:r>
            <a:r>
              <a:rPr lang="fr-FR" sz="1400" dirty="0" smtClean="0"/>
              <a:t>AI#3] [CT </a:t>
            </a:r>
            <a:r>
              <a:rPr lang="fr-FR" sz="1400" dirty="0"/>
              <a:t>report] [</a:t>
            </a:r>
            <a:r>
              <a:rPr lang="fr-FR" sz="1400" dirty="0" err="1"/>
              <a:t>Tdoc#xx</a:t>
            </a:r>
            <a:r>
              <a:rPr lang="fr-FR" sz="1400" dirty="0"/>
              <a:t>] comment:</a:t>
            </a:r>
          </a:p>
          <a:p>
            <a:pPr lvl="1"/>
            <a:r>
              <a:rPr lang="fr-FR" sz="1400" dirty="0" smtClean="0"/>
              <a:t>[</a:t>
            </a:r>
            <a:r>
              <a:rPr lang="fr-FR" sz="1400" dirty="0"/>
              <a:t>AI#4.1] [LS In] </a:t>
            </a:r>
            <a:r>
              <a:rPr lang="fr-FR" sz="1400" dirty="0" smtClean="0"/>
              <a:t>[</a:t>
            </a:r>
            <a:r>
              <a:rPr lang="fr-FR" sz="1400" dirty="0"/>
              <a:t>CP-203xxx</a:t>
            </a:r>
            <a:r>
              <a:rPr lang="fr-FR" sz="1400" dirty="0" smtClean="0"/>
              <a:t>] </a:t>
            </a:r>
            <a:r>
              <a:rPr lang="fr-FR" sz="1400" dirty="0"/>
              <a:t>comment:</a:t>
            </a:r>
          </a:p>
          <a:p>
            <a:pPr lvl="1"/>
            <a:r>
              <a:rPr lang="fr-FR" sz="1400" dirty="0"/>
              <a:t>[AI#4.2] [LS Out] </a:t>
            </a:r>
            <a:r>
              <a:rPr lang="fr-FR" sz="1400" dirty="0" smtClean="0"/>
              <a:t>[</a:t>
            </a:r>
            <a:r>
              <a:rPr lang="fr-FR" sz="1400" dirty="0"/>
              <a:t>CP-203xxx</a:t>
            </a:r>
            <a:r>
              <a:rPr lang="fr-FR" sz="1400" dirty="0" smtClean="0"/>
              <a:t>] </a:t>
            </a:r>
            <a:r>
              <a:rPr lang="fr-FR" sz="1400" dirty="0"/>
              <a:t>comment:</a:t>
            </a:r>
          </a:p>
          <a:p>
            <a:pPr lvl="1"/>
            <a:r>
              <a:rPr lang="fr-FR" sz="1400" dirty="0" smtClean="0"/>
              <a:t>[AI#5.x] [WG report] [</a:t>
            </a:r>
            <a:r>
              <a:rPr lang="fr-FR" sz="1400" dirty="0" err="1" smtClean="0"/>
              <a:t>Tdoc#xx</a:t>
            </a:r>
            <a:r>
              <a:rPr lang="fr-FR" sz="1400" dirty="0" smtClean="0"/>
              <a:t>] comment:</a:t>
            </a:r>
          </a:p>
          <a:p>
            <a:pPr lvl="1"/>
            <a:r>
              <a:rPr lang="fr-FR" sz="1400" dirty="0" smtClean="0"/>
              <a:t>[</a:t>
            </a:r>
            <a:r>
              <a:rPr lang="fr-FR" sz="1400" dirty="0" err="1"/>
              <a:t>AI#xx</a:t>
            </a:r>
            <a:r>
              <a:rPr lang="fr-FR" sz="1400" dirty="0"/>
              <a:t>] [CR pack] </a:t>
            </a:r>
            <a:r>
              <a:rPr lang="fr-FR" sz="1400" dirty="0" smtClean="0"/>
              <a:t>[</a:t>
            </a:r>
            <a:r>
              <a:rPr lang="fr-FR" sz="1400" dirty="0"/>
              <a:t>CP-203xxx</a:t>
            </a:r>
            <a:r>
              <a:rPr lang="fr-FR" sz="1400" dirty="0" smtClean="0"/>
              <a:t>] </a:t>
            </a:r>
            <a:r>
              <a:rPr lang="fr-FR" sz="1400" dirty="0"/>
              <a:t>comment:</a:t>
            </a:r>
          </a:p>
          <a:p>
            <a:pPr lvl="1"/>
            <a:r>
              <a:rPr lang="fr-FR" sz="1400" dirty="0"/>
              <a:t>[</a:t>
            </a:r>
            <a:r>
              <a:rPr lang="fr-FR" sz="1400" dirty="0" err="1"/>
              <a:t>AI#xx</a:t>
            </a:r>
            <a:r>
              <a:rPr lang="fr-FR" sz="1400" dirty="0"/>
              <a:t>] [</a:t>
            </a:r>
            <a:r>
              <a:rPr lang="fr-FR" sz="1400" dirty="0" err="1"/>
              <a:t>Company</a:t>
            </a:r>
            <a:r>
              <a:rPr lang="fr-FR" sz="1400" dirty="0"/>
              <a:t> CR] </a:t>
            </a:r>
            <a:r>
              <a:rPr lang="fr-FR" sz="1400" dirty="0" smtClean="0"/>
              <a:t>[</a:t>
            </a:r>
            <a:r>
              <a:rPr lang="fr-FR" sz="1400" dirty="0"/>
              <a:t>CP-203xxx</a:t>
            </a:r>
            <a:r>
              <a:rPr lang="fr-FR" sz="1400" dirty="0" smtClean="0"/>
              <a:t>] </a:t>
            </a:r>
            <a:r>
              <a:rPr lang="fr-FR" sz="1400" dirty="0"/>
              <a:t>comment:</a:t>
            </a:r>
          </a:p>
          <a:p>
            <a:pPr lvl="1"/>
            <a:r>
              <a:rPr lang="fr-FR" sz="1400" dirty="0"/>
              <a:t>[AI#17.2] [New WID] [CP-203xxx] comment:</a:t>
            </a:r>
          </a:p>
          <a:p>
            <a:pPr lvl="1"/>
            <a:r>
              <a:rPr lang="fr-FR" sz="1400" dirty="0"/>
              <a:t>[AI#17.3] [</a:t>
            </a:r>
            <a:r>
              <a:rPr lang="fr-FR" sz="1400" dirty="0" err="1"/>
              <a:t>Revised</a:t>
            </a:r>
            <a:r>
              <a:rPr lang="fr-FR" sz="1400" dirty="0"/>
              <a:t> WID] [CP-203xxx] comment:</a:t>
            </a:r>
          </a:p>
          <a:p>
            <a:pPr lvl="1"/>
            <a:r>
              <a:rPr lang="fr-FR" sz="1400" dirty="0" smtClean="0"/>
              <a:t>[AI#18.2] [</a:t>
            </a:r>
            <a:r>
              <a:rPr lang="fr-FR" sz="1400" dirty="0" err="1" smtClean="0"/>
              <a:t>Specs</a:t>
            </a:r>
            <a:r>
              <a:rPr lang="fr-FR" sz="1400" dirty="0" smtClean="0"/>
              <a:t> for info] [CP-203xxx] comment:</a:t>
            </a:r>
          </a:p>
          <a:p>
            <a:pPr lvl="1"/>
            <a:r>
              <a:rPr lang="fr-FR" sz="1400" dirty="0"/>
              <a:t>[</a:t>
            </a:r>
            <a:r>
              <a:rPr lang="fr-FR" sz="1400" dirty="0" smtClean="0"/>
              <a:t>AI#18.3] </a:t>
            </a:r>
            <a:r>
              <a:rPr lang="fr-FR" sz="1400" dirty="0"/>
              <a:t>[</a:t>
            </a:r>
            <a:r>
              <a:rPr lang="fr-FR" sz="1400" dirty="0" err="1"/>
              <a:t>Specs</a:t>
            </a:r>
            <a:r>
              <a:rPr lang="fr-FR" sz="1400" dirty="0"/>
              <a:t> for </a:t>
            </a:r>
            <a:r>
              <a:rPr lang="fr-FR" sz="1400" dirty="0" err="1" smtClean="0"/>
              <a:t>approval</a:t>
            </a:r>
            <a:r>
              <a:rPr lang="fr-FR" sz="1400" dirty="0" smtClean="0"/>
              <a:t>] </a:t>
            </a:r>
            <a:r>
              <a:rPr lang="fr-FR" sz="1400" dirty="0"/>
              <a:t>[CP-203xxx] comment:</a:t>
            </a:r>
          </a:p>
          <a:p>
            <a:pPr lvl="1"/>
            <a:r>
              <a:rPr lang="fr-FR" sz="1400" dirty="0" smtClean="0"/>
              <a:t>[AI#19.3] [</a:t>
            </a:r>
            <a:r>
              <a:rPr lang="fr-FR" sz="1400" dirty="0" err="1" smtClean="0"/>
              <a:t>ToR</a:t>
            </a:r>
            <a:r>
              <a:rPr lang="fr-FR" sz="1400" dirty="0" smtClean="0"/>
              <a:t>] </a:t>
            </a:r>
            <a:r>
              <a:rPr lang="fr-FR" sz="1400" dirty="0"/>
              <a:t>[CP-203xxx] comment:</a:t>
            </a:r>
          </a:p>
          <a:p>
            <a:pPr lvl="1"/>
            <a:r>
              <a:rPr lang="fr-FR" sz="1400" dirty="0"/>
              <a:t>[</a:t>
            </a:r>
            <a:r>
              <a:rPr lang="fr-FR" sz="1400" dirty="0" smtClean="0"/>
              <a:t>AI#20] [</a:t>
            </a:r>
            <a:r>
              <a:rPr lang="fr-FR" sz="1400" dirty="0" err="1" smtClean="0"/>
              <a:t>Workplan</a:t>
            </a:r>
            <a:r>
              <a:rPr lang="fr-FR" sz="1400" dirty="0" smtClean="0"/>
              <a:t>] </a:t>
            </a:r>
            <a:r>
              <a:rPr lang="fr-FR" sz="1400" dirty="0"/>
              <a:t>[CP-203xxx] comment:</a:t>
            </a:r>
          </a:p>
          <a:p>
            <a:pPr lvl="1"/>
            <a:r>
              <a:rPr lang="fr-FR" sz="1400" dirty="0" err="1" smtClean="0"/>
              <a:t>Others</a:t>
            </a:r>
            <a:r>
              <a:rPr lang="fr-FR" sz="1400" dirty="0" smtClean="0"/>
              <a:t>:</a:t>
            </a:r>
          </a:p>
          <a:p>
            <a:pPr lvl="2"/>
            <a:r>
              <a:rPr lang="fr-FR" sz="1400" dirty="0" smtClean="0"/>
              <a:t>[</a:t>
            </a:r>
            <a:r>
              <a:rPr lang="fr-FR" sz="1400" dirty="0" err="1" smtClean="0"/>
              <a:t>AI#xx</a:t>
            </a:r>
            <a:r>
              <a:rPr lang="fr-FR" sz="1400" dirty="0" smtClean="0"/>
              <a:t>] [</a:t>
            </a:r>
            <a:r>
              <a:rPr lang="fr-FR" sz="1400" i="1" dirty="0" smtClean="0"/>
              <a:t>Agenda Item </a:t>
            </a:r>
            <a:r>
              <a:rPr lang="fr-FR" sz="1400" i="1" dirty="0" err="1" smtClean="0"/>
              <a:t>Title</a:t>
            </a:r>
            <a:r>
              <a:rPr lang="fr-FR" sz="1400" dirty="0" smtClean="0"/>
              <a:t>] [</a:t>
            </a:r>
            <a:r>
              <a:rPr lang="fr-FR" sz="1400" dirty="0"/>
              <a:t>CP-203xxx</a:t>
            </a:r>
            <a:r>
              <a:rPr lang="fr-FR" sz="1400" dirty="0" smtClean="0"/>
              <a:t>] comment:</a:t>
            </a:r>
          </a:p>
          <a:p>
            <a:pPr lvl="2"/>
            <a:r>
              <a:rPr lang="fr-FR" sz="1400" dirty="0" smtClean="0"/>
              <a:t>[CT#90-e] </a:t>
            </a:r>
            <a:r>
              <a:rPr lang="fr-FR" sz="1400" i="1" dirty="0" err="1" smtClean="0"/>
              <a:t>Any</a:t>
            </a:r>
            <a:r>
              <a:rPr lang="fr-FR" sz="1400" i="1" dirty="0" smtClean="0"/>
              <a:t> General topics (</a:t>
            </a:r>
            <a:r>
              <a:rPr lang="fr-FR" sz="1400" i="1" dirty="0" err="1" smtClean="0"/>
              <a:t>when</a:t>
            </a:r>
            <a:r>
              <a:rPr lang="fr-FR" sz="1400" i="1" dirty="0" smtClean="0"/>
              <a:t> no agenda item </a:t>
            </a:r>
            <a:r>
              <a:rPr lang="fr-FR" sz="1400" i="1" dirty="0" err="1" smtClean="0"/>
              <a:t>is</a:t>
            </a:r>
            <a:r>
              <a:rPr lang="fr-FR" sz="1400" i="1" dirty="0" smtClean="0"/>
              <a:t> applicable)</a:t>
            </a:r>
            <a:endParaRPr lang="fr-FR" sz="1400" dirty="0" smtClean="0"/>
          </a:p>
          <a:p>
            <a:endParaRPr lang="fr-FR" sz="2000" dirty="0" smtClean="0"/>
          </a:p>
          <a:p>
            <a:endParaRPr lang="fr-FR" sz="2000" dirty="0"/>
          </a:p>
        </p:txBody>
      </p:sp>
      <p:sp>
        <p:nvSpPr>
          <p:cNvPr id="5" name="ZoneTexte 4"/>
          <p:cNvSpPr txBox="1"/>
          <p:nvPr/>
        </p:nvSpPr>
        <p:spPr>
          <a:xfrm rot="20143404">
            <a:off x="8187904" y="515103"/>
            <a:ext cx="1912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UPDATED</a:t>
            </a:r>
            <a:endParaRPr lang="fr-FR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4952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GoToWebinar</a:t>
            </a:r>
            <a:r>
              <a:rPr lang="fr-FR" dirty="0" smtClean="0"/>
              <a:t> sessions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Dates:</a:t>
            </a:r>
          </a:p>
          <a:p>
            <a:pPr lvl="1"/>
            <a:r>
              <a:rPr lang="fr-FR" dirty="0" err="1" smtClean="0"/>
              <a:t>Monday</a:t>
            </a:r>
            <a:r>
              <a:rPr lang="fr-FR" dirty="0" smtClean="0"/>
              <a:t>, </a:t>
            </a:r>
            <a:r>
              <a:rPr lang="fr-FR" dirty="0" err="1" smtClean="0"/>
              <a:t>Dec</a:t>
            </a:r>
            <a:r>
              <a:rPr lang="fr-FR" dirty="0" smtClean="0"/>
              <a:t>. 7</a:t>
            </a:r>
          </a:p>
          <a:p>
            <a:pPr lvl="1"/>
            <a:r>
              <a:rPr lang="fr-FR" dirty="0" smtClean="0"/>
              <a:t>Tuesday, </a:t>
            </a:r>
            <a:r>
              <a:rPr lang="fr-FR" dirty="0" err="1" smtClean="0"/>
              <a:t>Dec</a:t>
            </a:r>
            <a:r>
              <a:rPr lang="fr-FR" dirty="0" smtClean="0"/>
              <a:t>. 8</a:t>
            </a:r>
          </a:p>
          <a:p>
            <a:pPr lvl="1"/>
            <a:r>
              <a:rPr lang="fr-FR" dirty="0" err="1" smtClean="0"/>
              <a:t>Wednesday</a:t>
            </a:r>
            <a:r>
              <a:rPr lang="fr-FR" dirty="0" smtClean="0"/>
              <a:t>, </a:t>
            </a:r>
            <a:r>
              <a:rPr lang="fr-FR" dirty="0" err="1" smtClean="0"/>
              <a:t>Dec</a:t>
            </a:r>
            <a:r>
              <a:rPr lang="fr-FR" dirty="0" smtClean="0"/>
              <a:t>. 9</a:t>
            </a:r>
          </a:p>
          <a:p>
            <a:r>
              <a:rPr lang="fr-FR" dirty="0" smtClean="0"/>
              <a:t>Time slot for all the sessions:</a:t>
            </a:r>
          </a:p>
          <a:p>
            <a:pPr lvl="1"/>
            <a:r>
              <a:rPr lang="fr-FR" dirty="0" smtClean="0"/>
              <a:t>14h-16h UTC</a:t>
            </a:r>
          </a:p>
          <a:p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081596"/>
              </p:ext>
            </p:extLst>
          </p:nvPr>
        </p:nvGraphicFramePr>
        <p:xfrm>
          <a:off x="5895344" y="2320123"/>
          <a:ext cx="4135759" cy="33164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0547"/>
                <a:gridCol w="977608"/>
                <a:gridCol w="1467604"/>
              </a:tblGrid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06:00 - 08:00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PDT</a:t>
                      </a:r>
                      <a:endParaRPr lang="fr-FR" sz="2400" b="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Los Angeles</a:t>
                      </a:r>
                      <a:endParaRPr lang="fr-FR" sz="2400" b="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09:00 - 11:00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EDT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New York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14:00 </a:t>
                      </a:r>
                      <a:r>
                        <a:rPr lang="fr-FR" sz="1800" dirty="0">
                          <a:effectLst/>
                        </a:rPr>
                        <a:t>- </a:t>
                      </a:r>
                      <a:r>
                        <a:rPr lang="fr-FR" sz="1800" dirty="0" smtClean="0">
                          <a:effectLst/>
                        </a:rPr>
                        <a:t>16:00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UTC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UTC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1" dirty="0">
                          <a:effectLst/>
                        </a:rPr>
                        <a:t>15:00 - 17:00</a:t>
                      </a:r>
                      <a:endParaRPr lang="fr-FR" sz="240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CEST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Paris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19:30 </a:t>
                      </a:r>
                      <a:r>
                        <a:rPr lang="fr-FR" sz="1800" dirty="0">
                          <a:effectLst/>
                        </a:rPr>
                        <a:t>- </a:t>
                      </a:r>
                      <a:r>
                        <a:rPr lang="fr-FR" sz="1800" dirty="0" smtClean="0">
                          <a:effectLst/>
                        </a:rPr>
                        <a:t>21:30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IST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Calcutta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22:00 </a:t>
                      </a:r>
                      <a:r>
                        <a:rPr lang="fr-FR" sz="1800" dirty="0">
                          <a:effectLst/>
                        </a:rPr>
                        <a:t>- </a:t>
                      </a:r>
                      <a:r>
                        <a:rPr lang="fr-FR" sz="1800" dirty="0" smtClean="0">
                          <a:effectLst/>
                        </a:rPr>
                        <a:t>00:00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CST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Shanghai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23:00 </a:t>
                      </a:r>
                      <a:r>
                        <a:rPr lang="fr-FR" sz="1800" dirty="0">
                          <a:effectLst/>
                        </a:rPr>
                        <a:t>- </a:t>
                      </a:r>
                      <a:r>
                        <a:rPr lang="fr-FR" sz="1800" dirty="0" smtClean="0">
                          <a:effectLst/>
                        </a:rPr>
                        <a:t>01:00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JST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Tokyo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23:00 - 01:00</a:t>
                      </a:r>
                      <a:endParaRPr lang="fr-FR" sz="2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KST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Seoul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01:00 </a:t>
                      </a:r>
                      <a:r>
                        <a:rPr lang="fr-FR" sz="1800" dirty="0">
                          <a:effectLst/>
                        </a:rPr>
                        <a:t>- </a:t>
                      </a:r>
                      <a:r>
                        <a:rPr lang="fr-FR" sz="1800" dirty="0" smtClean="0">
                          <a:effectLst/>
                        </a:rPr>
                        <a:t>03:00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AEST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Sydney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</a:tr>
            </a:tbl>
          </a:graphicData>
        </a:graphic>
      </p:graphicFrame>
      <p:sp>
        <p:nvSpPr>
          <p:cNvPr id="5" name="ZoneTexte 4"/>
          <p:cNvSpPr txBox="1"/>
          <p:nvPr/>
        </p:nvSpPr>
        <p:spPr>
          <a:xfrm rot="20143404">
            <a:off x="6848319" y="581961"/>
            <a:ext cx="1912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UPDATED</a:t>
            </a:r>
            <a:endParaRPr lang="fr-FR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6622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GoToWebinar</a:t>
            </a:r>
            <a:r>
              <a:rPr lang="fr-FR" dirty="0" smtClean="0"/>
              <a:t> </a:t>
            </a:r>
            <a:r>
              <a:rPr lang="fr-FR" dirty="0" err="1" smtClean="0"/>
              <a:t>tips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Invitation will only be sent to registered delegates</a:t>
            </a:r>
          </a:p>
          <a:p>
            <a:r>
              <a:rPr lang="en-GB" dirty="0" smtClean="0"/>
              <a:t>Please connect 10 min before the start of the session</a:t>
            </a:r>
            <a:endParaRPr lang="fr-FR" dirty="0" smtClean="0"/>
          </a:p>
          <a:p>
            <a:r>
              <a:rPr lang="en-US" dirty="0" smtClean="0"/>
              <a:t>Please use </a:t>
            </a:r>
            <a:r>
              <a:rPr lang="en-US" dirty="0"/>
              <a:t>an external head set </a:t>
            </a:r>
            <a:endParaRPr lang="en-US" dirty="0" smtClean="0"/>
          </a:p>
          <a:p>
            <a:r>
              <a:rPr lang="en-US" dirty="0" smtClean="0"/>
              <a:t>Please use </a:t>
            </a:r>
            <a:r>
              <a:rPr lang="en-US" dirty="0"/>
              <a:t>the desktop app of </a:t>
            </a:r>
            <a:r>
              <a:rPr lang="en-US" dirty="0" err="1" smtClean="0"/>
              <a:t>GoToWebinar</a:t>
            </a:r>
            <a:endParaRPr lang="en-US" dirty="0"/>
          </a:p>
          <a:p>
            <a:r>
              <a:rPr lang="en-US" dirty="0" smtClean="0"/>
              <a:t>Please use the </a:t>
            </a:r>
            <a:r>
              <a:rPr lang="en-US" dirty="0"/>
              <a:t>audio connection of the app </a:t>
            </a:r>
            <a:r>
              <a:rPr lang="en-US" dirty="0" smtClean="0"/>
              <a:t>to </a:t>
            </a:r>
            <a:r>
              <a:rPr lang="en-US" dirty="0"/>
              <a:t>ensure best audio quality.</a:t>
            </a:r>
          </a:p>
          <a:p>
            <a:r>
              <a:rPr lang="en-US" dirty="0" smtClean="0"/>
              <a:t>Please turn </a:t>
            </a:r>
            <a:r>
              <a:rPr lang="en-US" dirty="0"/>
              <a:t>off video and only operate audio</a:t>
            </a:r>
            <a:r>
              <a:rPr lang="en-US" dirty="0" smtClean="0"/>
              <a:t>.</a:t>
            </a:r>
          </a:p>
          <a:p>
            <a:r>
              <a:rPr lang="en-GB" dirty="0"/>
              <a:t>Please DO NOT use the built-in hand raising tool (      ) to ask for the floor. Use instead </a:t>
            </a:r>
            <a:r>
              <a:rPr lang="en-GB"/>
              <a:t>the </a:t>
            </a:r>
            <a:r>
              <a:rPr lang="en-GB" smtClean="0"/>
              <a:t>3GPP TOHRU </a:t>
            </a:r>
            <a:r>
              <a:rPr lang="en-GB" dirty="0"/>
              <a:t>hand raising tool (see next slide</a:t>
            </a:r>
            <a:r>
              <a:rPr lang="en-GB" dirty="0" smtClean="0"/>
              <a:t>)</a:t>
            </a:r>
            <a:endParaRPr lang="en-US" dirty="0"/>
          </a:p>
        </p:txBody>
      </p:sp>
      <p:pic>
        <p:nvPicPr>
          <p:cNvPr id="4" name="Picture 39"/>
          <p:cNvPicPr/>
          <p:nvPr/>
        </p:nvPicPr>
        <p:blipFill>
          <a:blip r:embed="rId2"/>
          <a:stretch>
            <a:fillRect/>
          </a:stretch>
        </p:blipFill>
        <p:spPr>
          <a:xfrm>
            <a:off x="8404747" y="5287054"/>
            <a:ext cx="441278" cy="428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29314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TOHRU hand raising tool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42152" y="1771033"/>
            <a:ext cx="10515600" cy="4351338"/>
          </a:xfrm>
        </p:spPr>
        <p:txBody>
          <a:bodyPr/>
          <a:lstStyle/>
          <a:p>
            <a:r>
              <a:rPr lang="en-GB" sz="1800" dirty="0"/>
              <a:t>Find TOHRU at </a:t>
            </a:r>
            <a:r>
              <a:rPr lang="en-GB" sz="1800" u="sng" dirty="0" smtClean="0">
                <a:hlinkClick r:id="rId2"/>
              </a:rPr>
              <a:t>https://www.3gpp.org/tohru/</a:t>
            </a:r>
            <a:endParaRPr lang="en-GB" sz="1800" dirty="0" smtClean="0"/>
          </a:p>
          <a:p>
            <a:pPr lvl="1"/>
            <a:r>
              <a:rPr lang="en-GB" sz="1600" dirty="0" smtClean="0"/>
              <a:t>runs on any </a:t>
            </a:r>
            <a:r>
              <a:rPr lang="en-GB" sz="1600" dirty="0"/>
              <a:t>browser, nothing to </a:t>
            </a:r>
            <a:r>
              <a:rPr lang="en-GB" sz="1600" dirty="0" smtClean="0"/>
              <a:t>download/install.</a:t>
            </a:r>
          </a:p>
          <a:p>
            <a:r>
              <a:rPr lang="en-GB" sz="1800" dirty="0" smtClean="0"/>
              <a:t>Information to fill in</a:t>
            </a:r>
          </a:p>
          <a:p>
            <a:pPr lvl="1"/>
            <a:r>
              <a:rPr lang="en-GB" sz="1600" dirty="0" smtClean="0"/>
              <a:t>Meeting </a:t>
            </a:r>
            <a:r>
              <a:rPr lang="en-GB" sz="1600" dirty="0" smtClean="0"/>
              <a:t>ID for the three GTW sessions</a:t>
            </a:r>
            <a:r>
              <a:rPr lang="en-GB" sz="1600" dirty="0"/>
              <a:t>: CT#90-e_GTW</a:t>
            </a:r>
            <a:endParaRPr lang="en-GB" sz="1600" dirty="0" smtClean="0"/>
          </a:p>
          <a:p>
            <a:pPr lvl="1"/>
            <a:r>
              <a:rPr lang="en-GB" sz="1600" dirty="0" smtClean="0"/>
              <a:t>Affiliation </a:t>
            </a:r>
            <a:r>
              <a:rPr lang="en-GB" sz="1600" dirty="0" smtClean="0"/>
              <a:t>+ Name</a:t>
            </a:r>
          </a:p>
          <a:p>
            <a:pPr lvl="2"/>
            <a:r>
              <a:rPr lang="en-US" sz="1400" dirty="0" err="1" smtClean="0"/>
              <a:t>CompanyName</a:t>
            </a:r>
            <a:r>
              <a:rPr lang="en-US" sz="1400" dirty="0" smtClean="0"/>
              <a:t> </a:t>
            </a:r>
            <a:r>
              <a:rPr lang="en-US" sz="1400" dirty="0"/>
              <a:t>– </a:t>
            </a:r>
            <a:r>
              <a:rPr lang="en-US" sz="1400" dirty="0" err="1"/>
              <a:t>GivenName</a:t>
            </a:r>
            <a:r>
              <a:rPr lang="en-US" sz="1400" dirty="0"/>
              <a:t> </a:t>
            </a:r>
            <a:r>
              <a:rPr lang="en-US" sz="1400" dirty="0" err="1"/>
              <a:t>FamilyName</a:t>
            </a:r>
            <a:r>
              <a:rPr lang="en-US" sz="1400" dirty="0"/>
              <a:t> </a:t>
            </a:r>
            <a:endParaRPr lang="en-US" sz="1400" dirty="0" smtClean="0"/>
          </a:p>
          <a:p>
            <a:pPr lvl="2"/>
            <a:r>
              <a:rPr lang="en-US" sz="1400" dirty="0" smtClean="0"/>
              <a:t>e.g</a:t>
            </a:r>
            <a:r>
              <a:rPr lang="en-US" sz="1400" dirty="0"/>
              <a:t>. ETSI – John </a:t>
            </a:r>
            <a:r>
              <a:rPr lang="en-US" sz="1400" dirty="0" smtClean="0"/>
              <a:t>Smith</a:t>
            </a:r>
            <a:endParaRPr lang="en-GB" sz="1400" dirty="0" smtClean="0"/>
          </a:p>
          <a:p>
            <a:r>
              <a:rPr lang="en-GB" sz="1800" dirty="0" smtClean="0"/>
              <a:t>Click on "Enter as Participant"</a:t>
            </a:r>
          </a:p>
          <a:p>
            <a:r>
              <a:rPr lang="en-GB" sz="1800" dirty="0" smtClean="0"/>
              <a:t> Raise your hand to be added in the queue</a:t>
            </a:r>
          </a:p>
          <a:p>
            <a:pPr lvl="1"/>
            <a:r>
              <a:rPr lang="en-GB" sz="1400" dirty="0" smtClean="0"/>
              <a:t>The list is time-ordered</a:t>
            </a:r>
          </a:p>
          <a:p>
            <a:pPr lvl="1"/>
            <a:r>
              <a:rPr lang="en-GB" sz="1400" dirty="0" smtClean="0"/>
              <a:t>You can remove yourself from the queue (if not required anymore)</a:t>
            </a:r>
          </a:p>
          <a:p>
            <a:r>
              <a:rPr lang="en-GB" sz="1800" dirty="0" smtClean="0"/>
              <a:t>The floor is given by the chair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2263" y="1771034"/>
            <a:ext cx="4811537" cy="4566050"/>
          </a:xfrm>
          <a:prstGeom prst="rect">
            <a:avLst/>
          </a:prstGeom>
        </p:spPr>
      </p:pic>
      <p:sp>
        <p:nvSpPr>
          <p:cNvPr id="5" name="ZoneTexte 4"/>
          <p:cNvSpPr txBox="1"/>
          <p:nvPr/>
        </p:nvSpPr>
        <p:spPr>
          <a:xfrm rot="20143404">
            <a:off x="6848319" y="581961"/>
            <a:ext cx="1912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UPDATED</a:t>
            </a:r>
            <a:endParaRPr lang="fr-FR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7944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You!</a:t>
            </a:r>
            <a:endParaRPr lang="fr-FR" dirty="0"/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726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/>
              <a:t>lionel.morand@orange.com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79" y="5399737"/>
            <a:ext cx="775154" cy="8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lionel.morand@orange.com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</a:t>
            </a:r>
            <a:r>
              <a:rPr lang="fr-FR" altLang="en-US" sz="1800" dirty="0" err="1"/>
              <a:t>ohannes</a:t>
            </a:r>
            <a:r>
              <a:rPr lang="fr-FR" altLang="en-US" sz="1800" dirty="0"/>
              <a:t>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johannes.achter@magenta.at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kimmo.kymalainen@etsi.org</a:t>
            </a:r>
            <a:endParaRPr lang="en-US" altLang="en-US" sz="1800" dirty="0"/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1F42FB0-3F4D-4D24-93E6-391849EBED8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70549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General Information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2400" dirty="0" smtClean="0"/>
              <a:t>meeting duration:</a:t>
            </a:r>
          </a:p>
          <a:p>
            <a:pPr lvl="1"/>
            <a:r>
              <a:rPr lang="en-GB" sz="2000" dirty="0" smtClean="0"/>
              <a:t>Sunday 06.12.2020 23:00 </a:t>
            </a:r>
            <a:r>
              <a:rPr lang="fr-FR" sz="2000" dirty="0" smtClean="0"/>
              <a:t>UTC</a:t>
            </a:r>
            <a:r>
              <a:rPr lang="en-GB" sz="2000" dirty="0" smtClean="0"/>
              <a:t> until Wed 09.12.2020 22:30 </a:t>
            </a:r>
            <a:r>
              <a:rPr lang="fr-FR" sz="2000" dirty="0" smtClean="0"/>
              <a:t>UTC</a:t>
            </a:r>
            <a:endParaRPr lang="en-GB" sz="2000" dirty="0" smtClean="0"/>
          </a:p>
          <a:p>
            <a:pPr lvl="1"/>
            <a:r>
              <a:rPr lang="en-GB" sz="2000" dirty="0" smtClean="0"/>
              <a:t>Kick-off by the CT chair with the usual reminders and the approval of the agenda.</a:t>
            </a:r>
            <a:endParaRPr lang="fr-FR" sz="2000" dirty="0" smtClean="0"/>
          </a:p>
          <a:p>
            <a:pPr lvl="0"/>
            <a:r>
              <a:rPr lang="en-GB" sz="2400" dirty="0" smtClean="0"/>
              <a:t>type of meeting:</a:t>
            </a:r>
          </a:p>
          <a:p>
            <a:pPr lvl="1"/>
            <a:r>
              <a:rPr lang="en-GB" sz="2000" dirty="0" smtClean="0"/>
              <a:t>electronic meeting based on </a:t>
            </a:r>
            <a:r>
              <a:rPr lang="fr-FR" sz="2000" dirty="0" smtClean="0"/>
              <a:t>email exchanges, </a:t>
            </a:r>
            <a:r>
              <a:rPr lang="en-GB" sz="2000" dirty="0" smtClean="0"/>
              <a:t>with full decision power </a:t>
            </a:r>
          </a:p>
          <a:p>
            <a:pPr lvl="1"/>
            <a:r>
              <a:rPr lang="en-GB" sz="2000" dirty="0" smtClean="0"/>
              <a:t>Daily Online Sessions using </a:t>
            </a:r>
            <a:r>
              <a:rPr lang="en-GB" sz="2000" dirty="0" err="1" smtClean="0"/>
              <a:t>GoToWebinar</a:t>
            </a:r>
            <a:r>
              <a:rPr lang="en-GB" sz="2000" dirty="0" smtClean="0"/>
              <a:t> (except if not required)</a:t>
            </a:r>
          </a:p>
          <a:p>
            <a:pPr lvl="2"/>
            <a:r>
              <a:rPr lang="en-US" sz="1800" dirty="0" smtClean="0"/>
              <a:t>Only open to registered delegates and invitations will only be sent to registered delegates</a:t>
            </a:r>
          </a:p>
          <a:p>
            <a:pPr lvl="2"/>
            <a:r>
              <a:rPr lang="en-US" sz="1800" dirty="0" smtClean="0"/>
              <a:t>Exact session agenda</a:t>
            </a:r>
            <a:r>
              <a:rPr lang="en-GB" sz="1800" dirty="0" smtClean="0"/>
              <a:t> announced by the CT chair at the latest 18 hours before</a:t>
            </a:r>
          </a:p>
          <a:p>
            <a:pPr lvl="2"/>
            <a:r>
              <a:rPr lang="en-GB" sz="1800" dirty="0" smtClean="0"/>
              <a:t>Any conclusion reached during the online sessions will be reassessed on the email list</a:t>
            </a:r>
            <a:endParaRPr lang="fr-FR" sz="1800" dirty="0" smtClean="0"/>
          </a:p>
          <a:p>
            <a:pPr lvl="0"/>
            <a:r>
              <a:rPr lang="en-GB" sz="2400" dirty="0" smtClean="0"/>
              <a:t>location:</a:t>
            </a:r>
          </a:p>
          <a:p>
            <a:pPr lvl="1"/>
            <a:r>
              <a:rPr lang="en-GB" sz="2000" dirty="0" smtClean="0"/>
              <a:t>CT90e email reflector: </a:t>
            </a:r>
            <a:r>
              <a:rPr lang="en-GB" sz="2000" dirty="0" smtClean="0">
                <a:hlinkClick r:id="rId2"/>
              </a:rPr>
              <a:t>3GPP_CT90_E_Meeting@list.etsi.org</a:t>
            </a:r>
            <a:endParaRPr lang="en-GB" sz="2000" dirty="0" smtClean="0"/>
          </a:p>
          <a:p>
            <a:pPr lvl="1"/>
            <a:r>
              <a:rPr lang="en-GB" sz="2000" dirty="0" smtClean="0"/>
              <a:t>Automatic subscription after registration to the e-meeting</a:t>
            </a:r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32000718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Registration and </a:t>
            </a:r>
            <a:r>
              <a:rPr lang="fr-FR" dirty="0" err="1" smtClean="0"/>
              <a:t>Voting</a:t>
            </a:r>
            <a:r>
              <a:rPr lang="fr-FR" dirty="0" smtClean="0"/>
              <a:t> </a:t>
            </a:r>
            <a:r>
              <a:rPr lang="fr-FR" dirty="0" err="1" smtClean="0"/>
              <a:t>Rights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Please REGISTER</a:t>
            </a:r>
          </a:p>
          <a:p>
            <a:pPr lvl="1"/>
            <a:r>
              <a:rPr lang="en-US" dirty="0" smtClean="0"/>
              <a:t>Registration only open to 3GPP delegates</a:t>
            </a:r>
          </a:p>
          <a:p>
            <a:pPr lvl="1"/>
            <a:r>
              <a:rPr lang="en-US" dirty="0" smtClean="0"/>
              <a:t>Comment received from unregistered delegates will not be taken into account</a:t>
            </a:r>
          </a:p>
          <a:p>
            <a:pPr lvl="1"/>
            <a:r>
              <a:rPr lang="en-US" dirty="0" smtClean="0"/>
              <a:t>Online check-in not available for this e-meeting</a:t>
            </a:r>
          </a:p>
          <a:p>
            <a:r>
              <a:rPr lang="en-US" dirty="0" smtClean="0"/>
              <a:t>Voting Rights:</a:t>
            </a:r>
          </a:p>
          <a:p>
            <a:pPr lvl="1"/>
            <a:r>
              <a:rPr lang="en-US" i="1" dirty="0" smtClean="0"/>
              <a:t>Participation </a:t>
            </a:r>
            <a:r>
              <a:rPr lang="en-US" i="1" dirty="0"/>
              <a:t>by Individual Member in fully electronic </a:t>
            </a:r>
            <a:r>
              <a:rPr lang="en-US" i="1" dirty="0" smtClean="0"/>
              <a:t>meetings is </a:t>
            </a:r>
            <a:r>
              <a:rPr lang="en-US" i="1" dirty="0"/>
              <a:t>not considered for the accrual or loss of voting rights</a:t>
            </a:r>
            <a:r>
              <a:rPr lang="en-US" dirty="0"/>
              <a:t>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75931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Full agenda</a:t>
            </a:r>
          </a:p>
          <a:p>
            <a:r>
              <a:rPr lang="en-US" sz="2000" dirty="0" smtClean="0"/>
              <a:t>Highest </a:t>
            </a:r>
            <a:r>
              <a:rPr lang="en-US" sz="2000" dirty="0"/>
              <a:t>Priority will be given to the </a:t>
            </a:r>
            <a:r>
              <a:rPr lang="en-US" sz="2000" dirty="0" smtClean="0"/>
              <a:t>following items</a:t>
            </a:r>
          </a:p>
          <a:p>
            <a:pPr lvl="1"/>
            <a:r>
              <a:rPr lang="en-US" sz="1800" dirty="0" smtClean="0"/>
              <a:t>Working agreement</a:t>
            </a:r>
          </a:p>
          <a:p>
            <a:pPr lvl="1"/>
            <a:r>
              <a:rPr lang="en-US" sz="1800" dirty="0" smtClean="0"/>
              <a:t>LS In &amp; LS Out proposals</a:t>
            </a:r>
          </a:p>
          <a:p>
            <a:pPr lvl="1"/>
            <a:r>
              <a:rPr lang="en-US" sz="1800" dirty="0"/>
              <a:t>New Work Item and Study Item descriptions for Rel-17</a:t>
            </a:r>
          </a:p>
          <a:p>
            <a:pPr lvl="1"/>
            <a:r>
              <a:rPr lang="en-US" sz="1800" dirty="0" smtClean="0"/>
              <a:t>CRs/CR packs </a:t>
            </a:r>
            <a:r>
              <a:rPr lang="en-US" sz="1800" dirty="0"/>
              <a:t>agreed by </a:t>
            </a:r>
            <a:r>
              <a:rPr lang="en-US" sz="1800" dirty="0" smtClean="0"/>
              <a:t>CT WGs</a:t>
            </a:r>
          </a:p>
          <a:p>
            <a:pPr lvl="1"/>
            <a:r>
              <a:rPr lang="en-US" sz="1800" dirty="0" smtClean="0"/>
              <a:t>Company CRs endorsed by the CT WGs before the CT plenary</a:t>
            </a:r>
            <a:endParaRPr lang="en-US" sz="1800" dirty="0"/>
          </a:p>
          <a:p>
            <a:pPr lvl="1"/>
            <a:r>
              <a:rPr lang="en-US" sz="1800" dirty="0" smtClean="0"/>
              <a:t>TS/TRs sent for </a:t>
            </a:r>
            <a:r>
              <a:rPr lang="en-US" sz="1800" dirty="0"/>
              <a:t>information and/or approval </a:t>
            </a:r>
          </a:p>
          <a:p>
            <a:r>
              <a:rPr lang="en-US" sz="2000" dirty="0" smtClean="0"/>
              <a:t>Other items may be given with a lower priority, e.g.:</a:t>
            </a:r>
          </a:p>
          <a:p>
            <a:pPr lvl="1"/>
            <a:r>
              <a:rPr lang="en-US" sz="1800" dirty="0" smtClean="0"/>
              <a:t>CRs on pre-Rel-15</a:t>
            </a:r>
          </a:p>
          <a:p>
            <a:pPr lvl="1"/>
            <a:r>
              <a:rPr lang="en-US" sz="1800" dirty="0" smtClean="0"/>
              <a:t>CT WG/IETF status Reports</a:t>
            </a:r>
          </a:p>
          <a:p>
            <a:pPr lvl="1"/>
            <a:r>
              <a:rPr lang="en-US" sz="1800" dirty="0" err="1" smtClean="0"/>
              <a:t>Workplan</a:t>
            </a:r>
            <a:r>
              <a:rPr lang="en-US" sz="1800" dirty="0" smtClean="0"/>
              <a:t> update</a:t>
            </a:r>
          </a:p>
        </p:txBody>
      </p:sp>
    </p:spTree>
    <p:extLst>
      <p:ext uri="{BB962C8B-B14F-4D97-AF65-F5344CB8AC3E}">
        <p14:creationId xmlns:p14="http://schemas.microsoft.com/office/powerpoint/2010/main" val="21474798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Location:</a:t>
            </a:r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r>
              <a:rPr lang="fr-FR" dirty="0" err="1"/>
              <a:t>Before</a:t>
            </a:r>
            <a:r>
              <a:rPr lang="fr-FR" dirty="0"/>
              <a:t> the meeting, </a:t>
            </a:r>
            <a:r>
              <a:rPr lang="fr-FR" dirty="0" err="1"/>
              <a:t>delegates</a:t>
            </a:r>
            <a:r>
              <a:rPr lang="fr-FR" dirty="0"/>
              <a:t> use 3GU for </a:t>
            </a:r>
            <a:r>
              <a:rPr lang="fr-FR" dirty="0" err="1"/>
              <a:t>tdoc</a:t>
            </a:r>
            <a:r>
              <a:rPr lang="fr-FR" dirty="0"/>
              <a:t> </a:t>
            </a:r>
            <a:r>
              <a:rPr lang="fr-FR" dirty="0" err="1"/>
              <a:t>number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and document </a:t>
            </a:r>
            <a:r>
              <a:rPr lang="fr-FR" dirty="0" err="1" smtClean="0"/>
              <a:t>upload</a:t>
            </a:r>
            <a:endParaRPr lang="fr-FR" dirty="0" smtClean="0"/>
          </a:p>
          <a:p>
            <a:r>
              <a:rPr lang="fr-FR" dirty="0" smtClean="0"/>
              <a:t>Documents for the meeting </a:t>
            </a:r>
            <a:r>
              <a:rPr lang="fr-FR" b="1" u="sng" dirty="0" smtClean="0"/>
              <a:t>SHALL NOT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distributed</a:t>
            </a:r>
            <a:r>
              <a:rPr lang="fr-FR" dirty="0" smtClean="0"/>
              <a:t> </a:t>
            </a:r>
            <a:r>
              <a:rPr lang="fr-FR" dirty="0" err="1" smtClean="0"/>
              <a:t>using</a:t>
            </a:r>
            <a:r>
              <a:rPr lang="fr-FR" dirty="0" smtClean="0"/>
              <a:t> the CT#90e email </a:t>
            </a:r>
            <a:r>
              <a:rPr lang="fr-FR" dirty="0" err="1" smtClean="0"/>
              <a:t>reflector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Working</a:t>
            </a:r>
            <a:r>
              <a:rPr lang="fr-FR" dirty="0" smtClean="0"/>
              <a:t> directories</a:t>
            </a:r>
            <a:endParaRPr lang="fr-FR" dirty="0"/>
          </a:p>
        </p:txBody>
      </p:sp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612421"/>
              </p:ext>
            </p:extLst>
          </p:nvPr>
        </p:nvGraphicFramePr>
        <p:xfrm>
          <a:off x="2156334" y="1716638"/>
          <a:ext cx="9416966" cy="2499360"/>
        </p:xfrm>
        <a:graphic>
          <a:graphicData uri="http://schemas.openxmlformats.org/drawingml/2006/table">
            <a:tbl>
              <a:tblPr/>
              <a:tblGrid>
                <a:gridCol w="834141"/>
                <a:gridCol w="3874342"/>
                <a:gridCol w="2375579"/>
                <a:gridCol w="2332904"/>
              </a:tblGrid>
              <a:tr h="0">
                <a:tc>
                  <a:txBody>
                    <a:bodyPr/>
                    <a:lstStyle/>
                    <a:p>
                      <a:r>
                        <a:rPr lang="fr-FR" dirty="0"/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r>
                        <a:rPr lang="fr-FR" sz="2800" dirty="0" smtClean="0">
                          <a:hlinkClick r:id="rId2"/>
                        </a:rPr>
                        <a:t>https://www.3gpp.org/ftp/tsg_ct/TSG_CT/TSGC_90e</a:t>
                      </a:r>
                      <a:r>
                        <a:rPr lang="fr-FR" sz="2800" dirty="0" smtClean="0"/>
                        <a:t> </a:t>
                      </a:r>
                      <a:endParaRPr lang="fr-FR" sz="28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3"/>
                        </a:rPr>
                        <a:t>Agenda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4"/>
                        </a:rPr>
                        <a:t>Docs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5"/>
                        </a:rPr>
                        <a:t>Inbox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6"/>
                        </a:rPr>
                        <a:t>Report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7"/>
                        </a:rPr>
                        <a:t>Templates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4" name="Picture 1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93" y="387590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347672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308433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267605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230301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6185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Tdoc</a:t>
            </a:r>
            <a:r>
              <a:rPr lang="fr-FR" dirty="0" smtClean="0"/>
              <a:t> # allocation </a:t>
            </a:r>
            <a:r>
              <a:rPr lang="fr-FR" dirty="0" err="1" smtClean="0"/>
              <a:t>during</a:t>
            </a:r>
            <a:r>
              <a:rPr lang="fr-FR" dirty="0" smtClean="0"/>
              <a:t> the meeting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smtClean="0"/>
              <a:t>As </a:t>
            </a:r>
            <a:r>
              <a:rPr lang="fr-FR" sz="2400" dirty="0" err="1" smtClean="0"/>
              <a:t>usual</a:t>
            </a:r>
            <a:r>
              <a:rPr lang="fr-FR" sz="2400" dirty="0" smtClean="0"/>
              <a:t>, Kimmo (MCC) </a:t>
            </a:r>
            <a:r>
              <a:rPr lang="fr-FR" sz="2400" dirty="0" err="1" smtClean="0"/>
              <a:t>will</a:t>
            </a:r>
            <a:r>
              <a:rPr lang="fr-FR" sz="2400" dirty="0" smtClean="0"/>
              <a:t> </a:t>
            </a:r>
            <a:r>
              <a:rPr lang="en-GB" sz="2400" dirty="0" smtClean="0"/>
              <a:t>allocate </a:t>
            </a:r>
            <a:r>
              <a:rPr lang="en-GB" sz="2400" dirty="0" err="1"/>
              <a:t>tdoc</a:t>
            </a:r>
            <a:r>
              <a:rPr lang="en-GB" sz="2400" dirty="0"/>
              <a:t> </a:t>
            </a:r>
            <a:r>
              <a:rPr lang="en-GB" sz="2400" dirty="0" smtClean="0"/>
              <a:t>numbers</a:t>
            </a:r>
          </a:p>
          <a:p>
            <a:pPr lvl="1"/>
            <a:r>
              <a:rPr lang="en-GB" sz="2000" dirty="0" smtClean="0"/>
              <a:t>Please send </a:t>
            </a:r>
            <a:r>
              <a:rPr lang="en-GB" sz="2000" dirty="0"/>
              <a:t>an email to Kimmo Kymalainen </a:t>
            </a:r>
            <a:r>
              <a:rPr lang="en-GB" sz="2000" dirty="0" smtClean="0"/>
              <a:t>(</a:t>
            </a:r>
            <a:r>
              <a:rPr lang="en-GB" sz="2000" dirty="0" smtClean="0">
                <a:hlinkClick r:id="rId2"/>
              </a:rPr>
              <a:t>Kimmo.Kymalainen@etsi.org</a:t>
            </a:r>
            <a:r>
              <a:rPr lang="en-GB" sz="2000" dirty="0"/>
              <a:t>)</a:t>
            </a:r>
            <a:endParaRPr lang="en-GB" sz="2000" dirty="0" smtClean="0"/>
          </a:p>
          <a:p>
            <a:r>
              <a:rPr lang="en-GB" sz="2400" dirty="0" smtClean="0"/>
              <a:t>New </a:t>
            </a:r>
            <a:r>
              <a:rPr lang="en-GB" sz="2400" dirty="0"/>
              <a:t>documents must be uploaded to the </a:t>
            </a:r>
            <a:r>
              <a:rPr lang="en-GB" sz="2400" dirty="0" smtClean="0"/>
              <a:t>"Inbox" folder</a:t>
            </a:r>
          </a:p>
          <a:p>
            <a:r>
              <a:rPr lang="en-GB" sz="2400" dirty="0" smtClean="0"/>
              <a:t>"Inbox/Drafts" folder can be used to work offline on documents</a:t>
            </a:r>
          </a:p>
          <a:p>
            <a:pPr lvl="1"/>
            <a:r>
              <a:rPr lang="en-GB" sz="2000" dirty="0" smtClean="0"/>
              <a:t>Please DO NOT use official filename when using the </a:t>
            </a:r>
            <a:r>
              <a:rPr lang="en-GB" sz="2000" dirty="0"/>
              <a:t>"Inbox/Drafts" </a:t>
            </a:r>
            <a:r>
              <a:rPr lang="en-GB" sz="2000" dirty="0" smtClean="0"/>
              <a:t>folder (see slide 8)</a:t>
            </a:r>
          </a:p>
          <a:p>
            <a:r>
              <a:rPr lang="fr-FR" sz="2400" dirty="0" smtClean="0"/>
              <a:t>"</a:t>
            </a:r>
            <a:r>
              <a:rPr lang="fr-FR" sz="2400" dirty="0"/>
              <a:t>Inbox" and "Inbox/</a:t>
            </a:r>
            <a:r>
              <a:rPr lang="fr-FR" sz="2400" dirty="0" err="1"/>
              <a:t>Drafts</a:t>
            </a:r>
            <a:r>
              <a:rPr lang="fr-FR" sz="2400" dirty="0"/>
              <a:t>" </a:t>
            </a:r>
            <a:r>
              <a:rPr lang="fr-FR" sz="2400" dirty="0" err="1"/>
              <a:t>can</a:t>
            </a:r>
            <a:r>
              <a:rPr lang="fr-FR" sz="2400" dirty="0"/>
              <a:t> </a:t>
            </a:r>
            <a:r>
              <a:rPr lang="fr-FR" sz="2400" dirty="0" err="1"/>
              <a:t>be</a:t>
            </a:r>
            <a:r>
              <a:rPr lang="fr-FR" sz="2400" dirty="0"/>
              <a:t> </a:t>
            </a:r>
            <a:r>
              <a:rPr lang="fr-FR" sz="2400" dirty="0" err="1"/>
              <a:t>used</a:t>
            </a:r>
            <a:r>
              <a:rPr lang="fr-FR" sz="2400" dirty="0"/>
              <a:t> by </a:t>
            </a:r>
            <a:r>
              <a:rPr lang="fr-FR" sz="2400" dirty="0" err="1"/>
              <a:t>delegates</a:t>
            </a:r>
            <a:r>
              <a:rPr lang="fr-FR" sz="2400" dirty="0"/>
              <a:t> </a:t>
            </a:r>
            <a:r>
              <a:rPr lang="fr-FR" sz="2400" dirty="0" err="1" smtClean="0"/>
              <a:t>without</a:t>
            </a:r>
            <a:r>
              <a:rPr lang="fr-FR" sz="2400" dirty="0" smtClean="0"/>
              <a:t> FTP.</a:t>
            </a:r>
          </a:p>
          <a:p>
            <a:pPr lvl="1"/>
            <a:r>
              <a:rPr lang="fr-FR" sz="2000" dirty="0" smtClean="0"/>
              <a:t>On </a:t>
            </a:r>
            <a:r>
              <a:rPr lang="fr-FR" sz="2000" dirty="0"/>
              <a:t>the web, </a:t>
            </a:r>
            <a:r>
              <a:rPr lang="fr-FR" sz="2000" dirty="0" err="1"/>
              <a:t>it</a:t>
            </a:r>
            <a:r>
              <a:rPr lang="fr-FR" sz="2000" dirty="0"/>
              <a:t>  </a:t>
            </a:r>
            <a:r>
              <a:rPr lang="fr-FR" sz="2000" dirty="0" err="1"/>
              <a:t>is</a:t>
            </a:r>
            <a:r>
              <a:rPr lang="fr-FR" sz="2000" dirty="0"/>
              <a:t> possible to </a:t>
            </a:r>
            <a:r>
              <a:rPr lang="fr-FR" sz="2000" dirty="0" smtClean="0"/>
              <a:t>log in (</a:t>
            </a:r>
            <a:r>
              <a:rPr lang="fr-FR" sz="2000" dirty="0" err="1" smtClean="0"/>
              <a:t>using</a:t>
            </a:r>
            <a:r>
              <a:rPr lang="fr-FR" sz="2000" dirty="0" smtClean="0"/>
              <a:t> </a:t>
            </a:r>
            <a:r>
              <a:rPr lang="fr-FR" sz="2000" dirty="0"/>
              <a:t>EOL </a:t>
            </a:r>
            <a:r>
              <a:rPr lang="fr-FR" sz="2000" dirty="0" err="1"/>
              <a:t>account</a:t>
            </a:r>
            <a:r>
              <a:rPr lang="fr-FR" sz="2000" dirty="0"/>
              <a:t>) and </a:t>
            </a:r>
            <a:r>
              <a:rPr lang="fr-FR" sz="2000" dirty="0" err="1" smtClean="0"/>
              <a:t>then</a:t>
            </a:r>
            <a:r>
              <a:rPr lang="fr-FR" sz="2000" dirty="0" smtClean="0"/>
              <a:t> </a:t>
            </a:r>
            <a:r>
              <a:rPr lang="fr-FR" sz="2000" dirty="0" err="1" smtClean="0"/>
              <a:t>updload</a:t>
            </a:r>
            <a:r>
              <a:rPr lang="fr-FR" sz="2000" dirty="0" smtClean="0"/>
              <a:t> documents</a:t>
            </a:r>
            <a:r>
              <a:rPr lang="en-GB" sz="2000" dirty="0"/>
              <a:t/>
            </a:r>
            <a:br>
              <a:rPr lang="en-GB" sz="2000" dirty="0"/>
            </a:br>
            <a:endParaRPr lang="fr-FR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486" y="4668922"/>
            <a:ext cx="5879271" cy="171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lèche droite 3"/>
          <p:cNvSpPr/>
          <p:nvPr/>
        </p:nvSpPr>
        <p:spPr>
          <a:xfrm rot="12796118">
            <a:off x="9348744" y="5610573"/>
            <a:ext cx="540026" cy="27829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09825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Handling of </a:t>
            </a:r>
            <a:r>
              <a:rPr lang="fr-FR" dirty="0" smtClean="0"/>
              <a:t>files in </a:t>
            </a:r>
            <a:r>
              <a:rPr lang="fr-FR" dirty="0" err="1"/>
              <a:t>Inbox</a:t>
            </a:r>
            <a:r>
              <a:rPr lang="fr-FR" dirty="0"/>
              <a:t>/</a:t>
            </a:r>
            <a:r>
              <a:rPr lang="fr-FR" dirty="0" err="1"/>
              <a:t>Drafts</a:t>
            </a:r>
            <a:r>
              <a:rPr lang="fr-FR" dirty="0"/>
              <a:t> </a:t>
            </a:r>
            <a:r>
              <a:rPr lang="fr-FR" dirty="0" err="1"/>
              <a:t>folder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15621" y="1661852"/>
            <a:ext cx="10515600" cy="4351338"/>
          </a:xfrm>
        </p:spPr>
        <p:txBody>
          <a:bodyPr numCol="1"/>
          <a:lstStyle/>
          <a:p>
            <a:r>
              <a:rPr lang="en-US" dirty="0" smtClean="0"/>
              <a:t>For draft version of revised document, please use:</a:t>
            </a:r>
            <a:endParaRPr lang="en-US" dirty="0"/>
          </a:p>
          <a:p>
            <a:pPr lvl="1"/>
            <a:r>
              <a:rPr lang="en-GB" dirty="0"/>
              <a:t>CP-20&lt;</a:t>
            </a:r>
            <a:r>
              <a:rPr lang="en-GB" dirty="0" err="1"/>
              <a:t>originalTdocNbr</a:t>
            </a:r>
            <a:r>
              <a:rPr lang="en-GB" dirty="0"/>
              <a:t>&gt;_rev</a:t>
            </a:r>
            <a:r>
              <a:rPr lang="en-GB" dirty="0" smtClean="0"/>
              <a:t>&lt;#&gt;</a:t>
            </a:r>
          </a:p>
          <a:p>
            <a:pPr lvl="1"/>
            <a:r>
              <a:rPr lang="en-GB" dirty="0" smtClean="0"/>
              <a:t>E.g. CP-20</a:t>
            </a:r>
            <a:r>
              <a:rPr lang="en-US" dirty="0" smtClean="0"/>
              <a:t>3015_</a:t>
            </a:r>
            <a:r>
              <a:rPr lang="en-GB" dirty="0"/>
              <a:t>rev1</a:t>
            </a:r>
            <a:r>
              <a:rPr lang="en-US" dirty="0" smtClean="0"/>
              <a:t>.zip</a:t>
            </a:r>
          </a:p>
          <a:p>
            <a:pPr lvl="1"/>
            <a:r>
              <a:rPr lang="en-US" dirty="0" smtClean="0"/>
              <a:t>Revision number is incremented by the source company.</a:t>
            </a:r>
            <a:endParaRPr lang="en-GB" dirty="0" smtClean="0"/>
          </a:p>
          <a:p>
            <a:r>
              <a:rPr lang="en-US" dirty="0" smtClean="0"/>
              <a:t>Proposed revisions/comments </a:t>
            </a:r>
            <a:r>
              <a:rPr lang="en-US" dirty="0"/>
              <a:t>on the draft document, </a:t>
            </a:r>
            <a:r>
              <a:rPr lang="en-US" dirty="0" smtClean="0"/>
              <a:t>please append your initials.</a:t>
            </a:r>
            <a:endParaRPr lang="fr-FR" dirty="0"/>
          </a:p>
          <a:p>
            <a:pPr lvl="1"/>
            <a:r>
              <a:rPr lang="en-GB" dirty="0"/>
              <a:t>CP-20&lt;</a:t>
            </a:r>
            <a:r>
              <a:rPr lang="en-GB" dirty="0" err="1"/>
              <a:t>originalTdocNbr</a:t>
            </a:r>
            <a:r>
              <a:rPr lang="en-GB" dirty="0"/>
              <a:t>&gt;_rev</a:t>
            </a:r>
            <a:r>
              <a:rPr lang="en-GB" dirty="0" smtClean="0"/>
              <a:t>&lt;#&gt;_&lt;</a:t>
            </a:r>
            <a:r>
              <a:rPr lang="en-GB" dirty="0" err="1" smtClean="0"/>
              <a:t>nn</a:t>
            </a:r>
            <a:r>
              <a:rPr lang="en-GB" dirty="0" smtClean="0"/>
              <a:t>&gt;</a:t>
            </a:r>
          </a:p>
          <a:p>
            <a:pPr lvl="1"/>
            <a:r>
              <a:rPr lang="en-GB" dirty="0" smtClean="0"/>
              <a:t>E.g. CP-20</a:t>
            </a:r>
            <a:r>
              <a:rPr lang="en-US" dirty="0" smtClean="0"/>
              <a:t>3015_</a:t>
            </a:r>
            <a:r>
              <a:rPr lang="en-GB" dirty="0"/>
              <a:t>rev1_kk</a:t>
            </a:r>
            <a:r>
              <a:rPr lang="en-US" dirty="0" smtClean="0"/>
              <a:t>.zip, </a:t>
            </a:r>
            <a:r>
              <a:rPr lang="en-GB" dirty="0" smtClean="0"/>
              <a:t>CP-20</a:t>
            </a:r>
            <a:r>
              <a:rPr lang="en-US" dirty="0" smtClean="0"/>
              <a:t>3015_</a:t>
            </a:r>
            <a:r>
              <a:rPr lang="en-GB" dirty="0"/>
              <a:t>rev1</a:t>
            </a:r>
            <a:r>
              <a:rPr lang="en-US" dirty="0"/>
              <a:t>_kk_ja.zip</a:t>
            </a:r>
            <a:endParaRPr lang="en-GB" dirty="0"/>
          </a:p>
          <a:p>
            <a:r>
              <a:rPr lang="en-US" dirty="0" smtClean="0"/>
              <a:t>copy/paste the </a:t>
            </a:r>
            <a:r>
              <a:rPr lang="en-US" dirty="0"/>
              <a:t>hyperlink to the file stored in </a:t>
            </a:r>
            <a:r>
              <a:rPr lang="en-US" dirty="0" smtClean="0"/>
              <a:t>Inbox/Drafts and send an email on the mailing list if you want to share the information</a:t>
            </a:r>
            <a:endParaRPr lang="fr-FR" dirty="0"/>
          </a:p>
          <a:p>
            <a:pPr lvl="1"/>
            <a:r>
              <a:rPr lang="en-US" dirty="0"/>
              <a:t>e.g. </a:t>
            </a:r>
            <a:r>
              <a:rPr lang="en-US" u="sng" dirty="0" smtClean="0">
                <a:hlinkClick r:id="rId2"/>
              </a:rPr>
              <a:t>CP-203015_rev1.zip</a:t>
            </a:r>
            <a:r>
              <a:rPr lang="en-US" u="sng" dirty="0" smtClean="0"/>
              <a:t> 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85574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Deadlines (!)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400" dirty="0" smtClean="0"/>
              <a:t> (1) Initial Agenda:		Mon	09.11.2020 13:00 UTC</a:t>
            </a:r>
            <a:endParaRPr lang="fr-FR" sz="2400" dirty="0"/>
          </a:p>
          <a:p>
            <a:r>
              <a:rPr lang="fr-FR" sz="2400" dirty="0" smtClean="0"/>
              <a:t> (2) </a:t>
            </a:r>
            <a:r>
              <a:rPr lang="fr-FR" sz="2400" dirty="0" err="1" smtClean="0"/>
              <a:t>Comments</a:t>
            </a:r>
            <a:r>
              <a:rPr lang="fr-FR" sz="2400" dirty="0" smtClean="0"/>
              <a:t> </a:t>
            </a:r>
            <a:r>
              <a:rPr lang="fr-FR" sz="2400" dirty="0"/>
              <a:t>to </a:t>
            </a:r>
            <a:r>
              <a:rPr lang="fr-FR" sz="2400" dirty="0" smtClean="0"/>
              <a:t>agenda:	</a:t>
            </a:r>
            <a:r>
              <a:rPr lang="fr-FR" sz="2400" dirty="0" err="1" smtClean="0"/>
              <a:t>Fri</a:t>
            </a:r>
            <a:r>
              <a:rPr lang="fr-FR" sz="2400" dirty="0" smtClean="0"/>
              <a:t> 	13.11.2020 22:30 UTC</a:t>
            </a:r>
            <a:endParaRPr lang="fr-FR" sz="2400" dirty="0"/>
          </a:p>
          <a:p>
            <a:r>
              <a:rPr lang="fr-FR" sz="2400" dirty="0" smtClean="0"/>
              <a:t> (3) </a:t>
            </a:r>
            <a:r>
              <a:rPr lang="fr-FR" sz="2400" dirty="0" err="1" smtClean="0"/>
              <a:t>Tdoc</a:t>
            </a:r>
            <a:r>
              <a:rPr lang="fr-FR" sz="2400" dirty="0" smtClean="0"/>
              <a:t> </a:t>
            </a:r>
            <a:r>
              <a:rPr lang="fr-FR" sz="2400" dirty="0" err="1"/>
              <a:t>submission</a:t>
            </a:r>
            <a:r>
              <a:rPr lang="fr-FR" sz="2400" dirty="0"/>
              <a:t> </a:t>
            </a:r>
            <a:r>
              <a:rPr lang="fr-FR" sz="2400" dirty="0" smtClean="0"/>
              <a:t>:	</a:t>
            </a:r>
            <a:r>
              <a:rPr lang="fr-FR" sz="2400" dirty="0" err="1" smtClean="0"/>
              <a:t>Frid</a:t>
            </a:r>
            <a:r>
              <a:rPr lang="fr-FR" sz="2400" dirty="0" smtClean="0"/>
              <a:t> 	27.11.2020 22:30 </a:t>
            </a:r>
            <a:r>
              <a:rPr lang="fr-FR" sz="2400" dirty="0"/>
              <a:t>UTC</a:t>
            </a:r>
            <a:endParaRPr lang="fr-FR" sz="2400" dirty="0" smtClean="0"/>
          </a:p>
          <a:p>
            <a:r>
              <a:rPr lang="en-US" sz="2400" dirty="0" smtClean="0"/>
              <a:t> </a:t>
            </a:r>
            <a:r>
              <a:rPr lang="en-US" sz="2400" dirty="0" smtClean="0"/>
              <a:t>(4) </a:t>
            </a:r>
            <a:r>
              <a:rPr lang="en-US" sz="2400" dirty="0" smtClean="0"/>
              <a:t>Initial comment phase:	</a:t>
            </a:r>
            <a:r>
              <a:rPr lang="fr-FR" sz="2400" dirty="0" smtClean="0"/>
              <a:t>Mon 	07.12.2020 22:30 </a:t>
            </a:r>
            <a:r>
              <a:rPr lang="fr-FR" sz="2400" dirty="0"/>
              <a:t>UTC</a:t>
            </a:r>
            <a:endParaRPr lang="en-US" sz="2400" dirty="0" smtClean="0"/>
          </a:p>
          <a:p>
            <a:r>
              <a:rPr lang="en-US" sz="2400" dirty="0" smtClean="0"/>
              <a:t> </a:t>
            </a:r>
            <a:r>
              <a:rPr lang="en-US" sz="2400" dirty="0" smtClean="0"/>
              <a:t>(5) </a:t>
            </a:r>
            <a:r>
              <a:rPr lang="en-US" sz="2400" dirty="0" smtClean="0"/>
              <a:t>Revisions submission: 	Tues	</a:t>
            </a:r>
            <a:r>
              <a:rPr lang="fr-FR" sz="2400" dirty="0" smtClean="0"/>
              <a:t>08.12.2020 22:30 </a:t>
            </a:r>
            <a:r>
              <a:rPr lang="fr-FR" sz="2400" dirty="0"/>
              <a:t>UTC</a:t>
            </a:r>
            <a:endParaRPr lang="en-US" sz="2400" dirty="0" smtClean="0"/>
          </a:p>
          <a:p>
            <a:r>
              <a:rPr lang="en-US" sz="2400" dirty="0"/>
              <a:t> </a:t>
            </a:r>
            <a:r>
              <a:rPr lang="en-US" sz="2400" dirty="0" smtClean="0"/>
              <a:t>(6) </a:t>
            </a:r>
            <a:r>
              <a:rPr lang="en-US" sz="2400" dirty="0" smtClean="0"/>
              <a:t>Final comment phase :</a:t>
            </a:r>
            <a:r>
              <a:rPr lang="en-US" sz="2400" dirty="0"/>
              <a:t>	</a:t>
            </a:r>
            <a:r>
              <a:rPr lang="en-US" sz="2400" dirty="0" smtClean="0"/>
              <a:t>Wed 	09.12.2020 </a:t>
            </a:r>
            <a:r>
              <a:rPr lang="fr-FR" sz="2400" dirty="0" smtClean="0"/>
              <a:t>17:00 </a:t>
            </a:r>
            <a:r>
              <a:rPr lang="fr-FR" sz="2400" dirty="0"/>
              <a:t>UTC</a:t>
            </a:r>
            <a:endParaRPr lang="fr-FR" sz="2400" dirty="0" smtClean="0"/>
          </a:p>
          <a:p>
            <a:endParaRPr lang="fr-FR" sz="2400" dirty="0"/>
          </a:p>
        </p:txBody>
      </p:sp>
      <p:sp>
        <p:nvSpPr>
          <p:cNvPr id="4" name="ZoneTexte 3"/>
          <p:cNvSpPr txBox="1"/>
          <p:nvPr/>
        </p:nvSpPr>
        <p:spPr>
          <a:xfrm rot="20143404">
            <a:off x="6848319" y="581961"/>
            <a:ext cx="1912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rgbClr val="FF0000"/>
                </a:solidFill>
              </a:rPr>
              <a:t>UPDATED</a:t>
            </a:r>
            <a:endParaRPr lang="fr-FR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32313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21363</TotalTime>
  <Words>1203</Words>
  <Application>Microsoft Office PowerPoint</Application>
  <PresentationFormat>Grand écran</PresentationFormat>
  <Paragraphs>192</Paragraphs>
  <Slides>15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Arial </vt:lpstr>
      <vt:lpstr>Calibri</vt:lpstr>
      <vt:lpstr>Calibri Light</vt:lpstr>
      <vt:lpstr>Times New Roman</vt:lpstr>
      <vt:lpstr>Office Theme</vt:lpstr>
      <vt:lpstr>CT#90-e Guidance</vt:lpstr>
      <vt:lpstr>TSG CT Officials</vt:lpstr>
      <vt:lpstr>General Information</vt:lpstr>
      <vt:lpstr>Registration and Voting Rights</vt:lpstr>
      <vt:lpstr>Agenda</vt:lpstr>
      <vt:lpstr>Working directories</vt:lpstr>
      <vt:lpstr>Tdoc # allocation during the meeting</vt:lpstr>
      <vt:lpstr>Handling of files in Inbox/Drafts folder</vt:lpstr>
      <vt:lpstr>Deadlines (!)</vt:lpstr>
      <vt:lpstr>Approval process</vt:lpstr>
      <vt:lpstr>Proposed email subject headers</vt:lpstr>
      <vt:lpstr>GoToWebinar sessions</vt:lpstr>
      <vt:lpstr>GoToWebinar tips</vt:lpstr>
      <vt:lpstr>TOHRU hand raising tool</vt:lpstr>
      <vt:lpstr>Thank You!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839</cp:revision>
  <dcterms:created xsi:type="dcterms:W3CDTF">2010-02-05T13:52:04Z</dcterms:created>
  <dcterms:modified xsi:type="dcterms:W3CDTF">2020-11-09T15:06:09Z</dcterms:modified>
  <cp:contentStatus>Template 2017</cp:contentStatus>
</cp:coreProperties>
</file>