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29"/>
  </p:notesMasterIdLst>
  <p:handoutMasterIdLst>
    <p:handoutMasterId r:id="rId30"/>
  </p:handoutMasterIdLst>
  <p:sldIdLst>
    <p:sldId id="341" r:id="rId6"/>
    <p:sldId id="366" r:id="rId7"/>
    <p:sldId id="389" r:id="rId8"/>
    <p:sldId id="375" r:id="rId9"/>
    <p:sldId id="380" r:id="rId10"/>
    <p:sldId id="404" r:id="rId11"/>
    <p:sldId id="405" r:id="rId12"/>
    <p:sldId id="407" r:id="rId13"/>
    <p:sldId id="406" r:id="rId14"/>
    <p:sldId id="377" r:id="rId15"/>
    <p:sldId id="388" r:id="rId16"/>
    <p:sldId id="387" r:id="rId17"/>
    <p:sldId id="392" r:id="rId18"/>
    <p:sldId id="395" r:id="rId19"/>
    <p:sldId id="403" r:id="rId20"/>
    <p:sldId id="892" r:id="rId21"/>
    <p:sldId id="893" r:id="rId22"/>
    <p:sldId id="894" r:id="rId23"/>
    <p:sldId id="897" r:id="rId24"/>
    <p:sldId id="895" r:id="rId25"/>
    <p:sldId id="896" r:id="rId26"/>
    <p:sldId id="408" r:id="rId27"/>
    <p:sldId id="396" r:id="rId28"/>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B91A"/>
    <a:srgbClr val="CCCCFF"/>
    <a:srgbClr val="CCFFCC"/>
    <a:srgbClr val="66FF66"/>
    <a:srgbClr val="EAEAEA"/>
    <a:srgbClr val="FFFFFF"/>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94679" autoAdjust="0"/>
  </p:normalViewPr>
  <p:slideViewPr>
    <p:cSldViewPr snapToGrid="0">
      <p:cViewPr>
        <p:scale>
          <a:sx n="75" d="100"/>
          <a:sy n="75" d="100"/>
        </p:scale>
        <p:origin x="1733" y="11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3138" y="10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1" i="0" u="none" strike="noStrike" kern="1200" cap="all" spc="100" normalizeH="0" baseline="0">
                <a:solidFill>
                  <a:schemeClr val="tx1"/>
                </a:solidFill>
                <a:latin typeface="+mn-lt"/>
                <a:ea typeface="+mn-ea"/>
                <a:cs typeface="+mn-cs"/>
              </a:defRPr>
            </a:pPr>
            <a:r>
              <a:rPr lang="en-GB" sz="1800" b="1" i="0" cap="all" baseline="0" dirty="0">
                <a:solidFill>
                  <a:schemeClr val="tx1"/>
                </a:solidFill>
                <a:effectLst/>
              </a:rPr>
              <a:t>Approved CRs per year</a:t>
            </a:r>
            <a:endParaRPr lang="en-GB" dirty="0">
              <a:solidFill>
                <a:schemeClr val="tx1"/>
              </a:solidFill>
              <a:effectLst/>
            </a:endParaRPr>
          </a:p>
        </c:rich>
      </c:tx>
      <c:overlay val="0"/>
      <c:spPr>
        <a:noFill/>
        <a:ln>
          <a:noFill/>
        </a:ln>
        <a:effectLst/>
      </c:spPr>
      <c:txPr>
        <a:bodyPr rot="0" spcFirstLastPara="1" vertOverflow="ellipsis" vert="horz" wrap="square" anchor="ctr" anchorCtr="1"/>
        <a:lstStyle/>
        <a:p>
          <a:pPr>
            <a:defRPr sz="1500" b="1" i="0" u="none" strike="noStrike" kern="1200" cap="all" spc="100" normalizeH="0" baseline="0">
              <a:solidFill>
                <a:schemeClr val="tx1"/>
              </a:solidFill>
              <a:latin typeface="+mn-lt"/>
              <a:ea typeface="+mn-ea"/>
              <a:cs typeface="+mn-cs"/>
            </a:defRPr>
          </a:pPr>
          <a:endParaRPr lang="en-US"/>
        </a:p>
      </c:txPr>
    </c:title>
    <c:autoTitleDeleted val="0"/>
    <c:plotArea>
      <c:layout/>
      <c:lineChart>
        <c:grouping val="standard"/>
        <c:varyColors val="0"/>
        <c:ser>
          <c:idx val="0"/>
          <c:order val="0"/>
          <c:spPr>
            <a:ln w="38100" cap="rnd">
              <a:solidFill>
                <a:schemeClr val="tx1"/>
              </a:solidFill>
              <a:round/>
            </a:ln>
            <a:effectLst/>
          </c:spPr>
          <c:marker>
            <c:symbol val="none"/>
          </c:marker>
          <c:dLbls>
            <c:spPr>
              <a:solidFill>
                <a:schemeClr val="accent6">
                  <a:lumMod val="40000"/>
                  <a:lumOff val="60000"/>
                </a:schemeClr>
              </a:solid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trendline>
            <c:spPr>
              <a:ln w="31750" cap="sq">
                <a:solidFill>
                  <a:srgbClr val="FF0000"/>
                </a:solidFill>
                <a:bevel/>
              </a:ln>
              <a:effectLst/>
            </c:spPr>
            <c:trendlineType val="linear"/>
            <c:dispRSqr val="0"/>
            <c:dispEq val="0"/>
          </c:trendline>
          <c:cat>
            <c:strRef>
              <c:f>Sheet2!$K$22:$R$22</c:f>
              <c:strCache>
                <c:ptCount val="8"/>
                <c:pt idx="0">
                  <c:v>2013</c:v>
                </c:pt>
                <c:pt idx="1">
                  <c:v>2014</c:v>
                </c:pt>
                <c:pt idx="2">
                  <c:v>2015</c:v>
                </c:pt>
                <c:pt idx="3">
                  <c:v>2016</c:v>
                </c:pt>
                <c:pt idx="4">
                  <c:v>2017</c:v>
                </c:pt>
                <c:pt idx="5">
                  <c:v>2018</c:v>
                </c:pt>
                <c:pt idx="6">
                  <c:v>2019</c:v>
                </c:pt>
                <c:pt idx="7">
                  <c:v>2020*</c:v>
                </c:pt>
              </c:strCache>
            </c:strRef>
          </c:cat>
          <c:val>
            <c:numRef>
              <c:f>Sheet2!$K$23:$R$23</c:f>
              <c:numCache>
                <c:formatCode>General</c:formatCode>
                <c:ptCount val="8"/>
                <c:pt idx="0">
                  <c:v>8022</c:v>
                </c:pt>
                <c:pt idx="1">
                  <c:v>8430</c:v>
                </c:pt>
                <c:pt idx="2">
                  <c:v>7964</c:v>
                </c:pt>
                <c:pt idx="3">
                  <c:v>9683</c:v>
                </c:pt>
                <c:pt idx="4">
                  <c:v>9121</c:v>
                </c:pt>
                <c:pt idx="5">
                  <c:v>11887</c:v>
                </c:pt>
                <c:pt idx="6">
                  <c:v>14467</c:v>
                </c:pt>
                <c:pt idx="7">
                  <c:v>14890</c:v>
                </c:pt>
              </c:numCache>
            </c:numRef>
          </c:val>
          <c:smooth val="0"/>
          <c:extLst>
            <c:ext xmlns:c16="http://schemas.microsoft.com/office/drawing/2014/chart" uri="{C3380CC4-5D6E-409C-BE32-E72D297353CC}">
              <c16:uniqueId val="{00000001-A4D7-4E0B-8C75-F71FF79372C1}"/>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593101112"/>
        <c:axId val="593098816"/>
      </c:lineChart>
      <c:catAx>
        <c:axId val="5931011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30" baseline="0">
                <a:solidFill>
                  <a:schemeClr val="tx1"/>
                </a:solidFill>
                <a:latin typeface="+mn-lt"/>
                <a:ea typeface="+mn-ea"/>
                <a:cs typeface="+mn-cs"/>
              </a:defRPr>
            </a:pPr>
            <a:endParaRPr lang="en-US"/>
          </a:p>
        </c:txPr>
        <c:crossAx val="593098816"/>
        <c:crosses val="autoZero"/>
        <c:auto val="1"/>
        <c:lblAlgn val="ctr"/>
        <c:lblOffset val="100"/>
        <c:noMultiLvlLbl val="0"/>
      </c:catAx>
      <c:valAx>
        <c:axId val="593098816"/>
        <c:scaling>
          <c:orientation val="minMax"/>
        </c:scaling>
        <c:delete val="1"/>
        <c:axPos val="l"/>
        <c:numFmt formatCode="General" sourceLinked="1"/>
        <c:majorTickMark val="none"/>
        <c:minorTickMark val="none"/>
        <c:tickLblPos val="nextTo"/>
        <c:crossAx val="5931011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365807045277588"/>
          <c:w val="0.96258504403421608"/>
          <c:h val="0.77129337877751158"/>
        </c:manualLayout>
      </c:layout>
      <c:barChart>
        <c:barDir val="col"/>
        <c:grouping val="clustered"/>
        <c:varyColors val="0"/>
        <c:ser>
          <c:idx val="0"/>
          <c:order val="0"/>
          <c:spPr>
            <a:solidFill>
              <a:schemeClr val="accent6">
                <a:alpha val="85000"/>
              </a:schemeClr>
            </a:solidFill>
            <a:ln w="9525" cap="flat" cmpd="sng" algn="ctr">
              <a:solidFill>
                <a:schemeClr val="lt1">
                  <a:alpha val="50000"/>
                </a:schemeClr>
              </a:solidFill>
              <a:round/>
            </a:ln>
            <a:effectLst/>
          </c:spPr>
          <c:invertIfNegative val="0"/>
          <c:dLbls>
            <c:dLbl>
              <c:idx val="12"/>
              <c:tx>
                <c:rich>
                  <a:bodyPr/>
                  <a:lstStyle/>
                  <a:p>
                    <a:r>
                      <a:rPr lang="en-US"/>
                      <a:t>717</a:t>
                    </a:r>
                  </a:p>
                </c:rich>
              </c:tx>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914-4DCC-AB26-85D8088BE7E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Sheet1!$E$11:$E$23</c:f>
              <c:numCache>
                <c:formatCode>General</c:formatCode>
                <c:ptCount val="13"/>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numCache>
            </c:numRef>
          </c:cat>
          <c:val>
            <c:numRef>
              <c:f>Sheet1!$F$11:$F$23</c:f>
              <c:numCache>
                <c:formatCode>General</c:formatCode>
                <c:ptCount val="13"/>
                <c:pt idx="0">
                  <c:v>350</c:v>
                </c:pt>
                <c:pt idx="1">
                  <c:v>372</c:v>
                </c:pt>
                <c:pt idx="2">
                  <c:v>375</c:v>
                </c:pt>
                <c:pt idx="3">
                  <c:v>384</c:v>
                </c:pt>
                <c:pt idx="4">
                  <c:v>399</c:v>
                </c:pt>
                <c:pt idx="5">
                  <c:v>401</c:v>
                </c:pt>
                <c:pt idx="6">
                  <c:v>408</c:v>
                </c:pt>
                <c:pt idx="7">
                  <c:v>473</c:v>
                </c:pt>
                <c:pt idx="8">
                  <c:v>566</c:v>
                </c:pt>
                <c:pt idx="9">
                  <c:v>583</c:v>
                </c:pt>
                <c:pt idx="10">
                  <c:v>606</c:v>
                </c:pt>
                <c:pt idx="11">
                  <c:v>685</c:v>
                </c:pt>
                <c:pt idx="12">
                  <c:v>717</c:v>
                </c:pt>
              </c:numCache>
            </c:numRef>
          </c:val>
          <c:extLst>
            <c:ext xmlns:c16="http://schemas.microsoft.com/office/drawing/2014/chart" uri="{C3380CC4-5D6E-409C-BE32-E72D297353CC}">
              <c16:uniqueId val="{00000000-F914-4DCC-AB26-85D8088BE7E5}"/>
            </c:ext>
          </c:extLst>
        </c:ser>
        <c:dLbls>
          <c:dLblPos val="inEnd"/>
          <c:showLegendKey val="0"/>
          <c:showVal val="1"/>
          <c:showCatName val="0"/>
          <c:showSerName val="0"/>
          <c:showPercent val="0"/>
          <c:showBubbleSize val="0"/>
        </c:dLbls>
        <c:gapWidth val="65"/>
        <c:axId val="503577456"/>
        <c:axId val="503581392"/>
      </c:barChart>
      <c:catAx>
        <c:axId val="50357745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503581392"/>
        <c:crosses val="autoZero"/>
        <c:auto val="1"/>
        <c:lblAlgn val="ctr"/>
        <c:lblOffset val="100"/>
        <c:noMultiLvlLbl val="0"/>
      </c:catAx>
      <c:valAx>
        <c:axId val="50358139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50357745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05AF-45F8-8F3A-F5A906DA1025}"/>
              </c:ext>
            </c:extLst>
          </c:dPt>
          <c:dPt>
            <c:idx val="1"/>
            <c:bubble3D val="0"/>
            <c:spPr>
              <a:solidFill>
                <a:srgbClr val="92D050"/>
              </a:solidFill>
              <a:ln w="19050">
                <a:solidFill>
                  <a:schemeClr val="lt1"/>
                </a:solidFill>
              </a:ln>
              <a:effectLst/>
            </c:spPr>
            <c:extLst>
              <c:ext xmlns:c16="http://schemas.microsoft.com/office/drawing/2014/chart" uri="{C3380CC4-5D6E-409C-BE32-E72D297353CC}">
                <c16:uniqueId val="{00000003-05AF-45F8-8F3A-F5A906DA1025}"/>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5-05AF-45F8-8F3A-F5A906DA1025}"/>
              </c:ext>
            </c:extLst>
          </c:dPt>
          <c:dLbls>
            <c:dLbl>
              <c:idx val="0"/>
              <c:layout>
                <c:manualLayout>
                  <c:x val="9.5514937289738311E-2"/>
                  <c:y val="1.571961366039925E-2"/>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fld id="{DE23159F-9CA5-4D0D-BED5-63D0F22FFDB4}" type="CATEGORYNAME">
                      <a:rPr lang="en-US" sz="1200" b="1"/>
                      <a:pPr>
                        <a:defRPr sz="1200" b="1"/>
                      </a:pPr>
                      <a:t>[CATEGORY NAME]</a:t>
                    </a:fld>
                    <a:r>
                      <a:rPr lang="en-US" sz="1200" b="1"/>
                      <a:t> (ATIS)</a:t>
                    </a:r>
                    <a:endParaRPr lang="en-US" sz="1200" b="1" baseline="0"/>
                  </a:p>
                  <a:p>
                    <a:pPr>
                      <a:defRPr sz="1200" b="1"/>
                    </a:pPr>
                    <a:r>
                      <a:rPr lang="en-US" sz="1200" b="1" baseline="0"/>
                      <a:t>(</a:t>
                    </a:r>
                    <a:fld id="{497B801A-6758-46B6-980B-605A4D984DB8}" type="VALUE">
                      <a:rPr lang="en-US" sz="1200" b="1" baseline="0"/>
                      <a:pPr>
                        <a:defRPr sz="1200" b="1"/>
                      </a:pPr>
                      <a:t>[VALUE]</a:t>
                    </a:fld>
                    <a:r>
                      <a:rPr lang="en-US" sz="1200" b="1" baseline="0"/>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7270984990273101"/>
                      <c:h val="0.13354974075564582"/>
                    </c:manualLayout>
                  </c15:layout>
                  <c15:dlblFieldTable/>
                  <c15:showDataLabelsRange val="0"/>
                </c:ext>
                <c:ext xmlns:c16="http://schemas.microsoft.com/office/drawing/2014/chart" uri="{C3380CC4-5D6E-409C-BE32-E72D297353CC}">
                  <c16:uniqueId val="{00000001-05AF-45F8-8F3A-F5A906DA1025}"/>
                </c:ext>
              </c:extLst>
            </c:dLbl>
            <c:dLbl>
              <c:idx val="1"/>
              <c:layout>
                <c:manualLayout>
                  <c:x val="-0.21461578638149414"/>
                  <c:y val="3.2671690890883398E-2"/>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fld id="{22BC9B00-97A2-4F8D-8FEB-EC81C70437C5}" type="CATEGORYNAME">
                      <a:rPr lang="en-US" sz="1200" b="1">
                        <a:solidFill>
                          <a:schemeClr val="bg1"/>
                        </a:solidFill>
                      </a:rPr>
                      <a:pPr>
                        <a:defRPr sz="1200" b="1">
                          <a:solidFill>
                            <a:schemeClr val="bg1"/>
                          </a:solidFill>
                        </a:defRPr>
                      </a:pPr>
                      <a:t>[CATEGORY NAME]</a:t>
                    </a:fld>
                    <a:endParaRPr lang="en-US" sz="1200" b="1" baseline="0">
                      <a:solidFill>
                        <a:schemeClr val="bg1"/>
                      </a:solidFill>
                    </a:endParaRPr>
                  </a:p>
                  <a:p>
                    <a:pPr>
                      <a:defRPr sz="1200" b="1">
                        <a:solidFill>
                          <a:schemeClr val="bg1"/>
                        </a:solidFill>
                      </a:defRPr>
                    </a:pPr>
                    <a:r>
                      <a:rPr lang="en-US" sz="1200" b="1" baseline="0">
                        <a:solidFill>
                          <a:schemeClr val="bg1"/>
                        </a:solidFill>
                      </a:rPr>
                      <a:t>(</a:t>
                    </a:r>
                    <a:fld id="{07228295-0F5B-4A09-BB14-B94D98579DEC}" type="VALUE">
                      <a:rPr lang="en-US" sz="1200" b="1" baseline="0">
                        <a:solidFill>
                          <a:schemeClr val="bg1"/>
                        </a:solidFill>
                      </a:rPr>
                      <a:pPr>
                        <a:defRPr sz="1200" b="1">
                          <a:solidFill>
                            <a:schemeClr val="bg1"/>
                          </a:solidFill>
                        </a:defRPr>
                      </a:pPr>
                      <a:t>[VALUE]</a:t>
                    </a:fld>
                    <a:r>
                      <a:rPr lang="en-US" sz="120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5AF-45F8-8F3A-F5A906DA1025}"/>
                </c:ext>
              </c:extLst>
            </c:dLbl>
            <c:dLbl>
              <c:idx val="2"/>
              <c:layout>
                <c:manualLayout>
                  <c:x val="0.19327863392614189"/>
                  <c:y val="-0.16016586491216583"/>
                </c:manualLayout>
              </c:layout>
              <c:tx>
                <c:rich>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fld id="{5C16F96B-A701-4699-A5DD-6873EAD1FC57}" type="CATEGORYNAME">
                      <a:rPr lang="en-US" sz="1200" b="1">
                        <a:solidFill>
                          <a:schemeClr val="bg1"/>
                        </a:solidFill>
                      </a:rPr>
                      <a:pPr>
                        <a:defRPr sz="1200" b="1">
                          <a:solidFill>
                            <a:schemeClr val="bg1"/>
                          </a:solidFill>
                        </a:defRPr>
                      </a:pPr>
                      <a:t>[CATEGORY NAME]</a:t>
                    </a:fld>
                    <a:r>
                      <a:rPr lang="en-US" sz="1200" b="1">
                        <a:solidFill>
                          <a:schemeClr val="bg1"/>
                        </a:solidFill>
                      </a:rPr>
                      <a:t> (ETIS)</a:t>
                    </a:r>
                  </a:p>
                  <a:p>
                    <a:pPr>
                      <a:defRPr sz="1200" b="1">
                        <a:solidFill>
                          <a:schemeClr val="bg1"/>
                        </a:solidFill>
                      </a:defRPr>
                    </a:pPr>
                    <a:r>
                      <a:rPr lang="en-US" sz="1200" b="1" baseline="0">
                        <a:solidFill>
                          <a:schemeClr val="bg1"/>
                        </a:solidFill>
                      </a:rPr>
                      <a:t>(</a:t>
                    </a:r>
                    <a:fld id="{359BFC4B-0990-45DC-92D7-0E85C5D94724}" type="VALUE">
                      <a:rPr lang="en-US" sz="1200" b="1" baseline="0">
                        <a:solidFill>
                          <a:schemeClr val="bg1"/>
                        </a:solidFill>
                      </a:rPr>
                      <a:pPr>
                        <a:defRPr sz="1200" b="1">
                          <a:solidFill>
                            <a:schemeClr val="bg1"/>
                          </a:solidFill>
                        </a:defRPr>
                      </a:pPr>
                      <a:t>[VALUE]</a:t>
                    </a:fld>
                    <a:r>
                      <a:rPr lang="en-US" sz="120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9647244421136254"/>
                      <c:h val="0.13354974075564582"/>
                    </c:manualLayout>
                  </c15:layout>
                  <c15:dlblFieldTable/>
                  <c15:showDataLabelsRange val="0"/>
                </c:ext>
                <c:ext xmlns:c16="http://schemas.microsoft.com/office/drawing/2014/chart" uri="{C3380CC4-5D6E-409C-BE32-E72D297353CC}">
                  <c16:uniqueId val="{00000005-05AF-45F8-8F3A-F5A906DA102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Sheet3!$A$13:$A$15</c:f>
              <c:strCache>
                <c:ptCount val="3"/>
                <c:pt idx="0">
                  <c:v>Region 2</c:v>
                </c:pt>
                <c:pt idx="1">
                  <c:v>Region 3</c:v>
                </c:pt>
                <c:pt idx="2">
                  <c:v>Region 1</c:v>
                </c:pt>
              </c:strCache>
            </c:strRef>
          </c:cat>
          <c:val>
            <c:numRef>
              <c:f>Sheet3!$B$13:$B$15</c:f>
              <c:numCache>
                <c:formatCode>General</c:formatCode>
                <c:ptCount val="3"/>
                <c:pt idx="0">
                  <c:v>56</c:v>
                </c:pt>
                <c:pt idx="1">
                  <c:v>212</c:v>
                </c:pt>
                <c:pt idx="2">
                  <c:v>449</c:v>
                </c:pt>
              </c:numCache>
            </c:numRef>
          </c:val>
          <c:extLst>
            <c:ext xmlns:c16="http://schemas.microsoft.com/office/drawing/2014/chart" uri="{C3380CC4-5D6E-409C-BE32-E72D297353CC}">
              <c16:uniqueId val="{00000006-05AF-45F8-8F3A-F5A906DA1025}"/>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dPt>
            <c:idx val="0"/>
            <c:bubble3D val="0"/>
            <c:spPr>
              <a:solidFill>
                <a:schemeClr val="accent6">
                  <a:shade val="53000"/>
                </a:schemeClr>
              </a:solidFill>
              <a:ln w="19050">
                <a:solidFill>
                  <a:schemeClr val="lt1"/>
                </a:solidFill>
              </a:ln>
              <a:effectLst/>
            </c:spPr>
            <c:extLst>
              <c:ext xmlns:c16="http://schemas.microsoft.com/office/drawing/2014/chart" uri="{C3380CC4-5D6E-409C-BE32-E72D297353CC}">
                <c16:uniqueId val="{00000001-F4CD-4518-B7A3-44B106FB28E2}"/>
              </c:ext>
            </c:extLst>
          </c:dPt>
          <c:dPt>
            <c:idx val="1"/>
            <c:bubble3D val="0"/>
            <c:spPr>
              <a:solidFill>
                <a:schemeClr val="accent6">
                  <a:shade val="76000"/>
                </a:schemeClr>
              </a:solidFill>
              <a:ln w="19050">
                <a:solidFill>
                  <a:schemeClr val="lt1"/>
                </a:solidFill>
              </a:ln>
              <a:effectLst/>
            </c:spPr>
            <c:extLst>
              <c:ext xmlns:c16="http://schemas.microsoft.com/office/drawing/2014/chart" uri="{C3380CC4-5D6E-409C-BE32-E72D297353CC}">
                <c16:uniqueId val="{00000003-F4CD-4518-B7A3-44B106FB28E2}"/>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4CD-4518-B7A3-44B106FB28E2}"/>
              </c:ext>
            </c:extLst>
          </c:dPt>
          <c:dPt>
            <c:idx val="3"/>
            <c:bubble3D val="0"/>
            <c:spPr>
              <a:solidFill>
                <a:schemeClr val="accent6">
                  <a:tint val="77000"/>
                </a:schemeClr>
              </a:solidFill>
              <a:ln w="19050">
                <a:solidFill>
                  <a:schemeClr val="lt1"/>
                </a:solidFill>
              </a:ln>
              <a:effectLst/>
            </c:spPr>
            <c:extLst>
              <c:ext xmlns:c16="http://schemas.microsoft.com/office/drawing/2014/chart" uri="{C3380CC4-5D6E-409C-BE32-E72D297353CC}">
                <c16:uniqueId val="{00000007-F4CD-4518-B7A3-44B106FB28E2}"/>
              </c:ext>
            </c:extLst>
          </c:dPt>
          <c:dPt>
            <c:idx val="4"/>
            <c:bubble3D val="0"/>
            <c:spPr>
              <a:solidFill>
                <a:schemeClr val="accent6">
                  <a:tint val="54000"/>
                </a:schemeClr>
              </a:solidFill>
              <a:ln w="19050">
                <a:solidFill>
                  <a:schemeClr val="lt1"/>
                </a:solidFill>
              </a:ln>
              <a:effectLst/>
            </c:spPr>
            <c:extLst>
              <c:ext xmlns:c16="http://schemas.microsoft.com/office/drawing/2014/chart" uri="{C3380CC4-5D6E-409C-BE32-E72D297353CC}">
                <c16:uniqueId val="{00000009-F4CD-4518-B7A3-44B106FB28E2}"/>
              </c:ext>
            </c:extLst>
          </c:dPt>
          <c:dLbls>
            <c:dLbl>
              <c:idx val="0"/>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EEC9EC45-CFE5-48E3-AEFF-3560BFEAE1E0}"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A05CB42A-5585-4AF8-80AD-94621CA7B56B}"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4CD-4518-B7A3-44B106FB28E2}"/>
                </c:ext>
              </c:extLst>
            </c:dLbl>
            <c:dLbl>
              <c:idx val="1"/>
              <c:layout>
                <c:manualLayout>
                  <c:x val="-0.16150742526007966"/>
                  <c:y val="-0.25932413394485282"/>
                </c:manualLayout>
              </c:layout>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C09C5AF0-0650-4D6F-BC54-53921E8BB678}" type="CATEGORYNAME">
                      <a:rPr lang="en-US" sz="1050" b="1">
                        <a:solidFill>
                          <a:schemeClr val="bg1"/>
                        </a:solidFill>
                      </a:rPr>
                      <a:pPr>
                        <a:defRPr sz="1050" b="1">
                          <a:solidFill>
                            <a:schemeClr val="bg1"/>
                          </a:solidFill>
                        </a:defRPr>
                      </a:pPr>
                      <a:t>[CATEGORY NAME]</a:t>
                    </a:fld>
                    <a:endParaRPr lang="en-US" sz="1050" b="1">
                      <a:solidFill>
                        <a:schemeClr val="bg1"/>
                      </a:solidFill>
                    </a:endParaRPr>
                  </a:p>
                  <a:p>
                    <a:pPr>
                      <a:defRPr sz="1050" b="1">
                        <a:solidFill>
                          <a:schemeClr val="bg1"/>
                        </a:solidFill>
                      </a:defRPr>
                    </a:pPr>
                    <a:r>
                      <a:rPr lang="en-US" sz="1050" b="1" baseline="0">
                        <a:solidFill>
                          <a:schemeClr val="bg1"/>
                        </a:solidFill>
                      </a:rPr>
                      <a:t>(</a:t>
                    </a:r>
                    <a:fld id="{8B63D7D6-0661-444F-83E1-DB9860818B04}"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4CD-4518-B7A3-44B106FB28E2}"/>
                </c:ext>
              </c:extLst>
            </c:dLbl>
            <c:dLbl>
              <c:idx val="2"/>
              <c:layout>
                <c:manualLayout>
                  <c:x val="0.16228692961367458"/>
                  <c:y val="2.5014345535117454E-2"/>
                </c:manualLayout>
              </c:layout>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326D70F2-B6CF-48C6-8D65-51424551580A}"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545D2C37-AA2C-4031-953A-7A6B7FCC4463}"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4CD-4518-B7A3-44B106FB28E2}"/>
                </c:ext>
              </c:extLst>
            </c:dLbl>
            <c:dLbl>
              <c:idx val="3"/>
              <c:tx>
                <c:rich>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fld id="{F2DADC87-86CB-4DFD-B0F8-079CC0471D0C}" type="CATEGORYNAME">
                      <a:rPr lang="en-US" sz="1050" b="1">
                        <a:solidFill>
                          <a:schemeClr val="bg1"/>
                        </a:solidFill>
                      </a:rPr>
                      <a:pPr>
                        <a:defRPr sz="1050" b="1">
                          <a:solidFill>
                            <a:schemeClr val="bg1"/>
                          </a:solidFill>
                        </a:defRPr>
                      </a:pPr>
                      <a:t>[CATEGORY NAME]</a:t>
                    </a:fld>
                    <a:endParaRPr lang="en-US" sz="1050" b="1" baseline="0">
                      <a:solidFill>
                        <a:schemeClr val="bg1"/>
                      </a:solidFill>
                    </a:endParaRPr>
                  </a:p>
                  <a:p>
                    <a:pPr>
                      <a:defRPr sz="1050" b="1">
                        <a:solidFill>
                          <a:schemeClr val="bg1"/>
                        </a:solidFill>
                      </a:defRPr>
                    </a:pPr>
                    <a:r>
                      <a:rPr lang="en-US" sz="1050" b="1" baseline="0">
                        <a:solidFill>
                          <a:schemeClr val="bg1"/>
                        </a:solidFill>
                      </a:rPr>
                      <a:t>(</a:t>
                    </a:r>
                    <a:fld id="{44F730A8-2D41-43A4-BF68-5445D15F3526}" type="VALUE">
                      <a:rPr lang="en-US" sz="1050" b="1" baseline="0">
                        <a:solidFill>
                          <a:schemeClr val="bg1"/>
                        </a:solidFill>
                      </a:rPr>
                      <a:pPr>
                        <a:defRPr sz="1050" b="1">
                          <a:solidFill>
                            <a:schemeClr val="bg1"/>
                          </a:solidFill>
                        </a:defRPr>
                      </a:pPr>
                      <a:t>[VALUE]</a:t>
                    </a:fld>
                    <a:r>
                      <a:rPr lang="en-US" sz="1050" b="1" baseline="0">
                        <a:solidFill>
                          <a:schemeClr val="bg1"/>
                        </a:solidFill>
                      </a:rPr>
                      <a:t>)</a:t>
                    </a:r>
                  </a:p>
                </c:rich>
              </c:tx>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4CD-4518-B7A3-44B106FB28E2}"/>
                </c:ext>
              </c:extLst>
            </c:dLbl>
            <c:dLbl>
              <c:idx val="4"/>
              <c:layout>
                <c:manualLayout>
                  <c:x val="-2.6141848685520223E-2"/>
                  <c:y val="0"/>
                </c:manualLayout>
              </c:layout>
              <c:tx>
                <c:rich>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mn-lt"/>
                        <a:ea typeface="+mn-ea"/>
                        <a:cs typeface="+mn-cs"/>
                      </a:defRPr>
                    </a:pPr>
                    <a:fld id="{ABD2D323-DDF5-4734-BE3F-21EB43E79079}" type="CATEGORYNAME">
                      <a:rPr lang="en-US" b="1">
                        <a:solidFill>
                          <a:schemeClr val="tx1"/>
                        </a:solidFill>
                      </a:rPr>
                      <a:pPr>
                        <a:defRPr sz="1050">
                          <a:solidFill>
                            <a:schemeClr val="tx1"/>
                          </a:solidFill>
                        </a:defRPr>
                      </a:pPr>
                      <a:t>[CATEGORY NAME]</a:t>
                    </a:fld>
                    <a:endParaRPr lang="en-US" b="1" baseline="0" dirty="0">
                      <a:solidFill>
                        <a:schemeClr val="tx1"/>
                      </a:solidFill>
                    </a:endParaRPr>
                  </a:p>
                  <a:p>
                    <a:pPr>
                      <a:defRPr sz="1050">
                        <a:solidFill>
                          <a:schemeClr val="tx1"/>
                        </a:solidFill>
                      </a:defRPr>
                    </a:pPr>
                    <a:r>
                      <a:rPr lang="en-US" b="1" baseline="0" dirty="0">
                        <a:solidFill>
                          <a:schemeClr val="tx1"/>
                        </a:solidFill>
                      </a:rPr>
                      <a:t>(</a:t>
                    </a:r>
                    <a:fld id="{E9D3572C-C1D3-4F21-80A4-C9D71EED24A7}" type="VALUE">
                      <a:rPr lang="en-US" b="1" baseline="0">
                        <a:solidFill>
                          <a:schemeClr val="tx1"/>
                        </a:solidFill>
                      </a:rPr>
                      <a:pPr>
                        <a:defRPr sz="1050">
                          <a:solidFill>
                            <a:schemeClr val="tx1"/>
                          </a:solidFill>
                        </a:defRPr>
                      </a:pPr>
                      <a:t>[VALUE]</a:t>
                    </a:fld>
                    <a:r>
                      <a:rPr lang="en-US" b="1" baseline="0" dirty="0">
                        <a:solidFill>
                          <a:schemeClr val="tx1"/>
                        </a:solidFill>
                      </a:rPr>
                      <a:t>)</a:t>
                    </a:r>
                  </a:p>
                </c:rich>
              </c:tx>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4CD-4518-B7A3-44B106FB28E2}"/>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Sheet3!$B$4:$B$8</c:f>
              <c:strCache>
                <c:ptCount val="5"/>
                <c:pt idx="0">
                  <c:v>ARIB</c:v>
                </c:pt>
                <c:pt idx="1">
                  <c:v> CCSA</c:v>
                </c:pt>
                <c:pt idx="2">
                  <c:v> TSDSI</c:v>
                </c:pt>
                <c:pt idx="3">
                  <c:v> TTA</c:v>
                </c:pt>
                <c:pt idx="4">
                  <c:v> TTC</c:v>
                </c:pt>
              </c:strCache>
            </c:strRef>
          </c:cat>
          <c:val>
            <c:numRef>
              <c:f>Sheet3!$C$4:$C$8</c:f>
              <c:numCache>
                <c:formatCode>General</c:formatCode>
                <c:ptCount val="5"/>
                <c:pt idx="0">
                  <c:v>27</c:v>
                </c:pt>
                <c:pt idx="1">
                  <c:v>128</c:v>
                </c:pt>
                <c:pt idx="2">
                  <c:v>20</c:v>
                </c:pt>
                <c:pt idx="3">
                  <c:v>26</c:v>
                </c:pt>
                <c:pt idx="4">
                  <c:v>11</c:v>
                </c:pt>
              </c:numCache>
            </c:numRef>
          </c:val>
          <c:extLst>
            <c:ext xmlns:c16="http://schemas.microsoft.com/office/drawing/2014/chart" uri="{C3380CC4-5D6E-409C-BE32-E72D297353CC}">
              <c16:uniqueId val="{0000000A-F4CD-4518-B7A3-44B106FB28E2}"/>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rgbClr val="000000"/>
                </a:solidFill>
                <a:latin typeface="Arial"/>
                <a:ea typeface="Arial"/>
                <a:cs typeface="Arial"/>
              </a:defRPr>
            </a:pPr>
            <a:r>
              <a:rPr lang="en-GB"/>
              <a:t>3GPP meeting attendance</a:t>
            </a:r>
          </a:p>
        </c:rich>
      </c:tx>
      <c:layout>
        <c:manualLayout>
          <c:xMode val="edge"/>
          <c:yMode val="edge"/>
          <c:x val="0.10271795162295361"/>
          <c:y val="7.2562596342124183E-2"/>
        </c:manualLayout>
      </c:layout>
      <c:overlay val="0"/>
      <c:spPr>
        <a:noFill/>
        <a:ln w="25400">
          <a:noFill/>
        </a:ln>
      </c:spPr>
    </c:title>
    <c:autoTitleDeleted val="0"/>
    <c:plotArea>
      <c:layout>
        <c:manualLayout>
          <c:layoutTarget val="inner"/>
          <c:xMode val="edge"/>
          <c:yMode val="edge"/>
          <c:x val="9.4724331539845621E-2"/>
          <c:y val="3.401368076300481E-2"/>
          <c:w val="0.88489312248613905"/>
          <c:h val="0.83220138933485099"/>
        </c:manualLayout>
      </c:layout>
      <c:lineChart>
        <c:grouping val="standard"/>
        <c:varyColors val="0"/>
        <c:ser>
          <c:idx val="0"/>
          <c:order val="0"/>
          <c:tx>
            <c:strRef>
              <c:f>meetingStats!$E$3</c:f>
              <c:strCache>
                <c:ptCount val="1"/>
                <c:pt idx="0">
                  <c:v>monthly ave (12 months)</c:v>
                </c:pt>
              </c:strCache>
            </c:strRef>
          </c:tx>
          <c:spPr>
            <a:ln w="38100">
              <a:solidFill>
                <a:srgbClr val="00B050"/>
              </a:solidFill>
              <a:prstDash val="solid"/>
            </a:ln>
          </c:spPr>
          <c:marker>
            <c:symbol val="none"/>
          </c:marker>
          <c:cat>
            <c:strRef>
              <c:f>meetingStats!$A$4:$A$266</c:f>
              <c:strCache>
                <c:ptCount val="263"/>
                <c:pt idx="0">
                  <c:v>1999-01</c:v>
                </c:pt>
                <c:pt idx="1">
                  <c:v>1999-02</c:v>
                </c:pt>
                <c:pt idx="2">
                  <c:v>1999-03</c:v>
                </c:pt>
                <c:pt idx="3">
                  <c:v>1999-04</c:v>
                </c:pt>
                <c:pt idx="4">
                  <c:v>1999-05</c:v>
                </c:pt>
                <c:pt idx="5">
                  <c:v>1999-06</c:v>
                </c:pt>
                <c:pt idx="6">
                  <c:v>1999-07</c:v>
                </c:pt>
                <c:pt idx="7">
                  <c:v>1999-08</c:v>
                </c:pt>
                <c:pt idx="8">
                  <c:v>1999-09</c:v>
                </c:pt>
                <c:pt idx="9">
                  <c:v>1999-10</c:v>
                </c:pt>
                <c:pt idx="10">
                  <c:v>1999-11</c:v>
                </c:pt>
                <c:pt idx="11">
                  <c:v>1999-12</c:v>
                </c:pt>
                <c:pt idx="12">
                  <c:v>2000-01</c:v>
                </c:pt>
                <c:pt idx="13">
                  <c:v>2000-02</c:v>
                </c:pt>
                <c:pt idx="14">
                  <c:v>2000-03</c:v>
                </c:pt>
                <c:pt idx="15">
                  <c:v>2000-04</c:v>
                </c:pt>
                <c:pt idx="16">
                  <c:v>2000-05</c:v>
                </c:pt>
                <c:pt idx="17">
                  <c:v>2000-06</c:v>
                </c:pt>
                <c:pt idx="18">
                  <c:v>2000-07</c:v>
                </c:pt>
                <c:pt idx="19">
                  <c:v>2000-08</c:v>
                </c:pt>
                <c:pt idx="20">
                  <c:v>2000-09</c:v>
                </c:pt>
                <c:pt idx="21">
                  <c:v>2000-10</c:v>
                </c:pt>
                <c:pt idx="22">
                  <c:v>2000-11</c:v>
                </c:pt>
                <c:pt idx="23">
                  <c:v>2000-12</c:v>
                </c:pt>
                <c:pt idx="24">
                  <c:v>2001-01</c:v>
                </c:pt>
                <c:pt idx="25">
                  <c:v>2001-02</c:v>
                </c:pt>
                <c:pt idx="26">
                  <c:v>2001-03</c:v>
                </c:pt>
                <c:pt idx="27">
                  <c:v>2001-04</c:v>
                </c:pt>
                <c:pt idx="28">
                  <c:v>2001-05</c:v>
                </c:pt>
                <c:pt idx="29">
                  <c:v>2001-06</c:v>
                </c:pt>
                <c:pt idx="30">
                  <c:v>2001-07</c:v>
                </c:pt>
                <c:pt idx="31">
                  <c:v>2001-08</c:v>
                </c:pt>
                <c:pt idx="32">
                  <c:v>2001-09</c:v>
                </c:pt>
                <c:pt idx="33">
                  <c:v>2001-10</c:v>
                </c:pt>
                <c:pt idx="34">
                  <c:v>2001-11</c:v>
                </c:pt>
                <c:pt idx="35">
                  <c:v>2001-12</c:v>
                </c:pt>
                <c:pt idx="36">
                  <c:v>2002-01</c:v>
                </c:pt>
                <c:pt idx="37">
                  <c:v>2002-02</c:v>
                </c:pt>
                <c:pt idx="38">
                  <c:v>2002-03</c:v>
                </c:pt>
                <c:pt idx="39">
                  <c:v>2002-04</c:v>
                </c:pt>
                <c:pt idx="40">
                  <c:v>2002-05</c:v>
                </c:pt>
                <c:pt idx="41">
                  <c:v>2002-06</c:v>
                </c:pt>
                <c:pt idx="42">
                  <c:v>2002-07</c:v>
                </c:pt>
                <c:pt idx="43">
                  <c:v>2002-08</c:v>
                </c:pt>
                <c:pt idx="44">
                  <c:v>2002-09</c:v>
                </c:pt>
                <c:pt idx="45">
                  <c:v>2002-10</c:v>
                </c:pt>
                <c:pt idx="46">
                  <c:v>2002-11</c:v>
                </c:pt>
                <c:pt idx="47">
                  <c:v>2002-12</c:v>
                </c:pt>
                <c:pt idx="48">
                  <c:v>2003-01</c:v>
                </c:pt>
                <c:pt idx="49">
                  <c:v>2003-02</c:v>
                </c:pt>
                <c:pt idx="50">
                  <c:v>2003-03</c:v>
                </c:pt>
                <c:pt idx="51">
                  <c:v>2003-04</c:v>
                </c:pt>
                <c:pt idx="52">
                  <c:v>2003-05</c:v>
                </c:pt>
                <c:pt idx="53">
                  <c:v>2003-06</c:v>
                </c:pt>
                <c:pt idx="54">
                  <c:v>2003-07</c:v>
                </c:pt>
                <c:pt idx="55">
                  <c:v>2003-08</c:v>
                </c:pt>
                <c:pt idx="56">
                  <c:v>2003-09</c:v>
                </c:pt>
                <c:pt idx="57">
                  <c:v>2003-10</c:v>
                </c:pt>
                <c:pt idx="58">
                  <c:v>2003-11</c:v>
                </c:pt>
                <c:pt idx="59">
                  <c:v>2003-12</c:v>
                </c:pt>
                <c:pt idx="60">
                  <c:v>2004-01</c:v>
                </c:pt>
                <c:pt idx="61">
                  <c:v>2004-02</c:v>
                </c:pt>
                <c:pt idx="62">
                  <c:v>2004-03</c:v>
                </c:pt>
                <c:pt idx="63">
                  <c:v>2004-04</c:v>
                </c:pt>
                <c:pt idx="64">
                  <c:v>2004-05</c:v>
                </c:pt>
                <c:pt idx="65">
                  <c:v>2004-06</c:v>
                </c:pt>
                <c:pt idx="66">
                  <c:v>2004-07</c:v>
                </c:pt>
                <c:pt idx="67">
                  <c:v>2004-08</c:v>
                </c:pt>
                <c:pt idx="68">
                  <c:v>2004-09</c:v>
                </c:pt>
                <c:pt idx="69">
                  <c:v>2004-10</c:v>
                </c:pt>
                <c:pt idx="70">
                  <c:v>2004-11</c:v>
                </c:pt>
                <c:pt idx="71">
                  <c:v>2004-12</c:v>
                </c:pt>
                <c:pt idx="72">
                  <c:v>2005-01</c:v>
                </c:pt>
                <c:pt idx="73">
                  <c:v>2005-02</c:v>
                </c:pt>
                <c:pt idx="74">
                  <c:v>2005-03</c:v>
                </c:pt>
                <c:pt idx="75">
                  <c:v>2005-04</c:v>
                </c:pt>
                <c:pt idx="76">
                  <c:v>2005-05</c:v>
                </c:pt>
                <c:pt idx="77">
                  <c:v>2005-06</c:v>
                </c:pt>
                <c:pt idx="78">
                  <c:v>2005-07</c:v>
                </c:pt>
                <c:pt idx="79">
                  <c:v>2005-08</c:v>
                </c:pt>
                <c:pt idx="80">
                  <c:v>2005-09</c:v>
                </c:pt>
                <c:pt idx="81">
                  <c:v>2005-10</c:v>
                </c:pt>
                <c:pt idx="82">
                  <c:v>2005-11</c:v>
                </c:pt>
                <c:pt idx="83">
                  <c:v>2005-12</c:v>
                </c:pt>
                <c:pt idx="84">
                  <c:v>2006-01</c:v>
                </c:pt>
                <c:pt idx="85">
                  <c:v>2006-02</c:v>
                </c:pt>
                <c:pt idx="86">
                  <c:v>2006-03</c:v>
                </c:pt>
                <c:pt idx="87">
                  <c:v>2006-04</c:v>
                </c:pt>
                <c:pt idx="88">
                  <c:v>2006-05</c:v>
                </c:pt>
                <c:pt idx="89">
                  <c:v>2006-06</c:v>
                </c:pt>
                <c:pt idx="90">
                  <c:v>2006-07</c:v>
                </c:pt>
                <c:pt idx="91">
                  <c:v>2006-08</c:v>
                </c:pt>
                <c:pt idx="92">
                  <c:v>2006-09</c:v>
                </c:pt>
                <c:pt idx="93">
                  <c:v>2006-10</c:v>
                </c:pt>
                <c:pt idx="94">
                  <c:v>2006-11</c:v>
                </c:pt>
                <c:pt idx="95">
                  <c:v>2006-12</c:v>
                </c:pt>
                <c:pt idx="96">
                  <c:v>2007-01</c:v>
                </c:pt>
                <c:pt idx="97">
                  <c:v>2007-02</c:v>
                </c:pt>
                <c:pt idx="98">
                  <c:v>2007-03</c:v>
                </c:pt>
                <c:pt idx="99">
                  <c:v>2007-04</c:v>
                </c:pt>
                <c:pt idx="100">
                  <c:v>2007-05</c:v>
                </c:pt>
                <c:pt idx="101">
                  <c:v>2007-06</c:v>
                </c:pt>
                <c:pt idx="102">
                  <c:v>2007-07</c:v>
                </c:pt>
                <c:pt idx="103">
                  <c:v>2007-08</c:v>
                </c:pt>
                <c:pt idx="104">
                  <c:v>2007-09</c:v>
                </c:pt>
                <c:pt idx="105">
                  <c:v>2007-10</c:v>
                </c:pt>
                <c:pt idx="106">
                  <c:v>2007-11</c:v>
                </c:pt>
                <c:pt idx="107">
                  <c:v>2007-12</c:v>
                </c:pt>
                <c:pt idx="108">
                  <c:v>2008-01</c:v>
                </c:pt>
                <c:pt idx="109">
                  <c:v>2008-02</c:v>
                </c:pt>
                <c:pt idx="110">
                  <c:v>2008-03</c:v>
                </c:pt>
                <c:pt idx="111">
                  <c:v>2008-04</c:v>
                </c:pt>
                <c:pt idx="112">
                  <c:v>2008-05</c:v>
                </c:pt>
                <c:pt idx="113">
                  <c:v>2008-06</c:v>
                </c:pt>
                <c:pt idx="114">
                  <c:v>2008-07</c:v>
                </c:pt>
                <c:pt idx="115">
                  <c:v>2008-08</c:v>
                </c:pt>
                <c:pt idx="116">
                  <c:v>2008-09</c:v>
                </c:pt>
                <c:pt idx="117">
                  <c:v>2008-10</c:v>
                </c:pt>
                <c:pt idx="118">
                  <c:v>2008-11</c:v>
                </c:pt>
                <c:pt idx="119">
                  <c:v>2008-12</c:v>
                </c:pt>
                <c:pt idx="120">
                  <c:v>2009-01</c:v>
                </c:pt>
                <c:pt idx="121">
                  <c:v>2009-02</c:v>
                </c:pt>
                <c:pt idx="122">
                  <c:v>2009-03</c:v>
                </c:pt>
                <c:pt idx="123">
                  <c:v>2009-04</c:v>
                </c:pt>
                <c:pt idx="124">
                  <c:v>2009-05</c:v>
                </c:pt>
                <c:pt idx="125">
                  <c:v>2009-06</c:v>
                </c:pt>
                <c:pt idx="126">
                  <c:v>2009-07</c:v>
                </c:pt>
                <c:pt idx="127">
                  <c:v>2009-08</c:v>
                </c:pt>
                <c:pt idx="128">
                  <c:v>2009-09</c:v>
                </c:pt>
                <c:pt idx="129">
                  <c:v>2009-10</c:v>
                </c:pt>
                <c:pt idx="130">
                  <c:v>2009-11</c:v>
                </c:pt>
                <c:pt idx="131">
                  <c:v>2009-12</c:v>
                </c:pt>
                <c:pt idx="132">
                  <c:v>2010-01</c:v>
                </c:pt>
                <c:pt idx="133">
                  <c:v>2010-02</c:v>
                </c:pt>
                <c:pt idx="134">
                  <c:v>2010-03</c:v>
                </c:pt>
                <c:pt idx="135">
                  <c:v>2010-04</c:v>
                </c:pt>
                <c:pt idx="136">
                  <c:v>2010-05</c:v>
                </c:pt>
                <c:pt idx="137">
                  <c:v>2010-06</c:v>
                </c:pt>
                <c:pt idx="138">
                  <c:v>2010-07</c:v>
                </c:pt>
                <c:pt idx="139">
                  <c:v>2010-08</c:v>
                </c:pt>
                <c:pt idx="140">
                  <c:v>2010-09</c:v>
                </c:pt>
                <c:pt idx="141">
                  <c:v>2010-10</c:v>
                </c:pt>
                <c:pt idx="142">
                  <c:v>2010-11</c:v>
                </c:pt>
                <c:pt idx="143">
                  <c:v>2010-12</c:v>
                </c:pt>
                <c:pt idx="144">
                  <c:v>2011-01</c:v>
                </c:pt>
                <c:pt idx="145">
                  <c:v>2011-02</c:v>
                </c:pt>
                <c:pt idx="146">
                  <c:v>2011-03</c:v>
                </c:pt>
                <c:pt idx="147">
                  <c:v>2011-04</c:v>
                </c:pt>
                <c:pt idx="148">
                  <c:v>2011-05</c:v>
                </c:pt>
                <c:pt idx="149">
                  <c:v>2011-06</c:v>
                </c:pt>
                <c:pt idx="150">
                  <c:v>2011-07</c:v>
                </c:pt>
                <c:pt idx="151">
                  <c:v>2011-08</c:v>
                </c:pt>
                <c:pt idx="152">
                  <c:v>2011-09</c:v>
                </c:pt>
                <c:pt idx="153">
                  <c:v>2011-10</c:v>
                </c:pt>
                <c:pt idx="154">
                  <c:v>2011-11</c:v>
                </c:pt>
                <c:pt idx="155">
                  <c:v>2011-12</c:v>
                </c:pt>
                <c:pt idx="156">
                  <c:v>2012-01</c:v>
                </c:pt>
                <c:pt idx="157">
                  <c:v>2012-02</c:v>
                </c:pt>
                <c:pt idx="158">
                  <c:v>2012-03</c:v>
                </c:pt>
                <c:pt idx="159">
                  <c:v>2012-04</c:v>
                </c:pt>
                <c:pt idx="160">
                  <c:v>2012-05</c:v>
                </c:pt>
                <c:pt idx="161">
                  <c:v>2012-06</c:v>
                </c:pt>
                <c:pt idx="162">
                  <c:v>2012-07</c:v>
                </c:pt>
                <c:pt idx="163">
                  <c:v>2012-08</c:v>
                </c:pt>
                <c:pt idx="164">
                  <c:v>2012-09</c:v>
                </c:pt>
                <c:pt idx="165">
                  <c:v>2012-10</c:v>
                </c:pt>
                <c:pt idx="166">
                  <c:v>2012-11</c:v>
                </c:pt>
                <c:pt idx="167">
                  <c:v>2012-12</c:v>
                </c:pt>
                <c:pt idx="168">
                  <c:v>2013-01</c:v>
                </c:pt>
                <c:pt idx="169">
                  <c:v>2013-02</c:v>
                </c:pt>
                <c:pt idx="170">
                  <c:v>2013-03</c:v>
                </c:pt>
                <c:pt idx="171">
                  <c:v>2013-04</c:v>
                </c:pt>
                <c:pt idx="172">
                  <c:v>2013-05</c:v>
                </c:pt>
                <c:pt idx="173">
                  <c:v>2013-06</c:v>
                </c:pt>
                <c:pt idx="174">
                  <c:v>2013-07</c:v>
                </c:pt>
                <c:pt idx="175">
                  <c:v>2013-08</c:v>
                </c:pt>
                <c:pt idx="176">
                  <c:v>2013-09</c:v>
                </c:pt>
                <c:pt idx="177">
                  <c:v>2013-10</c:v>
                </c:pt>
                <c:pt idx="178">
                  <c:v>2013-11</c:v>
                </c:pt>
                <c:pt idx="179">
                  <c:v>2013-12</c:v>
                </c:pt>
                <c:pt idx="180">
                  <c:v>2014-01</c:v>
                </c:pt>
                <c:pt idx="181">
                  <c:v>2014-02</c:v>
                </c:pt>
                <c:pt idx="182">
                  <c:v>2014-03</c:v>
                </c:pt>
                <c:pt idx="183">
                  <c:v>2014-04</c:v>
                </c:pt>
                <c:pt idx="184">
                  <c:v>2014-05</c:v>
                </c:pt>
                <c:pt idx="185">
                  <c:v>2014-06</c:v>
                </c:pt>
                <c:pt idx="186">
                  <c:v>2014-07</c:v>
                </c:pt>
                <c:pt idx="187">
                  <c:v>2014-08</c:v>
                </c:pt>
                <c:pt idx="188">
                  <c:v>2014-09</c:v>
                </c:pt>
                <c:pt idx="189">
                  <c:v>2014-10</c:v>
                </c:pt>
                <c:pt idx="190">
                  <c:v>2014-11</c:v>
                </c:pt>
                <c:pt idx="191">
                  <c:v>2014-12</c:v>
                </c:pt>
                <c:pt idx="192">
                  <c:v>2015-01</c:v>
                </c:pt>
                <c:pt idx="193">
                  <c:v>2015-02</c:v>
                </c:pt>
                <c:pt idx="194">
                  <c:v>2015-03</c:v>
                </c:pt>
                <c:pt idx="195">
                  <c:v>2015-04</c:v>
                </c:pt>
                <c:pt idx="196">
                  <c:v>2015-05</c:v>
                </c:pt>
                <c:pt idx="197">
                  <c:v>2015-06</c:v>
                </c:pt>
                <c:pt idx="198">
                  <c:v>2015-07</c:v>
                </c:pt>
                <c:pt idx="199">
                  <c:v>2015-08</c:v>
                </c:pt>
                <c:pt idx="200">
                  <c:v>2015-09</c:v>
                </c:pt>
                <c:pt idx="201">
                  <c:v>2015-10</c:v>
                </c:pt>
                <c:pt idx="202">
                  <c:v>2015-11</c:v>
                </c:pt>
                <c:pt idx="203">
                  <c:v>2015-12</c:v>
                </c:pt>
                <c:pt idx="204">
                  <c:v>2016-01</c:v>
                </c:pt>
                <c:pt idx="205">
                  <c:v>2016-02</c:v>
                </c:pt>
                <c:pt idx="206">
                  <c:v>2016-03</c:v>
                </c:pt>
                <c:pt idx="207">
                  <c:v>2016-04</c:v>
                </c:pt>
                <c:pt idx="208">
                  <c:v>2016-05</c:v>
                </c:pt>
                <c:pt idx="209">
                  <c:v>2016-06</c:v>
                </c:pt>
                <c:pt idx="210">
                  <c:v>2016-07</c:v>
                </c:pt>
                <c:pt idx="211">
                  <c:v>2016-08</c:v>
                </c:pt>
                <c:pt idx="212">
                  <c:v>2016-09</c:v>
                </c:pt>
                <c:pt idx="213">
                  <c:v>2016-10</c:v>
                </c:pt>
                <c:pt idx="214">
                  <c:v>2016-11</c:v>
                </c:pt>
                <c:pt idx="215">
                  <c:v>2016-12</c:v>
                </c:pt>
                <c:pt idx="216">
                  <c:v>2017-01</c:v>
                </c:pt>
                <c:pt idx="217">
                  <c:v>2017-02</c:v>
                </c:pt>
                <c:pt idx="218">
                  <c:v>2017-03</c:v>
                </c:pt>
                <c:pt idx="219">
                  <c:v>2017-04</c:v>
                </c:pt>
                <c:pt idx="220">
                  <c:v>2017-05</c:v>
                </c:pt>
                <c:pt idx="221">
                  <c:v>2017-06</c:v>
                </c:pt>
                <c:pt idx="222">
                  <c:v>2017-07</c:v>
                </c:pt>
                <c:pt idx="223">
                  <c:v>2017-08</c:v>
                </c:pt>
                <c:pt idx="224">
                  <c:v>2017-09</c:v>
                </c:pt>
                <c:pt idx="225">
                  <c:v>2017-10</c:v>
                </c:pt>
                <c:pt idx="226">
                  <c:v>2017-11</c:v>
                </c:pt>
                <c:pt idx="227">
                  <c:v>2017-12</c:v>
                </c:pt>
                <c:pt idx="228">
                  <c:v>2018-01</c:v>
                </c:pt>
                <c:pt idx="229">
                  <c:v>2018-02</c:v>
                </c:pt>
                <c:pt idx="230">
                  <c:v>2018-03</c:v>
                </c:pt>
                <c:pt idx="231">
                  <c:v>2018-04</c:v>
                </c:pt>
                <c:pt idx="232">
                  <c:v>2018-05</c:v>
                </c:pt>
                <c:pt idx="233">
                  <c:v>2018-06</c:v>
                </c:pt>
                <c:pt idx="234">
                  <c:v>2018-07</c:v>
                </c:pt>
                <c:pt idx="235">
                  <c:v>2018-08</c:v>
                </c:pt>
                <c:pt idx="236">
                  <c:v>2018-09</c:v>
                </c:pt>
                <c:pt idx="237">
                  <c:v>2018-10</c:v>
                </c:pt>
                <c:pt idx="238">
                  <c:v>2018-11</c:v>
                </c:pt>
                <c:pt idx="239">
                  <c:v>2018-12</c:v>
                </c:pt>
                <c:pt idx="240">
                  <c:v>2019-01</c:v>
                </c:pt>
                <c:pt idx="241">
                  <c:v>2019-02</c:v>
                </c:pt>
                <c:pt idx="242">
                  <c:v>2019-03</c:v>
                </c:pt>
                <c:pt idx="243">
                  <c:v>2019-04</c:v>
                </c:pt>
                <c:pt idx="244">
                  <c:v>2019-05</c:v>
                </c:pt>
                <c:pt idx="245">
                  <c:v>2019-06</c:v>
                </c:pt>
                <c:pt idx="246">
                  <c:v>2019-07</c:v>
                </c:pt>
                <c:pt idx="247">
                  <c:v>2019-08</c:v>
                </c:pt>
                <c:pt idx="248">
                  <c:v>2019-09</c:v>
                </c:pt>
                <c:pt idx="249">
                  <c:v>2019-10</c:v>
                </c:pt>
                <c:pt idx="250">
                  <c:v>2019-11</c:v>
                </c:pt>
                <c:pt idx="251">
                  <c:v>2019-12</c:v>
                </c:pt>
                <c:pt idx="252">
                  <c:v>2020-01</c:v>
                </c:pt>
                <c:pt idx="253">
                  <c:v>2020-02</c:v>
                </c:pt>
                <c:pt idx="254">
                  <c:v>2020-03</c:v>
                </c:pt>
                <c:pt idx="255">
                  <c:v>2020-04</c:v>
                </c:pt>
                <c:pt idx="256">
                  <c:v>2020-05</c:v>
                </c:pt>
                <c:pt idx="257">
                  <c:v>2020-06</c:v>
                </c:pt>
                <c:pt idx="258">
                  <c:v>2020-07</c:v>
                </c:pt>
                <c:pt idx="259">
                  <c:v>2020-08</c:v>
                </c:pt>
                <c:pt idx="260">
                  <c:v>2020-09</c:v>
                </c:pt>
                <c:pt idx="261">
                  <c:v>2020-10</c:v>
                </c:pt>
                <c:pt idx="262">
                  <c:v>2020-11</c:v>
                </c:pt>
              </c:strCache>
            </c:strRef>
          </c:cat>
          <c:val>
            <c:numRef>
              <c:f>meetingStats!$E$4:$E$266</c:f>
              <c:numCache>
                <c:formatCode>0</c:formatCode>
                <c:ptCount val="263"/>
                <c:pt idx="0">
                  <c:v>469</c:v>
                </c:pt>
                <c:pt idx="1">
                  <c:v>805.5</c:v>
                </c:pt>
                <c:pt idx="2">
                  <c:v>1063</c:v>
                </c:pt>
                <c:pt idx="3">
                  <c:v>1472.75</c:v>
                </c:pt>
                <c:pt idx="4">
                  <c:v>1298</c:v>
                </c:pt>
                <c:pt idx="5">
                  <c:v>1325.8333333333333</c:v>
                </c:pt>
                <c:pt idx="6">
                  <c:v>1316.7142857142858</c:v>
                </c:pt>
                <c:pt idx="7">
                  <c:v>1338.625</c:v>
                </c:pt>
                <c:pt idx="8">
                  <c:v>1396.8888888888889</c:v>
                </c:pt>
                <c:pt idx="9">
                  <c:v>1429.3</c:v>
                </c:pt>
                <c:pt idx="10">
                  <c:v>1433.2727272727273</c:v>
                </c:pt>
                <c:pt idx="11">
                  <c:v>1491.75</c:v>
                </c:pt>
                <c:pt idx="12">
                  <c:v>1649.25</c:v>
                </c:pt>
                <c:pt idx="13">
                  <c:v>1741.75</c:v>
                </c:pt>
                <c:pt idx="14">
                  <c:v>1704.6666666666667</c:v>
                </c:pt>
                <c:pt idx="15">
                  <c:v>1512.5</c:v>
                </c:pt>
                <c:pt idx="16">
                  <c:v>1674.6666666666667</c:v>
                </c:pt>
                <c:pt idx="17">
                  <c:v>1697.75</c:v>
                </c:pt>
                <c:pt idx="18">
                  <c:v>1722.75</c:v>
                </c:pt>
                <c:pt idx="19">
                  <c:v>1862.4166666666667</c:v>
                </c:pt>
                <c:pt idx="20">
                  <c:v>1996.4166666666667</c:v>
                </c:pt>
                <c:pt idx="21">
                  <c:v>2054.6666666666665</c:v>
                </c:pt>
                <c:pt idx="22">
                  <c:v>2539.6666666666665</c:v>
                </c:pt>
                <c:pt idx="23">
                  <c:v>2479.3333333333335</c:v>
                </c:pt>
                <c:pt idx="24">
                  <c:v>2717.25</c:v>
                </c:pt>
                <c:pt idx="25">
                  <c:v>2975.25</c:v>
                </c:pt>
                <c:pt idx="26">
                  <c:v>2996.5</c:v>
                </c:pt>
                <c:pt idx="27">
                  <c:v>3205.6666666666665</c:v>
                </c:pt>
                <c:pt idx="28">
                  <c:v>3391.4166666666665</c:v>
                </c:pt>
                <c:pt idx="29">
                  <c:v>3428.4166666666665</c:v>
                </c:pt>
                <c:pt idx="30">
                  <c:v>3503.5</c:v>
                </c:pt>
                <c:pt idx="31">
                  <c:v>3553.0833333333335</c:v>
                </c:pt>
                <c:pt idx="32">
                  <c:v>3538.9166666666665</c:v>
                </c:pt>
                <c:pt idx="33">
                  <c:v>3499.1666666666665</c:v>
                </c:pt>
                <c:pt idx="34">
                  <c:v>3290.0833333333335</c:v>
                </c:pt>
                <c:pt idx="35">
                  <c:v>3305</c:v>
                </c:pt>
                <c:pt idx="36">
                  <c:v>3138.1666666666665</c:v>
                </c:pt>
                <c:pt idx="37">
                  <c:v>3149.0833333333335</c:v>
                </c:pt>
                <c:pt idx="38">
                  <c:v>3135.1666666666665</c:v>
                </c:pt>
                <c:pt idx="39">
                  <c:v>3206.9166666666665</c:v>
                </c:pt>
                <c:pt idx="40">
                  <c:v>3204.25</c:v>
                </c:pt>
                <c:pt idx="41">
                  <c:v>3329.1666666666665</c:v>
                </c:pt>
                <c:pt idx="42">
                  <c:v>3264.5</c:v>
                </c:pt>
                <c:pt idx="43">
                  <c:v>3271.1666666666665</c:v>
                </c:pt>
                <c:pt idx="44">
                  <c:v>3231.5833333333335</c:v>
                </c:pt>
                <c:pt idx="45">
                  <c:v>3188.8333333333335</c:v>
                </c:pt>
                <c:pt idx="46">
                  <c:v>3190.3333333333335</c:v>
                </c:pt>
                <c:pt idx="47">
                  <c:v>3158.5</c:v>
                </c:pt>
                <c:pt idx="48">
                  <c:v>3111.9166666666665</c:v>
                </c:pt>
                <c:pt idx="49">
                  <c:v>3091.0833333333335</c:v>
                </c:pt>
                <c:pt idx="50">
                  <c:v>3094.8333333333335</c:v>
                </c:pt>
                <c:pt idx="51">
                  <c:v>2924.4166666666665</c:v>
                </c:pt>
                <c:pt idx="52">
                  <c:v>2830.9166666666665</c:v>
                </c:pt>
                <c:pt idx="53">
                  <c:v>2714</c:v>
                </c:pt>
                <c:pt idx="54">
                  <c:v>2727.9166666666665</c:v>
                </c:pt>
                <c:pt idx="55">
                  <c:v>2780.9166666666665</c:v>
                </c:pt>
                <c:pt idx="56">
                  <c:v>2672.75</c:v>
                </c:pt>
                <c:pt idx="57">
                  <c:v>2792.3333333333335</c:v>
                </c:pt>
                <c:pt idx="58">
                  <c:v>2709.5</c:v>
                </c:pt>
                <c:pt idx="59">
                  <c:v>2703.3333333333335</c:v>
                </c:pt>
                <c:pt idx="60">
                  <c:v>2621.4166666666665</c:v>
                </c:pt>
                <c:pt idx="61">
                  <c:v>2603.3333333333335</c:v>
                </c:pt>
                <c:pt idx="62">
                  <c:v>2605.1666666666665</c:v>
                </c:pt>
                <c:pt idx="63">
                  <c:v>2594.9166666666665</c:v>
                </c:pt>
                <c:pt idx="64">
                  <c:v>2601.5833333333335</c:v>
                </c:pt>
                <c:pt idx="65">
                  <c:v>2635.75</c:v>
                </c:pt>
                <c:pt idx="66">
                  <c:v>2525.1666666666665</c:v>
                </c:pt>
                <c:pt idx="67">
                  <c:v>2474.4166666666665</c:v>
                </c:pt>
                <c:pt idx="68">
                  <c:v>2472.5833333333335</c:v>
                </c:pt>
                <c:pt idx="69">
                  <c:v>2375.9166666666665</c:v>
                </c:pt>
                <c:pt idx="70">
                  <c:v>2461.0833333333335</c:v>
                </c:pt>
                <c:pt idx="71">
                  <c:v>2472.25</c:v>
                </c:pt>
                <c:pt idx="72">
                  <c:v>2553.9166666666665</c:v>
                </c:pt>
                <c:pt idx="73">
                  <c:v>2380.3333333333335</c:v>
                </c:pt>
                <c:pt idx="74">
                  <c:v>2395</c:v>
                </c:pt>
                <c:pt idx="75">
                  <c:v>2618.3333333333335</c:v>
                </c:pt>
                <c:pt idx="76">
                  <c:v>2582.3333333333335</c:v>
                </c:pt>
                <c:pt idx="77">
                  <c:v>2560.5</c:v>
                </c:pt>
                <c:pt idx="78">
                  <c:v>2556.5</c:v>
                </c:pt>
                <c:pt idx="79">
                  <c:v>2610.4166666666665</c:v>
                </c:pt>
                <c:pt idx="80">
                  <c:v>2742.1666666666665</c:v>
                </c:pt>
                <c:pt idx="81">
                  <c:v>2771.9166666666665</c:v>
                </c:pt>
                <c:pt idx="82">
                  <c:v>2833.8333333333335</c:v>
                </c:pt>
                <c:pt idx="83">
                  <c:v>2762.9166666666665</c:v>
                </c:pt>
                <c:pt idx="84">
                  <c:v>2819.1666666666665</c:v>
                </c:pt>
                <c:pt idx="85">
                  <c:v>3079.8333333333335</c:v>
                </c:pt>
                <c:pt idx="86">
                  <c:v>3163.4166666666665</c:v>
                </c:pt>
                <c:pt idx="87">
                  <c:v>2981.75</c:v>
                </c:pt>
                <c:pt idx="88">
                  <c:v>3181.6666666666665</c:v>
                </c:pt>
                <c:pt idx="89">
                  <c:v>3306.25</c:v>
                </c:pt>
                <c:pt idx="90">
                  <c:v>3320.6666666666665</c:v>
                </c:pt>
                <c:pt idx="91">
                  <c:v>3409.25</c:v>
                </c:pt>
                <c:pt idx="92">
                  <c:v>3359.8333333333335</c:v>
                </c:pt>
                <c:pt idx="93">
                  <c:v>3521.75</c:v>
                </c:pt>
                <c:pt idx="94">
                  <c:v>3510.4166666666665</c:v>
                </c:pt>
                <c:pt idx="95">
                  <c:v>3526.5</c:v>
                </c:pt>
                <c:pt idx="96">
                  <c:v>3739.8333333333335</c:v>
                </c:pt>
                <c:pt idx="97">
                  <c:v>3701.5833333333335</c:v>
                </c:pt>
                <c:pt idx="98">
                  <c:v>3844.8333333333335</c:v>
                </c:pt>
                <c:pt idx="99">
                  <c:v>3863.5833333333335</c:v>
                </c:pt>
                <c:pt idx="100">
                  <c:v>3927.8333333333335</c:v>
                </c:pt>
                <c:pt idx="101">
                  <c:v>3986.9166666666665</c:v>
                </c:pt>
                <c:pt idx="102">
                  <c:v>3989.9166666666665</c:v>
                </c:pt>
                <c:pt idx="103">
                  <c:v>4061.4166666666665</c:v>
                </c:pt>
                <c:pt idx="104">
                  <c:v>3985.5833333333335</c:v>
                </c:pt>
                <c:pt idx="105">
                  <c:v>4089.1666666666665</c:v>
                </c:pt>
                <c:pt idx="106">
                  <c:v>4194.75</c:v>
                </c:pt>
                <c:pt idx="107">
                  <c:v>4203.916666666667</c:v>
                </c:pt>
                <c:pt idx="108">
                  <c:v>4085.9166666666665</c:v>
                </c:pt>
                <c:pt idx="109">
                  <c:v>4050.0833333333335</c:v>
                </c:pt>
                <c:pt idx="110">
                  <c:v>3990.0833333333335</c:v>
                </c:pt>
                <c:pt idx="111">
                  <c:v>4141.5</c:v>
                </c:pt>
                <c:pt idx="112">
                  <c:v>4108.5</c:v>
                </c:pt>
                <c:pt idx="113">
                  <c:v>4135.75</c:v>
                </c:pt>
                <c:pt idx="114">
                  <c:v>4125.5</c:v>
                </c:pt>
                <c:pt idx="115">
                  <c:v>4121</c:v>
                </c:pt>
                <c:pt idx="116">
                  <c:v>4314.083333333333</c:v>
                </c:pt>
                <c:pt idx="117">
                  <c:v>4094.8333333333335</c:v>
                </c:pt>
                <c:pt idx="118">
                  <c:v>4112.333333333333</c:v>
                </c:pt>
                <c:pt idx="119">
                  <c:v>4190.833333333333</c:v>
                </c:pt>
                <c:pt idx="120">
                  <c:v>4107.5</c:v>
                </c:pt>
                <c:pt idx="121">
                  <c:v>4325</c:v>
                </c:pt>
                <c:pt idx="122">
                  <c:v>4482.166666666667</c:v>
                </c:pt>
                <c:pt idx="123">
                  <c:v>4276.25</c:v>
                </c:pt>
                <c:pt idx="124">
                  <c:v>4214.25</c:v>
                </c:pt>
                <c:pt idx="125">
                  <c:v>4233.25</c:v>
                </c:pt>
                <c:pt idx="126">
                  <c:v>4257</c:v>
                </c:pt>
                <c:pt idx="127">
                  <c:v>4378.75</c:v>
                </c:pt>
                <c:pt idx="128">
                  <c:v>4204.75</c:v>
                </c:pt>
                <c:pt idx="129">
                  <c:v>4396</c:v>
                </c:pt>
                <c:pt idx="130">
                  <c:v>4372.166666666667</c:v>
                </c:pt>
                <c:pt idx="131">
                  <c:v>4355.5</c:v>
                </c:pt>
                <c:pt idx="132">
                  <c:v>4443.666666666667</c:v>
                </c:pt>
                <c:pt idx="133">
                  <c:v>4383.5</c:v>
                </c:pt>
                <c:pt idx="134">
                  <c:v>4153.666666666667</c:v>
                </c:pt>
                <c:pt idx="135">
                  <c:v>4319.833333333333</c:v>
                </c:pt>
                <c:pt idx="136">
                  <c:v>4433.333333333333</c:v>
                </c:pt>
                <c:pt idx="137">
                  <c:v>4430.333333333333</c:v>
                </c:pt>
                <c:pt idx="138">
                  <c:v>4379.5</c:v>
                </c:pt>
                <c:pt idx="139">
                  <c:v>4345.166666666667</c:v>
                </c:pt>
                <c:pt idx="140">
                  <c:v>4301.5</c:v>
                </c:pt>
                <c:pt idx="141">
                  <c:v>4281.333333333333</c:v>
                </c:pt>
                <c:pt idx="142">
                  <c:v>4341.5</c:v>
                </c:pt>
                <c:pt idx="143">
                  <c:v>4329.833333333333</c:v>
                </c:pt>
                <c:pt idx="144">
                  <c:v>4379.583333333333</c:v>
                </c:pt>
                <c:pt idx="145">
                  <c:v>4467.333333333333</c:v>
                </c:pt>
                <c:pt idx="146">
                  <c:v>4357.583333333333</c:v>
                </c:pt>
                <c:pt idx="147">
                  <c:v>4317.5</c:v>
                </c:pt>
                <c:pt idx="148">
                  <c:v>4417.083333333333</c:v>
                </c:pt>
                <c:pt idx="149">
                  <c:v>4122.583333333333</c:v>
                </c:pt>
                <c:pt idx="150">
                  <c:v>4192.583333333333</c:v>
                </c:pt>
                <c:pt idx="151">
                  <c:v>4168.416666666667</c:v>
                </c:pt>
                <c:pt idx="152">
                  <c:v>4158.666666666667</c:v>
                </c:pt>
                <c:pt idx="153">
                  <c:v>4217.833333333333</c:v>
                </c:pt>
                <c:pt idx="154">
                  <c:v>4378.916666666667</c:v>
                </c:pt>
                <c:pt idx="155">
                  <c:v>4370.083333333333</c:v>
                </c:pt>
                <c:pt idx="156">
                  <c:v>3973.5</c:v>
                </c:pt>
                <c:pt idx="157">
                  <c:v>4028.6666666666665</c:v>
                </c:pt>
                <c:pt idx="158">
                  <c:v>4222.5</c:v>
                </c:pt>
                <c:pt idx="159">
                  <c:v>4137.083333333333</c:v>
                </c:pt>
                <c:pt idx="160">
                  <c:v>4159.833333333333</c:v>
                </c:pt>
                <c:pt idx="161">
                  <c:v>4184.333333333333</c:v>
                </c:pt>
                <c:pt idx="162">
                  <c:v>4215.583333333333</c:v>
                </c:pt>
                <c:pt idx="163">
                  <c:v>4161.583333333333</c:v>
                </c:pt>
                <c:pt idx="164">
                  <c:v>4192.666666666667</c:v>
                </c:pt>
                <c:pt idx="165">
                  <c:v>4144.166666666667</c:v>
                </c:pt>
                <c:pt idx="166">
                  <c:v>3993.0833333333335</c:v>
                </c:pt>
                <c:pt idx="167">
                  <c:v>4009.5</c:v>
                </c:pt>
                <c:pt idx="168">
                  <c:v>4621.833333333333</c:v>
                </c:pt>
                <c:pt idx="169">
                  <c:v>4062.3333333333335</c:v>
                </c:pt>
                <c:pt idx="170">
                  <c:v>3777.3333333333335</c:v>
                </c:pt>
                <c:pt idx="171">
                  <c:v>4152.833333333333</c:v>
                </c:pt>
                <c:pt idx="172">
                  <c:v>4148.833333333333</c:v>
                </c:pt>
                <c:pt idx="173">
                  <c:v>4087.3333333333335</c:v>
                </c:pt>
                <c:pt idx="174">
                  <c:v>4088.4166666666665</c:v>
                </c:pt>
                <c:pt idx="175">
                  <c:v>3922.0833333333335</c:v>
                </c:pt>
                <c:pt idx="176">
                  <c:v>3990.25</c:v>
                </c:pt>
                <c:pt idx="177">
                  <c:v>3974.5833333333335</c:v>
                </c:pt>
                <c:pt idx="178">
                  <c:v>4021.9166666666665</c:v>
                </c:pt>
                <c:pt idx="179">
                  <c:v>4008.3333333333335</c:v>
                </c:pt>
                <c:pt idx="180">
                  <c:v>3642.25</c:v>
                </c:pt>
                <c:pt idx="181">
                  <c:v>3897.0833333333335</c:v>
                </c:pt>
                <c:pt idx="182">
                  <c:v>4377.166666666667</c:v>
                </c:pt>
                <c:pt idx="183">
                  <c:v>3847.6666666666665</c:v>
                </c:pt>
                <c:pt idx="184">
                  <c:v>3671.4166666666665</c:v>
                </c:pt>
                <c:pt idx="185">
                  <c:v>3689</c:v>
                </c:pt>
                <c:pt idx="186">
                  <c:v>3727.1666666666665</c:v>
                </c:pt>
                <c:pt idx="187">
                  <c:v>3805.75</c:v>
                </c:pt>
                <c:pt idx="188">
                  <c:v>3724.0833333333335</c:v>
                </c:pt>
                <c:pt idx="189">
                  <c:v>3747.4166666666665</c:v>
                </c:pt>
                <c:pt idx="190">
                  <c:v>3811</c:v>
                </c:pt>
                <c:pt idx="191">
                  <c:v>3826.4166666666665</c:v>
                </c:pt>
                <c:pt idx="192">
                  <c:v>3759.0833333333335</c:v>
                </c:pt>
                <c:pt idx="193">
                  <c:v>3983.75</c:v>
                </c:pt>
                <c:pt idx="194">
                  <c:v>3645</c:v>
                </c:pt>
                <c:pt idx="195">
                  <c:v>4230.333333333333</c:v>
                </c:pt>
                <c:pt idx="196">
                  <c:v>4479.5</c:v>
                </c:pt>
                <c:pt idx="197">
                  <c:v>4504</c:v>
                </c:pt>
                <c:pt idx="198">
                  <c:v>4436.833333333333</c:v>
                </c:pt>
                <c:pt idx="199">
                  <c:v>4827.916666666667</c:v>
                </c:pt>
                <c:pt idx="200">
                  <c:v>4907.416666666667</c:v>
                </c:pt>
                <c:pt idx="201">
                  <c:v>5016.583333333333</c:v>
                </c:pt>
                <c:pt idx="202">
                  <c:v>5192.5</c:v>
                </c:pt>
                <c:pt idx="203">
                  <c:v>5202.416666666667</c:v>
                </c:pt>
                <c:pt idx="204">
                  <c:v>5192.75</c:v>
                </c:pt>
                <c:pt idx="205">
                  <c:v>5167.166666666667</c:v>
                </c:pt>
                <c:pt idx="206">
                  <c:v>5113.416666666667</c:v>
                </c:pt>
                <c:pt idx="207">
                  <c:v>5015.083333333333</c:v>
                </c:pt>
                <c:pt idx="208">
                  <c:v>5010.666666666667</c:v>
                </c:pt>
                <c:pt idx="209">
                  <c:v>5036.25</c:v>
                </c:pt>
                <c:pt idx="210">
                  <c:v>5201.25</c:v>
                </c:pt>
                <c:pt idx="211">
                  <c:v>4948.916666666667</c:v>
                </c:pt>
                <c:pt idx="212">
                  <c:v>4910.833333333333</c:v>
                </c:pt>
                <c:pt idx="213">
                  <c:v>4909.166666666667</c:v>
                </c:pt>
                <c:pt idx="214">
                  <c:v>4994.666666666667</c:v>
                </c:pt>
                <c:pt idx="215">
                  <c:v>5049.916666666667</c:v>
                </c:pt>
                <c:pt idx="216">
                  <c:v>5345.333333333333</c:v>
                </c:pt>
                <c:pt idx="217">
                  <c:v>5625.333333333333</c:v>
                </c:pt>
                <c:pt idx="218">
                  <c:v>5787.25</c:v>
                </c:pt>
                <c:pt idx="219">
                  <c:v>5968.416666666667</c:v>
                </c:pt>
                <c:pt idx="220">
                  <c:v>6129.916666666667</c:v>
                </c:pt>
                <c:pt idx="221">
                  <c:v>6418.416666666667</c:v>
                </c:pt>
                <c:pt idx="222">
                  <c:v>6186.25</c:v>
                </c:pt>
                <c:pt idx="223">
                  <c:v>6335.916666666667</c:v>
                </c:pt>
                <c:pt idx="224">
                  <c:v>6486.5</c:v>
                </c:pt>
                <c:pt idx="225">
                  <c:v>6612.5</c:v>
                </c:pt>
                <c:pt idx="226">
                  <c:v>6568.75</c:v>
                </c:pt>
                <c:pt idx="227">
                  <c:v>6533.25</c:v>
                </c:pt>
                <c:pt idx="228">
                  <c:v>6679.583333333333</c:v>
                </c:pt>
                <c:pt idx="229">
                  <c:v>5876.666666666667</c:v>
                </c:pt>
                <c:pt idx="230">
                  <c:v>5730.416666666667</c:v>
                </c:pt>
                <c:pt idx="231">
                  <c:v>5711</c:v>
                </c:pt>
                <c:pt idx="232">
                  <c:v>5565.5</c:v>
                </c:pt>
                <c:pt idx="233">
                  <c:v>5289.583333333333</c:v>
                </c:pt>
                <c:pt idx="234">
                  <c:v>5623.583333333333</c:v>
                </c:pt>
                <c:pt idx="235">
                  <c:v>5704.5</c:v>
                </c:pt>
                <c:pt idx="236">
                  <c:v>5575.416666666667</c:v>
                </c:pt>
                <c:pt idx="237">
                  <c:v>5705.416666666667</c:v>
                </c:pt>
                <c:pt idx="238">
                  <c:v>5729.166666666667</c:v>
                </c:pt>
                <c:pt idx="239">
                  <c:v>5782.166666666667</c:v>
                </c:pt>
                <c:pt idx="240">
                  <c:v>5559.583333333333</c:v>
                </c:pt>
                <c:pt idx="241">
                  <c:v>6425</c:v>
                </c:pt>
                <c:pt idx="242">
                  <c:v>6477.75</c:v>
                </c:pt>
                <c:pt idx="243">
                  <c:v>6741.166666666667</c:v>
                </c:pt>
                <c:pt idx="244">
                  <c:v>6977.916666666667</c:v>
                </c:pt>
                <c:pt idx="245">
                  <c:v>7176.916666666667</c:v>
                </c:pt>
                <c:pt idx="246">
                  <c:v>6881.333333333333</c:v>
                </c:pt>
                <c:pt idx="247">
                  <c:v>6847.333333333333</c:v>
                </c:pt>
                <c:pt idx="248">
                  <c:v>6913.666666666667</c:v>
                </c:pt>
                <c:pt idx="249">
                  <c:v>6997.5</c:v>
                </c:pt>
                <c:pt idx="250">
                  <c:v>7042.25</c:v>
                </c:pt>
                <c:pt idx="251">
                  <c:v>7461.818181818182</c:v>
                </c:pt>
                <c:pt idx="252">
                  <c:v>7616.090909090909</c:v>
                </c:pt>
                <c:pt idx="253">
                  <c:v>6777.272727272727</c:v>
                </c:pt>
                <c:pt idx="254">
                  <c:v>7841</c:v>
                </c:pt>
                <c:pt idx="255">
                  <c:v>8535.6666666666661</c:v>
                </c:pt>
                <c:pt idx="256">
                  <c:v>9084.3333333333339</c:v>
                </c:pt>
                <c:pt idx="257">
                  <c:v>9498.7272727272721</c:v>
                </c:pt>
                <c:pt idx="258">
                  <c:v>10185.166666666666</c:v>
                </c:pt>
                <c:pt idx="259">
                  <c:v>12245.583333333334</c:v>
                </c:pt>
                <c:pt idx="260">
                  <c:v>12835.666666666666</c:v>
                </c:pt>
                <c:pt idx="261">
                  <c:v>13869.166666666666</c:v>
                </c:pt>
                <c:pt idx="262">
                  <c:v>14484.333333333334</c:v>
                </c:pt>
              </c:numCache>
            </c:numRef>
          </c:val>
          <c:smooth val="1"/>
          <c:extLst>
            <c:ext xmlns:c16="http://schemas.microsoft.com/office/drawing/2014/chart" uri="{C3380CC4-5D6E-409C-BE32-E72D297353CC}">
              <c16:uniqueId val="{00000000-A677-4243-B179-7224E454D351}"/>
            </c:ext>
          </c:extLst>
        </c:ser>
        <c:dLbls>
          <c:showLegendKey val="0"/>
          <c:showVal val="0"/>
          <c:showCatName val="0"/>
          <c:showSerName val="0"/>
          <c:showPercent val="0"/>
          <c:showBubbleSize val="0"/>
        </c:dLbls>
        <c:smooth val="0"/>
        <c:axId val="111119744"/>
        <c:axId val="111142016"/>
      </c:lineChart>
      <c:catAx>
        <c:axId val="111119744"/>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sz="700" b="0" i="0" u="none" strike="noStrike" baseline="0">
                <a:solidFill>
                  <a:srgbClr val="000000"/>
                </a:solidFill>
                <a:latin typeface="Arial"/>
                <a:ea typeface="Arial"/>
                <a:cs typeface="Arial"/>
              </a:defRPr>
            </a:pPr>
            <a:endParaRPr lang="en-US"/>
          </a:p>
        </c:txPr>
        <c:crossAx val="111142016"/>
        <c:crosses val="autoZero"/>
        <c:auto val="1"/>
        <c:lblAlgn val="ctr"/>
        <c:lblOffset val="100"/>
        <c:tickLblSkip val="6"/>
        <c:tickMarkSkip val="1"/>
        <c:noMultiLvlLbl val="0"/>
      </c:catAx>
      <c:valAx>
        <c:axId val="111142016"/>
        <c:scaling>
          <c:orientation val="minMax"/>
        </c:scaling>
        <c:delete val="0"/>
        <c:axPos val="l"/>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a:t>12 month rolling average (delegate.days per month)</a:t>
                </a:r>
              </a:p>
            </c:rich>
          </c:tx>
          <c:layout>
            <c:manualLayout>
              <c:xMode val="edge"/>
              <c:yMode val="edge"/>
              <c:x val="2.6378896882494011E-2"/>
              <c:y val="7.25625963421246E-2"/>
            </c:manualLayout>
          </c:layout>
          <c:overlay val="0"/>
          <c:spPr>
            <a:noFill/>
            <a:ln w="25400">
              <a:noFill/>
            </a:ln>
          </c:spPr>
        </c:title>
        <c:numFmt formatCode="0" sourceLinked="1"/>
        <c:majorTickMark val="out"/>
        <c:minorTickMark val="none"/>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11119744"/>
        <c:crosses val="autoZero"/>
        <c:crossBetween val="between"/>
      </c:valAx>
      <c:spPr>
        <a:no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38">
  <cs:axisTitle>
    <cs:lnRef idx="0"/>
    <cs:fillRef idx="0"/>
    <cs:effectRef idx="0"/>
    <cs:fontRef idx="minor">
      <a:schemeClr val="lt1"/>
    </cs:fontRef>
    <cs:defRPr sz="900" b="1" kern="1200"/>
  </cs:axisTitle>
  <cs:categoryAxis>
    <cs:lnRef idx="0">
      <cs:styleClr val="0"/>
    </cs:lnRef>
    <cs:fillRef idx="0"/>
    <cs:effectRef idx="0"/>
    <cs:fontRef idx="minor">
      <a:schemeClr val="lt1"/>
    </cs:fontRef>
    <cs:defRPr sz="900"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000" kern="1200"/>
  </cs:chartArea>
  <cs:dataLabel>
    <cs:lnRef idx="0"/>
    <cs:fillRef idx="0">
      <cs:styleClr val="0"/>
    </cs:fillRef>
    <cs:effectRef idx="0"/>
    <cs:fontRef idx="minor">
      <a:schemeClr val="lt1"/>
    </cs:fontRef>
    <cs:spPr>
      <a:solidFill>
        <a:schemeClr val="phClr"/>
      </a:solidFill>
    </cs:spPr>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12/3/2020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#90-e</a:t>
            </a:r>
          </a:p>
          <a:p>
            <a:pPr eaLnBrk="1" hangingPunct="1">
              <a:defRPr/>
            </a:pPr>
            <a:r>
              <a:rPr lang="en-GB" altLang="en-US" sz="1200" b="1" dirty="0">
                <a:latin typeface="Arial "/>
              </a:rPr>
              <a:t>Electronic meeting, Sept. 2020</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dirty="0">
                <a:solidFill>
                  <a:schemeClr val="tx1"/>
                </a:solidFill>
              </a:rPr>
              <a:t>SP-200942, RP-202137, CP-203009</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03/12/2020</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www.3gpp.org/highlights" TargetMode="External"/><Relationship Id="rId5" Type="http://schemas.openxmlformats.org/officeDocument/2006/relationships/hyperlink" Target="http://www.3gpp.org/" TargetMode="Externa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hyperlink" Target="mailto:editHelp@etsi.org"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00000000-0008-0000-0600-0000DD9C0000}"/>
              </a:ext>
            </a:extLst>
          </p:cNvPr>
          <p:cNvGraphicFramePr/>
          <p:nvPr>
            <p:extLst>
              <p:ext uri="{D42A27DB-BD31-4B8C-83A1-F6EECF244321}">
                <p14:modId xmlns:p14="http://schemas.microsoft.com/office/powerpoint/2010/main" val="196385549"/>
              </p:ext>
            </p:extLst>
          </p:nvPr>
        </p:nvGraphicFramePr>
        <p:xfrm>
          <a:off x="747251" y="2277372"/>
          <a:ext cx="7649497" cy="3828460"/>
        </p:xfrm>
        <a:graphic>
          <a:graphicData uri="http://schemas.openxmlformats.org/drawingml/2006/chart">
            <c:chart xmlns:c="http://schemas.openxmlformats.org/drawingml/2006/chart" xmlns:r="http://schemas.openxmlformats.org/officeDocument/2006/relationships" r:id="rId2"/>
          </a:graphicData>
        </a:graphic>
      </p:graphicFrame>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0" name="Title 1">
            <a:extLst>
              <a:ext uri="{FF2B5EF4-FFF2-40B4-BE49-F238E27FC236}">
                <a16:creationId xmlns:a16="http://schemas.microsoft.com/office/drawing/2014/main" id="{6DED0975-B334-4E42-8132-C00A5B390D79}"/>
              </a:ext>
            </a:extLst>
          </p:cNvPr>
          <p:cNvSpPr txBox="1">
            <a:spLocks/>
          </p:cNvSpPr>
          <p:nvPr/>
        </p:nvSpPr>
        <p:spPr>
          <a:xfrm>
            <a:off x="628650" y="1756737"/>
            <a:ext cx="7886700" cy="533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en-US" sz="2400" b="1" dirty="0">
                <a:solidFill>
                  <a:srgbClr val="FF0000"/>
                </a:solidFill>
              </a:rPr>
              <a:t>3GPP meeting attendance</a:t>
            </a:r>
          </a:p>
        </p:txBody>
      </p:sp>
      <p:sp>
        <p:nvSpPr>
          <p:cNvPr id="8" name="Rectangle 7">
            <a:extLst>
              <a:ext uri="{FF2B5EF4-FFF2-40B4-BE49-F238E27FC236}">
                <a16:creationId xmlns:a16="http://schemas.microsoft.com/office/drawing/2014/main" id="{641C60D7-F651-4D63-A092-A2648D5E4A6B}"/>
              </a:ext>
            </a:extLst>
          </p:cNvPr>
          <p:cNvSpPr/>
          <p:nvPr/>
        </p:nvSpPr>
        <p:spPr bwMode="auto">
          <a:xfrm>
            <a:off x="7397592" y="2569946"/>
            <a:ext cx="678309" cy="466433"/>
          </a:xfrm>
          <a:prstGeom prst="rect">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0" i="0" u="none" strike="noStrike" cap="none" normalizeH="0" baseline="0" dirty="0">
                <a:ln>
                  <a:noFill/>
                </a:ln>
                <a:solidFill>
                  <a:schemeClr val="tx1"/>
                </a:solidFill>
                <a:effectLst/>
                <a:latin typeface="Arial" charset="0"/>
              </a:rPr>
              <a:t>E-meetings</a:t>
            </a:r>
          </a:p>
        </p:txBody>
      </p:sp>
      <p:cxnSp>
        <p:nvCxnSpPr>
          <p:cNvPr id="11" name="Straight Connector 10">
            <a:extLst>
              <a:ext uri="{FF2B5EF4-FFF2-40B4-BE49-F238E27FC236}">
                <a16:creationId xmlns:a16="http://schemas.microsoft.com/office/drawing/2014/main" id="{244C5429-ADD5-4833-B0A7-05D94651D38B}"/>
              </a:ext>
            </a:extLst>
          </p:cNvPr>
          <p:cNvCxnSpPr>
            <a:cxnSpLocks/>
          </p:cNvCxnSpPr>
          <p:nvPr/>
        </p:nvCxnSpPr>
        <p:spPr>
          <a:xfrm>
            <a:off x="7994243" y="3104542"/>
            <a:ext cx="0" cy="134746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739238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3GPP Marketing matters </a:t>
            </a:r>
            <a:r>
              <a:rPr lang="en-GB" altLang="en-US" sz="1800" dirty="0">
                <a:solidFill>
                  <a:schemeClr val="tx1">
                    <a:lumMod val="50000"/>
                    <a:lumOff val="50000"/>
                  </a:schemeClr>
                </a:solidFill>
              </a:rPr>
              <a:t>(highlights)</a:t>
            </a:r>
            <a:endParaRPr lang="en-GB" dirty="0"/>
          </a:p>
        </p:txBody>
      </p:sp>
      <p:pic>
        <p:nvPicPr>
          <p:cNvPr id="9" name="Picture 3" descr="A picture containing table&#10;&#10;Description automatically generated">
            <a:extLst>
              <a:ext uri="{FF2B5EF4-FFF2-40B4-BE49-F238E27FC236}">
                <a16:creationId xmlns:a16="http://schemas.microsoft.com/office/drawing/2014/main" id="{D1D6EED5-18C9-4984-8A6A-FFC6F6DE41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732" y="2011507"/>
            <a:ext cx="2349500" cy="323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6D056CE5-2900-428E-BACE-CA06713A8548}"/>
              </a:ext>
            </a:extLst>
          </p:cNvPr>
          <p:cNvSpPr txBox="1"/>
          <p:nvPr/>
        </p:nvSpPr>
        <p:spPr>
          <a:xfrm>
            <a:off x="7148945" y="6153768"/>
            <a:ext cx="1912703" cy="253916"/>
          </a:xfrm>
          <a:prstGeom prst="rect">
            <a:avLst/>
          </a:prstGeom>
          <a:noFill/>
        </p:spPr>
        <p:txBody>
          <a:bodyPr wrap="none">
            <a:spAutoFit/>
          </a:bodyPr>
          <a:lstStyle/>
          <a:p>
            <a:pPr>
              <a:defRPr/>
            </a:pPr>
            <a:r>
              <a:rPr lang="en-GB" sz="1050" dirty="0">
                <a:latin typeface="+mn-lt"/>
              </a:rPr>
              <a:t>Contact: </a:t>
            </a:r>
            <a:r>
              <a:rPr lang="en-GB" sz="1050" dirty="0">
                <a:latin typeface="+mn-lt"/>
                <a:hlinkClick r:id="rId3"/>
              </a:rPr>
              <a:t>kevin.flynn@3gpp.org</a:t>
            </a:r>
            <a:r>
              <a:rPr lang="en-GB" sz="1050" dirty="0">
                <a:latin typeface="+mn-lt"/>
              </a:rPr>
              <a:t> </a:t>
            </a:r>
          </a:p>
        </p:txBody>
      </p:sp>
      <p:sp>
        <p:nvSpPr>
          <p:cNvPr id="7" name="Content Placeholder 2">
            <a:extLst>
              <a:ext uri="{FF2B5EF4-FFF2-40B4-BE49-F238E27FC236}">
                <a16:creationId xmlns:a16="http://schemas.microsoft.com/office/drawing/2014/main" id="{FA82903D-B34A-467E-A41D-C9633826F44A}"/>
              </a:ext>
            </a:extLst>
          </p:cNvPr>
          <p:cNvSpPr txBox="1">
            <a:spLocks/>
          </p:cNvSpPr>
          <p:nvPr/>
        </p:nvSpPr>
        <p:spPr bwMode="auto">
          <a:xfrm>
            <a:off x="285750" y="1887538"/>
            <a:ext cx="6390353" cy="4267200"/>
          </a:xfrm>
          <a:prstGeom prst="rect">
            <a:avLst/>
          </a:prstGeom>
          <a:noFill/>
          <a:ln>
            <a:noFill/>
          </a:ln>
        </p:spPr>
        <p:txBody>
          <a:bodyPr/>
          <a:lstStyle>
            <a:lvl1pPr marL="342900" indent="-342900">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since TSGs#89:</a:t>
            </a:r>
            <a:endParaRPr lang="en-GB" altLang="en-US" sz="1600" dirty="0"/>
          </a:p>
          <a:p>
            <a:pPr>
              <a:defRPr/>
            </a:pPr>
            <a:r>
              <a:rPr lang="en-GB" altLang="en-US" sz="1600" dirty="0"/>
              <a:t>Work started on a new web site (</a:t>
            </a:r>
            <a:r>
              <a:rPr lang="en-GB" altLang="en-US" sz="1600" dirty="0">
                <a:hlinkClick r:id="rId5"/>
              </a:rPr>
              <a:t>www.3gpp.org</a:t>
            </a:r>
            <a:r>
              <a:rPr lang="en-GB" altLang="en-US" sz="1600" dirty="0"/>
              <a:t>) for e/o 2021</a:t>
            </a:r>
          </a:p>
          <a:p>
            <a:pPr lvl="1">
              <a:defRPr/>
            </a:pPr>
            <a:r>
              <a:rPr lang="en-GB" altLang="en-US" sz="1000" dirty="0"/>
              <a:t>To modernise the design of the site and make it more mobile device friendly.</a:t>
            </a:r>
          </a:p>
          <a:p>
            <a:pPr lvl="1">
              <a:defRPr/>
            </a:pPr>
            <a:r>
              <a:rPr lang="en-GB" altLang="en-US" sz="1000" dirty="0"/>
              <a:t>To remove duplicated  content that is on the Portal (3GU), at the same time to help users get to that data on the Portal.</a:t>
            </a:r>
          </a:p>
          <a:p>
            <a:pPr lvl="1">
              <a:defRPr/>
            </a:pPr>
            <a:r>
              <a:rPr lang="en-GB" altLang="en-US" sz="1000" dirty="0"/>
              <a:t>To improve accessibility to information for new publics coming to 3GPP.</a:t>
            </a:r>
          </a:p>
          <a:p>
            <a:pPr marL="0" indent="0">
              <a:buFontTx/>
              <a:buNone/>
              <a:defRPr/>
            </a:pPr>
            <a:r>
              <a:rPr lang="en-GB" altLang="en-US" sz="1600" dirty="0"/>
              <a:t>If you are willing to help on the requirements gathering part of the new website design / work. Please contact Kevin ( </a:t>
            </a:r>
            <a:r>
              <a:rPr lang="en-GB" altLang="en-US" sz="1600" dirty="0">
                <a:hlinkClick r:id="rId3"/>
              </a:rPr>
              <a:t>kevin.flynn@3gpp.org</a:t>
            </a:r>
            <a:r>
              <a:rPr lang="en-GB" altLang="en-US" sz="1600" dirty="0"/>
              <a:t>  ). </a:t>
            </a:r>
          </a:p>
          <a:p>
            <a:pPr>
              <a:defRPr/>
            </a:pPr>
            <a:endParaRPr lang="en-GB" altLang="en-US" sz="1600" dirty="0"/>
          </a:p>
          <a:p>
            <a:pPr>
              <a:defRPr/>
            </a:pPr>
            <a:r>
              <a:rPr lang="en-GB" altLang="en-US" sz="1600" dirty="0"/>
              <a:t>6 News articles posted since TSGs#89 on </a:t>
            </a:r>
            <a:r>
              <a:rPr lang="en-GB" altLang="en-US" sz="1600" dirty="0">
                <a:hlinkClick r:id="rId5"/>
              </a:rPr>
              <a:t>www.3gpp.org</a:t>
            </a:r>
            <a:r>
              <a:rPr lang="en-GB" altLang="en-US" sz="1600" dirty="0"/>
              <a:t> site.</a:t>
            </a:r>
            <a:endParaRPr lang="en-GB" altLang="en-US" sz="1200" dirty="0"/>
          </a:p>
          <a:p>
            <a:pPr>
              <a:defRPr/>
            </a:pPr>
            <a:r>
              <a:rPr lang="en-GB" altLang="en-US" sz="1600" dirty="0"/>
              <a:t>Work started on the next edition of the newsletter - </a:t>
            </a:r>
            <a:r>
              <a:rPr lang="en-GB" altLang="en-US" sz="1600" dirty="0">
                <a:solidFill>
                  <a:schemeClr val="accent6">
                    <a:lumMod val="75000"/>
                  </a:schemeClr>
                </a:solidFill>
              </a:rPr>
              <a:t>3GPP</a:t>
            </a:r>
            <a:r>
              <a:rPr lang="en-GB" altLang="en-US" sz="1600" dirty="0"/>
              <a:t> </a:t>
            </a:r>
            <a:r>
              <a:rPr lang="en-GB" altLang="en-US" sz="1600" dirty="0">
                <a:solidFill>
                  <a:schemeClr val="tx1">
                    <a:lumMod val="50000"/>
                    <a:lumOff val="50000"/>
                  </a:schemeClr>
                </a:solidFill>
              </a:rPr>
              <a:t>HIGH</a:t>
            </a:r>
            <a:r>
              <a:rPr lang="en-GB" altLang="en-US" sz="1600" dirty="0">
                <a:solidFill>
                  <a:schemeClr val="accent6">
                    <a:lumMod val="75000"/>
                  </a:schemeClr>
                </a:solidFill>
              </a:rPr>
              <a:t>LIGHTS</a:t>
            </a:r>
            <a:r>
              <a:rPr lang="en-GB" altLang="en-US" sz="1600" dirty="0"/>
              <a:t> (</a:t>
            </a:r>
            <a:r>
              <a:rPr lang="en-GB" altLang="en-US" sz="1600" dirty="0">
                <a:hlinkClick r:id="rId6"/>
              </a:rPr>
              <a:t>www.3gpp.org/highlights</a:t>
            </a:r>
            <a:r>
              <a:rPr lang="en-GB" altLang="en-US" sz="1600" dirty="0"/>
              <a:t>):  </a:t>
            </a:r>
          </a:p>
          <a:p>
            <a:pPr lvl="1">
              <a:defRPr/>
            </a:pPr>
            <a:r>
              <a:rPr lang="en-GB" altLang="en-US" sz="1200" dirty="0"/>
              <a:t>Planned for distribution at MWC Barcelona (June 2021) and other live conferences… ‘If and when’. </a:t>
            </a:r>
          </a:p>
          <a:p>
            <a:pPr lvl="1">
              <a:defRPr/>
            </a:pPr>
            <a:r>
              <a:rPr lang="en-GB" altLang="en-US" sz="1200" dirty="0"/>
              <a:t>Mail out of 500 copies &amp; download available via the web Flip-pdf version.</a:t>
            </a:r>
          </a:p>
          <a:p>
            <a:pPr>
              <a:lnSpc>
                <a:spcPct val="100000"/>
              </a:lnSpc>
              <a:spcBef>
                <a:spcPct val="20000"/>
              </a:spcBef>
              <a:defRPr/>
            </a:pPr>
            <a:r>
              <a:rPr lang="en-GB" altLang="en-US" sz="1600" dirty="0"/>
              <a:t>2020 Excellence awards process started.</a:t>
            </a: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spTree>
    <p:extLst>
      <p:ext uri="{BB962C8B-B14F-4D97-AF65-F5344CB8AC3E}">
        <p14:creationId xmlns:p14="http://schemas.microsoft.com/office/powerpoint/2010/main" val="76100513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sky, outdoor, woman&#10;&#10;Description generated with high confidence">
            <a:extLst>
              <a:ext uri="{FF2B5EF4-FFF2-40B4-BE49-F238E27FC236}">
                <a16:creationId xmlns:a16="http://schemas.microsoft.com/office/drawing/2014/main" id="{AF4BBD18-7560-450A-9A22-05AFF1CDE66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4662" t="4359"/>
          <a:stretch/>
        </p:blipFill>
        <p:spPr>
          <a:xfrm>
            <a:off x="5257800" y="3200400"/>
            <a:ext cx="4068244" cy="3226434"/>
          </a:xfrm>
          <a:prstGeom prst="rect">
            <a:avLst/>
          </a:prstGeom>
          <a:effectLst>
            <a:softEdge rad="673100"/>
          </a:effectLst>
        </p:spPr>
      </p:pic>
      <p:sp>
        <p:nvSpPr>
          <p:cNvPr id="10" name="Content Placeholder 2">
            <a:extLst>
              <a:ext uri="{FF2B5EF4-FFF2-40B4-BE49-F238E27FC236}">
                <a16:creationId xmlns:a16="http://schemas.microsoft.com/office/drawing/2014/main" id="{97EB2E3F-0DA3-45E2-9C44-2C28FC2ED240}"/>
              </a:ext>
            </a:extLst>
          </p:cNvPr>
          <p:cNvSpPr>
            <a:spLocks noGrp="1"/>
          </p:cNvSpPr>
          <p:nvPr>
            <p:ph idx="1"/>
          </p:nvPr>
        </p:nvSpPr>
        <p:spPr>
          <a:xfrm>
            <a:off x="211203" y="1922878"/>
            <a:ext cx="7886700" cy="4351338"/>
          </a:xfrm>
        </p:spPr>
        <p:txBody>
          <a:bodyPr>
            <a:normAutofit/>
          </a:bodyPr>
          <a:lstStyle/>
          <a:p>
            <a:pPr>
              <a:buSzPct val="93000"/>
            </a:pPr>
            <a:r>
              <a:rPr lang="en-GB" sz="3000" dirty="0"/>
              <a:t>3GPP Voting tool is now</a:t>
            </a:r>
            <a:r>
              <a:rPr lang="en-GB" sz="3000" b="1" dirty="0"/>
              <a:t> </a:t>
            </a:r>
            <a:r>
              <a:rPr lang="en-GB" sz="3000" b="1" dirty="0">
                <a:solidFill>
                  <a:srgbClr val="75B91A"/>
                </a:solidFill>
                <a:ea typeface="+mj-ea"/>
                <a:cs typeface="+mj-cs"/>
              </a:rPr>
              <a:t>functional</a:t>
            </a:r>
            <a:r>
              <a:rPr lang="en-GB" sz="3000" b="1" dirty="0"/>
              <a:t> </a:t>
            </a:r>
            <a:r>
              <a:rPr lang="en-GB" sz="3000" dirty="0"/>
              <a:t>and is </a:t>
            </a:r>
            <a:r>
              <a:rPr lang="en-GB" sz="3000" b="1" dirty="0">
                <a:solidFill>
                  <a:srgbClr val="75B91A"/>
                </a:solidFill>
                <a:ea typeface="+mj-ea"/>
                <a:cs typeface="+mj-cs"/>
              </a:rPr>
              <a:t>100% compliant </a:t>
            </a:r>
            <a:r>
              <a:rPr lang="en-GB" sz="3000" dirty="0"/>
              <a:t>with the 3GPP working procedures:</a:t>
            </a:r>
            <a:endParaRPr lang="en-GB" dirty="0"/>
          </a:p>
          <a:p>
            <a:pPr>
              <a:buSzPct val="93000"/>
            </a:pPr>
            <a:endParaRPr lang="en-GB" sz="800" dirty="0"/>
          </a:p>
          <a:p>
            <a:pPr lvl="1">
              <a:buSzPct val="93000"/>
            </a:pPr>
            <a:r>
              <a:rPr lang="en-GB" sz="3000" dirty="0">
                <a:cs typeface="Tahoma" panose="020B0604030504040204" pitchFamily="34" charset="0"/>
              </a:rPr>
              <a:t>Integration of electronic proxy (e-proxy)</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Voting rights calculated according to WPs</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Support of quorum </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Support for online meetings</a:t>
            </a:r>
          </a:p>
          <a:p>
            <a:pPr lvl="1">
              <a:buSzPct val="93000"/>
            </a:pPr>
            <a:endParaRPr lang="en-GB" sz="800" dirty="0">
              <a:cs typeface="Tahoma" panose="020B0604030504040204" pitchFamily="34" charset="0"/>
            </a:endParaRPr>
          </a:p>
          <a:p>
            <a:pPr lvl="1">
              <a:buSzPct val="93000"/>
            </a:pPr>
            <a:r>
              <a:rPr lang="en-GB" sz="3000" dirty="0">
                <a:cs typeface="Tahoma" panose="020B0604030504040204" pitchFamily="34" charset="0"/>
              </a:rPr>
              <a:t>Access control (EOL account)</a:t>
            </a:r>
            <a:endParaRPr lang="en-GB" sz="3000" dirty="0"/>
          </a:p>
        </p:txBody>
      </p:sp>
      <p:sp>
        <p:nvSpPr>
          <p:cNvPr id="7" name="Title 1">
            <a:extLst>
              <a:ext uri="{FF2B5EF4-FFF2-40B4-BE49-F238E27FC236}">
                <a16:creationId xmlns:a16="http://schemas.microsoft.com/office/drawing/2014/main" id="{5CD0E1EC-9230-408E-AA11-EBC04F1B3B1C}"/>
              </a:ext>
            </a:extLst>
          </p:cNvPr>
          <p:cNvSpPr>
            <a:spLocks noGrp="1"/>
          </p:cNvSpPr>
          <p:nvPr>
            <p:ph type="title"/>
          </p:nvPr>
        </p:nvSpPr>
        <p:spPr>
          <a:xfrm>
            <a:off x="628650" y="365126"/>
            <a:ext cx="7886700" cy="1325563"/>
          </a:xfrm>
        </p:spPr>
        <p:txBody>
          <a:bodyPr/>
          <a:lstStyle/>
          <a:p>
            <a:r>
              <a:rPr lang="en-GB" altLang="en-US" dirty="0"/>
              <a:t>Voting Tool (1/2)</a:t>
            </a:r>
            <a:endParaRPr lang="en-GB" dirty="0"/>
          </a:p>
        </p:txBody>
      </p:sp>
    </p:spTree>
    <p:extLst>
      <p:ext uri="{BB962C8B-B14F-4D97-AF65-F5344CB8AC3E}">
        <p14:creationId xmlns:p14="http://schemas.microsoft.com/office/powerpoint/2010/main" val="272453945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89BA9-E70E-4E3F-B39E-13D1F8C5CA6C}"/>
              </a:ext>
            </a:extLst>
          </p:cNvPr>
          <p:cNvSpPr>
            <a:spLocks noGrp="1"/>
          </p:cNvSpPr>
          <p:nvPr>
            <p:ph type="title"/>
          </p:nvPr>
        </p:nvSpPr>
        <p:spPr/>
        <p:txBody>
          <a:bodyPr/>
          <a:lstStyle/>
          <a:p>
            <a:r>
              <a:rPr lang="en-GB" altLang="en-US" dirty="0"/>
              <a:t>Voting Tool (2/2)</a:t>
            </a:r>
            <a:endParaRPr lang="en-GB" dirty="0"/>
          </a:p>
        </p:txBody>
      </p:sp>
      <p:sp>
        <p:nvSpPr>
          <p:cNvPr id="4" name="Date Placeholder 3">
            <a:extLst>
              <a:ext uri="{FF2B5EF4-FFF2-40B4-BE49-F238E27FC236}">
                <a16:creationId xmlns:a16="http://schemas.microsoft.com/office/drawing/2014/main" id="{7BAEA0CB-5B25-46F0-806D-8E3A2F94644E}"/>
              </a:ext>
            </a:extLst>
          </p:cNvPr>
          <p:cNvSpPr>
            <a:spLocks noGrp="1"/>
          </p:cNvSpPr>
          <p:nvPr>
            <p:ph type="dt" sz="half" idx="10"/>
          </p:nvPr>
        </p:nvSpPr>
        <p:spPr/>
        <p:txBody>
          <a:bodyPr/>
          <a:lstStyle/>
          <a:p>
            <a:fld id="{72683BD2-487D-4A32-A48C-14396FDC661B}" type="datetime1">
              <a:rPr lang="en-US" smtClean="0"/>
              <a:t>12/3/2020</a:t>
            </a:fld>
            <a:endParaRPr lang="en-US" dirty="0"/>
          </a:p>
        </p:txBody>
      </p:sp>
      <p:sp>
        <p:nvSpPr>
          <p:cNvPr id="5" name="Slide Number Placeholder 4">
            <a:extLst>
              <a:ext uri="{FF2B5EF4-FFF2-40B4-BE49-F238E27FC236}">
                <a16:creationId xmlns:a16="http://schemas.microsoft.com/office/drawing/2014/main" id="{92AE75D5-0021-4670-B4B6-60C3EE537674}"/>
              </a:ext>
            </a:extLst>
          </p:cNvPr>
          <p:cNvSpPr>
            <a:spLocks noGrp="1"/>
          </p:cNvSpPr>
          <p:nvPr>
            <p:ph type="sldNum" sz="quarter" idx="12"/>
          </p:nvPr>
        </p:nvSpPr>
        <p:spPr/>
        <p:txBody>
          <a:bodyPr/>
          <a:lstStyle/>
          <a:p>
            <a:fld id="{48F63A3B-78C7-47BE-AE5E-E10140E04643}" type="slidenum">
              <a:rPr lang="en-US" smtClean="0"/>
              <a:t>15</a:t>
            </a:fld>
            <a:endParaRPr lang="en-US" dirty="0"/>
          </a:p>
        </p:txBody>
      </p:sp>
      <p:pic>
        <p:nvPicPr>
          <p:cNvPr id="7" name="Picture 2" descr="If it's NOT tested...It's not REAL">
            <a:extLst>
              <a:ext uri="{FF2B5EF4-FFF2-40B4-BE49-F238E27FC236}">
                <a16:creationId xmlns:a16="http://schemas.microsoft.com/office/drawing/2014/main" id="{5BCD1320-5CC7-4FAC-9A15-26D4E885D500}"/>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b="9788"/>
          <a:stretch/>
        </p:blipFill>
        <p:spPr bwMode="auto">
          <a:xfrm>
            <a:off x="4919871" y="2469346"/>
            <a:ext cx="3985590" cy="388700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002FF3C-20C6-466C-93E2-736E8D2EC96F}"/>
              </a:ext>
            </a:extLst>
          </p:cNvPr>
          <p:cNvSpPr>
            <a:spLocks noGrp="1"/>
          </p:cNvSpPr>
          <p:nvPr>
            <p:ph idx="1"/>
          </p:nvPr>
        </p:nvSpPr>
        <p:spPr>
          <a:xfrm>
            <a:off x="628649" y="1825625"/>
            <a:ext cx="6835638" cy="4530726"/>
          </a:xfrm>
        </p:spPr>
        <p:txBody>
          <a:bodyPr>
            <a:normAutofit/>
          </a:bodyPr>
          <a:lstStyle/>
          <a:p>
            <a:pPr marL="228600" lvl="2">
              <a:lnSpc>
                <a:spcPct val="100000"/>
              </a:lnSpc>
              <a:spcBef>
                <a:spcPts val="1000"/>
              </a:spcBef>
              <a:buSzPct val="93000"/>
            </a:pPr>
            <a:r>
              <a:rPr lang="en-GB" sz="3000" dirty="0"/>
              <a:t>Extensively tested and validated by MCC:</a:t>
            </a:r>
          </a:p>
          <a:p>
            <a:pPr marL="685800" lvl="3">
              <a:lnSpc>
                <a:spcPct val="100000"/>
              </a:lnSpc>
              <a:spcBef>
                <a:spcPts val="1000"/>
              </a:spcBef>
              <a:buSzPct val="93000"/>
            </a:pPr>
            <a:r>
              <a:rPr lang="en-GB" sz="2800" dirty="0"/>
              <a:t>Both for elections and technical votes.</a:t>
            </a:r>
          </a:p>
          <a:p>
            <a:pPr marL="685800" lvl="3">
              <a:lnSpc>
                <a:spcPct val="100000"/>
              </a:lnSpc>
              <a:spcBef>
                <a:spcPts val="1000"/>
              </a:spcBef>
              <a:buSzPct val="93000"/>
            </a:pPr>
            <a:r>
              <a:rPr lang="en-GB" sz="2800" dirty="0"/>
              <a:t>Extensive verification of voting rights</a:t>
            </a:r>
          </a:p>
          <a:p>
            <a:pPr marL="685800" lvl="3">
              <a:lnSpc>
                <a:spcPct val="100000"/>
              </a:lnSpc>
              <a:spcBef>
                <a:spcPts val="1000"/>
              </a:spcBef>
              <a:buSzPct val="93000"/>
            </a:pPr>
            <a:r>
              <a:rPr lang="en-GB" sz="2800" dirty="0"/>
              <a:t>… and Accuracy of the vote results</a:t>
            </a:r>
          </a:p>
          <a:p>
            <a:pPr marL="228600" lvl="2">
              <a:lnSpc>
                <a:spcPct val="100000"/>
              </a:lnSpc>
              <a:spcBef>
                <a:spcPts val="1000"/>
              </a:spcBef>
              <a:buSzPct val="93000"/>
            </a:pPr>
            <a:r>
              <a:rPr lang="en-GB" sz="3000" dirty="0"/>
              <a:t>The tool is 100% secure</a:t>
            </a:r>
            <a:endParaRPr lang="en-GB" sz="2800" dirty="0"/>
          </a:p>
          <a:p>
            <a:pPr marL="685800" lvl="3">
              <a:lnSpc>
                <a:spcPct val="100000"/>
              </a:lnSpc>
              <a:spcBef>
                <a:spcPts val="1000"/>
              </a:spcBef>
              <a:buSzPct val="93000"/>
            </a:pPr>
            <a:endParaRPr lang="en-GB" sz="3000" dirty="0"/>
          </a:p>
          <a:p>
            <a:pPr marL="685800" lvl="3">
              <a:lnSpc>
                <a:spcPct val="100000"/>
              </a:lnSpc>
              <a:spcBef>
                <a:spcPts val="1000"/>
              </a:spcBef>
              <a:buSzPct val="93000"/>
            </a:pPr>
            <a:endParaRPr lang="en-GB" sz="3000" dirty="0"/>
          </a:p>
          <a:p>
            <a:pPr marL="685800" lvl="3">
              <a:lnSpc>
                <a:spcPct val="100000"/>
              </a:lnSpc>
              <a:spcBef>
                <a:spcPts val="1000"/>
              </a:spcBef>
              <a:buSzPct val="93000"/>
            </a:pPr>
            <a:endParaRPr lang="en-GB" sz="2800" dirty="0"/>
          </a:p>
          <a:p>
            <a:pPr marL="1350900" lvl="3" indent="-342900">
              <a:lnSpc>
                <a:spcPct val="150000"/>
              </a:lnSpc>
            </a:pPr>
            <a:endParaRPr lang="en-GB" sz="2600" dirty="0"/>
          </a:p>
        </p:txBody>
      </p:sp>
    </p:spTree>
    <p:extLst>
      <p:ext uri="{BB962C8B-B14F-4D97-AF65-F5344CB8AC3E}">
        <p14:creationId xmlns:p14="http://schemas.microsoft.com/office/powerpoint/2010/main" val="129987001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09452" y="1951616"/>
            <a:ext cx="815965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 With the increasing work load in the different groups, we also noticed an increasing degradation of the of quality new TSs and TRs, as well as that of CRs.</a:t>
            </a:r>
          </a:p>
          <a:p>
            <a:pPr>
              <a:spcBef>
                <a:spcPct val="50000"/>
              </a:spcBef>
            </a:pPr>
            <a:r>
              <a:rPr lang="en-GB" sz="1600" dirty="0"/>
              <a:t>- During the drafting phase of new TSs and TRs, the </a:t>
            </a:r>
            <a:r>
              <a:rPr lang="en-GB" sz="1600" b="1" u="sng" dirty="0"/>
              <a:t>rapporteur</a:t>
            </a:r>
            <a:r>
              <a:rPr lang="en-GB" sz="1600" dirty="0"/>
              <a:t> is the prime responsible for the overall quality of the specification and the respect of the drafting rules.</a:t>
            </a:r>
          </a:p>
          <a:p>
            <a:pPr>
              <a:spcBef>
                <a:spcPct val="50000"/>
              </a:spcBef>
            </a:pPr>
            <a:r>
              <a:rPr lang="en-GB" sz="1600" dirty="0"/>
              <a:t>- Once the WG has agreed that a specification is deemed to be at least 60% complete, and thus ready to be brought to TSG for information (or if at least 80% complete, for approval), it is the responsibility of MCC to perform a further detailed quality check against the provisions of the 3GPP drafting rules (TR 21.801), and to produce the version (i.e. 1.0.0 or 2.0.0) submitted to the plenary.</a:t>
            </a:r>
          </a:p>
        </p:txBody>
      </p:sp>
      <p:sp>
        <p:nvSpPr>
          <p:cNvPr id="4" name="Title 1">
            <a:extLst>
              <a:ext uri="{FF2B5EF4-FFF2-40B4-BE49-F238E27FC236}">
                <a16:creationId xmlns:a16="http://schemas.microsoft.com/office/drawing/2014/main" id="{D5AA0A74-E31E-4C84-AE30-602F6D01E893}"/>
              </a:ext>
            </a:extLst>
          </p:cNvPr>
          <p:cNvSpPr txBox="1">
            <a:spLocks/>
          </p:cNvSpPr>
          <p:nvPr/>
        </p:nvSpPr>
        <p:spPr>
          <a:xfrm>
            <a:off x="628650" y="365126"/>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a:lstStyle>
          <a:p>
            <a:r>
              <a:rPr lang="en-GB" dirty="0"/>
              <a:t>Quality of new TSs and TRs</a:t>
            </a:r>
            <a:r>
              <a:rPr lang="en-GB" sz="2400" dirty="0"/>
              <a:t> (1/3)</a:t>
            </a:r>
            <a:r>
              <a:rPr lang="en-GB" dirty="0"/>
              <a:t> </a:t>
            </a:r>
          </a:p>
        </p:txBody>
      </p:sp>
    </p:spTree>
  </p:cSld>
  <p:clrMapOvr>
    <a:masterClrMapping/>
  </p:clrMapOvr>
  <p:transition spd="slow">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68444" y="1882789"/>
            <a:ext cx="815965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a:solidFill>
                  <a:srgbClr val="FF0000"/>
                </a:solidFill>
              </a:rPr>
              <a:t>The problem is ...</a:t>
            </a:r>
          </a:p>
          <a:p>
            <a:pPr>
              <a:spcBef>
                <a:spcPct val="50000"/>
              </a:spcBef>
            </a:pPr>
            <a:r>
              <a:rPr lang="en-GB" sz="1600" dirty="0"/>
              <a:t>- ... that the WG-agreed version of a new specification is frequently only available a couple of days before the start of the TSG to which it is being brought for information or approval.</a:t>
            </a:r>
          </a:p>
          <a:p>
            <a:pPr>
              <a:spcBef>
                <a:spcPct val="50000"/>
              </a:spcBef>
            </a:pPr>
            <a:r>
              <a:rPr lang="en-GB" sz="1600" dirty="0"/>
              <a:t>- Furthermore, it is not infrequent that at some TSGs, there are more than a 100 new specs on which to perform quality checks and to raise to version 1.0.0 or 2.0.0.</a:t>
            </a:r>
          </a:p>
          <a:p>
            <a:pPr marL="265113" indent="-265113">
              <a:spcBef>
                <a:spcPct val="50000"/>
              </a:spcBef>
            </a:pPr>
            <a:endParaRPr lang="en-GB" sz="1600" dirty="0">
              <a:sym typeface="Wingdings" panose="05000000000000000000" pitchFamily="2" charset="2"/>
            </a:endParaRPr>
          </a:p>
          <a:p>
            <a:pPr marL="285750" indent="-285750">
              <a:spcBef>
                <a:spcPct val="50000"/>
              </a:spcBef>
              <a:buFont typeface="Wingdings" panose="05000000000000000000" pitchFamily="2" charset="2"/>
              <a:buChar char="è"/>
            </a:pPr>
            <a:r>
              <a:rPr lang="en-GB" sz="1600" dirty="0"/>
              <a:t>The consequence of this volume of documents and the late availability of the WG-agreed drafts is that MCC has to cut corners and simply cannot perform as thorough a quality check as is needed on these specs. (Keep in mind that, during the short period between end of WG meetings and TDoc availability deadline for the following TSG meeting, MCC is also occupied with preparing the CR packs and other </a:t>
            </a:r>
            <a:r>
              <a:rPr lang="en-GB" sz="1600" dirty="0" err="1"/>
              <a:t>TDocs</a:t>
            </a:r>
            <a:r>
              <a:rPr lang="en-GB" sz="1600" dirty="0"/>
              <a:t> for plenary.)</a:t>
            </a:r>
          </a:p>
          <a:p>
            <a:pPr marL="285750" indent="-285750">
              <a:spcBef>
                <a:spcPct val="50000"/>
              </a:spcBef>
              <a:buFont typeface="Wingdings" panose="05000000000000000000" pitchFamily="2" charset="2"/>
              <a:buChar char="è"/>
            </a:pPr>
            <a:r>
              <a:rPr lang="en-GB" sz="1600" dirty="0"/>
              <a:t>This means that a clean-up between approval of the draft v2.y.z and availability of the approved version x.0.0 will very often be needed, potentially missing the target date by which of all new spec versions should be available, i.e. one week (CT and SA) or two weeks (RAN) after the end of the TSG round.</a:t>
            </a:r>
          </a:p>
        </p:txBody>
      </p:sp>
      <p:sp>
        <p:nvSpPr>
          <p:cNvPr id="9" name="Title 1">
            <a:extLst>
              <a:ext uri="{FF2B5EF4-FFF2-40B4-BE49-F238E27FC236}">
                <a16:creationId xmlns:a16="http://schemas.microsoft.com/office/drawing/2014/main" id="{502A4F8D-8010-4438-97BB-F07E54BF6050}"/>
              </a:ext>
            </a:extLst>
          </p:cNvPr>
          <p:cNvSpPr txBox="1">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a:lstStyle>
          <a:p>
            <a:r>
              <a:rPr lang="en-GB" dirty="0"/>
              <a:t>Quality of new TSs and TRs</a:t>
            </a:r>
            <a:r>
              <a:rPr lang="en-GB" sz="2400" dirty="0"/>
              <a:t> (2/3)</a:t>
            </a:r>
            <a:r>
              <a:rPr lang="en-GB" dirty="0"/>
              <a:t> </a:t>
            </a:r>
          </a:p>
        </p:txBody>
      </p:sp>
    </p:spTree>
  </p:cSld>
  <p:clrMapOvr>
    <a:masterClrMapping/>
  </p:clrMapOvr>
  <p:transition spd="slow">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588108" y="2551384"/>
            <a:ext cx="8159652"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latin typeface="Calibri (Body)"/>
              </a:rPr>
              <a:t>- </a:t>
            </a:r>
            <a:r>
              <a:rPr lang="en-GB" sz="1600" b="1" dirty="0">
                <a:latin typeface="Calibri (Body)"/>
              </a:rPr>
              <a:t>A Reminder to all the rapporteur</a:t>
            </a:r>
            <a:r>
              <a:rPr lang="en-GB" sz="1600" dirty="0">
                <a:latin typeface="Calibri (Body)"/>
              </a:rPr>
              <a:t> that we have an EditHelp service in ETSI that can help you check and ensure compliance with the drafting rules throughout the development of the specification.</a:t>
            </a:r>
          </a:p>
          <a:p>
            <a:pPr marL="265113" indent="-265113">
              <a:spcBef>
                <a:spcPct val="50000"/>
              </a:spcBef>
            </a:pPr>
            <a:r>
              <a:rPr lang="en-GB" sz="1600" dirty="0">
                <a:latin typeface="Calibri (Body)"/>
                <a:sym typeface="Wingdings" panose="05000000000000000000" pitchFamily="2" charset="2"/>
              </a:rPr>
              <a:t></a:t>
            </a:r>
            <a:r>
              <a:rPr lang="en-GB" sz="1600" dirty="0">
                <a:latin typeface="Calibri (Body)"/>
              </a:rPr>
              <a:t> Send the updated draft version of the specification (ideally every quarter) to </a:t>
            </a:r>
            <a:r>
              <a:rPr lang="en-GB" sz="1600" u="sng" dirty="0">
                <a:latin typeface="Calibri (Body)"/>
                <a:hlinkClick r:id="rId2"/>
              </a:rPr>
              <a:t>editHelp@etsi.org</a:t>
            </a:r>
            <a:r>
              <a:rPr lang="en-GB" sz="1600" dirty="0">
                <a:latin typeface="Calibri (Body)"/>
              </a:rPr>
              <a:t> (Cc the secretary of your WG)</a:t>
            </a:r>
          </a:p>
          <a:p>
            <a:pPr>
              <a:spcBef>
                <a:spcPct val="50000"/>
              </a:spcBef>
            </a:pPr>
            <a:endParaRPr lang="en-GB" sz="1600" dirty="0">
              <a:latin typeface="Calibri (Body)"/>
            </a:endParaRPr>
          </a:p>
          <a:p>
            <a:pPr>
              <a:spcBef>
                <a:spcPct val="50000"/>
              </a:spcBef>
            </a:pPr>
            <a:r>
              <a:rPr lang="en-GB" sz="1600" dirty="0">
                <a:latin typeface="Calibri (Body)"/>
              </a:rPr>
              <a:t>- </a:t>
            </a:r>
            <a:r>
              <a:rPr lang="en-GB" sz="1600" b="1" dirty="0">
                <a:latin typeface="Calibri (Body)"/>
              </a:rPr>
              <a:t>Reminder to all chairpersons</a:t>
            </a:r>
            <a:r>
              <a:rPr lang="en-GB" sz="1600" dirty="0">
                <a:latin typeface="Calibri (Body)"/>
              </a:rPr>
              <a:t> to ensure that </a:t>
            </a:r>
            <a:r>
              <a:rPr lang="en-GB" sz="1600" dirty="0"/>
              <a:t>WG-agreed versions of the specifications (i.e. to be submitted to the plenary) are submitted no later than the closure of the WG meeting.</a:t>
            </a:r>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Quality of new TSs and TRs</a:t>
            </a:r>
            <a:r>
              <a:rPr lang="en-GB" sz="2400" dirty="0"/>
              <a:t> (3/3)</a:t>
            </a:r>
          </a:p>
        </p:txBody>
      </p:sp>
    </p:spTree>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62479-1870-458D-B8F8-E8DDAB01806D}"/>
              </a:ext>
            </a:extLst>
          </p:cNvPr>
          <p:cNvSpPr>
            <a:spLocks noGrp="1"/>
          </p:cNvSpPr>
          <p:nvPr>
            <p:ph type="title"/>
          </p:nvPr>
        </p:nvSpPr>
        <p:spPr/>
        <p:txBody>
          <a:bodyPr/>
          <a:lstStyle/>
          <a:p>
            <a:r>
              <a:rPr lang="en-GB" dirty="0"/>
              <a:t>Quality of CRs</a:t>
            </a:r>
          </a:p>
        </p:txBody>
      </p:sp>
      <p:sp>
        <p:nvSpPr>
          <p:cNvPr id="3" name="Date Placeholder 2">
            <a:extLst>
              <a:ext uri="{FF2B5EF4-FFF2-40B4-BE49-F238E27FC236}">
                <a16:creationId xmlns:a16="http://schemas.microsoft.com/office/drawing/2014/main" id="{A5803BD8-34D3-4E64-ABA4-D14CD07EDD3A}"/>
              </a:ext>
            </a:extLst>
          </p:cNvPr>
          <p:cNvSpPr>
            <a:spLocks noGrp="1"/>
          </p:cNvSpPr>
          <p:nvPr>
            <p:ph type="dt" sz="half" idx="10"/>
          </p:nvPr>
        </p:nvSpPr>
        <p:spPr/>
        <p:txBody>
          <a:bodyPr/>
          <a:lstStyle/>
          <a:p>
            <a:fld id="{428098F9-99AB-4807-9EE8-DBC5F9C5DBC8}" type="datetime1">
              <a:rPr lang="en-US" smtClean="0"/>
              <a:t>12/3/2020</a:t>
            </a:fld>
            <a:endParaRPr lang="en-US" dirty="0"/>
          </a:p>
        </p:txBody>
      </p:sp>
      <p:sp>
        <p:nvSpPr>
          <p:cNvPr id="4" name="Slide Number Placeholder 3">
            <a:extLst>
              <a:ext uri="{FF2B5EF4-FFF2-40B4-BE49-F238E27FC236}">
                <a16:creationId xmlns:a16="http://schemas.microsoft.com/office/drawing/2014/main" id="{1BA82850-75CD-4229-BE65-18A5CCC3F424}"/>
              </a:ext>
            </a:extLst>
          </p:cNvPr>
          <p:cNvSpPr>
            <a:spLocks noGrp="1"/>
          </p:cNvSpPr>
          <p:nvPr>
            <p:ph type="sldNum" sz="quarter" idx="12"/>
          </p:nvPr>
        </p:nvSpPr>
        <p:spPr/>
        <p:txBody>
          <a:bodyPr/>
          <a:lstStyle/>
          <a:p>
            <a:fld id="{48F63A3B-78C7-47BE-AE5E-E10140E04643}" type="slidenum">
              <a:rPr lang="en-US" smtClean="0"/>
              <a:t>19</a:t>
            </a:fld>
            <a:endParaRPr lang="en-US" dirty="0"/>
          </a:p>
        </p:txBody>
      </p:sp>
      <p:sp>
        <p:nvSpPr>
          <p:cNvPr id="5" name="Text Box 3">
            <a:extLst>
              <a:ext uri="{FF2B5EF4-FFF2-40B4-BE49-F238E27FC236}">
                <a16:creationId xmlns:a16="http://schemas.microsoft.com/office/drawing/2014/main" id="{4423A139-DD57-4AF0-93A2-5D4CA4C4C272}"/>
              </a:ext>
            </a:extLst>
          </p:cNvPr>
          <p:cNvSpPr txBox="1">
            <a:spLocks noChangeArrowheads="1"/>
          </p:cNvSpPr>
          <p:nvPr/>
        </p:nvSpPr>
        <p:spPr bwMode="auto">
          <a:xfrm>
            <a:off x="568444" y="1882789"/>
            <a:ext cx="8159652"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dirty="0"/>
              <a:t>Similarly with the CRs, we notice that more and more CRs :</a:t>
            </a:r>
          </a:p>
          <a:p>
            <a:pPr marL="285750" indent="-285750">
              <a:spcBef>
                <a:spcPct val="50000"/>
              </a:spcBef>
              <a:buFontTx/>
              <a:buChar char="-"/>
            </a:pPr>
            <a:r>
              <a:rPr lang="en-GB" dirty="0"/>
              <a:t>are not based on the latest version of the specification.</a:t>
            </a:r>
          </a:p>
          <a:p>
            <a:pPr marL="285750" indent="-285750">
              <a:spcBef>
                <a:spcPct val="50000"/>
              </a:spcBef>
              <a:buFontTx/>
              <a:buChar char="-"/>
            </a:pPr>
            <a:r>
              <a:rPr lang="en-GB" dirty="0"/>
              <a:t>are not respecting the drafting rules.</a:t>
            </a:r>
          </a:p>
          <a:p>
            <a:pPr marL="285750" indent="-285750">
              <a:spcBef>
                <a:spcPct val="50000"/>
              </a:spcBef>
              <a:buFontTx/>
              <a:buChar char="-"/>
            </a:pPr>
            <a:r>
              <a:rPr lang="en-GB" dirty="0"/>
              <a:t>are not using the 3gpp styles</a:t>
            </a:r>
          </a:p>
          <a:p>
            <a:pPr marL="285750" indent="-285750">
              <a:spcBef>
                <a:spcPct val="50000"/>
              </a:spcBef>
              <a:buFontTx/>
              <a:buChar char="-"/>
            </a:pPr>
            <a:r>
              <a:rPr lang="en-GB" dirty="0"/>
              <a:t>contain corrupted styles.</a:t>
            </a:r>
          </a:p>
          <a:p>
            <a:pPr>
              <a:spcBef>
                <a:spcPct val="50000"/>
              </a:spcBef>
            </a:pPr>
            <a:endParaRPr lang="en-GB" dirty="0"/>
          </a:p>
          <a:p>
            <a:pPr>
              <a:spcBef>
                <a:spcPct val="50000"/>
              </a:spcBef>
            </a:pPr>
            <a:r>
              <a:rPr lang="en-GB" dirty="0"/>
              <a:t>It is the CR author’s responsibility to make sure that the CR is in good shape and is compliant with the 3GPP rules.</a:t>
            </a:r>
          </a:p>
          <a:p>
            <a:pPr>
              <a:spcBef>
                <a:spcPct val="50000"/>
              </a:spcBef>
            </a:pPr>
            <a:endParaRPr lang="en-GB" dirty="0"/>
          </a:p>
          <a:p>
            <a:pPr>
              <a:spcBef>
                <a:spcPct val="50000"/>
              </a:spcBef>
            </a:pPr>
            <a:r>
              <a:rPr lang="en-GB" dirty="0">
                <a:latin typeface="Calibri (Body)"/>
              </a:rPr>
              <a:t>- </a:t>
            </a:r>
            <a:r>
              <a:rPr lang="en-GB" b="1" dirty="0">
                <a:latin typeface="Calibri (Body)"/>
              </a:rPr>
              <a:t>Reminder to all delegates</a:t>
            </a:r>
            <a:r>
              <a:rPr lang="en-GB" dirty="0">
                <a:latin typeface="Calibri (Body)"/>
              </a:rPr>
              <a:t> to make sure that CRs are based on the latest version of the specification, are respecting the drafting rules and are generally in a good shape. </a:t>
            </a:r>
            <a:r>
              <a:rPr lang="en-GB" dirty="0">
                <a:solidFill>
                  <a:srgbClr val="FF0000"/>
                </a:solidFill>
                <a:latin typeface="Calibri (Body)"/>
              </a:rPr>
              <a:t>MCC can object to the agreement of a CR if it fails one of these requirements</a:t>
            </a:r>
            <a:r>
              <a:rPr lang="en-GB" dirty="0">
                <a:latin typeface="Calibri (Body)"/>
              </a:rPr>
              <a:t>.</a:t>
            </a:r>
          </a:p>
        </p:txBody>
      </p:sp>
    </p:spTree>
    <p:extLst>
      <p:ext uri="{BB962C8B-B14F-4D97-AF65-F5344CB8AC3E}">
        <p14:creationId xmlns:p14="http://schemas.microsoft.com/office/powerpoint/2010/main" val="2616317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38" name="Rectangle 7">
            <a:extLst>
              <a:ext uri="{FF2B5EF4-FFF2-40B4-BE49-F238E27FC236}">
                <a16:creationId xmlns:a16="http://schemas.microsoft.com/office/drawing/2014/main" id="{1F73B7A0-42CA-4113-9506-86B71E9F7671}"/>
              </a:ext>
            </a:extLst>
          </p:cNvPr>
          <p:cNvSpPr txBox="1">
            <a:spLocks noChangeArrowheads="1"/>
          </p:cNvSpPr>
          <p:nvPr/>
        </p:nvSpPr>
        <p:spPr>
          <a:xfrm>
            <a:off x="1034473" y="2366816"/>
            <a:ext cx="7112000" cy="1900384"/>
          </a:xfrm>
          <a:prstGeom prst="rect">
            <a:avLst/>
          </a:prstGeom>
        </p:spPr>
        <p:txBody>
          <a:bodyPr vert="horz" lIns="91440" tIns="45720" rIns="91440" bIns="45720" rtlCol="0" anchor="ctr">
            <a:normAutofit/>
          </a:bodyPr>
          <a:lstStyle>
            <a:lvl1pPr defTabSz="914400">
              <a:lnSpc>
                <a:spcPct val="90000"/>
              </a:lnSpc>
              <a:spcBef>
                <a:spcPct val="0"/>
              </a:spcBef>
              <a:buNone/>
              <a:defRPr sz="4400">
                <a:solidFill>
                  <a:srgbClr val="00B050"/>
                </a:solidFill>
                <a:latin typeface="+mj-lt"/>
                <a:ea typeface="+mj-ea"/>
                <a:cs typeface="+mj-cs"/>
              </a:defRPr>
            </a:lvl1pPr>
          </a:lstStyle>
          <a:p>
            <a:pPr algn="ctr"/>
            <a:r>
              <a:rPr lang="en-US" sz="4800" dirty="0">
                <a:solidFill>
                  <a:srgbClr val="FF0000"/>
                </a:solidFill>
              </a:rPr>
              <a:t>None</a:t>
            </a:r>
            <a:endParaRPr lang="en-GB" sz="1200" dirty="0">
              <a:solidFill>
                <a:srgbClr val="FF0000"/>
              </a:solidFill>
            </a:endParaRPr>
          </a:p>
        </p:txBody>
      </p:sp>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628650" y="2158093"/>
            <a:ext cx="815965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dirty="0"/>
              <a:t>- Initiative led by 3GPP leadership for use of inclusive language in 3GPP deliverables in lieu of terms that could be deemed offensive. For more details, you can refer to the document from the chairpersons: SP-201042</a:t>
            </a:r>
          </a:p>
          <a:p>
            <a:pPr>
              <a:spcBef>
                <a:spcPct val="50000"/>
              </a:spcBef>
            </a:pPr>
            <a:r>
              <a:rPr lang="en-GB" dirty="0"/>
              <a:t>- MCC CR to the drafting rules spec (21.801) is in SP-201002:</a:t>
            </a:r>
          </a:p>
          <a:p>
            <a:pPr>
              <a:spcBef>
                <a:spcPct val="50000"/>
              </a:spcBef>
            </a:pPr>
            <a:r>
              <a:rPr lang="en-GB" dirty="0">
                <a:solidFill>
                  <a:schemeClr val="accent5">
                    <a:lumMod val="75000"/>
                  </a:schemeClr>
                </a:solidFill>
              </a:rPr>
              <a:t>Summary of changes: Addition of clause and annex to introduce this requirement and provide examples of alternative terms</a:t>
            </a:r>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Use of inclusive terminology</a:t>
            </a:r>
          </a:p>
        </p:txBody>
      </p:sp>
    </p:spTree>
    <p:extLst>
      <p:ext uri="{BB962C8B-B14F-4D97-AF65-F5344CB8AC3E}">
        <p14:creationId xmlns:p14="http://schemas.microsoft.com/office/powerpoint/2010/main" val="615231753"/>
      </p:ext>
    </p:extLst>
  </p:cSld>
  <p:clrMapOvr>
    <a:masterClrMapping/>
  </p:clrMapOvr>
  <p:transition spd="slow">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 Box 3"/>
          <p:cNvSpPr txBox="1">
            <a:spLocks noChangeArrowheads="1"/>
          </p:cNvSpPr>
          <p:nvPr/>
        </p:nvSpPr>
        <p:spPr bwMode="auto">
          <a:xfrm>
            <a:off x="628650" y="2158093"/>
            <a:ext cx="815965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spcBef>
                <a:spcPct val="50000"/>
              </a:spcBef>
              <a:buFontTx/>
              <a:buChar char="-"/>
            </a:pPr>
            <a:r>
              <a:rPr lang="en-GB" dirty="0"/>
              <a:t>At the initiative of SA WG3 Chair, the Coordinated Vulnerability Disclosure (CVD) process was updated</a:t>
            </a:r>
          </a:p>
          <a:p>
            <a:pPr marL="285750" indent="-285750">
              <a:spcBef>
                <a:spcPct val="50000"/>
              </a:spcBef>
              <a:buFontTx/>
              <a:buChar char="-"/>
            </a:pPr>
            <a:r>
              <a:rPr lang="en-GB" dirty="0"/>
              <a:t>The goal is to ensure it follows the available best practises and recommendations such as ISO/IEC 27001:2013, ISO/IEC 29147:2018 and the CERT Guide to Coordinated Vulnerability Disclosure.</a:t>
            </a:r>
          </a:p>
          <a:p>
            <a:pPr marL="285750" indent="-285750">
              <a:spcBef>
                <a:spcPct val="50000"/>
              </a:spcBef>
              <a:buFontTx/>
              <a:buChar char="-"/>
            </a:pPr>
            <a:r>
              <a:rPr lang="en-GB"/>
              <a:t>More details in SP-201086</a:t>
            </a:r>
            <a:endParaRPr lang="en-GB" dirty="0"/>
          </a:p>
        </p:txBody>
      </p:sp>
      <p:sp>
        <p:nvSpPr>
          <p:cNvPr id="3" name="Title 2">
            <a:extLst>
              <a:ext uri="{FF2B5EF4-FFF2-40B4-BE49-F238E27FC236}">
                <a16:creationId xmlns:a16="http://schemas.microsoft.com/office/drawing/2014/main" id="{951F36B5-7074-4D47-B611-F567AAE45D54}"/>
              </a:ext>
            </a:extLst>
          </p:cNvPr>
          <p:cNvSpPr>
            <a:spLocks noGrp="1"/>
          </p:cNvSpPr>
          <p:nvPr>
            <p:ph type="title"/>
          </p:nvPr>
        </p:nvSpPr>
        <p:spPr/>
        <p:txBody>
          <a:bodyPr/>
          <a:lstStyle/>
          <a:p>
            <a:r>
              <a:rPr lang="en-GB" dirty="0"/>
              <a:t>CVD process update</a:t>
            </a:r>
          </a:p>
        </p:txBody>
      </p:sp>
    </p:spTree>
    <p:extLst>
      <p:ext uri="{BB962C8B-B14F-4D97-AF65-F5344CB8AC3E}">
        <p14:creationId xmlns:p14="http://schemas.microsoft.com/office/powerpoint/2010/main" val="3181918445"/>
      </p:ext>
    </p:extLst>
  </p:cSld>
  <p:clrMapOvr>
    <a:masterClrMapping/>
  </p:clrMapOvr>
  <p:transition spd="slow">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p:txBody>
          <a:bodyPr>
            <a:normAutofit/>
          </a:bodyPr>
          <a:lstStyle/>
          <a:p>
            <a:pPr>
              <a:spcBef>
                <a:spcPct val="50000"/>
              </a:spcBef>
            </a:pPr>
            <a:r>
              <a:rPr lang="en-GB" sz="1600" dirty="0">
                <a:latin typeface="Calibri (Body)"/>
              </a:rPr>
              <a:t>In order for MCC (or PCG, OPs, …) to make official communications with 3GPP members, </a:t>
            </a:r>
            <a:r>
              <a:rPr lang="en-GB" sz="1600" b="1" dirty="0">
                <a:latin typeface="Calibri (Body)"/>
              </a:rPr>
              <a:t>it is essential that all organizations identify at least one person to act as the designated contact point for all matters relating to 3GPP business</a:t>
            </a:r>
            <a:r>
              <a:rPr lang="en-GB" sz="1600" dirty="0">
                <a:latin typeface="Calibri (Body)"/>
              </a:rPr>
              <a:t>, and that this be regularly reviewed by members and kept up to date in case of personnel moves and departures.</a:t>
            </a:r>
          </a:p>
          <a:p>
            <a:pPr>
              <a:spcBef>
                <a:spcPct val="50000"/>
              </a:spcBef>
            </a:pPr>
            <a:r>
              <a:rPr lang="en-GB" sz="1600" dirty="0">
                <a:latin typeface="Calibri (Body)"/>
              </a:rPr>
              <a:t>Also, once the voting resumes, the </a:t>
            </a:r>
            <a:r>
              <a:rPr lang="en-GB" sz="1600" b="1" dirty="0">
                <a:latin typeface="Calibri (Body)"/>
              </a:rPr>
              <a:t>issuing of proxy votes</a:t>
            </a:r>
            <a:r>
              <a:rPr lang="en-GB" sz="1600" dirty="0">
                <a:latin typeface="Calibri (Body)"/>
              </a:rPr>
              <a:t> (When proxied are applicable) will be the privilege of companies’ "official contact" or "voting contact" </a:t>
            </a:r>
            <a:r>
              <a:rPr lang="en-GB" sz="1600" b="1" dirty="0">
                <a:latin typeface="Calibri (Body)"/>
              </a:rPr>
              <a:t>as recorded in our database</a:t>
            </a:r>
            <a:r>
              <a:rPr lang="en-GB" sz="1600" dirty="0">
                <a:latin typeface="Calibri (Body)"/>
              </a:rPr>
              <a:t>.</a:t>
            </a:r>
          </a:p>
          <a:p>
            <a:pPr>
              <a:spcBef>
                <a:spcPct val="50000"/>
              </a:spcBef>
            </a:pPr>
            <a:r>
              <a:rPr lang="en-GB" sz="1600" dirty="0">
                <a:latin typeface="Calibri (Body)"/>
              </a:rPr>
              <a:t>Unfortunately, Europe’s General Data Protection Regulations prevent us from publishing on the 3GPP web site or in a </a:t>
            </a:r>
            <a:r>
              <a:rPr lang="en-GB" sz="1600" dirty="0" err="1">
                <a:latin typeface="Calibri (Body)"/>
              </a:rPr>
              <a:t>TDoc</a:t>
            </a:r>
            <a:r>
              <a:rPr lang="en-GB" sz="1600" dirty="0">
                <a:latin typeface="Calibri (Body)"/>
              </a:rPr>
              <a:t> the identity of those people. If you are not sure who are </a:t>
            </a:r>
            <a:r>
              <a:rPr lang="en-GB" sz="1600" u="sng" dirty="0">
                <a:latin typeface="Calibri (Body)"/>
              </a:rPr>
              <a:t>your</a:t>
            </a:r>
            <a:r>
              <a:rPr lang="en-GB" sz="16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a:spcBef>
                <a:spcPct val="50000"/>
              </a:spcBef>
            </a:pPr>
            <a:r>
              <a:rPr lang="en-GB" sz="1600" dirty="0">
                <a:latin typeface="Calibri (Body)"/>
              </a:rPr>
              <a:t>To request or update this information, contact:</a:t>
            </a:r>
            <a:br>
              <a:rPr lang="en-GB" sz="1600" dirty="0">
                <a:latin typeface="Calibri (Body)"/>
              </a:rPr>
            </a:br>
            <a:r>
              <a:rPr lang="en-GB" sz="1600" dirty="0">
                <a:latin typeface="Calibri (Body)"/>
                <a:hlinkClick r:id="rId2"/>
              </a:rPr>
              <a:t>3gppMembership@etsi.org</a:t>
            </a:r>
            <a:r>
              <a:rPr lang="en-GB" sz="16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p:txBody>
          <a:bodyPr/>
          <a:lstStyle/>
          <a:p>
            <a:fld id="{4462E1BE-737C-4ECC-A8CC-302D9C48715C}" type="datetime1">
              <a:rPr lang="en-US" smtClean="0"/>
              <a:t>12/3/2020</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p:txBody>
          <a:bodyPr/>
          <a:lstStyle/>
          <a:p>
            <a:fld id="{48F63A3B-78C7-47BE-AE5E-E10140E04643}" type="slidenum">
              <a:rPr lang="en-US" smtClean="0"/>
              <a:t>22</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1825624"/>
            <a:ext cx="7886700" cy="4667249"/>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pic>
        <p:nvPicPr>
          <p:cNvPr id="4" name="Picture 3" descr="A picture containing tree, drawing&#10;&#10;Description automatically generated">
            <a:extLst>
              <a:ext uri="{FF2B5EF4-FFF2-40B4-BE49-F238E27FC236}">
                <a16:creationId xmlns:a16="http://schemas.microsoft.com/office/drawing/2014/main" id="{A5075252-5FE2-4D70-8126-8AE2CB753F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6199" y="4146471"/>
            <a:ext cx="1371600" cy="1176528"/>
          </a:xfrm>
          <a:prstGeom prst="rect">
            <a:avLst/>
          </a:prstGeom>
        </p:spPr>
      </p:pic>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6" name="AutoShape 72">
            <a:extLst>
              <a:ext uri="{FF2B5EF4-FFF2-40B4-BE49-F238E27FC236}">
                <a16:creationId xmlns:a16="http://schemas.microsoft.com/office/drawing/2014/main" id="{94B1F006-0CA3-4DD5-9644-8FDF35115AAA}"/>
              </a:ext>
            </a:extLst>
          </p:cNvPr>
          <p:cNvSpPr>
            <a:spLocks noChangeArrowheads="1"/>
          </p:cNvSpPr>
          <p:nvPr/>
        </p:nvSpPr>
        <p:spPr bwMode="auto">
          <a:xfrm>
            <a:off x="1554375" y="60271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0" name="AutoShape 38">
            <a:extLst>
              <a:ext uri="{FF2B5EF4-FFF2-40B4-BE49-F238E27FC236}">
                <a16:creationId xmlns:a16="http://schemas.microsoft.com/office/drawing/2014/main" id="{A6851015-53C1-4043-8553-3D679C18AD85}"/>
              </a:ext>
            </a:extLst>
          </p:cNvPr>
          <p:cNvSpPr>
            <a:spLocks noChangeArrowheads="1"/>
          </p:cNvSpPr>
          <p:nvPr/>
        </p:nvSpPr>
        <p:spPr bwMode="auto">
          <a:xfrm>
            <a:off x="2699585" y="2381780"/>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Tree>
    <p:extLst>
      <p:ext uri="{BB962C8B-B14F-4D97-AF65-F5344CB8AC3E}">
        <p14:creationId xmlns:p14="http://schemas.microsoft.com/office/powerpoint/2010/main" val="29645709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Exciting 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8575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4A2D9465-0DA2-43EE-9A4E-40A0FD730D3B}"/>
              </a:ext>
            </a:extLst>
          </p:cNvPr>
          <p:cNvGraphicFramePr>
            <a:graphicFrameLocks/>
          </p:cNvGraphicFramePr>
          <p:nvPr>
            <p:extLst>
              <p:ext uri="{D42A27DB-BD31-4B8C-83A1-F6EECF244321}">
                <p14:modId xmlns:p14="http://schemas.microsoft.com/office/powerpoint/2010/main" val="2859382565"/>
              </p:ext>
            </p:extLst>
          </p:nvPr>
        </p:nvGraphicFramePr>
        <p:xfrm>
          <a:off x="530326" y="1929581"/>
          <a:ext cx="5388693" cy="38026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45595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dirty="0"/>
              <a:t>Exciting statistics !</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000620"/>
            <a:ext cx="2723535" cy="4278094"/>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Rising concern with the quality of some new draft specs and some CRs (see slide 16).</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344210236"/>
              </p:ext>
            </p:extLst>
          </p:nvPr>
        </p:nvGraphicFramePr>
        <p:xfrm>
          <a:off x="628650" y="2192594"/>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graphicFrame>
        <p:nvGraphicFramePr>
          <p:cNvPr id="15" name="Chart 14">
            <a:extLst>
              <a:ext uri="{FF2B5EF4-FFF2-40B4-BE49-F238E27FC236}">
                <a16:creationId xmlns:a16="http://schemas.microsoft.com/office/drawing/2014/main" id="{F2DEA676-C495-4F8E-ACD6-5089430923E3}"/>
              </a:ext>
            </a:extLst>
          </p:cNvPr>
          <p:cNvGraphicFramePr>
            <a:graphicFrameLocks/>
          </p:cNvGraphicFramePr>
          <p:nvPr>
            <p:extLst>
              <p:ext uri="{D42A27DB-BD31-4B8C-83A1-F6EECF244321}">
                <p14:modId xmlns:p14="http://schemas.microsoft.com/office/powerpoint/2010/main" val="849111069"/>
              </p:ext>
            </p:extLst>
          </p:nvPr>
        </p:nvGraphicFramePr>
        <p:xfrm>
          <a:off x="2764482" y="2214997"/>
          <a:ext cx="5565673" cy="3657598"/>
        </p:xfrm>
        <a:graphic>
          <a:graphicData uri="http://schemas.openxmlformats.org/drawingml/2006/chart">
            <c:chart xmlns:c="http://schemas.openxmlformats.org/drawingml/2006/chart" xmlns:r="http://schemas.openxmlformats.org/officeDocument/2006/relationships" r:id="rId2"/>
          </a:graphicData>
        </a:graphic>
      </p:graphicFrame>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700</a:t>
            </a:r>
            <a:endParaRPr lang="en-GB" altLang="en-US" sz="1500" dirty="0">
              <a:solidFill>
                <a:srgbClr val="FF0000"/>
              </a:solidFill>
              <a:latin typeface="Arial" panose="020B0604020202020204" pitchFamily="34" charset="0"/>
            </a:endParaRPr>
          </a:p>
        </p:txBody>
      </p:sp>
    </p:spTree>
    <p:extLst>
      <p:ext uri="{BB962C8B-B14F-4D97-AF65-F5344CB8AC3E}">
        <p14:creationId xmlns:p14="http://schemas.microsoft.com/office/powerpoint/2010/main" val="41095393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graphicFrame>
        <p:nvGraphicFramePr>
          <p:cNvPr id="16" name="Chart 15">
            <a:extLst>
              <a:ext uri="{FF2B5EF4-FFF2-40B4-BE49-F238E27FC236}">
                <a16:creationId xmlns:a16="http://schemas.microsoft.com/office/drawing/2014/main" id="{A558EA11-C930-4E86-B92A-74F8ED366C9C}"/>
              </a:ext>
            </a:extLst>
          </p:cNvPr>
          <p:cNvGraphicFramePr>
            <a:graphicFrameLocks/>
          </p:cNvGraphicFramePr>
          <p:nvPr>
            <p:extLst>
              <p:ext uri="{D42A27DB-BD31-4B8C-83A1-F6EECF244321}">
                <p14:modId xmlns:p14="http://schemas.microsoft.com/office/powerpoint/2010/main" val="2853166075"/>
              </p:ext>
            </p:extLst>
          </p:nvPr>
        </p:nvGraphicFramePr>
        <p:xfrm>
          <a:off x="605869" y="2057400"/>
          <a:ext cx="3741174" cy="34191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a:extLst>
              <a:ext uri="{FF2B5EF4-FFF2-40B4-BE49-F238E27FC236}">
                <a16:creationId xmlns:a16="http://schemas.microsoft.com/office/drawing/2014/main" id="{A785BEFA-D7B4-4EF5-B1C1-38F637928CBC}"/>
              </a:ext>
            </a:extLst>
          </p:cNvPr>
          <p:cNvGraphicFramePr>
            <a:graphicFrameLocks/>
          </p:cNvGraphicFramePr>
          <p:nvPr>
            <p:extLst>
              <p:ext uri="{D42A27DB-BD31-4B8C-83A1-F6EECF244321}">
                <p14:modId xmlns:p14="http://schemas.microsoft.com/office/powerpoint/2010/main" val="2161659246"/>
              </p:ext>
            </p:extLst>
          </p:nvPr>
        </p:nvGraphicFramePr>
        <p:xfrm>
          <a:off x="5792387" y="2689122"/>
          <a:ext cx="2416279" cy="2155723"/>
        </p:xfrm>
        <a:graphic>
          <a:graphicData uri="http://schemas.openxmlformats.org/drawingml/2006/chart">
            <c:chart xmlns:c="http://schemas.openxmlformats.org/drawingml/2006/chart" xmlns:r="http://schemas.openxmlformats.org/officeDocument/2006/relationships" r:id="rId3"/>
          </a:graphicData>
        </a:graphic>
      </p:graphicFrame>
      <p:cxnSp>
        <p:nvCxnSpPr>
          <p:cNvPr id="21" name="Straight Connector 20">
            <a:extLst>
              <a:ext uri="{FF2B5EF4-FFF2-40B4-BE49-F238E27FC236}">
                <a16:creationId xmlns:a16="http://schemas.microsoft.com/office/drawing/2014/main" id="{3E46E844-2259-4AE1-AA88-AD441295F4F3}"/>
              </a:ext>
            </a:extLst>
          </p:cNvPr>
          <p:cNvCxnSpPr>
            <a:cxnSpLocks/>
          </p:cNvCxnSpPr>
          <p:nvPr/>
        </p:nvCxnSpPr>
        <p:spPr>
          <a:xfrm flipV="1">
            <a:off x="3426496" y="4562168"/>
            <a:ext cx="3574030" cy="158545"/>
          </a:xfrm>
          <a:prstGeom prst="line">
            <a:avLst/>
          </a:prstGeom>
          <a:ln>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7188" name="Straight Connector 7187">
            <a:extLst>
              <a:ext uri="{FF2B5EF4-FFF2-40B4-BE49-F238E27FC236}">
                <a16:creationId xmlns:a16="http://schemas.microsoft.com/office/drawing/2014/main" id="{399ECAC7-EC56-4ED4-8171-B700AD28198B}"/>
              </a:ext>
            </a:extLst>
          </p:cNvPr>
          <p:cNvCxnSpPr/>
          <p:nvPr/>
        </p:nvCxnSpPr>
        <p:spPr>
          <a:xfrm>
            <a:off x="3112898" y="2584704"/>
            <a:ext cx="3887628" cy="390144"/>
          </a:xfrm>
          <a:prstGeom prst="line">
            <a:avLst/>
          </a:prstGeom>
          <a:ln>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717 </a:t>
            </a:r>
            <a:r>
              <a:rPr lang="en-US" sz="2400" i="1" dirty="0">
                <a:solidFill>
                  <a:srgbClr val="969696"/>
                </a:solidFill>
              </a:rPr>
              <a:t>(717)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16   </a:t>
            </a:r>
            <a:r>
              <a:rPr lang="en-US" sz="2400" i="1" dirty="0">
                <a:solidFill>
                  <a:srgbClr val="969696"/>
                </a:solidFill>
              </a:rPr>
              <a:t>(14)</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spTree>
    <p:extLst>
      <p:ext uri="{BB962C8B-B14F-4D97-AF65-F5344CB8AC3E}">
        <p14:creationId xmlns:p14="http://schemas.microsoft.com/office/powerpoint/2010/main" val="20866113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541316" y="1886399"/>
            <a:ext cx="2277969" cy="135254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3358378374"/>
              </p:ext>
            </p:extLst>
          </p:nvPr>
        </p:nvGraphicFramePr>
        <p:xfrm>
          <a:off x="2737711" y="3178714"/>
          <a:ext cx="5885181" cy="32247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498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498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498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4985">
                <a:tc>
                  <a:txBody>
                    <a:bodyPr/>
                    <a:lstStyle/>
                    <a:p>
                      <a:pPr algn="ctr" fontAlgn="b"/>
                      <a:r>
                        <a:rPr lang="en-GB" sz="1050" b="1" kern="120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4985">
                <a:tc>
                  <a:txBody>
                    <a:bodyPr/>
                    <a:lstStyle/>
                    <a:p>
                      <a:pPr algn="ctr" fontAlgn="b"/>
                      <a:r>
                        <a:rPr lang="en-GB" sz="1050" b="1" kern="120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4985">
                <a:tc>
                  <a:txBody>
                    <a:bodyPr/>
                    <a:lstStyle/>
                    <a:p>
                      <a:pPr algn="ctr" fontAlgn="b"/>
                      <a:r>
                        <a:rPr lang="en-GB" sz="1050" b="1" kern="120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4985">
                <a:tc>
                  <a:txBody>
                    <a:bodyPr/>
                    <a:lstStyle/>
                    <a:p>
                      <a:pPr algn="ctr" fontAlgn="b"/>
                      <a:r>
                        <a:rPr lang="en-GB" sz="1050" b="1" kern="120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LEBANON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4985">
                <a:tc>
                  <a:txBody>
                    <a:bodyPr/>
                    <a:lstStyle/>
                    <a:p>
                      <a:pPr algn="ctr" fontAlgn="b"/>
                      <a:r>
                        <a:rPr lang="en-GB" sz="1050" b="1" kern="120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4985">
                <a:tc>
                  <a:txBody>
                    <a:bodyPr/>
                    <a:lstStyle/>
                    <a:p>
                      <a:pPr algn="ctr" fontAlgn="b"/>
                      <a:r>
                        <a:rPr lang="en-GB" sz="1050" b="1" kern="120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4985">
                <a:tc>
                  <a:txBody>
                    <a:bodyPr/>
                    <a:lstStyle/>
                    <a:p>
                      <a:pPr algn="ctr" fontAlgn="b"/>
                      <a:r>
                        <a:rPr lang="en-GB" sz="1050" b="1" kern="120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4985">
                <a:tc>
                  <a:txBody>
                    <a:bodyPr/>
                    <a:lstStyle/>
                    <a:p>
                      <a:pPr algn="ctr" fontAlgn="b"/>
                      <a:r>
                        <a:rPr lang="en-GB" sz="1050" b="1" kern="120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4985">
                <a:tc>
                  <a:txBody>
                    <a:bodyPr/>
                    <a:lstStyle/>
                    <a:p>
                      <a:pPr algn="ctr" fontAlgn="b"/>
                      <a:r>
                        <a:rPr lang="en-GB" sz="1050" b="1" kern="120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4985">
                <a:tc>
                  <a:txBody>
                    <a:bodyPr/>
                    <a:lstStyle/>
                    <a:p>
                      <a:pPr algn="ctr" fontAlgn="b"/>
                      <a:r>
                        <a:rPr lang="en-GB" sz="1050" b="1" kern="120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4985">
                <a:tc>
                  <a:txBody>
                    <a:bodyPr/>
                    <a:lstStyle/>
                    <a:p>
                      <a:pPr algn="ctr" fontAlgn="b"/>
                      <a:r>
                        <a:rPr lang="en-GB" sz="1050" b="1" kern="120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r h="214985">
                <a:tc>
                  <a:txBody>
                    <a:bodyPr/>
                    <a:lstStyle/>
                    <a:p>
                      <a:pPr algn="ctr" fontAlgn="b"/>
                      <a:r>
                        <a:rPr lang="en-GB" sz="1050" b="1" kern="1200">
                          <a:solidFill>
                            <a:srgbClr val="000000"/>
                          </a:solidFill>
                          <a:latin typeface="+mj-lt"/>
                          <a:cs typeface="Times New Roman" panose="02020603050405020304" pitchFamily="18" charset="0"/>
                        </a:rPr>
                        <a:t>INDIA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2917537260"/>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11984</TotalTime>
  <Words>1777</Words>
  <Application>Microsoft Office PowerPoint</Application>
  <PresentationFormat>On-screen Show (4:3)</PresentationFormat>
  <Paragraphs>243</Paragraphs>
  <Slides>23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Arial </vt:lpstr>
      <vt:lpstr>Calibri</vt:lpstr>
      <vt:lpstr>Calibri (Body)</vt:lpstr>
      <vt:lpstr>Calibri Light</vt:lpstr>
      <vt:lpstr>Times New Roman</vt:lpstr>
      <vt:lpstr>Wingdings</vt:lpstr>
      <vt:lpstr>Office Theme</vt:lpstr>
      <vt:lpstr>Custom Design</vt:lpstr>
      <vt:lpstr>MCC Support Team Report</vt:lpstr>
      <vt:lpstr>Changes of personnel</vt:lpstr>
      <vt:lpstr>3GPP Support Team</vt:lpstr>
      <vt:lpstr>Exciting statistics !</vt:lpstr>
      <vt:lpstr>Exciting statistics !</vt:lpstr>
      <vt:lpstr>Exciting statistics !</vt:lpstr>
      <vt:lpstr>3GPP Membership</vt:lpstr>
      <vt:lpstr>3GPP Membership</vt:lpstr>
      <vt:lpstr>3GPP Membership</vt:lpstr>
      <vt:lpstr>Exciting statistics !</vt:lpstr>
      <vt:lpstr>Marketing and communications</vt:lpstr>
      <vt:lpstr>3GPP Marketing matters (highlights)</vt:lpstr>
      <vt:lpstr>Other stuff</vt:lpstr>
      <vt:lpstr>Voting Tool (1/2)</vt:lpstr>
      <vt:lpstr>Voting Tool (2/2)</vt:lpstr>
      <vt:lpstr>PowerPoint Presentation</vt:lpstr>
      <vt:lpstr>Quality of new TSs and TRs (2/3) </vt:lpstr>
      <vt:lpstr>Quality of new TSs and TRs (3/3)</vt:lpstr>
      <vt:lpstr>Quality of CRs</vt:lpstr>
      <vt:lpstr>Use of inclusive terminology</vt:lpstr>
      <vt:lpstr>CVD process update</vt:lpstr>
      <vt:lpstr>Official/Voting contacts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717</cp:revision>
  <dcterms:created xsi:type="dcterms:W3CDTF">2010-02-05T13:52:04Z</dcterms:created>
  <dcterms:modified xsi:type="dcterms:W3CDTF">2020-12-03T22:54:39Z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