
<file path=[Content_Types].xml><?xml version="1.0" encoding="utf-8"?>
<Types xmlns="http://schemas.openxmlformats.org/package/2006/content-types">
  <Default Extension="vsd" ContentType="application/vnd.visio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0"/>
  </p:notesMasterIdLst>
  <p:handoutMasterIdLst>
    <p:handoutMasterId r:id="rId31"/>
  </p:handoutMasterIdLst>
  <p:sldIdLst>
    <p:sldId id="341" r:id="rId2"/>
    <p:sldId id="396" r:id="rId3"/>
    <p:sldId id="412" r:id="rId4"/>
    <p:sldId id="380" r:id="rId5"/>
    <p:sldId id="414" r:id="rId6"/>
    <p:sldId id="415" r:id="rId7"/>
    <p:sldId id="416" r:id="rId8"/>
    <p:sldId id="419" r:id="rId9"/>
    <p:sldId id="421" r:id="rId10"/>
    <p:sldId id="417" r:id="rId11"/>
    <p:sldId id="420" r:id="rId12"/>
    <p:sldId id="411" r:id="rId13"/>
    <p:sldId id="413" r:id="rId14"/>
    <p:sldId id="397" r:id="rId15"/>
    <p:sldId id="398" r:id="rId16"/>
    <p:sldId id="399" r:id="rId17"/>
    <p:sldId id="400" r:id="rId18"/>
    <p:sldId id="401" r:id="rId19"/>
    <p:sldId id="402" r:id="rId20"/>
    <p:sldId id="403" r:id="rId21"/>
    <p:sldId id="404" r:id="rId22"/>
    <p:sldId id="405" r:id="rId23"/>
    <p:sldId id="406" r:id="rId24"/>
    <p:sldId id="407" r:id="rId25"/>
    <p:sldId id="408" r:id="rId26"/>
    <p:sldId id="409" r:id="rId27"/>
    <p:sldId id="410" r:id="rId28"/>
    <p:sldId id="379" r:id="rId2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9112" autoAdjust="0"/>
  </p:normalViewPr>
  <p:slideViewPr>
    <p:cSldViewPr snapToGrid="0">
      <p:cViewPr varScale="1">
        <p:scale>
          <a:sx n="66" d="100"/>
          <a:sy n="66" d="100"/>
        </p:scale>
        <p:origin x="78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SP-20xxxx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SA#90e</a:t>
            </a:r>
            <a:endParaRPr lang="sv-SE" altLang="en-US" sz="1200" b="1" dirty="0" smtClean="0">
              <a:latin typeface="Arial "/>
            </a:endParaRP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E-Meeting– </a:t>
            </a:r>
            <a:r>
              <a:rPr lang="sv-SE" altLang="en-US" sz="1200" b="1" dirty="0" smtClean="0">
                <a:latin typeface="Arial "/>
              </a:rPr>
              <a:t>08.-14. December</a:t>
            </a:r>
            <a:r>
              <a:rPr lang="sv-SE" altLang="en-US" sz="1200" b="1" baseline="0" dirty="0" smtClean="0">
                <a:latin typeface="Arial "/>
              </a:rPr>
              <a:t> </a:t>
            </a:r>
            <a:r>
              <a:rPr lang="sv-SE" altLang="en-US" sz="1200" b="1" dirty="0" smtClean="0">
                <a:latin typeface="Arial "/>
              </a:rPr>
              <a:t>2020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Specs/latest-drafts/29835-020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liaison/1685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1.vsd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CT/SA#90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QUIC with multipath extensions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5800" cy="4351338"/>
          </a:xfrm>
        </p:spPr>
        <p:txBody>
          <a:bodyPr/>
          <a:lstStyle/>
          <a:p>
            <a:r>
              <a:rPr lang="en-GB" i="1" dirty="0"/>
              <a:t>S</a:t>
            </a:r>
            <a:r>
              <a:rPr lang="en-GB" i="1" dirty="0" smtClean="0"/>
              <a:t>imultaneous</a:t>
            </a:r>
            <a:r>
              <a:rPr lang="en-GB" dirty="0" smtClean="0"/>
              <a:t> </a:t>
            </a:r>
            <a:r>
              <a:rPr lang="en-GB" dirty="0"/>
              <a:t>transmission of a data flow across 3GPP access (e.g. LTE or NR) and non-3GPP access (e.g. </a:t>
            </a:r>
            <a:r>
              <a:rPr lang="en-GB" dirty="0" err="1"/>
              <a:t>WiFi</a:t>
            </a:r>
            <a:r>
              <a:rPr lang="en-GB" dirty="0" smtClean="0"/>
              <a:t>)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/>
              <a:t>For TCP : multipath </a:t>
            </a:r>
            <a:r>
              <a:rPr lang="en-GB" dirty="0"/>
              <a:t>TCP (based on RFC 8684</a:t>
            </a:r>
            <a:r>
              <a:rPr lang="en-GB" dirty="0" smtClean="0"/>
              <a:t>). Already supported</a:t>
            </a:r>
          </a:p>
          <a:p>
            <a:r>
              <a:rPr lang="en-GB" dirty="0" smtClean="0"/>
              <a:t>For non-TCP:  proposed solution </a:t>
            </a:r>
            <a:r>
              <a:rPr lang="en-GB" dirty="0"/>
              <a:t>using QUIC with multipath </a:t>
            </a:r>
            <a:r>
              <a:rPr lang="en-GB" dirty="0" smtClean="0"/>
              <a:t>extensions</a:t>
            </a:r>
          </a:p>
          <a:p>
            <a:pPr lvl="1"/>
            <a:r>
              <a:rPr lang="en-GB" dirty="0" smtClean="0"/>
              <a:t>e.g</a:t>
            </a:r>
            <a:r>
              <a:rPr lang="en-GB" dirty="0"/>
              <a:t>. such as those specified in the </a:t>
            </a:r>
            <a:r>
              <a:rPr lang="en-GB" i="1" dirty="0" smtClean="0"/>
              <a:t>draft-</a:t>
            </a:r>
            <a:r>
              <a:rPr lang="en-GB" i="1" dirty="0" err="1" smtClean="0"/>
              <a:t>deconinck</a:t>
            </a:r>
            <a:r>
              <a:rPr lang="en-GB" i="1" dirty="0" smtClean="0"/>
              <a:t>-multipath-</a:t>
            </a:r>
            <a:r>
              <a:rPr lang="en-GB" i="1" dirty="0" err="1" smtClean="0"/>
              <a:t>quic</a:t>
            </a:r>
            <a:endParaRPr lang="en-GB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56114" y="2652711"/>
            <a:ext cx="178269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010535"/>
              </p:ext>
            </p:extLst>
          </p:nvPr>
        </p:nvGraphicFramePr>
        <p:xfrm>
          <a:off x="3178628" y="2652711"/>
          <a:ext cx="6871537" cy="2058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Visio" r:id="rId3" imgW="6713397" imgH="2019221" progId="Visio.Drawing.15">
                  <p:embed/>
                </p:oleObj>
              </mc:Choice>
              <mc:Fallback>
                <p:oleObj name="Visio" r:id="rId3" imgW="6713397" imgH="201922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8628" y="2652711"/>
                        <a:ext cx="6871537" cy="20589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54642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IETF Action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r>
              <a:rPr lang="en-GB" dirty="0"/>
              <a:t>T</a:t>
            </a:r>
            <a:r>
              <a:rPr lang="en-GB" dirty="0" smtClean="0"/>
              <a:t>o </a:t>
            </a:r>
            <a:r>
              <a:rPr lang="en-GB" dirty="0"/>
              <a:t>meet the 3GPP Rel-17 timelines, the standardization of such solution can be realized only if a WG draft for multipath QUIC extensions is adopted by the end of March 2021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/>
              <a:t>The RFC can be published by end of 2021</a:t>
            </a:r>
          </a:p>
          <a:p>
            <a:r>
              <a:rPr lang="en-GB" dirty="0"/>
              <a:t>IETF </a:t>
            </a:r>
            <a:r>
              <a:rPr lang="en-GB" dirty="0" smtClean="0"/>
              <a:t>to </a:t>
            </a:r>
            <a:r>
              <a:rPr lang="en-GB" dirty="0"/>
              <a:t>provide any feedback to 3GPP </a:t>
            </a:r>
            <a:r>
              <a:rPr lang="en-GB" dirty="0" smtClean="0"/>
              <a:t>SA2</a:t>
            </a:r>
          </a:p>
          <a:p>
            <a:endParaRPr lang="en-GB" dirty="0"/>
          </a:p>
          <a:p>
            <a:r>
              <a:rPr lang="en-GB" dirty="0" smtClean="0"/>
              <a:t>IETF feedback:</a:t>
            </a:r>
          </a:p>
          <a:p>
            <a:pPr lvl="1"/>
            <a:r>
              <a:rPr lang="en-GB" dirty="0" smtClean="0"/>
              <a:t>Ongoing discussions on this topic in QUIC WG</a:t>
            </a:r>
          </a:p>
          <a:p>
            <a:pPr lvl="1"/>
            <a:r>
              <a:rPr lang="en-GB" dirty="0" smtClean="0"/>
              <a:t>Possibility of a WG group document soon but IETF cannot commit on completion date for this work even if there is a WG document.</a:t>
            </a:r>
          </a:p>
          <a:p>
            <a:pPr lvl="1"/>
            <a:r>
              <a:rPr lang="en-GB" dirty="0" smtClean="0"/>
              <a:t>Official feedback from IETF/QUIC still required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60398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New </a:t>
            </a:r>
            <a:r>
              <a:rPr lang="fr-FR" dirty="0" err="1" smtClean="0"/>
              <a:t>Published</a:t>
            </a:r>
            <a:r>
              <a:rPr lang="fr-FR" dirty="0" smtClean="0"/>
              <a:t> </a:t>
            </a:r>
            <a:r>
              <a:rPr lang="fr-FR" dirty="0" err="1" smtClean="0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RFC </a:t>
            </a:r>
            <a:r>
              <a:rPr lang="fr-FR" dirty="0" smtClean="0"/>
              <a:t>8898</a:t>
            </a:r>
            <a:endParaRPr lang="fr-FR" dirty="0"/>
          </a:p>
          <a:p>
            <a:pPr lvl="1"/>
            <a:r>
              <a:rPr lang="en-US" dirty="0"/>
              <a:t>Title: Third-Party Token-based Authentication and Authorization for Session Initiation Protocol (SIP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Was: 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sipcore</a:t>
            </a:r>
            <a:r>
              <a:rPr lang="en-US" dirty="0"/>
              <a:t>-sip-token-</a:t>
            </a:r>
            <a:r>
              <a:rPr lang="en-US" dirty="0" err="1"/>
              <a:t>authnz</a:t>
            </a:r>
            <a:r>
              <a:rPr lang="en-US" dirty="0"/>
              <a:t> </a:t>
            </a:r>
            <a:endParaRPr lang="en-US" dirty="0"/>
          </a:p>
          <a:p>
            <a:pPr lvl="1"/>
            <a:endParaRPr lang="en-US" dirty="0" smtClean="0"/>
          </a:p>
          <a:p>
            <a:r>
              <a:rPr lang="en-US" dirty="0"/>
              <a:t>RFC </a:t>
            </a:r>
            <a:r>
              <a:rPr lang="fr-FR" dirty="0" smtClean="0"/>
              <a:t>8803</a:t>
            </a:r>
            <a:endParaRPr lang="fr-FR" dirty="0"/>
          </a:p>
          <a:p>
            <a:pPr lvl="1"/>
            <a:r>
              <a:rPr lang="en-US" dirty="0"/>
              <a:t>Title: </a:t>
            </a:r>
            <a:r>
              <a:rPr lang="fr-FR" dirty="0"/>
              <a:t>0-RTT TCP </a:t>
            </a:r>
            <a:r>
              <a:rPr lang="fr-FR" dirty="0" err="1"/>
              <a:t>Convert</a:t>
            </a:r>
            <a:r>
              <a:rPr lang="fr-FR" dirty="0"/>
              <a:t> Protocol </a:t>
            </a:r>
            <a:endParaRPr lang="fr-FR" dirty="0" smtClean="0"/>
          </a:p>
          <a:p>
            <a:pPr lvl="1"/>
            <a:r>
              <a:rPr lang="en-US" dirty="0" smtClean="0"/>
              <a:t>Was</a:t>
            </a:r>
            <a:r>
              <a:rPr lang="en-US" dirty="0"/>
              <a:t>: </a:t>
            </a:r>
            <a:r>
              <a:rPr lang="fr-FR" dirty="0" err="1" smtClean="0"/>
              <a:t>draft-ietf-tcpm-converters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88899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published RFCs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fr-FR" dirty="0"/>
              <a:t>RFC </a:t>
            </a:r>
            <a:r>
              <a:rPr lang="fr-FR" dirty="0" smtClean="0"/>
              <a:t>8787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</a:t>
            </a:r>
            <a:r>
              <a:rPr lang="en-US" dirty="0" smtClean="0"/>
              <a:t>Location Source Parameter for the SIP Geolocation Header Field</a:t>
            </a:r>
          </a:p>
          <a:p>
            <a:pPr lvl="1"/>
            <a:r>
              <a:rPr lang="en-US" dirty="0" smtClean="0"/>
              <a:t>Was</a:t>
            </a:r>
            <a:r>
              <a:rPr lang="en-US" dirty="0"/>
              <a:t>: </a:t>
            </a:r>
            <a:r>
              <a:rPr lang="fr-FR" dirty="0" err="1"/>
              <a:t>draft-ietf-sipcore-locparam</a:t>
            </a:r>
            <a:r>
              <a:rPr lang="fr-FR" dirty="0"/>
              <a:t> </a:t>
            </a:r>
          </a:p>
          <a:p>
            <a:pPr lvl="1"/>
            <a:r>
              <a:rPr lang="en-US" dirty="0"/>
              <a:t>To be updated: TS 24.229 Rel-16</a:t>
            </a:r>
          </a:p>
          <a:p>
            <a:r>
              <a:rPr lang="en-US" dirty="0"/>
              <a:t>RFC 8693</a:t>
            </a:r>
            <a:endParaRPr lang="fr-FR" dirty="0"/>
          </a:p>
          <a:p>
            <a:pPr lvl="1"/>
            <a:r>
              <a:rPr lang="en-US" dirty="0"/>
              <a:t>Title: OAuth 2.0 Token Exchange</a:t>
            </a:r>
          </a:p>
          <a:p>
            <a:pPr lvl="1"/>
            <a:r>
              <a:rPr lang="en-US" dirty="0"/>
              <a:t>Was: 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oauth</a:t>
            </a:r>
            <a:r>
              <a:rPr lang="en-US" dirty="0"/>
              <a:t>-token-exchange</a:t>
            </a:r>
          </a:p>
          <a:p>
            <a:pPr lvl="1"/>
            <a:r>
              <a:rPr lang="en-US" dirty="0"/>
              <a:t>To be updated: TS 24.482 (since rel-14)</a:t>
            </a:r>
          </a:p>
          <a:p>
            <a:r>
              <a:rPr lang="en-US" dirty="0" smtClean="0"/>
              <a:t>RFC </a:t>
            </a:r>
            <a:r>
              <a:rPr lang="en-US" dirty="0" smtClean="0"/>
              <a:t>8684</a:t>
            </a:r>
          </a:p>
          <a:p>
            <a:pPr lvl="1"/>
            <a:r>
              <a:rPr lang="en-US" dirty="0" smtClean="0"/>
              <a:t>Title: </a:t>
            </a:r>
            <a:r>
              <a:rPr lang="en-US" dirty="0"/>
              <a:t>TCP Extensions for Multipath Operation with Multiple Addresses</a:t>
            </a:r>
            <a:endParaRPr lang="en-US" dirty="0" smtClean="0"/>
          </a:p>
          <a:p>
            <a:pPr lvl="1"/>
            <a:r>
              <a:rPr lang="en-US" dirty="0" smtClean="0"/>
              <a:t>Was: </a:t>
            </a:r>
            <a:r>
              <a:rPr lang="en-US" dirty="0" smtClean="0"/>
              <a:t>draft-ietf-mptcp-rfc6824bis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965375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rtcweb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-overview</a:t>
            </a:r>
          </a:p>
          <a:p>
            <a:pPr lvl="1"/>
            <a:r>
              <a:rPr lang="en-US" dirty="0"/>
              <a:t>Title: Overview: Real Time Protocols for Browser-based Applications</a:t>
            </a:r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rtcweb</a:t>
            </a:r>
            <a:r>
              <a:rPr lang="fr-FR" dirty="0"/>
              <a:t>-data-</a:t>
            </a:r>
            <a:r>
              <a:rPr lang="fr-FR" dirty="0" err="1"/>
              <a:t>channel</a:t>
            </a:r>
            <a:r>
              <a:rPr lang="fr-FR" dirty="0"/>
              <a:t> 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</a:t>
            </a:r>
            <a:r>
              <a:rPr lang="fr-FR" dirty="0" err="1"/>
              <a:t>WebRTC</a:t>
            </a:r>
            <a:r>
              <a:rPr lang="fr-FR" dirty="0"/>
              <a:t> Data </a:t>
            </a:r>
            <a:r>
              <a:rPr lang="fr-FR" dirty="0" err="1" smtClean="0"/>
              <a:t>Channels</a:t>
            </a:r>
            <a:endParaRPr lang="fr-FR" dirty="0" smtClean="0"/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rtcweb</a:t>
            </a:r>
            <a:r>
              <a:rPr lang="fr-FR" dirty="0"/>
              <a:t>-data-</a:t>
            </a:r>
            <a:r>
              <a:rPr lang="fr-FR" dirty="0" err="1"/>
              <a:t>protocol</a:t>
            </a:r>
            <a:endParaRPr lang="fr-FR" dirty="0"/>
          </a:p>
          <a:p>
            <a:pPr lvl="1"/>
            <a:r>
              <a:rPr lang="fr-FR" dirty="0" err="1"/>
              <a:t>WebRTC</a:t>
            </a:r>
            <a:r>
              <a:rPr lang="fr-FR" dirty="0"/>
              <a:t> Data Channel Establishment Protocol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-security</a:t>
            </a:r>
          </a:p>
          <a:p>
            <a:pPr lvl="1"/>
            <a:r>
              <a:rPr lang="en-US" dirty="0"/>
              <a:t>Title: Security Considerations for </a:t>
            </a:r>
            <a:r>
              <a:rPr lang="en-US" dirty="0" err="1" smtClean="0"/>
              <a:t>WebRTC</a:t>
            </a:r>
            <a:endParaRPr lang="en-US" dirty="0" smtClean="0"/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5916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Drafts</a:t>
            </a:r>
            <a:r>
              <a:rPr lang="fr-FR" dirty="0" smtClean="0"/>
              <a:t> in RFC Editor queue (clue)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-clue-framework</a:t>
            </a:r>
            <a:endParaRPr lang="en-US" dirty="0"/>
          </a:p>
          <a:p>
            <a:pPr lvl="1"/>
            <a:r>
              <a:rPr lang="en-US" dirty="0"/>
              <a:t>Title: Framework for Telepresence Multi-Streams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-clue-signaling</a:t>
            </a:r>
          </a:p>
          <a:p>
            <a:pPr lvl="1"/>
            <a:r>
              <a:rPr lang="en-US" dirty="0"/>
              <a:t>Title: Session Signaling for Controlling Multiple Streams for Telepresence (CLUE) </a:t>
            </a:r>
            <a:endParaRPr lang="en-US" dirty="0" smtClean="0"/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-clue-</a:t>
            </a:r>
            <a:r>
              <a:rPr lang="fr-FR" dirty="0" err="1" smtClean="0"/>
              <a:t>datachannel</a:t>
            </a:r>
            <a:r>
              <a:rPr lang="fr-FR" dirty="0" smtClean="0"/>
              <a:t> </a:t>
            </a:r>
            <a:endParaRPr lang="fr-FR" dirty="0" smtClean="0"/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CLUE Protocol data </a:t>
            </a:r>
            <a:r>
              <a:rPr lang="fr-FR" dirty="0" err="1" smtClean="0"/>
              <a:t>channel</a:t>
            </a:r>
            <a:endParaRPr lang="fr-FR" dirty="0" smtClean="0"/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-clue-data-model-</a:t>
            </a:r>
            <a:r>
              <a:rPr lang="fr-FR" dirty="0" err="1" smtClean="0"/>
              <a:t>schema</a:t>
            </a:r>
            <a:r>
              <a:rPr lang="fr-FR" dirty="0" smtClean="0"/>
              <a:t> 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</a:t>
            </a:r>
            <a:r>
              <a:rPr lang="en-US" dirty="0"/>
              <a:t>An XML Schema for the CLUE data model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76278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 (clue)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-clue-</a:t>
            </a:r>
            <a:r>
              <a:rPr lang="en-US" dirty="0" err="1"/>
              <a:t>rtp</a:t>
            </a:r>
            <a:r>
              <a:rPr lang="en-US" dirty="0"/>
              <a:t>-mapping</a:t>
            </a:r>
          </a:p>
          <a:p>
            <a:pPr lvl="1"/>
            <a:r>
              <a:rPr lang="en-US" dirty="0"/>
              <a:t>Title: Mapping RTP streams to CLUE Media Captures</a:t>
            </a: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-clue-</a:t>
            </a:r>
            <a:r>
              <a:rPr lang="fr-FR" dirty="0" err="1" smtClean="0"/>
              <a:t>protocol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Protocol for </a:t>
            </a:r>
            <a:r>
              <a:rPr lang="fr-FR" dirty="0" err="1"/>
              <a:t>Controlling</a:t>
            </a:r>
            <a:r>
              <a:rPr lang="fr-FR" dirty="0"/>
              <a:t> Multiple </a:t>
            </a:r>
            <a:r>
              <a:rPr lang="fr-FR" dirty="0" err="1"/>
              <a:t>Streams</a:t>
            </a:r>
            <a:r>
              <a:rPr lang="fr-FR" dirty="0"/>
              <a:t> for </a:t>
            </a:r>
            <a:r>
              <a:rPr lang="fr-FR" dirty="0" err="1"/>
              <a:t>Telepresence</a:t>
            </a:r>
            <a:r>
              <a:rPr lang="fr-FR" dirty="0"/>
              <a:t> (CLUE)</a:t>
            </a:r>
          </a:p>
        </p:txBody>
      </p:sp>
    </p:spTree>
    <p:extLst>
      <p:ext uri="{BB962C8B-B14F-4D97-AF65-F5344CB8AC3E}">
        <p14:creationId xmlns:p14="http://schemas.microsoft.com/office/powerpoint/2010/main" val="21652671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mmusic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draft-ietf-mmusic-sctp-sdp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SDP </a:t>
            </a:r>
            <a:r>
              <a:rPr lang="fr-FR" dirty="0" err="1"/>
              <a:t>Offer</a:t>
            </a:r>
            <a:r>
              <a:rPr lang="fr-FR" dirty="0"/>
              <a:t>/</a:t>
            </a:r>
            <a:r>
              <a:rPr lang="fr-FR" dirty="0" err="1"/>
              <a:t>Answer</a:t>
            </a:r>
            <a:r>
              <a:rPr lang="fr-FR" dirty="0"/>
              <a:t> </a:t>
            </a:r>
            <a:r>
              <a:rPr lang="fr-FR" dirty="0" err="1"/>
              <a:t>Procedures</a:t>
            </a:r>
            <a:r>
              <a:rPr lang="fr-FR" dirty="0"/>
              <a:t> For SCTP over DTLS Transport.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-simulcast</a:t>
            </a:r>
          </a:p>
          <a:p>
            <a:pPr lvl="1"/>
            <a:r>
              <a:rPr lang="en-US" dirty="0" smtClean="0"/>
              <a:t>Title: Using </a:t>
            </a:r>
            <a:r>
              <a:rPr lang="en-US" dirty="0"/>
              <a:t>Simulcast in SDP and RTP </a:t>
            </a:r>
            <a:r>
              <a:rPr lang="en-US" dirty="0" smtClean="0"/>
              <a:t>Sessions</a:t>
            </a: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-data-</a:t>
            </a:r>
            <a:r>
              <a:rPr lang="fr-FR" dirty="0" err="1" smtClean="0"/>
              <a:t>channel</a:t>
            </a:r>
            <a:r>
              <a:rPr lang="fr-FR" dirty="0" smtClean="0"/>
              <a:t>-</a:t>
            </a:r>
            <a:r>
              <a:rPr lang="fr-FR" dirty="0" err="1" smtClean="0"/>
              <a:t>sdpneg</a:t>
            </a:r>
            <a:endParaRPr lang="fr-FR" dirty="0" smtClean="0"/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SDP-</a:t>
            </a:r>
            <a:r>
              <a:rPr lang="fr-FR" dirty="0" err="1" smtClean="0"/>
              <a:t>based</a:t>
            </a:r>
            <a:r>
              <a:rPr lang="fr-FR" dirty="0" smtClean="0"/>
              <a:t> </a:t>
            </a:r>
            <a:r>
              <a:rPr lang="fr-FR" dirty="0"/>
              <a:t>Data Channel </a:t>
            </a:r>
            <a:r>
              <a:rPr lang="fr-FR" dirty="0" err="1" smtClean="0"/>
              <a:t>Negotiation</a:t>
            </a:r>
            <a:endParaRPr lang="fr-FR" dirty="0" smtClean="0"/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-rid</a:t>
            </a:r>
          </a:p>
          <a:p>
            <a:pPr lvl="1"/>
            <a:r>
              <a:rPr lang="en-US" dirty="0"/>
              <a:t>Title: RTP Payload Format Restrictions</a:t>
            </a:r>
          </a:p>
          <a:p>
            <a:r>
              <a:rPr lang="fr-FR" dirty="0" err="1"/>
              <a:t>draft-ietf-mmusic-dtls-sdp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SDP </a:t>
            </a:r>
            <a:r>
              <a:rPr lang="fr-FR" dirty="0" err="1"/>
              <a:t>Offer</a:t>
            </a:r>
            <a:r>
              <a:rPr lang="fr-FR" dirty="0"/>
              <a:t>/</a:t>
            </a:r>
            <a:r>
              <a:rPr lang="fr-FR" dirty="0" err="1"/>
              <a:t>Answer</a:t>
            </a:r>
            <a:r>
              <a:rPr lang="fr-FR" dirty="0"/>
              <a:t> </a:t>
            </a:r>
            <a:r>
              <a:rPr lang="fr-FR" dirty="0" err="1"/>
              <a:t>Considerations</a:t>
            </a:r>
            <a:r>
              <a:rPr lang="fr-FR" dirty="0"/>
              <a:t> for DTLS and TLS</a:t>
            </a:r>
          </a:p>
        </p:txBody>
      </p:sp>
    </p:spTree>
    <p:extLst>
      <p:ext uri="{BB962C8B-B14F-4D97-AF65-F5344CB8AC3E}">
        <p14:creationId xmlns:p14="http://schemas.microsoft.com/office/powerpoint/2010/main" val="13300631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Contents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IANA Action</a:t>
            </a:r>
          </a:p>
          <a:p>
            <a:r>
              <a:rPr lang="en-US" dirty="0" smtClean="0"/>
              <a:t>ATSSS LS</a:t>
            </a:r>
            <a:endParaRPr lang="en-US" dirty="0"/>
          </a:p>
          <a:p>
            <a:r>
              <a:rPr lang="en-US" dirty="0" smtClean="0"/>
              <a:t>RFC </a:t>
            </a:r>
            <a:r>
              <a:rPr lang="en-US" dirty="0"/>
              <a:t>Editors Queue,</a:t>
            </a:r>
          </a:p>
          <a:p>
            <a:r>
              <a:rPr lang="en-US" dirty="0" smtClean="0"/>
              <a:t>IESG </a:t>
            </a:r>
            <a:r>
              <a:rPr lang="en-US" dirty="0" smtClean="0"/>
              <a:t>review,</a:t>
            </a:r>
            <a:endParaRPr lang="en-US" dirty="0"/>
          </a:p>
          <a:p>
            <a:r>
              <a:rPr lang="en-US" dirty="0" smtClean="0"/>
              <a:t>Individual drafts</a:t>
            </a:r>
            <a:endParaRPr lang="en-US" dirty="0"/>
          </a:p>
          <a:p>
            <a:r>
              <a:rPr lang="en-US" dirty="0" smtClean="0"/>
              <a:t>Handling of </a:t>
            </a:r>
            <a:r>
              <a:rPr lang="en-US" dirty="0" smtClean="0"/>
              <a:t>Expired drafts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 (</a:t>
            </a:r>
            <a:r>
              <a:rPr lang="fr-FR" dirty="0" err="1"/>
              <a:t>mmusic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draft-ietf-mmusic-t140-usage-data-channel </a:t>
            </a:r>
            <a:endParaRPr lang="en-US" dirty="0" smtClean="0"/>
          </a:p>
          <a:p>
            <a:pPr lvl="1"/>
            <a:r>
              <a:rPr lang="en-US" dirty="0" smtClean="0"/>
              <a:t>Title: T.140 Real-time Text Conversation over </a:t>
            </a:r>
            <a:r>
              <a:rPr lang="en-US" dirty="0" err="1" smtClean="0"/>
              <a:t>WebRTC</a:t>
            </a:r>
            <a:r>
              <a:rPr lang="en-US" dirty="0" smtClean="0"/>
              <a:t> Data Channels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-mux-exclusive</a:t>
            </a:r>
            <a:endParaRPr lang="en-US" dirty="0"/>
          </a:p>
          <a:p>
            <a:pPr lvl="1"/>
            <a:r>
              <a:rPr lang="en-US" dirty="0"/>
              <a:t>Indicating Exclusive Support of RTP/RTCP Multiplexing using SDP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-bundle-negotiation</a:t>
            </a:r>
          </a:p>
          <a:p>
            <a:pPr lvl="1"/>
            <a:r>
              <a:rPr lang="en-US" dirty="0"/>
              <a:t>Title: Negotiating Media Multiplexing Using the </a:t>
            </a:r>
            <a:r>
              <a:rPr lang="en-US" dirty="0" smtClean="0"/>
              <a:t>SDP</a:t>
            </a: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</a:t>
            </a:r>
            <a:r>
              <a:rPr lang="fr-FR" dirty="0" err="1" smtClean="0"/>
              <a:t>msrp</a:t>
            </a:r>
            <a:r>
              <a:rPr lang="fr-FR" dirty="0" smtClean="0"/>
              <a:t>-usage-data-</a:t>
            </a:r>
            <a:r>
              <a:rPr lang="fr-FR" dirty="0" err="1" smtClean="0"/>
              <a:t>channel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MSRP over Data </a:t>
            </a:r>
            <a:r>
              <a:rPr lang="fr-FR" dirty="0" err="1"/>
              <a:t>Channels</a:t>
            </a: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other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-ice-trickle</a:t>
            </a:r>
          </a:p>
          <a:p>
            <a:pPr lvl="1"/>
            <a:r>
              <a:rPr lang="en-US" dirty="0" smtClean="0"/>
              <a:t>Title: Trickle ICE: Incremental Provisioning of Candidates for the Interactive Connectivity Establishment (ICE) Protocol</a:t>
            </a:r>
          </a:p>
          <a:p>
            <a:pPr lvl="1"/>
            <a:endParaRPr lang="fr-FR" dirty="0" smtClean="0"/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-stir-passport-divert	</a:t>
            </a:r>
          </a:p>
          <a:p>
            <a:pPr lvl="1"/>
            <a:r>
              <a:rPr lang="en-US" dirty="0"/>
              <a:t>Title: </a:t>
            </a:r>
            <a:r>
              <a:rPr lang="en-US" dirty="0" err="1"/>
              <a:t>PASSporT</a:t>
            </a:r>
            <a:r>
              <a:rPr lang="en-US" dirty="0"/>
              <a:t> Extension for Diverted Calls</a:t>
            </a:r>
          </a:p>
          <a:p>
            <a:pPr lvl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823598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</a:t>
            </a:r>
            <a:r>
              <a:rPr lang="en-US" dirty="0"/>
              <a:t>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ym typeface="Wingdings" panose="05000000000000000000" pitchFamily="2" charset="2"/>
              </a:rPr>
              <a:t>draft-ietf-emu-rfc5448bis</a:t>
            </a:r>
            <a:r>
              <a:rPr lang="en-US" dirty="0">
                <a:sym typeface="Wingdings" panose="05000000000000000000" pitchFamily="2" charset="2"/>
              </a:rPr>
              <a:t>	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Improved Extensible Authentication Protocol Method for 3GPP Mobile Network Authentication and Key Agreement (EAP-AKA</a:t>
            </a:r>
            <a:r>
              <a:rPr lang="en-US" dirty="0" smtClean="0">
                <a:sym typeface="Wingdings" panose="05000000000000000000" pitchFamily="2" charset="2"/>
              </a:rPr>
              <a:t>')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15267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WG document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None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Individual</a:t>
            </a:r>
            <a:r>
              <a:rPr lang="fr-FR" dirty="0" smtClean="0"/>
              <a:t> </a:t>
            </a:r>
            <a:r>
              <a:rPr lang="fr-FR" dirty="0" err="1" smtClean="0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/>
              <a:t>Managed by https://json-schema.org/</a:t>
            </a:r>
          </a:p>
          <a:p>
            <a:pPr lvl="1"/>
            <a:r>
              <a:rPr lang="en-US" dirty="0"/>
              <a:t>Status: </a:t>
            </a:r>
            <a:r>
              <a:rPr lang="en-US" b="1" dirty="0" smtClean="0">
                <a:solidFill>
                  <a:srgbClr val="FF0000"/>
                </a:solidFill>
              </a:rPr>
              <a:t>it seems a controversial topic in IETF. Not sure one of them get </a:t>
            </a:r>
            <a:r>
              <a:rPr lang="en-US" b="1" dirty="0" err="1" smtClean="0">
                <a:solidFill>
                  <a:srgbClr val="FF0000"/>
                </a:solidFill>
              </a:rPr>
              <a:t>RFCized</a:t>
            </a:r>
            <a:endParaRPr lang="fr-FR" b="1" dirty="0" smtClean="0">
              <a:solidFill>
                <a:srgbClr val="FF0000"/>
              </a:solidFill>
            </a:endParaRP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handrews</a:t>
            </a:r>
            <a:r>
              <a:rPr lang="fr-FR" dirty="0" smtClean="0"/>
              <a:t>-</a:t>
            </a:r>
            <a:r>
              <a:rPr lang="fr-FR" dirty="0" err="1" smtClean="0"/>
              <a:t>json</a:t>
            </a:r>
            <a:r>
              <a:rPr lang="fr-FR" dirty="0" smtClean="0"/>
              <a:t>-</a:t>
            </a:r>
            <a:r>
              <a:rPr lang="fr-FR" dirty="0" err="1" smtClean="0"/>
              <a:t>schema</a:t>
            </a:r>
            <a:r>
              <a:rPr lang="fr-FR" dirty="0" smtClean="0"/>
              <a:t>-validation		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 err="1"/>
              <a:t>Schema</a:t>
            </a:r>
            <a:r>
              <a:rPr lang="fr-FR" dirty="0"/>
              <a:t> Validation: A </a:t>
            </a:r>
            <a:r>
              <a:rPr lang="fr-FR" dirty="0" err="1"/>
              <a:t>Vocabulary</a:t>
            </a:r>
            <a:r>
              <a:rPr lang="fr-FR" dirty="0"/>
              <a:t> for Structural Validation of </a:t>
            </a:r>
            <a:r>
              <a:rPr lang="fr-FR" dirty="0" smtClean="0"/>
              <a:t>JSON</a:t>
            </a:r>
          </a:p>
          <a:p>
            <a:pPr lvl="1"/>
            <a:r>
              <a:rPr lang="fr-FR" dirty="0" err="1" smtClean="0"/>
              <a:t>Published</a:t>
            </a:r>
            <a:r>
              <a:rPr lang="fr-FR" dirty="0" smtClean="0"/>
              <a:t> : 2019-09-17</a:t>
            </a:r>
          </a:p>
          <a:p>
            <a:r>
              <a:rPr lang="fr-FR" dirty="0" err="1" smtClean="0"/>
              <a:t>draft-handrews-json-schema</a:t>
            </a:r>
            <a:r>
              <a:rPr lang="fr-FR" dirty="0" smtClean="0"/>
              <a:t> 			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 err="1"/>
              <a:t>Schema</a:t>
            </a:r>
            <a:r>
              <a:rPr lang="fr-FR" dirty="0"/>
              <a:t>: A Media Type for </a:t>
            </a:r>
            <a:r>
              <a:rPr lang="fr-FR" dirty="0" err="1"/>
              <a:t>Describing</a:t>
            </a:r>
            <a:r>
              <a:rPr lang="fr-FR" dirty="0"/>
              <a:t> JSON </a:t>
            </a:r>
            <a:r>
              <a:rPr lang="fr-FR" dirty="0" smtClean="0"/>
              <a:t>Documents</a:t>
            </a:r>
          </a:p>
          <a:p>
            <a:pPr lvl="1"/>
            <a:r>
              <a:rPr lang="fr-FR" dirty="0" err="1"/>
              <a:t>Published</a:t>
            </a:r>
            <a:r>
              <a:rPr lang="fr-FR" dirty="0"/>
              <a:t> : 2019-09-17</a:t>
            </a:r>
          </a:p>
          <a:p>
            <a:r>
              <a:rPr lang="fr-FR" dirty="0" err="1" smtClean="0"/>
              <a:t>draft-handrews-json-schema-hyperschema</a:t>
            </a:r>
            <a:r>
              <a:rPr lang="fr-FR" dirty="0"/>
              <a:t>	</a:t>
            </a:r>
            <a:r>
              <a:rPr lang="fr-FR" dirty="0" smtClean="0"/>
              <a:t>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/>
              <a:t>Hyper-</a:t>
            </a:r>
            <a:r>
              <a:rPr lang="fr-FR" dirty="0" err="1"/>
              <a:t>Schema</a:t>
            </a:r>
            <a:r>
              <a:rPr lang="fr-FR" dirty="0"/>
              <a:t>: A </a:t>
            </a:r>
            <a:r>
              <a:rPr lang="fr-FR" dirty="0" err="1"/>
              <a:t>Vocabulary</a:t>
            </a:r>
            <a:r>
              <a:rPr lang="fr-FR" dirty="0"/>
              <a:t> for </a:t>
            </a:r>
            <a:r>
              <a:rPr lang="fr-FR" dirty="0" err="1"/>
              <a:t>Hypermedia</a:t>
            </a:r>
            <a:r>
              <a:rPr lang="fr-FR" dirty="0"/>
              <a:t> Annotation of JSON</a:t>
            </a:r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endParaRPr lang="en-US" dirty="0" smtClean="0"/>
          </a:p>
          <a:p>
            <a:pPr lvl="1"/>
            <a:r>
              <a:rPr lang="en-US" dirty="0" smtClean="0"/>
              <a:t>Still to be done</a:t>
            </a:r>
          </a:p>
          <a:p>
            <a:r>
              <a:rPr lang="en-US" strike="dblStrike" dirty="0" smtClean="0"/>
              <a:t>draft-</a:t>
            </a:r>
            <a:r>
              <a:rPr lang="en-US" strike="dblStrike" dirty="0" err="1" smtClean="0"/>
              <a:t>jesske</a:t>
            </a:r>
            <a:r>
              <a:rPr lang="en-US" strike="dblStrike" dirty="0" smtClean="0"/>
              <a:t>-</a:t>
            </a:r>
            <a:r>
              <a:rPr lang="en-US" strike="dblStrike" dirty="0" err="1" smtClean="0"/>
              <a:t>sipcore</a:t>
            </a:r>
            <a:r>
              <a:rPr lang="en-US" strike="dblStrike" dirty="0" smtClean="0"/>
              <a:t>-sip-tree-cap-indicators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Removed from CT1 spec. No more dependency</a:t>
            </a:r>
          </a:p>
          <a:p>
            <a:r>
              <a:rPr lang="en-US" strike="dblStrike" dirty="0" smtClean="0"/>
              <a:t>draft-</a:t>
            </a:r>
            <a:r>
              <a:rPr lang="en-US" strike="dblStrike" dirty="0" err="1" smtClean="0"/>
              <a:t>ietf</a:t>
            </a:r>
            <a:r>
              <a:rPr lang="en-US" strike="dblStrike" dirty="0" smtClean="0"/>
              <a:t>-</a:t>
            </a:r>
            <a:r>
              <a:rPr lang="en-US" strike="dblStrike" dirty="0" err="1" smtClean="0"/>
              <a:t>oauth</a:t>
            </a:r>
            <a:r>
              <a:rPr lang="en-US" strike="dblStrike" dirty="0" smtClean="0"/>
              <a:t>-pop-architecture</a:t>
            </a:r>
          </a:p>
          <a:p>
            <a:pPr lvl="1"/>
            <a:r>
              <a:rPr lang="en-US" dirty="0" smtClean="0"/>
              <a:t>Title: OAuth </a:t>
            </a:r>
            <a:r>
              <a:rPr lang="en-US" dirty="0"/>
              <a:t>2.0 Proof-of-Possession (</a:t>
            </a:r>
            <a:r>
              <a:rPr lang="en-US" dirty="0" err="1"/>
              <a:t>PoP</a:t>
            </a:r>
            <a:r>
              <a:rPr lang="en-US" dirty="0"/>
              <a:t>) Security </a:t>
            </a:r>
            <a:r>
              <a:rPr lang="en-US" dirty="0" smtClean="0"/>
              <a:t>Architecture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Not </a:t>
            </a:r>
            <a:r>
              <a:rPr lang="en-US" dirty="0" smtClean="0">
                <a:solidFill>
                  <a:srgbClr val="FF0000"/>
                </a:solidFill>
              </a:rPr>
              <a:t>required anymore as we could refer to RFC 7800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jesske</a:t>
            </a:r>
            <a:r>
              <a:rPr lang="en-US" dirty="0" smtClean="0"/>
              <a:t>-update-p-visited-network</a:t>
            </a:r>
            <a:r>
              <a:rPr lang="en-US" dirty="0"/>
              <a:t>		</a:t>
            </a:r>
            <a:endParaRPr lang="en-US" dirty="0" smtClean="0"/>
          </a:p>
          <a:p>
            <a:pPr lvl="1"/>
            <a:r>
              <a:rPr lang="en-US" dirty="0" smtClean="0"/>
              <a:t>Title</a:t>
            </a:r>
            <a:r>
              <a:rPr lang="en-US" dirty="0"/>
              <a:t>: Update to P-Visited-Network-ID in SIP Requests and Responses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To be </a:t>
            </a:r>
            <a:r>
              <a:rPr lang="en-US" dirty="0" err="1" smtClean="0">
                <a:solidFill>
                  <a:srgbClr val="FF0000"/>
                </a:solidFill>
              </a:rPr>
              <a:t>reactived</a:t>
            </a:r>
            <a:r>
              <a:rPr lang="en-US" dirty="0" smtClean="0">
                <a:solidFill>
                  <a:srgbClr val="FF0000"/>
                </a:solidFill>
              </a:rPr>
              <a:t> by Roland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3418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Lionel Morand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3GPP-IETF Liaison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lionel.morand@orange.com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IANA Action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618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Thanks to IESG, IANA has allocated the port 37472 to W1 interface</a:t>
            </a:r>
          </a:p>
          <a:p>
            <a:r>
              <a:rPr lang="en-US" dirty="0" smtClean="0"/>
              <a:t>3GPP </a:t>
            </a:r>
            <a:r>
              <a:rPr lang="en-US" dirty="0" smtClean="0"/>
              <a:t>was tasked </a:t>
            </a:r>
            <a:r>
              <a:rPr lang="en-US" dirty="0" smtClean="0"/>
              <a:t>to work on alternative solutions to avoid the need for port assignment for (private) 3GPP interfaces</a:t>
            </a:r>
          </a:p>
          <a:p>
            <a:r>
              <a:rPr lang="en-US" dirty="0" smtClean="0"/>
              <a:t>A study has been initiated in CT4 (WID approved at CT#89-e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TR 29.835: </a:t>
            </a:r>
            <a:r>
              <a:rPr lang="en-GB" dirty="0"/>
              <a:t>Study on Port Number Allocation Alternatives for New 3GPP Interfaces</a:t>
            </a:r>
            <a:endParaRPr lang="en-US" dirty="0" smtClean="0"/>
          </a:p>
          <a:p>
            <a:pPr lvl="1"/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www.3gpp.org/ftp/Specs/latest-drafts/29835-020.zip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solutions in TR </a:t>
            </a:r>
            <a:r>
              <a:rPr lang="en-US" dirty="0"/>
              <a:t>29.835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GB" dirty="0" smtClean="0"/>
              <a:t>3GPP </a:t>
            </a:r>
            <a:r>
              <a:rPr lang="en-GB" dirty="0"/>
              <a:t>allocating port numbers</a:t>
            </a:r>
            <a:endParaRPr lang="fr-FR" dirty="0"/>
          </a:p>
          <a:p>
            <a:pPr lvl="1"/>
            <a:r>
              <a:rPr lang="en-GB" dirty="0" smtClean="0"/>
              <a:t>3GPP specific sub-range into </a:t>
            </a:r>
            <a:r>
              <a:rPr lang="en-GB" dirty="0"/>
              <a:t>Dynamic/Private Port range [49152 - 65535</a:t>
            </a:r>
            <a:r>
              <a:rPr lang="en-GB" dirty="0" smtClean="0"/>
              <a:t>]</a:t>
            </a:r>
          </a:p>
          <a:p>
            <a:r>
              <a:rPr lang="en-GB" dirty="0" smtClean="0"/>
              <a:t>OAM-based solution</a:t>
            </a:r>
          </a:p>
          <a:p>
            <a:pPr lvl="1"/>
            <a:r>
              <a:rPr lang="en-GB" dirty="0" smtClean="0"/>
              <a:t>from </a:t>
            </a:r>
            <a:r>
              <a:rPr lang="en-GB" dirty="0"/>
              <a:t>either the User Port number range [1024-49151] </a:t>
            </a:r>
            <a:endParaRPr lang="en-GB" dirty="0" smtClean="0"/>
          </a:p>
          <a:p>
            <a:pPr lvl="1"/>
            <a:r>
              <a:rPr lang="en-GB" dirty="0" smtClean="0"/>
              <a:t>from </a:t>
            </a:r>
            <a:r>
              <a:rPr lang="en-GB" dirty="0"/>
              <a:t>the Dynamic/Private Port range [49152 - 65535</a:t>
            </a:r>
            <a:r>
              <a:rPr lang="en-GB" dirty="0" smtClean="0"/>
              <a:t>]</a:t>
            </a:r>
          </a:p>
          <a:p>
            <a:r>
              <a:rPr lang="en-GB" dirty="0" smtClean="0"/>
              <a:t>DNS-based solutions</a:t>
            </a:r>
          </a:p>
          <a:p>
            <a:pPr lvl="1"/>
            <a:r>
              <a:rPr lang="en-GB" dirty="0" smtClean="0"/>
              <a:t>DNS-SD, SRV, </a:t>
            </a:r>
            <a:r>
              <a:rPr lang="en-GB" dirty="0" err="1" smtClean="0"/>
              <a:t>mDNS</a:t>
            </a:r>
            <a:endParaRPr lang="en-GB" dirty="0" smtClean="0"/>
          </a:p>
          <a:p>
            <a:r>
              <a:rPr lang="en-GB" dirty="0" smtClean="0"/>
              <a:t>Multiplexing SCTP application on the same Port</a:t>
            </a:r>
          </a:p>
          <a:p>
            <a:pPr lvl="1"/>
            <a:r>
              <a:rPr lang="en-GB" dirty="0" smtClean="0"/>
              <a:t>Similar to TCPMUX</a:t>
            </a:r>
          </a:p>
          <a:p>
            <a:r>
              <a:rPr lang="en-GB" dirty="0" smtClean="0"/>
              <a:t>SCTP multiplex application</a:t>
            </a:r>
          </a:p>
          <a:p>
            <a:pPr lvl="1"/>
            <a:r>
              <a:rPr lang="en-GB" dirty="0" smtClean="0"/>
              <a:t>Negotiation and </a:t>
            </a:r>
            <a:r>
              <a:rPr lang="en-US" dirty="0" smtClean="0"/>
              <a:t>Multiplex/de-multiplex </a:t>
            </a:r>
            <a:r>
              <a:rPr lang="en-US" dirty="0"/>
              <a:t>SCTP applications over a single well-known </a:t>
            </a:r>
            <a:r>
              <a:rPr lang="en-US" dirty="0"/>
              <a:t>p</a:t>
            </a:r>
            <a:r>
              <a:rPr lang="en-US" dirty="0" smtClean="0"/>
              <a:t>ort assigned to the new application</a:t>
            </a:r>
            <a:endParaRPr lang="en-GB" dirty="0" smtClean="0"/>
          </a:p>
          <a:p>
            <a:r>
              <a:rPr lang="en-GB" dirty="0" smtClean="0"/>
              <a:t>TCPMUX for TCP application</a:t>
            </a:r>
          </a:p>
          <a:p>
            <a:r>
              <a:rPr lang="en-GB" dirty="0" smtClean="0"/>
              <a:t>3GPP specific solutions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01537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Working</a:t>
            </a:r>
            <a:r>
              <a:rPr lang="fr-FR" dirty="0" smtClean="0"/>
              <a:t> </a:t>
            </a:r>
            <a:r>
              <a:rPr lang="fr-FR" dirty="0" err="1" smtClean="0"/>
              <a:t>assumptions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It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assumed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</a:t>
            </a:r>
            <a:r>
              <a:rPr lang="fr-FR" dirty="0" err="1" smtClean="0"/>
              <a:t>it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still</a:t>
            </a:r>
            <a:r>
              <a:rPr lang="fr-FR" dirty="0" smtClean="0"/>
              <a:t> possible to </a:t>
            </a:r>
            <a:r>
              <a:rPr lang="fr-FR" dirty="0" err="1" smtClean="0"/>
              <a:t>assign</a:t>
            </a:r>
            <a:r>
              <a:rPr lang="fr-FR" dirty="0" smtClean="0"/>
              <a:t> port </a:t>
            </a:r>
            <a:r>
              <a:rPr lang="fr-FR" dirty="0" err="1" smtClean="0"/>
              <a:t>numbers</a:t>
            </a:r>
            <a:r>
              <a:rPr lang="fr-FR" dirty="0" smtClean="0"/>
              <a:t> for 3GPP </a:t>
            </a:r>
            <a:r>
              <a:rPr lang="fr-FR" dirty="0" err="1" smtClean="0"/>
              <a:t>protocols</a:t>
            </a:r>
            <a:r>
              <a:rPr lang="fr-FR" dirty="0" smtClean="0"/>
              <a:t> </a:t>
            </a:r>
            <a:r>
              <a:rPr lang="fr-FR" dirty="0" err="1" smtClean="0"/>
              <a:t>used</a:t>
            </a:r>
            <a:r>
              <a:rPr lang="fr-FR" dirty="0" smtClean="0"/>
              <a:t> in inter-</a:t>
            </a:r>
            <a:r>
              <a:rPr lang="fr-FR" dirty="0" err="1" smtClean="0"/>
              <a:t>domain</a:t>
            </a:r>
            <a:r>
              <a:rPr lang="fr-FR" dirty="0" smtClean="0"/>
              <a:t>/inter-network </a:t>
            </a:r>
          </a:p>
          <a:p>
            <a:pPr lvl="1"/>
            <a:r>
              <a:rPr lang="fr-FR" dirty="0" smtClean="0"/>
              <a:t>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confirmed</a:t>
            </a:r>
            <a:r>
              <a:rPr lang="fr-FR" dirty="0" smtClean="0"/>
              <a:t> by IETF/IESG</a:t>
            </a:r>
          </a:p>
          <a:p>
            <a:r>
              <a:rPr lang="fr-FR" dirty="0" smtClean="0"/>
              <a:t>It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assumed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IETF experts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review</a:t>
            </a:r>
            <a:r>
              <a:rPr lang="fr-FR" dirty="0" smtClean="0"/>
              <a:t> the </a:t>
            </a:r>
            <a:r>
              <a:rPr lang="fr-FR" dirty="0" err="1" smtClean="0"/>
              <a:t>study</a:t>
            </a:r>
            <a:r>
              <a:rPr lang="fr-FR" dirty="0" smtClean="0"/>
              <a:t> and </a:t>
            </a:r>
            <a:r>
              <a:rPr lang="fr-FR" dirty="0" err="1" smtClean="0"/>
              <a:t>provide</a:t>
            </a:r>
            <a:r>
              <a:rPr lang="fr-FR" dirty="0" smtClean="0"/>
              <a:t> feedback</a:t>
            </a:r>
          </a:p>
          <a:p>
            <a:r>
              <a:rPr lang="fr-FR" dirty="0" smtClean="0"/>
              <a:t>It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assumed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the solutions </a:t>
            </a:r>
            <a:r>
              <a:rPr lang="fr-FR" dirty="0" err="1" smtClean="0"/>
              <a:t>selected</a:t>
            </a:r>
            <a:r>
              <a:rPr lang="fr-FR" dirty="0" smtClean="0"/>
              <a:t> at the end of the </a:t>
            </a:r>
            <a:r>
              <a:rPr lang="fr-FR" dirty="0" err="1" smtClean="0"/>
              <a:t>study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not </a:t>
            </a:r>
            <a:r>
              <a:rPr lang="fr-FR" dirty="0" err="1" smtClean="0"/>
              <a:t>collide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IETF </a:t>
            </a:r>
            <a:r>
              <a:rPr lang="fr-FR" dirty="0" err="1" smtClean="0"/>
              <a:t>recommendations</a:t>
            </a:r>
            <a:endParaRPr lang="fr-FR" dirty="0" smtClean="0"/>
          </a:p>
          <a:p>
            <a:pPr lvl="1"/>
            <a:r>
              <a:rPr lang="fr-FR" dirty="0" smtClean="0"/>
              <a:t>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confirmed</a:t>
            </a:r>
            <a:r>
              <a:rPr lang="fr-FR" dirty="0" smtClean="0"/>
              <a:t> by IETF/IESG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69472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IETF/IESG Action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3GPP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still</a:t>
            </a:r>
            <a:r>
              <a:rPr lang="fr-FR" dirty="0" smtClean="0"/>
              <a:t> </a:t>
            </a:r>
            <a:r>
              <a:rPr lang="fr-FR" dirty="0" err="1" smtClean="0"/>
              <a:t>expecting</a:t>
            </a:r>
            <a:r>
              <a:rPr lang="fr-FR" dirty="0" smtClean="0"/>
              <a:t> a </a:t>
            </a:r>
            <a:r>
              <a:rPr lang="fr-FR" dirty="0" err="1" smtClean="0"/>
              <a:t>reply</a:t>
            </a:r>
            <a:r>
              <a:rPr lang="fr-FR" dirty="0" smtClean="0"/>
              <a:t> to the 3GPP LS sent in July 20</a:t>
            </a:r>
          </a:p>
          <a:p>
            <a:pPr lvl="1"/>
            <a:r>
              <a:rPr lang="fr-FR" dirty="0">
                <a:hlinkClick r:id="rId2"/>
              </a:rPr>
              <a:t>https://datatracker.ietf.org/liaison/1685</a:t>
            </a:r>
            <a:r>
              <a:rPr lang="fr-FR" dirty="0" smtClean="0">
                <a:hlinkClick r:id="rId2"/>
              </a:rPr>
              <a:t>/</a:t>
            </a:r>
            <a:endParaRPr lang="fr-FR" dirty="0" smtClean="0"/>
          </a:p>
          <a:p>
            <a:r>
              <a:rPr lang="fr-FR" dirty="0" smtClean="0"/>
              <a:t>The </a:t>
            </a:r>
            <a:r>
              <a:rPr lang="fr-FR" dirty="0" err="1" smtClean="0"/>
              <a:t>study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supposed</a:t>
            </a:r>
            <a:r>
              <a:rPr lang="fr-FR" dirty="0" smtClean="0"/>
              <a:t>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concluded</a:t>
            </a:r>
            <a:r>
              <a:rPr lang="fr-FR" dirty="0" smtClean="0"/>
              <a:t> in March 21</a:t>
            </a:r>
          </a:p>
          <a:p>
            <a:r>
              <a:rPr lang="fr-FR" dirty="0" smtClean="0"/>
              <a:t>IETF/IESG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kindly</a:t>
            </a:r>
            <a:r>
              <a:rPr lang="fr-FR" dirty="0" smtClean="0"/>
              <a:t> </a:t>
            </a:r>
            <a:r>
              <a:rPr lang="fr-FR" dirty="0" err="1" smtClean="0"/>
              <a:t>asked</a:t>
            </a:r>
            <a:r>
              <a:rPr lang="fr-FR" dirty="0" smtClean="0"/>
              <a:t> to:</a:t>
            </a:r>
          </a:p>
          <a:p>
            <a:pPr lvl="1"/>
            <a:r>
              <a:rPr lang="fr-FR" dirty="0" err="1"/>
              <a:t>R</a:t>
            </a:r>
            <a:r>
              <a:rPr lang="fr-FR" dirty="0" err="1" smtClean="0"/>
              <a:t>eply</a:t>
            </a:r>
            <a:r>
              <a:rPr lang="fr-FR" dirty="0" smtClean="0"/>
              <a:t> to the LS sent in July: </a:t>
            </a:r>
            <a:r>
              <a:rPr lang="fr-FR" dirty="0" smtClean="0">
                <a:sym typeface="Wingdings" panose="05000000000000000000" pitchFamily="2" charset="2"/>
              </a:rPr>
              <a:t> </a:t>
            </a:r>
            <a:r>
              <a:rPr lang="fr-FR" dirty="0" err="1" smtClean="0"/>
              <a:t>ongoing</a:t>
            </a:r>
            <a:r>
              <a:rPr lang="fr-FR" dirty="0" smtClean="0"/>
              <a:t> action.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available</a:t>
            </a:r>
            <a:r>
              <a:rPr lang="fr-FR" dirty="0" smtClean="0"/>
              <a:t> </a:t>
            </a:r>
            <a:r>
              <a:rPr lang="fr-FR" dirty="0" err="1" smtClean="0"/>
              <a:t>soon</a:t>
            </a:r>
            <a:endParaRPr lang="fr-FR" dirty="0" smtClean="0"/>
          </a:p>
          <a:p>
            <a:pPr lvl="1"/>
            <a:r>
              <a:rPr lang="fr-FR" dirty="0" err="1" smtClean="0"/>
              <a:t>Confirm</a:t>
            </a:r>
            <a:r>
              <a:rPr lang="fr-FR" dirty="0" smtClean="0"/>
              <a:t> the 3GPP </a:t>
            </a:r>
            <a:r>
              <a:rPr lang="fr-FR" dirty="0" err="1" smtClean="0"/>
              <a:t>Working</a:t>
            </a:r>
            <a:r>
              <a:rPr lang="fr-FR" dirty="0" smtClean="0"/>
              <a:t> </a:t>
            </a:r>
            <a:r>
              <a:rPr lang="fr-FR" dirty="0" err="1" smtClean="0"/>
              <a:t>Assumptions</a:t>
            </a:r>
            <a:r>
              <a:rPr lang="fr-FR" dirty="0" smtClean="0"/>
              <a:t>: </a:t>
            </a:r>
            <a:r>
              <a:rPr lang="fr-FR" dirty="0" smtClean="0">
                <a:sym typeface="Wingdings" panose="05000000000000000000" pitchFamily="2" charset="2"/>
              </a:rPr>
              <a:t>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part of the </a:t>
            </a:r>
            <a:r>
              <a:rPr lang="fr-FR" dirty="0" err="1" smtClean="0"/>
              <a:t>Reply</a:t>
            </a:r>
            <a:r>
              <a:rPr lang="fr-FR" dirty="0" smtClean="0"/>
              <a:t> LS</a:t>
            </a:r>
          </a:p>
          <a:p>
            <a:pPr lvl="1"/>
            <a:r>
              <a:rPr lang="fr-FR" dirty="0" err="1" smtClean="0"/>
              <a:t>Provide</a:t>
            </a:r>
            <a:r>
              <a:rPr lang="fr-FR" dirty="0" smtClean="0"/>
              <a:t> 3GPP </a:t>
            </a:r>
            <a:r>
              <a:rPr lang="fr-FR" dirty="0" err="1" smtClean="0"/>
              <a:t>with</a:t>
            </a:r>
            <a:r>
              <a:rPr lang="fr-FR" dirty="0" smtClean="0"/>
              <a:t> feedback on the </a:t>
            </a:r>
            <a:r>
              <a:rPr lang="fr-FR" dirty="0" err="1" smtClean="0"/>
              <a:t>proposed</a:t>
            </a:r>
            <a:r>
              <a:rPr lang="fr-FR" dirty="0" smtClean="0"/>
              <a:t> solutions: </a:t>
            </a:r>
            <a:r>
              <a:rPr lang="fr-FR" dirty="0" smtClean="0">
                <a:sym typeface="Wingdings" panose="05000000000000000000" pitchFamily="2" charset="2"/>
              </a:rPr>
              <a:t> to </a:t>
            </a:r>
            <a:r>
              <a:rPr lang="fr-FR" dirty="0" err="1" smtClean="0">
                <a:sym typeface="Wingdings" panose="05000000000000000000" pitchFamily="2" charset="2"/>
              </a:rPr>
              <a:t>be</a:t>
            </a:r>
            <a:r>
              <a:rPr lang="fr-FR" dirty="0" smtClean="0">
                <a:sym typeface="Wingdings" panose="05000000000000000000" pitchFamily="2" charset="2"/>
              </a:rPr>
              <a:t> </a:t>
            </a:r>
            <a:r>
              <a:rPr lang="fr-FR" dirty="0" err="1" smtClean="0">
                <a:sym typeface="Wingdings" panose="05000000000000000000" pitchFamily="2" charset="2"/>
              </a:rPr>
              <a:t>done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2249182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ATSSS </a:t>
            </a:r>
            <a:r>
              <a:rPr lang="en-GB" dirty="0"/>
              <a:t>Phase 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5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ATSSS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Access Traffic Steering, Switching, </a:t>
            </a:r>
            <a:r>
              <a:rPr lang="en-US" dirty="0" smtClean="0"/>
              <a:t>Splitting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728685" y="2830284"/>
            <a:ext cx="163118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550354"/>
              </p:ext>
            </p:extLst>
          </p:nvPr>
        </p:nvGraphicFramePr>
        <p:xfrm>
          <a:off x="2728686" y="2830285"/>
          <a:ext cx="7416800" cy="3147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Visio" r:id="rId3" imgW="5722868" imgH="2423066" progId="Visio.Drawing.11">
                  <p:embed/>
                </p:oleObj>
              </mc:Choice>
              <mc:Fallback>
                <p:oleObj name="Visio" r:id="rId3" imgW="5722868" imgH="242306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686" y="2830285"/>
                        <a:ext cx="7416800" cy="31476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Double flèche horizontale 9"/>
          <p:cNvSpPr/>
          <p:nvPr/>
        </p:nvSpPr>
        <p:spPr>
          <a:xfrm>
            <a:off x="3686629" y="4789714"/>
            <a:ext cx="3178629" cy="15510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Double flèche horizontale 10"/>
          <p:cNvSpPr/>
          <p:nvPr/>
        </p:nvSpPr>
        <p:spPr>
          <a:xfrm>
            <a:off x="3686629" y="5822859"/>
            <a:ext cx="3178629" cy="155106"/>
          </a:xfrm>
          <a:prstGeom prst="left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Double flèche horizontale 11"/>
          <p:cNvSpPr/>
          <p:nvPr/>
        </p:nvSpPr>
        <p:spPr>
          <a:xfrm>
            <a:off x="8175171" y="5203371"/>
            <a:ext cx="3178629" cy="155106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41888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18791</TotalTime>
  <Words>923</Words>
  <Application>Microsoft Office PowerPoint</Application>
  <PresentationFormat>Grand écran</PresentationFormat>
  <Paragraphs>170</Paragraphs>
  <Slides>28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28</vt:i4>
      </vt:variant>
    </vt:vector>
  </HeadingPairs>
  <TitlesOfParts>
    <vt:vector size="37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Microsoft Visio Drawing</vt:lpstr>
      <vt:lpstr>Microsoft Visio 2003-2010 Drawing</vt:lpstr>
      <vt:lpstr>IETF Status Report  to TSG CT/SA#90</vt:lpstr>
      <vt:lpstr>Contents</vt:lpstr>
      <vt:lpstr>IANA Action</vt:lpstr>
      <vt:lpstr>IANA number Assignment</vt:lpstr>
      <vt:lpstr>Proposed solutions in TR 29.835</vt:lpstr>
      <vt:lpstr>Working assumptions</vt:lpstr>
      <vt:lpstr>IETF/IESG Action</vt:lpstr>
      <vt:lpstr>ATSSS Phase 2</vt:lpstr>
      <vt:lpstr>ATSSS</vt:lpstr>
      <vt:lpstr>QUIC with multipath extensions</vt:lpstr>
      <vt:lpstr>IETF Action</vt:lpstr>
      <vt:lpstr>New Published RFCs</vt:lpstr>
      <vt:lpstr>New published RFCs</vt:lpstr>
      <vt:lpstr>New published RFCs</vt:lpstr>
      <vt:lpstr>Drafts in RFC Editor queue</vt:lpstr>
      <vt:lpstr>Drafts in RFC Editor queue (rtcweb)</vt:lpstr>
      <vt:lpstr>Drafts in RFC Editor queue (clue)</vt:lpstr>
      <vt:lpstr>Drafts in RFC Editor queue (clue)</vt:lpstr>
      <vt:lpstr>Drafts in RFC Editor queue (mmusic)</vt:lpstr>
      <vt:lpstr>Drafts in RFC Editor queue (mmusic)</vt:lpstr>
      <vt:lpstr>Drafts in RFC Editor queue (other)</vt:lpstr>
      <vt:lpstr>Drafts under IESG review</vt:lpstr>
      <vt:lpstr>Drafts under IESG review</vt:lpstr>
      <vt:lpstr>Active WG document</vt:lpstr>
      <vt:lpstr>Active WG document</vt:lpstr>
      <vt:lpstr>Individual submission</vt:lpstr>
      <vt:lpstr>Expired Drafts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719</cp:revision>
  <dcterms:created xsi:type="dcterms:W3CDTF">2010-02-05T13:52:04Z</dcterms:created>
  <dcterms:modified xsi:type="dcterms:W3CDTF">2020-12-06T13:48:06Z</dcterms:modified>
  <cp:contentStatus>Template 2017</cp:contentStatus>
</cp:coreProperties>
</file>