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7"/>
  </p:notesMasterIdLst>
  <p:handoutMasterIdLst>
    <p:handoutMasterId r:id="rId28"/>
  </p:handoutMasterIdLst>
  <p:sldIdLst>
    <p:sldId id="341" r:id="rId2"/>
    <p:sldId id="479" r:id="rId3"/>
    <p:sldId id="471" r:id="rId4"/>
    <p:sldId id="502" r:id="rId5"/>
    <p:sldId id="503" r:id="rId6"/>
    <p:sldId id="504" r:id="rId7"/>
    <p:sldId id="505" r:id="rId8"/>
    <p:sldId id="485" r:id="rId9"/>
    <p:sldId id="480" r:id="rId10"/>
    <p:sldId id="483" r:id="rId11"/>
    <p:sldId id="486" r:id="rId12"/>
    <p:sldId id="488" r:id="rId13"/>
    <p:sldId id="487" r:id="rId14"/>
    <p:sldId id="506" r:id="rId15"/>
    <p:sldId id="507" r:id="rId16"/>
    <p:sldId id="508" r:id="rId17"/>
    <p:sldId id="511" r:id="rId18"/>
    <p:sldId id="489" r:id="rId19"/>
    <p:sldId id="490" r:id="rId20"/>
    <p:sldId id="491" r:id="rId21"/>
    <p:sldId id="492" r:id="rId22"/>
    <p:sldId id="493" r:id="rId23"/>
    <p:sldId id="498" r:id="rId24"/>
    <p:sldId id="499" r:id="rId25"/>
    <p:sldId id="477"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2" d="100"/>
          <a:sy n="72" d="100"/>
        </p:scale>
        <p:origin x="582" y="66"/>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3</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CT#89-e</a:t>
            </a:r>
          </a:p>
          <a:p>
            <a:pPr eaLnBrk="1" hangingPunct="1">
              <a:defRPr/>
            </a:pPr>
            <a:r>
              <a:rPr lang="sv-SE" altLang="en-US" sz="1200" b="1" dirty="0" smtClean="0">
                <a:latin typeface="Arial "/>
              </a:rPr>
              <a:t>Online – 14</a:t>
            </a:r>
            <a:r>
              <a:rPr lang="sv-SE" altLang="en-US" sz="1200" b="1" baseline="30000" dirty="0" smtClean="0">
                <a:latin typeface="Arial "/>
              </a:rPr>
              <a:t>th</a:t>
            </a:r>
            <a:r>
              <a:rPr lang="sv-SE" altLang="en-US" sz="1200" b="1" dirty="0" smtClean="0">
                <a:latin typeface="Arial "/>
              </a:rPr>
              <a:t> – 16</a:t>
            </a:r>
            <a:r>
              <a:rPr lang="sv-SE" altLang="en-US" sz="1200" b="1" baseline="30000" dirty="0" smtClean="0">
                <a:latin typeface="Arial "/>
              </a:rPr>
              <a:t>th</a:t>
            </a:r>
            <a:r>
              <a:rPr lang="sv-SE" altLang="en-US" sz="1200" b="1" dirty="0" smtClean="0">
                <a:latin typeface="Arial "/>
              </a:rPr>
              <a:t> September 2020</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CP-202235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mailto:Jorgen.Axell@ericsson.com" TargetMode="External"/><Relationship Id="rId13" Type="http://schemas.openxmlformats.org/officeDocument/2006/relationships/hyperlink" Target="mailto:peter.schmitt@huawei.com" TargetMode="External"/><Relationship Id="rId3" Type="http://schemas.openxmlformats.org/officeDocument/2006/relationships/hyperlink" Target="mailto:lionel.morand@orange.com" TargetMode="External"/><Relationship Id="rId7" Type="http://schemas.openxmlformats.org/officeDocument/2006/relationships/hyperlink" Target="mailto:peter.leis@nokia.com" TargetMode="External"/><Relationship Id="rId12" Type="http://schemas.openxmlformats.org/officeDocument/2006/relationships/hyperlink" Target="mailto:huangzhenning@chinamobile.com" TargetMode="External"/><Relationship Id="rId17" Type="http://schemas.openxmlformats.org/officeDocument/2006/relationships/hyperlink" Target="mailto:ly-thanh.phan@thalesgroup.com" TargetMode="External"/><Relationship Id="rId2" Type="http://schemas.openxmlformats.org/officeDocument/2006/relationships/hyperlink" Target="https://www.3gpp.org/Management/OP.htm" TargetMode="External"/><Relationship Id="rId16" Type="http://schemas.openxmlformats.org/officeDocument/2006/relationships/hyperlink" Target="mailto:heiko.kruse@idemia.com" TargetMode="External"/><Relationship Id="rId1" Type="http://schemas.openxmlformats.org/officeDocument/2006/relationships/slideLayout" Target="../slideLayouts/slideLayout2.xml"/><Relationship Id="rId6" Type="http://schemas.openxmlformats.org/officeDocument/2006/relationships/hyperlink" Target="mailto:johannes.achter@magenta.at" TargetMode="External"/><Relationship Id="rId11" Type="http://schemas.openxmlformats.org/officeDocument/2006/relationships/hyperlink" Target="mailto:yoshihiro.inoue@ntt-at.co.jp" TargetMode="External"/><Relationship Id="rId5" Type="http://schemas.openxmlformats.org/officeDocument/2006/relationships/hyperlink" Target="mailto:aiming@catt.cn" TargetMode="External"/><Relationship Id="rId15" Type="http://schemas.openxmlformats.org/officeDocument/2006/relationships/hyperlink" Target="mailto:songyue@chinamobile.com" TargetMode="External"/><Relationship Id="rId10" Type="http://schemas.openxmlformats.org/officeDocument/2006/relationships/hyperlink" Target="mailto:susana.fernandez@ericsson.com" TargetMode="External"/><Relationship Id="rId4" Type="http://schemas.openxmlformats.org/officeDocument/2006/relationships/hyperlink" Target="mailto:behrouz.aghili@interdigital.com" TargetMode="External"/><Relationship Id="rId9" Type="http://schemas.openxmlformats.org/officeDocument/2006/relationships/hyperlink" Target="mailto:lguellec@qti.qualcomm.com" TargetMode="External"/><Relationship Id="rId14" Type="http://schemas.openxmlformats.org/officeDocument/2006/relationships/hyperlink" Target="mailto:yvette.koza@magenta.a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CT#89-e </a:t>
            </a:r>
            <a:r>
              <a:rPr lang="en-US" altLang="en-US" dirty="0" err="1" smtClean="0"/>
              <a:t>Administrivia</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Possible shift </a:t>
            </a:r>
            <a:r>
              <a:rPr lang="fr-FR" dirty="0" err="1" smtClean="0"/>
              <a:t>discussed</a:t>
            </a:r>
            <a:r>
              <a:rPr lang="fr-FR" dirty="0" smtClean="0"/>
              <a:t> in SA#89</a:t>
            </a:r>
            <a:endParaRPr lang="fr-FR" dirty="0"/>
          </a:p>
        </p:txBody>
      </p:sp>
      <p:sp>
        <p:nvSpPr>
          <p:cNvPr id="3" name="Espace réservé du contenu 2"/>
          <p:cNvSpPr>
            <a:spLocks noGrp="1"/>
          </p:cNvSpPr>
          <p:nvPr>
            <p:ph idx="1"/>
          </p:nvPr>
        </p:nvSpPr>
        <p:spPr>
          <a:xfrm>
            <a:off x="838199" y="1825625"/>
            <a:ext cx="10637939" cy="4351338"/>
          </a:xfrm>
        </p:spPr>
        <p:txBody>
          <a:bodyPr/>
          <a:lstStyle/>
          <a:p>
            <a:r>
              <a:rPr lang="fr-FR" dirty="0" smtClean="0"/>
              <a:t>SA#89 </a:t>
            </a:r>
            <a:r>
              <a:rPr lang="fr-FR" dirty="0" err="1" smtClean="0"/>
              <a:t>may</a:t>
            </a:r>
            <a:r>
              <a:rPr lang="fr-FR" dirty="0" smtClean="0"/>
              <a:t> </a:t>
            </a:r>
            <a:r>
              <a:rPr lang="fr-FR" dirty="0" err="1" smtClean="0"/>
              <a:t>decide</a:t>
            </a:r>
            <a:r>
              <a:rPr lang="fr-FR" dirty="0" smtClean="0"/>
              <a:t> to shift stage 2 </a:t>
            </a:r>
            <a:r>
              <a:rPr lang="fr-FR" dirty="0" err="1" smtClean="0"/>
              <a:t>completion</a:t>
            </a:r>
            <a:r>
              <a:rPr lang="fr-FR" dirty="0" smtClean="0"/>
              <a:t> date to SA#91</a:t>
            </a:r>
          </a:p>
          <a:p>
            <a:pPr lvl="1"/>
            <a:r>
              <a:rPr lang="fr-FR" dirty="0" err="1" smtClean="0"/>
              <a:t>Could</a:t>
            </a:r>
            <a:r>
              <a:rPr lang="fr-FR" dirty="0" smtClean="0"/>
              <a:t> </a:t>
            </a:r>
            <a:r>
              <a:rPr lang="fr-FR" dirty="0" err="1" smtClean="0"/>
              <a:t>be</a:t>
            </a:r>
            <a:r>
              <a:rPr lang="fr-FR" dirty="0" smtClean="0"/>
              <a:t> 3-month </a:t>
            </a:r>
            <a:r>
              <a:rPr lang="fr-FR" dirty="0" err="1" smtClean="0"/>
              <a:t>delay</a:t>
            </a:r>
            <a:endParaRPr lang="fr-FR" dirty="0" smtClean="0"/>
          </a:p>
          <a:p>
            <a:r>
              <a:rPr lang="fr-FR" dirty="0" smtClean="0"/>
              <a:t>CT </a:t>
            </a:r>
            <a:r>
              <a:rPr lang="fr-FR" dirty="0" err="1" smtClean="0"/>
              <a:t>will</a:t>
            </a:r>
            <a:r>
              <a:rPr lang="fr-FR" dirty="0" smtClean="0"/>
              <a:t> check the SA#89 final output and </a:t>
            </a:r>
            <a:r>
              <a:rPr lang="fr-FR" dirty="0" err="1" smtClean="0"/>
              <a:t>decide</a:t>
            </a:r>
            <a:r>
              <a:rPr lang="fr-FR" dirty="0" smtClean="0"/>
              <a:t> on:</a:t>
            </a:r>
          </a:p>
          <a:p>
            <a:pPr lvl="1"/>
            <a:r>
              <a:rPr lang="fr-FR" dirty="0" smtClean="0"/>
              <a:t>Stage 3 </a:t>
            </a:r>
            <a:r>
              <a:rPr lang="fr-FR" dirty="0" err="1" smtClean="0"/>
              <a:t>freeze</a:t>
            </a:r>
            <a:r>
              <a:rPr lang="fr-FR" dirty="0" smtClean="0"/>
              <a:t> date: Stage 2 </a:t>
            </a:r>
            <a:r>
              <a:rPr lang="fr-FR" dirty="0" err="1" smtClean="0"/>
              <a:t>freeze</a:t>
            </a:r>
            <a:r>
              <a:rPr lang="fr-FR" dirty="0" smtClean="0"/>
              <a:t> date + 9 </a:t>
            </a:r>
            <a:r>
              <a:rPr lang="fr-FR" dirty="0" err="1" smtClean="0"/>
              <a:t>months</a:t>
            </a:r>
            <a:r>
              <a:rPr lang="fr-FR" dirty="0" smtClean="0"/>
              <a:t>?</a:t>
            </a:r>
          </a:p>
          <a:p>
            <a:pPr lvl="1"/>
            <a:r>
              <a:rPr lang="fr-FR" dirty="0" err="1" smtClean="0"/>
              <a:t>OpenAPI</a:t>
            </a:r>
            <a:r>
              <a:rPr lang="fr-FR" dirty="0" smtClean="0"/>
              <a:t> </a:t>
            </a:r>
            <a:r>
              <a:rPr lang="fr-FR" dirty="0" err="1" smtClean="0"/>
              <a:t>freeze</a:t>
            </a:r>
            <a:r>
              <a:rPr lang="fr-FR" dirty="0" smtClean="0"/>
              <a:t> date: Stage 3 </a:t>
            </a:r>
            <a:r>
              <a:rPr lang="fr-FR" dirty="0" err="1" smtClean="0"/>
              <a:t>freeze</a:t>
            </a:r>
            <a:r>
              <a:rPr lang="fr-FR" dirty="0" smtClean="0"/>
              <a:t> date + 3 </a:t>
            </a:r>
            <a:r>
              <a:rPr lang="fr-FR" dirty="0" err="1" smtClean="0"/>
              <a:t>months</a:t>
            </a:r>
            <a:r>
              <a:rPr lang="fr-FR" dirty="0" smtClean="0"/>
              <a:t>?</a:t>
            </a:r>
          </a:p>
          <a:p>
            <a:r>
              <a:rPr lang="fr-FR" dirty="0" smtClean="0"/>
              <a:t>The final </a:t>
            </a:r>
            <a:r>
              <a:rPr lang="fr-FR" dirty="0" err="1" smtClean="0"/>
              <a:t>decision</a:t>
            </a:r>
            <a:r>
              <a:rPr lang="fr-FR" dirty="0" smtClean="0"/>
              <a:t> </a:t>
            </a:r>
            <a:r>
              <a:rPr lang="fr-FR" dirty="0" err="1" smtClean="0"/>
              <a:t>will</a:t>
            </a:r>
            <a:r>
              <a:rPr lang="fr-FR" dirty="0" smtClean="0"/>
              <a:t> </a:t>
            </a:r>
            <a:r>
              <a:rPr lang="fr-FR" dirty="0" err="1" smtClean="0"/>
              <a:t>be</a:t>
            </a:r>
            <a:r>
              <a:rPr lang="fr-FR" dirty="0" smtClean="0"/>
              <a:t> </a:t>
            </a:r>
            <a:r>
              <a:rPr lang="fr-FR" dirty="0" err="1" smtClean="0"/>
              <a:t>taken</a:t>
            </a:r>
            <a:r>
              <a:rPr lang="fr-FR" dirty="0" smtClean="0"/>
              <a:t> in </a:t>
            </a:r>
            <a:r>
              <a:rPr lang="fr-FR" dirty="0" err="1" smtClean="0"/>
              <a:t>December</a:t>
            </a:r>
            <a:endParaRPr lang="fr-FR" dirty="0" smtClean="0"/>
          </a:p>
          <a:p>
            <a:r>
              <a:rPr lang="fr-FR" dirty="0" smtClean="0"/>
              <a:t>Message to SA:</a:t>
            </a:r>
          </a:p>
          <a:p>
            <a:pPr lvl="1"/>
            <a:r>
              <a:rPr lang="fr-FR" dirty="0" err="1" smtClean="0"/>
              <a:t>Any</a:t>
            </a:r>
            <a:r>
              <a:rPr lang="fr-FR" dirty="0" smtClean="0"/>
              <a:t> </a:t>
            </a:r>
            <a:r>
              <a:rPr lang="fr-FR" dirty="0" err="1" smtClean="0"/>
              <a:t>decision</a:t>
            </a:r>
            <a:r>
              <a:rPr lang="fr-FR" dirty="0" smtClean="0"/>
              <a:t> on the stage 2 </a:t>
            </a:r>
            <a:r>
              <a:rPr lang="fr-FR" dirty="0" err="1" smtClean="0"/>
              <a:t>freeze</a:t>
            </a:r>
            <a:r>
              <a:rPr lang="fr-FR" dirty="0" smtClean="0"/>
              <a:t> date in SA#89 </a:t>
            </a:r>
            <a:r>
              <a:rPr lang="fr-FR" dirty="0" err="1" smtClean="0"/>
              <a:t>should</a:t>
            </a:r>
            <a:r>
              <a:rPr lang="fr-FR" dirty="0" smtClean="0"/>
              <a:t> </a:t>
            </a:r>
            <a:r>
              <a:rPr lang="fr-FR" dirty="0" err="1" smtClean="0"/>
              <a:t>be</a:t>
            </a:r>
            <a:r>
              <a:rPr lang="fr-FR" dirty="0" smtClean="0"/>
              <a:t> </a:t>
            </a:r>
            <a:r>
              <a:rPr lang="fr-FR" dirty="0" err="1" smtClean="0"/>
              <a:t>considered</a:t>
            </a:r>
            <a:r>
              <a:rPr lang="fr-FR" dirty="0" smtClean="0"/>
              <a:t> as </a:t>
            </a:r>
            <a:r>
              <a:rPr lang="fr-FR" dirty="0" err="1" smtClean="0"/>
              <a:t>firm</a:t>
            </a:r>
            <a:r>
              <a:rPr lang="fr-FR" dirty="0" smtClean="0"/>
              <a:t> and </a:t>
            </a:r>
            <a:r>
              <a:rPr lang="fr-FR" dirty="0" err="1" smtClean="0"/>
              <a:t>definitive</a:t>
            </a:r>
            <a:r>
              <a:rPr lang="fr-FR" dirty="0" smtClean="0"/>
              <a:t> </a:t>
            </a:r>
          </a:p>
          <a:p>
            <a:pPr lvl="1"/>
            <a:r>
              <a:rPr lang="fr-FR" dirty="0" smtClean="0"/>
              <a:t>A </a:t>
            </a:r>
            <a:r>
              <a:rPr lang="fr-FR" dirty="0" err="1" smtClean="0"/>
              <a:t>moving</a:t>
            </a:r>
            <a:r>
              <a:rPr lang="fr-FR" dirty="0" smtClean="0"/>
              <a:t> </a:t>
            </a:r>
            <a:r>
              <a:rPr lang="fr-FR" dirty="0" err="1" smtClean="0"/>
              <a:t>target</a:t>
            </a:r>
            <a:r>
              <a:rPr lang="fr-FR" dirty="0" smtClean="0"/>
              <a:t> </a:t>
            </a:r>
            <a:r>
              <a:rPr lang="fr-FR" dirty="0" err="1" smtClean="0"/>
              <a:t>makes</a:t>
            </a:r>
            <a:r>
              <a:rPr lang="fr-FR" dirty="0" smtClean="0"/>
              <a:t> </a:t>
            </a:r>
            <a:r>
              <a:rPr lang="fr-FR" dirty="0" err="1" smtClean="0"/>
              <a:t>difficult</a:t>
            </a:r>
            <a:r>
              <a:rPr lang="fr-FR" dirty="0" smtClean="0"/>
              <a:t> to </a:t>
            </a:r>
            <a:r>
              <a:rPr lang="fr-FR" dirty="0" err="1" smtClean="0"/>
              <a:t>correctly</a:t>
            </a:r>
            <a:r>
              <a:rPr lang="fr-FR" dirty="0" smtClean="0"/>
              <a:t> plan the stage 3 </a:t>
            </a:r>
            <a:r>
              <a:rPr lang="fr-FR" dirty="0" err="1" smtClean="0"/>
              <a:t>work</a:t>
            </a:r>
            <a:endParaRPr lang="fr-FR" dirty="0" smtClean="0"/>
          </a:p>
          <a:p>
            <a:pPr lvl="1"/>
            <a:endParaRPr lang="fr-FR" dirty="0" smtClean="0"/>
          </a:p>
          <a:p>
            <a:pPr lvl="1"/>
            <a:endParaRPr lang="fr-FR" dirty="0" smtClean="0"/>
          </a:p>
          <a:p>
            <a:endParaRPr lang="fr-FR" dirty="0"/>
          </a:p>
        </p:txBody>
      </p:sp>
    </p:spTree>
    <p:extLst>
      <p:ext uri="{BB962C8B-B14F-4D97-AF65-F5344CB8AC3E}">
        <p14:creationId xmlns:p14="http://schemas.microsoft.com/office/powerpoint/2010/main" val="1792328230"/>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Working</a:t>
            </a:r>
            <a:r>
              <a:rPr lang="fr-FR" dirty="0" smtClean="0"/>
              <a:t> Agreement</a:t>
            </a:r>
            <a:endParaRPr lang="fr-FR" dirty="0"/>
          </a:p>
        </p:txBody>
      </p:sp>
    </p:spTree>
    <p:extLst>
      <p:ext uri="{BB962C8B-B14F-4D97-AF65-F5344CB8AC3E}">
        <p14:creationId xmlns:p14="http://schemas.microsoft.com/office/powerpoint/2010/main" val="42044667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p:cNvSpPr>
            <a:spLocks noGrp="1"/>
          </p:cNvSpPr>
          <p:nvPr>
            <p:ph type="title"/>
          </p:nvPr>
        </p:nvSpPr>
        <p:spPr/>
        <p:txBody>
          <a:bodyPr/>
          <a:lstStyle/>
          <a:p>
            <a:r>
              <a:rPr lang="fr-FR" dirty="0" err="1" smtClean="0"/>
              <a:t>Working</a:t>
            </a:r>
            <a:r>
              <a:rPr lang="fr-FR" dirty="0" smtClean="0"/>
              <a:t> Agreement #35</a:t>
            </a:r>
            <a:endParaRPr lang="fr-FR" dirty="0"/>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3564330098"/>
              </p:ext>
            </p:extLst>
          </p:nvPr>
        </p:nvGraphicFramePr>
        <p:xfrm>
          <a:off x="905312" y="2197916"/>
          <a:ext cx="10515932" cy="905352"/>
        </p:xfrm>
        <a:graphic>
          <a:graphicData uri="http://schemas.openxmlformats.org/drawingml/2006/table">
            <a:tbl>
              <a:tblPr/>
              <a:tblGrid>
                <a:gridCol w="898321"/>
                <a:gridCol w="9617611"/>
              </a:tblGrid>
              <a:tr h="905352">
                <a:tc>
                  <a:txBody>
                    <a:bodyPr/>
                    <a:lstStyle/>
                    <a:p>
                      <a:r>
                        <a:rPr lang="fr-FR" dirty="0" smtClean="0"/>
                        <a:t>WA#35</a:t>
                      </a:r>
                      <a:endParaRPr lang="fr-FR" dirty="0"/>
                    </a:p>
                  </a:txBody>
                  <a:tcPr marL="90606" marR="90606" anchor="ctr">
                    <a:lnL>
                      <a:noFill/>
                    </a:lnL>
                    <a:lnR>
                      <a:noFill/>
                    </a:lnR>
                    <a:lnT>
                      <a:noFill/>
                    </a:lnT>
                    <a:lnB>
                      <a:noFill/>
                    </a:lnB>
                  </a:tcPr>
                </a:tc>
                <a:tc>
                  <a:txBody>
                    <a:bodyPr/>
                    <a:lstStyle/>
                    <a:p>
                      <a:r>
                        <a:rPr lang="en-US" dirty="0"/>
                        <a:t>The CT1 Chairman declares during CT1#125e meeting that the Change Requests in C1-205249, C1-205183 and C1-205184 are agreed as a working agreement.</a:t>
                      </a:r>
                    </a:p>
                  </a:txBody>
                  <a:tcPr marL="90606" marR="90606" anchor="ctr">
                    <a:lnL>
                      <a:noFill/>
                    </a:lnL>
                    <a:lnR>
                      <a:noFill/>
                    </a:lnR>
                    <a:lnT>
                      <a:noFill/>
                    </a:lnT>
                    <a:lnB>
                      <a:noFill/>
                    </a:lnB>
                  </a:tcPr>
                </a:tc>
              </a:tr>
            </a:tbl>
          </a:graphicData>
        </a:graphic>
      </p:graphicFrame>
      <p:sp>
        <p:nvSpPr>
          <p:cNvPr id="11" name="Espace réservé du contenu 3"/>
          <p:cNvSpPr txBox="1">
            <a:spLocks/>
          </p:cNvSpPr>
          <p:nvPr/>
        </p:nvSpPr>
        <p:spPr bwMode="auto">
          <a:xfrm>
            <a:off x="838200" y="3280095"/>
            <a:ext cx="10679884" cy="206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Challenged by E//</a:t>
            </a:r>
          </a:p>
          <a:p>
            <a:r>
              <a:rPr lang="fr-FR" dirty="0" smtClean="0"/>
              <a:t>Will </a:t>
            </a:r>
            <a:r>
              <a:rPr lang="fr-FR" dirty="0" err="1" smtClean="0"/>
              <a:t>be</a:t>
            </a:r>
            <a:r>
              <a:rPr lang="fr-FR" dirty="0" smtClean="0"/>
              <a:t> </a:t>
            </a:r>
            <a:r>
              <a:rPr lang="fr-FR" dirty="0" err="1" smtClean="0"/>
              <a:t>discussed</a:t>
            </a:r>
            <a:r>
              <a:rPr lang="fr-FR" dirty="0" smtClean="0"/>
              <a:t> as </a:t>
            </a:r>
            <a:r>
              <a:rPr lang="fr-FR" dirty="0" err="1" smtClean="0"/>
              <a:t>priorty</a:t>
            </a:r>
            <a:r>
              <a:rPr lang="fr-FR" dirty="0" smtClean="0"/>
              <a:t> item on </a:t>
            </a:r>
            <a:r>
              <a:rPr lang="fr-FR" dirty="0" err="1" smtClean="0"/>
              <a:t>Monday</a:t>
            </a:r>
            <a:r>
              <a:rPr lang="fr-FR" dirty="0" smtClean="0"/>
              <a:t> online session</a:t>
            </a:r>
          </a:p>
          <a:p>
            <a:pPr lvl="1"/>
            <a:r>
              <a:rPr lang="fr-FR" dirty="0" smtClean="0"/>
              <a:t>"show of hand" </a:t>
            </a:r>
            <a:r>
              <a:rPr lang="fr-FR" dirty="0" err="1" smtClean="0"/>
              <a:t>poll</a:t>
            </a:r>
            <a:r>
              <a:rPr lang="fr-FR" dirty="0" smtClean="0"/>
              <a:t> to </a:t>
            </a:r>
            <a:r>
              <a:rPr lang="fr-FR" dirty="0" err="1" smtClean="0"/>
              <a:t>see</a:t>
            </a:r>
            <a:r>
              <a:rPr lang="fr-FR" dirty="0" smtClean="0"/>
              <a:t>  if E// </a:t>
            </a:r>
            <a:r>
              <a:rPr lang="fr-FR" dirty="0" err="1" smtClean="0"/>
              <a:t>is</a:t>
            </a:r>
            <a:r>
              <a:rPr lang="fr-FR" dirty="0" smtClean="0"/>
              <a:t> the </a:t>
            </a:r>
            <a:r>
              <a:rPr lang="fr-FR" dirty="0" err="1" smtClean="0"/>
              <a:t>only</a:t>
            </a:r>
            <a:r>
              <a:rPr lang="fr-FR" dirty="0" smtClean="0"/>
              <a:t> one </a:t>
            </a:r>
            <a:r>
              <a:rPr lang="fr-FR" dirty="0" err="1" smtClean="0"/>
              <a:t>having</a:t>
            </a:r>
            <a:r>
              <a:rPr lang="fr-FR" dirty="0" smtClean="0"/>
              <a:t> </a:t>
            </a:r>
            <a:r>
              <a:rPr lang="fr-FR" dirty="0" err="1" smtClean="0"/>
              <a:t>concern</a:t>
            </a:r>
            <a:r>
              <a:rPr lang="fr-FR" dirty="0" smtClean="0"/>
              <a:t>?</a:t>
            </a:r>
          </a:p>
          <a:p>
            <a:r>
              <a:rPr lang="fr-FR" dirty="0" smtClean="0"/>
              <a:t>If </a:t>
            </a:r>
            <a:r>
              <a:rPr lang="fr-FR" dirty="0" err="1" smtClean="0"/>
              <a:t>it</a:t>
            </a:r>
            <a:r>
              <a:rPr lang="fr-FR" dirty="0" smtClean="0"/>
              <a:t> </a:t>
            </a:r>
            <a:r>
              <a:rPr lang="fr-FR" dirty="0" err="1" smtClean="0"/>
              <a:t>is</a:t>
            </a:r>
            <a:r>
              <a:rPr lang="fr-FR" dirty="0" smtClean="0"/>
              <a:t> not possible to </a:t>
            </a:r>
            <a:r>
              <a:rPr lang="fr-FR" dirty="0" err="1" smtClean="0"/>
              <a:t>reach</a:t>
            </a:r>
            <a:r>
              <a:rPr lang="fr-FR" dirty="0" smtClean="0"/>
              <a:t> a </a:t>
            </a:r>
            <a:r>
              <a:rPr lang="fr-FR" dirty="0" err="1" smtClean="0"/>
              <a:t>common</a:t>
            </a:r>
            <a:r>
              <a:rPr lang="fr-FR" dirty="0" smtClean="0"/>
              <a:t> agreement </a:t>
            </a:r>
            <a:r>
              <a:rPr lang="fr-FR" dirty="0" smtClean="0">
                <a:sym typeface="Wingdings" panose="05000000000000000000" pitchFamily="2" charset="2"/>
              </a:rPr>
              <a:t> Vote at CT#89-e</a:t>
            </a:r>
          </a:p>
          <a:p>
            <a:pPr lvl="1"/>
            <a:r>
              <a:rPr lang="fr-FR" dirty="0" err="1" smtClean="0">
                <a:sym typeface="Wingdings" panose="05000000000000000000" pitchFamily="2" charset="2"/>
              </a:rPr>
              <a:t>We</a:t>
            </a:r>
            <a:r>
              <a:rPr lang="fr-FR" dirty="0" smtClean="0">
                <a:sym typeface="Wingdings" panose="05000000000000000000" pitchFamily="2" charset="2"/>
              </a:rPr>
              <a:t> </a:t>
            </a:r>
            <a:r>
              <a:rPr lang="fr-FR" dirty="0" err="1" smtClean="0">
                <a:sym typeface="Wingdings" panose="05000000000000000000" pitchFamily="2" charset="2"/>
              </a:rPr>
              <a:t>will</a:t>
            </a:r>
            <a:r>
              <a:rPr lang="fr-FR" dirty="0" smtClean="0">
                <a:sym typeface="Wingdings" panose="05000000000000000000" pitchFamily="2" charset="2"/>
              </a:rPr>
              <a:t> </a:t>
            </a:r>
            <a:r>
              <a:rPr lang="fr-FR" dirty="0" err="1" smtClean="0">
                <a:sym typeface="Wingdings" panose="05000000000000000000" pitchFamily="2" charset="2"/>
              </a:rPr>
              <a:t>inaugurate</a:t>
            </a:r>
            <a:r>
              <a:rPr lang="fr-FR" dirty="0" smtClean="0">
                <a:sym typeface="Wingdings" panose="05000000000000000000" pitchFamily="2" charset="2"/>
              </a:rPr>
              <a:t> </a:t>
            </a:r>
            <a:r>
              <a:rPr lang="fr-FR" dirty="0" err="1" smtClean="0">
                <a:sym typeface="Wingdings" panose="05000000000000000000" pitchFamily="2" charset="2"/>
              </a:rPr>
              <a:t>Annex</a:t>
            </a:r>
            <a:r>
              <a:rPr lang="fr-FR" dirty="0" smtClean="0">
                <a:sym typeface="Wingdings" panose="05000000000000000000" pitchFamily="2" charset="2"/>
              </a:rPr>
              <a:t> I</a:t>
            </a:r>
            <a:r>
              <a:rPr lang="fr-FR" smtClean="0">
                <a:sym typeface="Wingdings" panose="05000000000000000000" pitchFamily="2" charset="2"/>
              </a:rPr>
              <a:t>, article 26! </a:t>
            </a:r>
            <a:r>
              <a:rPr lang="fr-FR" dirty="0" smtClean="0">
                <a:sym typeface="Wingdings" panose="05000000000000000000" pitchFamily="2" charset="2"/>
              </a:rPr>
              <a:t></a:t>
            </a:r>
            <a:endParaRPr lang="fr-FR" dirty="0"/>
          </a:p>
        </p:txBody>
      </p:sp>
    </p:spTree>
    <p:extLst>
      <p:ext uri="{BB962C8B-B14F-4D97-AF65-F5344CB8AC3E}">
        <p14:creationId xmlns:p14="http://schemas.microsoft.com/office/powerpoint/2010/main" val="74532455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err="1" smtClean="0"/>
              <a:t>Process</a:t>
            </a:r>
            <a:endParaRPr lang="fr-FR" dirty="0"/>
          </a:p>
        </p:txBody>
      </p:sp>
      <p:sp>
        <p:nvSpPr>
          <p:cNvPr id="4" name="Espace réservé du contenu 3"/>
          <p:cNvSpPr>
            <a:spLocks noGrp="1"/>
          </p:cNvSpPr>
          <p:nvPr>
            <p:ph idx="1"/>
          </p:nvPr>
        </p:nvSpPr>
        <p:spPr/>
        <p:txBody>
          <a:bodyPr/>
          <a:lstStyle/>
          <a:p>
            <a:r>
              <a:rPr lang="en-US" dirty="0"/>
              <a:t>In absence of electronic tool, if it is not possible to avoid the </a:t>
            </a:r>
            <a:r>
              <a:rPr lang="en-US" dirty="0" smtClean="0"/>
              <a:t>vote</a:t>
            </a:r>
          </a:p>
          <a:p>
            <a:r>
              <a:rPr lang="en-US" dirty="0" smtClean="0"/>
              <a:t>Based on </a:t>
            </a:r>
            <a:r>
              <a:rPr lang="en-US" dirty="0"/>
              <a:t>email sent to the MCC </a:t>
            </a:r>
            <a:r>
              <a:rPr lang="en-US" dirty="0" smtClean="0"/>
              <a:t>(to </a:t>
            </a:r>
            <a:r>
              <a:rPr lang="en-US" dirty="0"/>
              <a:t>ensure a kind of “secret” </a:t>
            </a:r>
            <a:r>
              <a:rPr lang="en-US" dirty="0" smtClean="0"/>
              <a:t>ballot)</a:t>
            </a:r>
          </a:p>
          <a:p>
            <a:r>
              <a:rPr lang="en-US" dirty="0" smtClean="0"/>
              <a:t>Vote:</a:t>
            </a:r>
            <a:endParaRPr lang="fr-FR" dirty="0"/>
          </a:p>
          <a:p>
            <a:pPr lvl="1"/>
            <a:r>
              <a:rPr lang="en-US" dirty="0" smtClean="0"/>
              <a:t>from </a:t>
            </a:r>
            <a:r>
              <a:rPr lang="en-US" b="1" dirty="0"/>
              <a:t>Monday 15:00 </a:t>
            </a:r>
            <a:r>
              <a:rPr lang="en-US" b="1" dirty="0" smtClean="0"/>
              <a:t>UTC </a:t>
            </a:r>
            <a:r>
              <a:rPr lang="en-US" b="1" dirty="0"/>
              <a:t>to Tuesday </a:t>
            </a:r>
            <a:r>
              <a:rPr lang="en-US" b="1" dirty="0" smtClean="0"/>
              <a:t>15:00 UTC</a:t>
            </a:r>
            <a:r>
              <a:rPr lang="en-US" dirty="0" smtClean="0"/>
              <a:t>.</a:t>
            </a:r>
            <a:endParaRPr lang="fr-FR" dirty="0"/>
          </a:p>
          <a:p>
            <a:r>
              <a:rPr lang="en-US" dirty="0" smtClean="0"/>
              <a:t>Question: Do you agree with the WA#35?</a:t>
            </a:r>
          </a:p>
          <a:p>
            <a:r>
              <a:rPr lang="en-US" dirty="0" smtClean="0"/>
              <a:t>Process and Email template provided in CP-202234</a:t>
            </a:r>
            <a:endParaRPr lang="fr-FR" dirty="0"/>
          </a:p>
        </p:txBody>
      </p:sp>
    </p:spTree>
    <p:extLst>
      <p:ext uri="{BB962C8B-B14F-4D97-AF65-F5344CB8AC3E}">
        <p14:creationId xmlns:p14="http://schemas.microsoft.com/office/powerpoint/2010/main" val="317791513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Meetings in 1H/2021</a:t>
            </a:r>
            <a:endParaRPr lang="fr-FR" dirty="0"/>
          </a:p>
        </p:txBody>
      </p:sp>
    </p:spTree>
    <p:extLst>
      <p:ext uri="{BB962C8B-B14F-4D97-AF65-F5344CB8AC3E}">
        <p14:creationId xmlns:p14="http://schemas.microsoft.com/office/powerpoint/2010/main" val="31823917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E-Meetings in 1H/2021</a:t>
            </a:r>
            <a:endParaRPr lang="fr-FR" dirty="0"/>
          </a:p>
        </p:txBody>
      </p:sp>
      <p:sp>
        <p:nvSpPr>
          <p:cNvPr id="4" name="Espace réservé du contenu 3"/>
          <p:cNvSpPr>
            <a:spLocks noGrp="1"/>
          </p:cNvSpPr>
          <p:nvPr>
            <p:ph idx="1"/>
          </p:nvPr>
        </p:nvSpPr>
        <p:spPr/>
        <p:txBody>
          <a:bodyPr/>
          <a:lstStyle/>
          <a:p>
            <a:r>
              <a:rPr lang="fr-FR" dirty="0" err="1" smtClean="0"/>
              <a:t>Based</a:t>
            </a:r>
            <a:r>
              <a:rPr lang="fr-FR" dirty="0" smtClean="0"/>
              <a:t> on the </a:t>
            </a:r>
            <a:r>
              <a:rPr lang="fr-FR" dirty="0" err="1" smtClean="0"/>
              <a:t>current</a:t>
            </a:r>
            <a:r>
              <a:rPr lang="fr-FR" dirty="0" smtClean="0"/>
              <a:t> situation, </a:t>
            </a:r>
            <a:r>
              <a:rPr lang="fr-FR" dirty="0" err="1" smtClean="0"/>
              <a:t>it</a:t>
            </a:r>
            <a:r>
              <a:rPr lang="fr-FR" dirty="0" smtClean="0"/>
              <a:t> </a:t>
            </a:r>
            <a:r>
              <a:rPr lang="fr-FR" dirty="0" err="1" smtClean="0"/>
              <a:t>is</a:t>
            </a:r>
            <a:r>
              <a:rPr lang="fr-FR" dirty="0" smtClean="0"/>
              <a:t> </a:t>
            </a:r>
            <a:r>
              <a:rPr lang="fr-FR" dirty="0" err="1" smtClean="0"/>
              <a:t>assumed</a:t>
            </a:r>
            <a:r>
              <a:rPr lang="fr-FR" dirty="0" smtClean="0"/>
              <a:t> </a:t>
            </a:r>
            <a:r>
              <a:rPr lang="fr-FR" dirty="0" err="1" smtClean="0"/>
              <a:t>that</a:t>
            </a:r>
            <a:r>
              <a:rPr lang="fr-FR" dirty="0" smtClean="0"/>
              <a:t> meetings in 1H/2021 </a:t>
            </a:r>
            <a:r>
              <a:rPr lang="fr-FR" dirty="0" err="1" smtClean="0"/>
              <a:t>will</a:t>
            </a:r>
            <a:r>
              <a:rPr lang="fr-FR" dirty="0" smtClean="0"/>
              <a:t> </a:t>
            </a:r>
            <a:r>
              <a:rPr lang="fr-FR" dirty="0" err="1" smtClean="0"/>
              <a:t>be</a:t>
            </a:r>
            <a:r>
              <a:rPr lang="fr-FR" dirty="0" smtClean="0"/>
              <a:t> in </a:t>
            </a:r>
            <a:r>
              <a:rPr lang="fr-FR" dirty="0" err="1" smtClean="0"/>
              <a:t>electronic</a:t>
            </a:r>
            <a:r>
              <a:rPr lang="fr-FR" dirty="0" smtClean="0"/>
              <a:t> format</a:t>
            </a:r>
          </a:p>
          <a:p>
            <a:r>
              <a:rPr lang="fr-FR" dirty="0" smtClean="0"/>
              <a:t>TSG </a:t>
            </a:r>
            <a:r>
              <a:rPr lang="fr-FR" dirty="0" err="1" smtClean="0"/>
              <a:t>plenary</a:t>
            </a:r>
            <a:r>
              <a:rPr lang="fr-FR" dirty="0" smtClean="0"/>
              <a:t> dates are </a:t>
            </a:r>
            <a:r>
              <a:rPr lang="fr-FR" dirty="0" err="1" smtClean="0"/>
              <a:t>confirmed</a:t>
            </a:r>
            <a:r>
              <a:rPr lang="fr-FR" dirty="0" smtClean="0"/>
              <a:t> and </a:t>
            </a:r>
            <a:r>
              <a:rPr lang="fr-FR" dirty="0" err="1" smtClean="0"/>
              <a:t>will</a:t>
            </a:r>
            <a:r>
              <a:rPr lang="fr-FR" dirty="0" smtClean="0"/>
              <a:t> not </a:t>
            </a:r>
            <a:r>
              <a:rPr lang="fr-FR" dirty="0" err="1" smtClean="0"/>
              <a:t>be</a:t>
            </a:r>
            <a:r>
              <a:rPr lang="fr-FR" dirty="0" smtClean="0"/>
              <a:t> </a:t>
            </a:r>
            <a:r>
              <a:rPr lang="fr-FR" dirty="0" err="1" smtClean="0"/>
              <a:t>changed</a:t>
            </a:r>
            <a:endParaRPr lang="fr-FR" dirty="0" smtClean="0"/>
          </a:p>
          <a:p>
            <a:pPr lvl="1"/>
            <a:r>
              <a:rPr lang="fr-FR" dirty="0" smtClean="0"/>
              <a:t>CT#90-e: 2020-12-07 - 2020-12-09</a:t>
            </a:r>
          </a:p>
          <a:p>
            <a:pPr lvl="1"/>
            <a:r>
              <a:rPr lang="fr-FR" dirty="0" smtClean="0"/>
              <a:t>CT#91-e: 2021-03-22 - 2021-03-24</a:t>
            </a:r>
          </a:p>
          <a:p>
            <a:pPr lvl="1"/>
            <a:r>
              <a:rPr lang="fr-FR" dirty="0" smtClean="0"/>
              <a:t>CT#92-e: 2021-06-14 - 2021-06-16</a:t>
            </a:r>
          </a:p>
          <a:p>
            <a:r>
              <a:rPr lang="fr-FR" dirty="0" smtClean="0"/>
              <a:t>WG </a:t>
            </a:r>
            <a:r>
              <a:rPr lang="fr-FR" dirty="0" err="1" smtClean="0"/>
              <a:t>can</a:t>
            </a:r>
            <a:r>
              <a:rPr lang="fr-FR" dirty="0" smtClean="0"/>
              <a:t> (</a:t>
            </a:r>
            <a:r>
              <a:rPr lang="fr-FR" dirty="0" err="1" smtClean="0"/>
              <a:t>re</a:t>
            </a:r>
            <a:r>
              <a:rPr lang="fr-FR" dirty="0" smtClean="0"/>
              <a:t>-)</a:t>
            </a:r>
            <a:r>
              <a:rPr lang="fr-FR" dirty="0" err="1" smtClean="0"/>
              <a:t>schedule</a:t>
            </a:r>
            <a:r>
              <a:rPr lang="fr-FR" dirty="0" smtClean="0"/>
              <a:t> </a:t>
            </a:r>
            <a:r>
              <a:rPr lang="fr-FR" dirty="0" err="1" smtClean="0"/>
              <a:t>their</a:t>
            </a:r>
            <a:r>
              <a:rPr lang="fr-FR" dirty="0" smtClean="0"/>
              <a:t> meeting dates </a:t>
            </a:r>
            <a:r>
              <a:rPr lang="fr-FR" dirty="0" err="1" smtClean="0"/>
              <a:t>according</a:t>
            </a:r>
            <a:r>
              <a:rPr lang="fr-FR" dirty="0" smtClean="0"/>
              <a:t> to the </a:t>
            </a:r>
            <a:r>
              <a:rPr lang="fr-FR" dirty="0" err="1" smtClean="0"/>
              <a:t>plenary</a:t>
            </a:r>
            <a:r>
              <a:rPr lang="fr-FR" dirty="0" smtClean="0"/>
              <a:t> dates and the meeting </a:t>
            </a:r>
            <a:r>
              <a:rPr lang="fr-FR" dirty="0" err="1" smtClean="0"/>
              <a:t>calendar</a:t>
            </a:r>
            <a:r>
              <a:rPr lang="fr-FR" dirty="0" smtClean="0"/>
              <a:t> </a:t>
            </a:r>
            <a:r>
              <a:rPr lang="fr-FR" dirty="0" err="1" smtClean="0"/>
              <a:t>will</a:t>
            </a:r>
            <a:r>
              <a:rPr lang="fr-FR" dirty="0" smtClean="0"/>
              <a:t> </a:t>
            </a:r>
            <a:r>
              <a:rPr lang="fr-FR" dirty="0" err="1" smtClean="0"/>
              <a:t>be</a:t>
            </a:r>
            <a:r>
              <a:rPr lang="fr-FR" dirty="0" smtClean="0"/>
              <a:t> </a:t>
            </a:r>
            <a:r>
              <a:rPr lang="fr-FR" dirty="0" err="1" smtClean="0"/>
              <a:t>updated</a:t>
            </a:r>
            <a:r>
              <a:rPr lang="fr-FR" dirty="0" smtClean="0"/>
              <a:t> </a:t>
            </a:r>
            <a:r>
              <a:rPr lang="fr-FR" dirty="0" err="1" smtClean="0"/>
              <a:t>with</a:t>
            </a:r>
            <a:r>
              <a:rPr lang="fr-FR" dirty="0" smtClean="0"/>
              <a:t> </a:t>
            </a:r>
            <a:r>
              <a:rPr lang="fr-FR" dirty="0" err="1" smtClean="0"/>
              <a:t>these</a:t>
            </a:r>
            <a:r>
              <a:rPr lang="fr-FR" dirty="0" smtClean="0"/>
              <a:t> dates.</a:t>
            </a:r>
          </a:p>
          <a:p>
            <a:r>
              <a:rPr lang="fr-FR" dirty="0" smtClean="0"/>
              <a:t>If </a:t>
            </a:r>
            <a:r>
              <a:rPr lang="fr-FR" dirty="0" err="1" smtClean="0"/>
              <a:t>it</a:t>
            </a:r>
            <a:r>
              <a:rPr lang="fr-FR" dirty="0" smtClean="0"/>
              <a:t> </a:t>
            </a:r>
            <a:r>
              <a:rPr lang="fr-FR" dirty="0" err="1" smtClean="0"/>
              <a:t>appears</a:t>
            </a:r>
            <a:r>
              <a:rPr lang="fr-FR" dirty="0" smtClean="0"/>
              <a:t> </a:t>
            </a:r>
            <a:r>
              <a:rPr lang="fr-FR" dirty="0" err="1" smtClean="0"/>
              <a:t>that</a:t>
            </a:r>
            <a:r>
              <a:rPr lang="fr-FR" dirty="0" smtClean="0"/>
              <a:t> F2F meetings for one group or all the </a:t>
            </a:r>
            <a:r>
              <a:rPr lang="fr-FR" dirty="0" err="1" smtClean="0"/>
              <a:t>WGs</a:t>
            </a:r>
            <a:r>
              <a:rPr lang="fr-FR" dirty="0" smtClean="0"/>
              <a:t> </a:t>
            </a:r>
            <a:r>
              <a:rPr lang="fr-FR" dirty="0" err="1" smtClean="0"/>
              <a:t>can</a:t>
            </a:r>
            <a:r>
              <a:rPr lang="fr-FR" dirty="0" smtClean="0"/>
              <a:t> </a:t>
            </a:r>
            <a:r>
              <a:rPr lang="fr-FR" dirty="0" err="1" smtClean="0"/>
              <a:t>be</a:t>
            </a:r>
            <a:r>
              <a:rPr lang="fr-FR" dirty="0" smtClean="0"/>
              <a:t> </a:t>
            </a:r>
            <a:r>
              <a:rPr lang="fr-FR" dirty="0" err="1" smtClean="0"/>
              <a:t>safely</a:t>
            </a:r>
            <a:r>
              <a:rPr lang="fr-FR" dirty="0" smtClean="0"/>
              <a:t> </a:t>
            </a:r>
            <a:r>
              <a:rPr lang="fr-FR" dirty="0" err="1" smtClean="0"/>
              <a:t>resumed</a:t>
            </a:r>
            <a:r>
              <a:rPr lang="fr-FR" dirty="0" smtClean="0"/>
              <a:t> in the </a:t>
            </a:r>
            <a:r>
              <a:rPr lang="fr-FR" dirty="0" err="1" smtClean="0"/>
              <a:t>upcoming</a:t>
            </a:r>
            <a:r>
              <a:rPr lang="fr-FR" dirty="0" smtClean="0"/>
              <a:t> </a:t>
            </a:r>
            <a:r>
              <a:rPr lang="fr-FR" dirty="0" err="1" smtClean="0"/>
              <a:t>months</a:t>
            </a:r>
            <a:r>
              <a:rPr lang="fr-FR" dirty="0" smtClean="0"/>
              <a:t>, e-meetings </a:t>
            </a:r>
            <a:r>
              <a:rPr lang="fr-FR" dirty="0" err="1" smtClean="0"/>
              <a:t>will</a:t>
            </a:r>
            <a:r>
              <a:rPr lang="fr-FR" dirty="0" smtClean="0"/>
              <a:t> </a:t>
            </a:r>
            <a:r>
              <a:rPr lang="fr-FR" dirty="0" err="1" smtClean="0"/>
              <a:t>be</a:t>
            </a:r>
            <a:r>
              <a:rPr lang="fr-FR" dirty="0" smtClean="0"/>
              <a:t> </a:t>
            </a:r>
            <a:r>
              <a:rPr lang="fr-FR" dirty="0" err="1" smtClean="0"/>
              <a:t>converted</a:t>
            </a:r>
            <a:r>
              <a:rPr lang="fr-FR" dirty="0" smtClean="0"/>
              <a:t> to F2F meetings </a:t>
            </a:r>
            <a:r>
              <a:rPr lang="fr-FR" dirty="0" err="1" smtClean="0"/>
              <a:t>when</a:t>
            </a:r>
            <a:r>
              <a:rPr lang="fr-FR" dirty="0" smtClean="0"/>
              <a:t> </a:t>
            </a:r>
            <a:r>
              <a:rPr lang="fr-FR" dirty="0" err="1" smtClean="0"/>
              <a:t>feasible</a:t>
            </a:r>
            <a:r>
              <a:rPr lang="fr-FR" dirty="0" smtClean="0"/>
              <a:t>. </a:t>
            </a:r>
            <a:endParaRPr lang="fr-FR" dirty="0"/>
          </a:p>
        </p:txBody>
      </p:sp>
    </p:spTree>
    <p:extLst>
      <p:ext uri="{BB962C8B-B14F-4D97-AF65-F5344CB8AC3E}">
        <p14:creationId xmlns:p14="http://schemas.microsoft.com/office/powerpoint/2010/main" val="3852552042"/>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TEI17-X </a:t>
            </a:r>
            <a:r>
              <a:rPr lang="fr-FR" dirty="0" smtClean="0"/>
              <a:t>WI</a:t>
            </a:r>
            <a:endParaRPr lang="fr-FR" dirty="0"/>
          </a:p>
        </p:txBody>
      </p:sp>
    </p:spTree>
    <p:extLst>
      <p:ext uri="{BB962C8B-B14F-4D97-AF65-F5344CB8AC3E}">
        <p14:creationId xmlns:p14="http://schemas.microsoft.com/office/powerpoint/2010/main" val="18910900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Handling of SA2 "TEI17-X" WI in CT</a:t>
            </a:r>
            <a:endParaRPr lang="fr-FR" dirty="0"/>
          </a:p>
        </p:txBody>
      </p:sp>
      <p:sp>
        <p:nvSpPr>
          <p:cNvPr id="4" name="Espace réservé du contenu 3"/>
          <p:cNvSpPr>
            <a:spLocks noGrp="1"/>
          </p:cNvSpPr>
          <p:nvPr>
            <p:ph idx="1"/>
          </p:nvPr>
        </p:nvSpPr>
        <p:spPr/>
        <p:txBody>
          <a:bodyPr/>
          <a:lstStyle/>
          <a:p>
            <a:r>
              <a:rPr lang="fr-FR" dirty="0" smtClean="0"/>
              <a:t>TEI17-X </a:t>
            </a:r>
            <a:r>
              <a:rPr lang="fr-FR" dirty="0" err="1" smtClean="0"/>
              <a:t>created</a:t>
            </a:r>
            <a:r>
              <a:rPr lang="fr-FR" dirty="0" smtClean="0"/>
              <a:t> in SA2 as to </a:t>
            </a:r>
            <a:r>
              <a:rPr lang="fr-FR" dirty="0" err="1" smtClean="0"/>
              <a:t>be</a:t>
            </a:r>
            <a:r>
              <a:rPr lang="fr-FR" dirty="0" smtClean="0"/>
              <a:t> </a:t>
            </a:r>
            <a:r>
              <a:rPr lang="fr-FR" dirty="0" err="1" smtClean="0"/>
              <a:t>treated</a:t>
            </a:r>
            <a:r>
              <a:rPr lang="fr-FR" dirty="0" smtClean="0"/>
              <a:t> as normal WI in CT</a:t>
            </a:r>
          </a:p>
          <a:p>
            <a:r>
              <a:rPr lang="fr-FR" dirty="0" smtClean="0"/>
              <a:t>If stage 3 </a:t>
            </a:r>
            <a:r>
              <a:rPr lang="fr-FR" dirty="0" err="1" smtClean="0"/>
              <a:t>work</a:t>
            </a:r>
            <a:r>
              <a:rPr lang="fr-FR" dirty="0" smtClean="0"/>
              <a:t> </a:t>
            </a:r>
            <a:r>
              <a:rPr lang="fr-FR" dirty="0" err="1" smtClean="0"/>
              <a:t>needed</a:t>
            </a:r>
            <a:r>
              <a:rPr lang="fr-FR" dirty="0" smtClean="0"/>
              <a:t>, a </a:t>
            </a:r>
            <a:r>
              <a:rPr lang="fr-FR" dirty="0" err="1" smtClean="0"/>
              <a:t>corresponding</a:t>
            </a:r>
            <a:r>
              <a:rPr lang="fr-FR" dirty="0" smtClean="0"/>
              <a:t> WI </a:t>
            </a:r>
            <a:r>
              <a:rPr lang="fr-FR" dirty="0" err="1" smtClean="0"/>
              <a:t>will</a:t>
            </a:r>
            <a:r>
              <a:rPr lang="fr-FR" dirty="0" smtClean="0"/>
              <a:t> </a:t>
            </a:r>
            <a:r>
              <a:rPr lang="fr-FR" dirty="0" err="1" smtClean="0"/>
              <a:t>be</a:t>
            </a:r>
            <a:r>
              <a:rPr lang="fr-FR" dirty="0" smtClean="0"/>
              <a:t> </a:t>
            </a:r>
            <a:r>
              <a:rPr lang="fr-FR" dirty="0" err="1" smtClean="0"/>
              <a:t>created</a:t>
            </a:r>
            <a:r>
              <a:rPr lang="fr-FR" dirty="0" smtClean="0"/>
              <a:t> in CT</a:t>
            </a:r>
          </a:p>
          <a:p>
            <a:pPr lvl="1"/>
            <a:r>
              <a:rPr lang="fr-FR" dirty="0" err="1" smtClean="0"/>
              <a:t>Reusing</a:t>
            </a:r>
            <a:r>
              <a:rPr lang="fr-FR" dirty="0" smtClean="0"/>
              <a:t> the </a:t>
            </a:r>
            <a:r>
              <a:rPr lang="fr-FR" dirty="0" err="1" smtClean="0"/>
              <a:t>same</a:t>
            </a:r>
            <a:r>
              <a:rPr lang="fr-FR" dirty="0" smtClean="0"/>
              <a:t> WI code </a:t>
            </a:r>
            <a:r>
              <a:rPr lang="fr-FR" dirty="0" err="1" smtClean="0"/>
              <a:t>would</a:t>
            </a:r>
            <a:r>
              <a:rPr lang="fr-FR" dirty="0" smtClean="0"/>
              <a:t> </a:t>
            </a:r>
            <a:r>
              <a:rPr lang="fr-FR" dirty="0" err="1" smtClean="0"/>
              <a:t>ease</a:t>
            </a:r>
            <a:r>
              <a:rPr lang="fr-FR" dirty="0" smtClean="0"/>
              <a:t> the </a:t>
            </a:r>
            <a:r>
              <a:rPr lang="fr-FR" dirty="0" err="1" smtClean="0"/>
              <a:t>tracking</a:t>
            </a:r>
            <a:r>
              <a:rPr lang="fr-FR" dirty="0" smtClean="0"/>
              <a:t> of the all the </a:t>
            </a:r>
            <a:r>
              <a:rPr lang="fr-FR" dirty="0" err="1" smtClean="0"/>
              <a:t>CRs</a:t>
            </a:r>
            <a:r>
              <a:rPr lang="fr-FR" dirty="0" smtClean="0"/>
              <a:t> </a:t>
            </a:r>
            <a:r>
              <a:rPr lang="fr-FR" dirty="0" err="1" smtClean="0"/>
              <a:t>agreed</a:t>
            </a:r>
            <a:r>
              <a:rPr lang="fr-FR" dirty="0" smtClean="0"/>
              <a:t> </a:t>
            </a:r>
          </a:p>
          <a:p>
            <a:pPr lvl="1"/>
            <a:endParaRPr lang="fr-FR" dirty="0"/>
          </a:p>
          <a:p>
            <a:r>
              <a:rPr lang="fr-FR" dirty="0" err="1" smtClean="0"/>
              <a:t>However</a:t>
            </a:r>
            <a:r>
              <a:rPr lang="fr-FR" dirty="0" smtClean="0"/>
              <a:t>, </a:t>
            </a:r>
            <a:r>
              <a:rPr lang="fr-FR" dirty="0" err="1" smtClean="0"/>
              <a:t>it</a:t>
            </a:r>
            <a:r>
              <a:rPr lang="fr-FR" dirty="0" smtClean="0"/>
              <a:t> </a:t>
            </a:r>
            <a:r>
              <a:rPr lang="fr-FR" dirty="0" err="1" smtClean="0"/>
              <a:t>should</a:t>
            </a:r>
            <a:r>
              <a:rPr lang="fr-FR" dirty="0" smtClean="0"/>
              <a:t> </a:t>
            </a:r>
            <a:r>
              <a:rPr lang="fr-FR" dirty="0" err="1" smtClean="0"/>
              <a:t>make</a:t>
            </a:r>
            <a:r>
              <a:rPr lang="fr-FR" dirty="0" smtClean="0"/>
              <a:t> </a:t>
            </a:r>
            <a:r>
              <a:rPr lang="fr-FR" dirty="0" err="1" smtClean="0"/>
              <a:t>clear</a:t>
            </a:r>
            <a:r>
              <a:rPr lang="fr-FR" dirty="0" smtClean="0"/>
              <a:t> </a:t>
            </a:r>
            <a:r>
              <a:rPr lang="fr-FR" dirty="0" err="1" smtClean="0"/>
              <a:t>that</a:t>
            </a:r>
            <a:r>
              <a:rPr lang="fr-FR" dirty="0" smtClean="0"/>
              <a:t> </a:t>
            </a:r>
            <a:r>
              <a:rPr lang="fr-FR" dirty="0" err="1" smtClean="0"/>
              <a:t>any</a:t>
            </a:r>
            <a:r>
              <a:rPr lang="fr-FR" dirty="0" smtClean="0"/>
              <a:t> TEI17 CR in SA2 </a:t>
            </a:r>
            <a:r>
              <a:rPr lang="fr-FR" dirty="0" err="1" smtClean="0"/>
              <a:t>will</a:t>
            </a:r>
            <a:r>
              <a:rPr lang="fr-FR" dirty="0" smtClean="0"/>
              <a:t> not </a:t>
            </a:r>
            <a:r>
              <a:rPr lang="fr-FR" dirty="0" err="1" smtClean="0"/>
              <a:t>require</a:t>
            </a:r>
            <a:r>
              <a:rPr lang="fr-FR" dirty="0" smtClean="0"/>
              <a:t> a </a:t>
            </a:r>
            <a:r>
              <a:rPr lang="fr-FR" dirty="0" err="1" smtClean="0"/>
              <a:t>specific</a:t>
            </a:r>
            <a:r>
              <a:rPr lang="fr-FR" dirty="0" smtClean="0"/>
              <a:t> WI</a:t>
            </a:r>
          </a:p>
          <a:p>
            <a:r>
              <a:rPr lang="fr-FR" dirty="0" err="1" smtClean="0"/>
              <a:t>Especially</a:t>
            </a:r>
            <a:r>
              <a:rPr lang="fr-FR" dirty="0" smtClean="0"/>
              <a:t> </a:t>
            </a:r>
            <a:r>
              <a:rPr lang="fr-FR" dirty="0" err="1" smtClean="0"/>
              <a:t>when</a:t>
            </a:r>
            <a:r>
              <a:rPr lang="fr-FR" dirty="0" smtClean="0"/>
              <a:t> TEI17 </a:t>
            </a:r>
            <a:r>
              <a:rPr lang="fr-FR" dirty="0" err="1" smtClean="0"/>
              <a:t>CRs</a:t>
            </a:r>
            <a:r>
              <a:rPr lang="fr-FR" dirty="0" smtClean="0"/>
              <a:t> are </a:t>
            </a:r>
            <a:r>
              <a:rPr lang="fr-FR" dirty="0" err="1" smtClean="0"/>
              <a:t>triggered</a:t>
            </a:r>
            <a:r>
              <a:rPr lang="fr-FR" dirty="0" smtClean="0"/>
              <a:t> </a:t>
            </a:r>
            <a:r>
              <a:rPr lang="fr-FR" dirty="0" err="1" smtClean="0"/>
              <a:t>based</a:t>
            </a:r>
            <a:r>
              <a:rPr lang="fr-FR" dirty="0" smtClean="0"/>
              <a:t> on </a:t>
            </a:r>
            <a:r>
              <a:rPr lang="fr-FR" dirty="0" err="1" smtClean="0"/>
              <a:t>work</a:t>
            </a:r>
            <a:r>
              <a:rPr lang="fr-FR" dirty="0" smtClean="0"/>
              <a:t> on </a:t>
            </a:r>
            <a:r>
              <a:rPr lang="fr-FR" dirty="0" err="1" smtClean="0"/>
              <a:t>done</a:t>
            </a:r>
            <a:r>
              <a:rPr lang="fr-FR" dirty="0" smtClean="0"/>
              <a:t> in CT</a:t>
            </a:r>
          </a:p>
          <a:p>
            <a:pPr lvl="1"/>
            <a:r>
              <a:rPr lang="fr-FR" dirty="0" err="1" smtClean="0"/>
              <a:t>Example</a:t>
            </a:r>
            <a:r>
              <a:rPr lang="fr-FR" dirty="0" smtClean="0"/>
              <a:t>: </a:t>
            </a:r>
            <a:r>
              <a:rPr lang="en-US" dirty="0" smtClean="0"/>
              <a:t>LS </a:t>
            </a:r>
            <a:r>
              <a:rPr lang="en-US" dirty="0"/>
              <a:t>on AUSF/UDM discovery based on SUCI </a:t>
            </a:r>
            <a:r>
              <a:rPr lang="en-US" dirty="0" smtClean="0"/>
              <a:t>information (CP-202214)</a:t>
            </a:r>
            <a:endParaRPr lang="fr-FR" dirty="0"/>
          </a:p>
        </p:txBody>
      </p:sp>
    </p:spTree>
    <p:extLst>
      <p:ext uri="{BB962C8B-B14F-4D97-AF65-F5344CB8AC3E}">
        <p14:creationId xmlns:p14="http://schemas.microsoft.com/office/powerpoint/2010/main" val="262178728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Update of the WG’s </a:t>
            </a:r>
            <a:r>
              <a:rPr lang="en-US" dirty="0" err="1" smtClean="0"/>
              <a:t>ToR</a:t>
            </a:r>
            <a:endParaRPr lang="fr-FR" dirty="0"/>
          </a:p>
        </p:txBody>
      </p:sp>
    </p:spTree>
    <p:extLst>
      <p:ext uri="{BB962C8B-B14F-4D97-AF65-F5344CB8AC3E}">
        <p14:creationId xmlns:p14="http://schemas.microsoft.com/office/powerpoint/2010/main" val="37421623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O</a:t>
            </a:r>
            <a:r>
              <a:rPr lang="en-US" dirty="0" smtClean="0"/>
              <a:t>ut-of-date TSG description</a:t>
            </a:r>
            <a:endParaRPr lang="en-US" dirty="0"/>
          </a:p>
        </p:txBody>
      </p:sp>
      <p:sp>
        <p:nvSpPr>
          <p:cNvPr id="3" name="Espace réservé du contenu 2"/>
          <p:cNvSpPr>
            <a:spLocks noGrp="1"/>
          </p:cNvSpPr>
          <p:nvPr>
            <p:ph idx="1"/>
          </p:nvPr>
        </p:nvSpPr>
        <p:spPr>
          <a:xfrm>
            <a:off x="838200" y="1825625"/>
            <a:ext cx="5260388" cy="4351338"/>
          </a:xfrm>
        </p:spPr>
        <p:txBody>
          <a:bodyPr/>
          <a:lstStyle/>
          <a:p>
            <a:r>
              <a:rPr lang="en-US" dirty="0" smtClean="0"/>
              <a:t>Does not really reflect what we are doing</a:t>
            </a:r>
          </a:p>
          <a:p>
            <a:r>
              <a:rPr lang="en-US" dirty="0" smtClean="0"/>
              <a:t>Low visibility</a:t>
            </a:r>
          </a:p>
          <a:p>
            <a:pPr lvl="1"/>
            <a:r>
              <a:rPr lang="en-US" dirty="0" smtClean="0"/>
              <a:t>for external people</a:t>
            </a:r>
          </a:p>
          <a:p>
            <a:pPr lvl="1"/>
            <a:r>
              <a:rPr lang="en-US" dirty="0" smtClean="0"/>
              <a:t>newcomers</a:t>
            </a:r>
          </a:p>
          <a:p>
            <a:pPr lvl="1"/>
            <a:r>
              <a:rPr lang="en-US" dirty="0" smtClean="0"/>
              <a:t>even for other 3GPP delegates</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8588" y="1874058"/>
            <a:ext cx="5419317" cy="4239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Ellipse 4"/>
          <p:cNvSpPr/>
          <p:nvPr/>
        </p:nvSpPr>
        <p:spPr>
          <a:xfrm>
            <a:off x="9351237" y="2952205"/>
            <a:ext cx="2009912" cy="263869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298651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dirty="0" smtClean="0"/>
              <a:t>E-election and CT leadership</a:t>
            </a:r>
          </a:p>
          <a:p>
            <a:r>
              <a:rPr lang="en-US" dirty="0" smtClean="0"/>
              <a:t>Rel-17 </a:t>
            </a:r>
            <a:r>
              <a:rPr lang="en-US" dirty="0" smtClean="0"/>
              <a:t>Roadmap</a:t>
            </a:r>
            <a:endParaRPr lang="fr-FR" dirty="0"/>
          </a:p>
          <a:p>
            <a:r>
              <a:rPr lang="fr-FR" dirty="0" err="1" smtClean="0"/>
              <a:t>Working</a:t>
            </a:r>
            <a:r>
              <a:rPr lang="fr-FR" dirty="0" smtClean="0"/>
              <a:t> agreement #35 </a:t>
            </a:r>
            <a:r>
              <a:rPr lang="fr-FR" dirty="0" err="1" smtClean="0"/>
              <a:t>challenged</a:t>
            </a:r>
            <a:r>
              <a:rPr lang="fr-FR" dirty="0" smtClean="0"/>
              <a:t> at CT#89</a:t>
            </a:r>
          </a:p>
          <a:p>
            <a:r>
              <a:rPr lang="fr-FR" dirty="0" smtClean="0"/>
              <a:t>Meeting in 1H2021</a:t>
            </a:r>
          </a:p>
          <a:p>
            <a:r>
              <a:rPr lang="fr-FR" dirty="0" smtClean="0"/>
              <a:t>TEI17_x </a:t>
            </a:r>
            <a:r>
              <a:rPr lang="fr-FR" dirty="0" err="1" smtClean="0"/>
              <a:t>work</a:t>
            </a:r>
            <a:r>
              <a:rPr lang="fr-FR" dirty="0" smtClean="0"/>
              <a:t> item</a:t>
            </a:r>
          </a:p>
          <a:p>
            <a:r>
              <a:rPr lang="en-US" dirty="0" err="1" smtClean="0"/>
              <a:t>ToR</a:t>
            </a:r>
            <a:r>
              <a:rPr lang="en-US" dirty="0" smtClean="0"/>
              <a:t> </a:t>
            </a:r>
            <a:r>
              <a:rPr lang="en-US" dirty="0" smtClean="0"/>
              <a:t>update</a:t>
            </a:r>
          </a:p>
          <a:p>
            <a:r>
              <a:rPr lang="en-US" dirty="0"/>
              <a:t>3GPP </a:t>
            </a:r>
            <a:r>
              <a:rPr lang="en-US" dirty="0" smtClean="0"/>
              <a:t>Excellence Awards </a:t>
            </a:r>
            <a:endParaRPr lang="en-US" dirty="0"/>
          </a:p>
          <a:p>
            <a:endParaRPr lang="fr-FR" dirty="0"/>
          </a:p>
        </p:txBody>
      </p:sp>
    </p:spTree>
    <p:extLst>
      <p:ext uri="{BB962C8B-B14F-4D97-AF65-F5344CB8AC3E}">
        <p14:creationId xmlns:p14="http://schemas.microsoft.com/office/powerpoint/2010/main" val="3257558088"/>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Out-of-date </a:t>
            </a:r>
            <a:r>
              <a:rPr lang="en-US" dirty="0" err="1" smtClean="0"/>
              <a:t>ToR</a:t>
            </a:r>
            <a:endParaRPr lang="en-US" dirty="0"/>
          </a:p>
        </p:txBody>
      </p:sp>
      <p:sp>
        <p:nvSpPr>
          <p:cNvPr id="3" name="Espace réservé du contenu 2"/>
          <p:cNvSpPr>
            <a:spLocks noGrp="1"/>
          </p:cNvSpPr>
          <p:nvPr>
            <p:ph idx="1"/>
          </p:nvPr>
        </p:nvSpPr>
        <p:spPr/>
        <p:txBody>
          <a:bodyPr/>
          <a:lstStyle/>
          <a:p>
            <a:r>
              <a:rPr lang="en-US" dirty="0" smtClean="0"/>
              <a:t>The </a:t>
            </a:r>
            <a:r>
              <a:rPr lang="en-US" dirty="0"/>
              <a:t>latest terms of reference were approved </a:t>
            </a:r>
            <a:endParaRPr lang="en-US" dirty="0" smtClean="0"/>
          </a:p>
          <a:p>
            <a:pPr lvl="1"/>
            <a:r>
              <a:rPr lang="en-US" dirty="0" smtClean="0"/>
              <a:t>CT#58 (12/2012) for CT1 and CT6</a:t>
            </a:r>
          </a:p>
          <a:p>
            <a:pPr lvl="1"/>
            <a:r>
              <a:rPr lang="en-US" dirty="0" smtClean="0"/>
              <a:t>CT#72 (06/2016) for CT3 and CT4</a:t>
            </a:r>
          </a:p>
          <a:p>
            <a:pPr lvl="1"/>
            <a:r>
              <a:rPr lang="en-US" dirty="0" smtClean="0"/>
              <a:t>… and CT#36 (05/2007) for CT!</a:t>
            </a:r>
          </a:p>
          <a:p>
            <a:r>
              <a:rPr lang="en-US" dirty="0" smtClean="0"/>
              <a:t>Scopes of work are not accurate</a:t>
            </a:r>
          </a:p>
          <a:p>
            <a:pPr lvl="1"/>
            <a:r>
              <a:rPr lang="en-US" dirty="0"/>
              <a:t>N</a:t>
            </a:r>
            <a:r>
              <a:rPr lang="en-US" dirty="0" smtClean="0"/>
              <a:t>o working group working on API, </a:t>
            </a:r>
            <a:r>
              <a:rPr lang="en-US" dirty="0" err="1" smtClean="0"/>
              <a:t>IoT</a:t>
            </a:r>
            <a:r>
              <a:rPr lang="en-US" dirty="0" smtClean="0"/>
              <a:t> or… 5G! </a:t>
            </a:r>
            <a:r>
              <a:rPr lang="en-US" dirty="0" smtClean="0">
                <a:sym typeface="Wingdings" panose="05000000000000000000" pitchFamily="2" charset="2"/>
              </a:rPr>
              <a:t></a:t>
            </a:r>
            <a:endParaRPr lang="en-US" dirty="0" smtClean="0"/>
          </a:p>
          <a:p>
            <a:r>
              <a:rPr lang="en-US" dirty="0" smtClean="0"/>
              <a:t>Descriptions are heterogeneous </a:t>
            </a:r>
          </a:p>
          <a:p>
            <a:pPr lvl="1"/>
            <a:r>
              <a:rPr lang="en-US" dirty="0" smtClean="0"/>
              <a:t>style, content, level of details, etc.</a:t>
            </a:r>
          </a:p>
        </p:txBody>
      </p:sp>
    </p:spTree>
    <p:extLst>
      <p:ext uri="{BB962C8B-B14F-4D97-AF65-F5344CB8AC3E}">
        <p14:creationId xmlns:p14="http://schemas.microsoft.com/office/powerpoint/2010/main" val="697086560"/>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Updating the </a:t>
            </a:r>
            <a:r>
              <a:rPr lang="en-US" dirty="0" err="1" smtClean="0"/>
              <a:t>ToR</a:t>
            </a:r>
            <a:endParaRPr lang="en-US" dirty="0"/>
          </a:p>
        </p:txBody>
      </p:sp>
      <p:sp>
        <p:nvSpPr>
          <p:cNvPr id="3" name="Espace réservé du contenu 2"/>
          <p:cNvSpPr>
            <a:spLocks noGrp="1"/>
          </p:cNvSpPr>
          <p:nvPr>
            <p:ph idx="1"/>
          </p:nvPr>
        </p:nvSpPr>
        <p:spPr/>
        <p:txBody>
          <a:bodyPr/>
          <a:lstStyle/>
          <a:p>
            <a:r>
              <a:rPr lang="en-US" dirty="0" smtClean="0"/>
              <a:t>Work on a common description form for all working groups</a:t>
            </a:r>
          </a:p>
          <a:p>
            <a:r>
              <a:rPr lang="en-US" dirty="0" smtClean="0"/>
              <a:t>Work on a common style </a:t>
            </a:r>
            <a:r>
              <a:rPr lang="en-US" dirty="0"/>
              <a:t>for all working </a:t>
            </a:r>
            <a:r>
              <a:rPr lang="en-US" dirty="0" smtClean="0"/>
              <a:t>groups (Template)</a:t>
            </a:r>
          </a:p>
          <a:p>
            <a:r>
              <a:rPr lang="en-US" dirty="0" smtClean="0"/>
              <a:t>Present draft version to the WG</a:t>
            </a:r>
          </a:p>
          <a:p>
            <a:r>
              <a:rPr lang="en-US" dirty="0" smtClean="0"/>
              <a:t>Target for completion: CT#90</a:t>
            </a:r>
            <a:endParaRPr lang="en-US" dirty="0"/>
          </a:p>
        </p:txBody>
      </p:sp>
    </p:spTree>
    <p:extLst>
      <p:ext uri="{BB962C8B-B14F-4D97-AF65-F5344CB8AC3E}">
        <p14:creationId xmlns:p14="http://schemas.microsoft.com/office/powerpoint/2010/main" val="2559830095"/>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3GPP Excellence Awards</a:t>
            </a:r>
            <a:endParaRPr lang="fr-FR" dirty="0"/>
          </a:p>
        </p:txBody>
      </p:sp>
    </p:spTree>
    <p:extLst>
      <p:ext uri="{BB962C8B-B14F-4D97-AF65-F5344CB8AC3E}">
        <p14:creationId xmlns:p14="http://schemas.microsoft.com/office/powerpoint/2010/main" val="36610847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numCol="2"/>
          <a:lstStyle/>
          <a:p>
            <a:pPr marL="0" indent="0">
              <a:buNone/>
            </a:pPr>
            <a:r>
              <a:rPr lang="en-US" sz="2400" dirty="0"/>
              <a:t>“</a:t>
            </a:r>
            <a:r>
              <a:rPr lang="en-US" sz="2400" i="1" dirty="0"/>
              <a:t>In recognition of your exceptional commitment to the work in CT WG1. You have played an excellent role in CT WG1 in the development of the 5G System phase 1 protocols. Acting as a rapporteur for several Rel-16 work items, you again have taken the responsibility to drive the success of those efforts in CT WG1</a:t>
            </a:r>
            <a:r>
              <a:rPr lang="en-US" sz="2400" i="1" dirty="0" smtClean="0"/>
              <a:t>.</a:t>
            </a:r>
            <a:r>
              <a:rPr lang="en-US" sz="2400" dirty="0" smtClean="0"/>
              <a:t>”</a:t>
            </a:r>
          </a:p>
          <a:p>
            <a:pPr marL="0" indent="0">
              <a:buNone/>
            </a:pPr>
            <a:r>
              <a:rPr lang="en-US" sz="2400" b="1" dirty="0" smtClean="0"/>
              <a:t>Peter </a:t>
            </a:r>
            <a:r>
              <a:rPr lang="en-US" sz="2400" b="1" dirty="0"/>
              <a:t>Leis, Chair of 3GPP </a:t>
            </a:r>
            <a:r>
              <a:rPr lang="en-US" sz="2400" b="1" dirty="0" smtClean="0"/>
              <a:t>CT WG1</a:t>
            </a:r>
            <a:endParaRPr lang="fr-FR" sz="2400" dirty="0"/>
          </a:p>
        </p:txBody>
      </p:sp>
      <p:grpSp>
        <p:nvGrpSpPr>
          <p:cNvPr id="8" name="Groupe 7"/>
          <p:cNvGrpSpPr/>
          <p:nvPr/>
        </p:nvGrpSpPr>
        <p:grpSpPr>
          <a:xfrm>
            <a:off x="6098796" y="1875247"/>
            <a:ext cx="5343220" cy="4181606"/>
            <a:chOff x="1800225" y="75142"/>
            <a:chExt cx="8610600" cy="6697133"/>
          </a:xfrm>
        </p:grpSpPr>
        <p:pic>
          <p:nvPicPr>
            <p:cNvPr id="4" name="Image 3"/>
            <p:cNvPicPr>
              <a:picLocks noChangeAspect="1"/>
            </p:cNvPicPr>
            <p:nvPr/>
          </p:nvPicPr>
          <p:blipFill>
            <a:blip r:embed="rId2"/>
            <a:stretch>
              <a:fillRect/>
            </a:stretch>
          </p:blipFill>
          <p:spPr>
            <a:xfrm>
              <a:off x="5267325" y="4097013"/>
              <a:ext cx="2476500" cy="1847850"/>
            </a:xfrm>
            <a:prstGeom prst="rect">
              <a:avLst/>
            </a:prstGeom>
          </p:spPr>
        </p:pic>
        <p:pic>
          <p:nvPicPr>
            <p:cNvPr id="6" name="Image 5"/>
            <p:cNvPicPr>
              <a:picLocks noChangeAspect="1"/>
            </p:cNvPicPr>
            <p:nvPr/>
          </p:nvPicPr>
          <p:blipFill>
            <a:blip r:embed="rId3">
              <a:duotone>
                <a:schemeClr val="accent1">
                  <a:shade val="45000"/>
                  <a:satMod val="135000"/>
                </a:schemeClr>
                <a:prstClr val="white"/>
              </a:duotone>
            </a:blip>
            <a:stretch>
              <a:fillRect/>
            </a:stretch>
          </p:blipFill>
          <p:spPr>
            <a:xfrm>
              <a:off x="1800225" y="75142"/>
              <a:ext cx="8610600" cy="6697133"/>
            </a:xfrm>
            <a:prstGeom prst="rect">
              <a:avLst/>
            </a:prstGeom>
            <a:solidFill>
              <a:schemeClr val="bg1"/>
            </a:solidFill>
          </p:spPr>
        </p:pic>
        <p:pic>
          <p:nvPicPr>
            <p:cNvPr id="5" name="Image 4"/>
            <p:cNvPicPr>
              <a:picLocks noChangeAspect="1"/>
            </p:cNvPicPr>
            <p:nvPr/>
          </p:nvPicPr>
          <p:blipFill>
            <a:blip r:embed="rId4"/>
            <a:stretch>
              <a:fillRect/>
            </a:stretch>
          </p:blipFill>
          <p:spPr>
            <a:xfrm>
              <a:off x="5111954" y="645992"/>
              <a:ext cx="1987142" cy="1987142"/>
            </a:xfrm>
            <a:prstGeom prst="rect">
              <a:avLst/>
            </a:prstGeom>
          </p:spPr>
        </p:pic>
        <p:sp>
          <p:nvSpPr>
            <p:cNvPr id="7" name="ZoneTexte 6"/>
            <p:cNvSpPr txBox="1"/>
            <p:nvPr/>
          </p:nvSpPr>
          <p:spPr>
            <a:xfrm>
              <a:off x="3525818" y="4558077"/>
              <a:ext cx="5159412" cy="1365543"/>
            </a:xfrm>
            <a:prstGeom prst="rect">
              <a:avLst/>
            </a:prstGeom>
            <a:noFill/>
          </p:spPr>
          <p:txBody>
            <a:bodyPr wrap="none" rtlCol="0">
              <a:spAutoFit/>
            </a:bodyPr>
            <a:lstStyle/>
            <a:p>
              <a:pPr algn="ctr" eaLnBrk="1" fontAlgn="auto" hangingPunct="1">
                <a:spcBef>
                  <a:spcPts val="0"/>
                </a:spcBef>
                <a:spcAft>
                  <a:spcPts val="0"/>
                </a:spcAft>
              </a:pPr>
              <a:r>
                <a:rPr lang="fr-FR" sz="1200" dirty="0" smtClean="0">
                  <a:solidFill>
                    <a:prstClr val="white">
                      <a:lumMod val="85000"/>
                    </a:prstClr>
                  </a:solidFill>
                  <a:latin typeface="Algerian" panose="04020705040A02060702" pitchFamily="82" charset="0"/>
                </a:rPr>
                <a:t>2019 3GPP excellence </a:t>
              </a:r>
              <a:r>
                <a:rPr lang="fr-FR" sz="1200" dirty="0" err="1" smtClean="0">
                  <a:solidFill>
                    <a:prstClr val="white">
                      <a:lumMod val="85000"/>
                    </a:prstClr>
                  </a:solidFill>
                  <a:latin typeface="Algerian" panose="04020705040A02060702" pitchFamily="82" charset="0"/>
                </a:rPr>
                <a:t>Award</a:t>
              </a:r>
              <a:r>
                <a:rPr lang="fr-FR" sz="1200" dirty="0" smtClean="0">
                  <a:solidFill>
                    <a:prstClr val="white">
                      <a:lumMod val="85000"/>
                    </a:prstClr>
                  </a:solidFill>
                  <a:latin typeface="Algerian" panose="04020705040A02060702" pitchFamily="82" charset="0"/>
                </a:rPr>
                <a:t> winner</a:t>
              </a:r>
            </a:p>
            <a:p>
              <a:pPr algn="ctr" eaLnBrk="1" fontAlgn="auto" hangingPunct="1">
                <a:spcBef>
                  <a:spcPts val="0"/>
                </a:spcBef>
                <a:spcAft>
                  <a:spcPts val="0"/>
                </a:spcAft>
              </a:pPr>
              <a:endParaRPr lang="fr-FR" sz="1200" dirty="0" smtClean="0">
                <a:solidFill>
                  <a:prstClr val="white">
                    <a:lumMod val="85000"/>
                  </a:prstClr>
                </a:solidFill>
                <a:latin typeface="Algerian" panose="04020705040A02060702" pitchFamily="82" charset="0"/>
              </a:endParaRPr>
            </a:p>
            <a:p>
              <a:pPr algn="ctr" eaLnBrk="1" fontAlgn="auto" hangingPunct="1">
                <a:spcBef>
                  <a:spcPts val="0"/>
                </a:spcBef>
                <a:spcAft>
                  <a:spcPts val="0"/>
                </a:spcAft>
              </a:pPr>
              <a:r>
                <a:rPr lang="fr-FR" sz="1200" dirty="0" smtClean="0">
                  <a:solidFill>
                    <a:prstClr val="white">
                      <a:lumMod val="85000"/>
                    </a:prstClr>
                  </a:solidFill>
                  <a:latin typeface="Algerian" panose="04020705040A02060702" pitchFamily="82" charset="0"/>
                </a:rPr>
                <a:t>Christian Herrero-Veron</a:t>
              </a:r>
            </a:p>
            <a:p>
              <a:pPr algn="ctr" eaLnBrk="1" fontAlgn="auto" hangingPunct="1">
                <a:spcBef>
                  <a:spcPts val="0"/>
                </a:spcBef>
                <a:spcAft>
                  <a:spcPts val="0"/>
                </a:spcAft>
              </a:pPr>
              <a:r>
                <a:rPr lang="fr-FR" sz="1200" dirty="0" smtClean="0">
                  <a:solidFill>
                    <a:prstClr val="white">
                      <a:lumMod val="85000"/>
                    </a:prstClr>
                  </a:solidFill>
                  <a:latin typeface="Algerian" panose="04020705040A02060702" pitchFamily="82" charset="0"/>
                </a:rPr>
                <a:t>3GPP CT WG1</a:t>
              </a:r>
            </a:p>
          </p:txBody>
        </p:sp>
      </p:grpSp>
    </p:spTree>
    <p:extLst>
      <p:ext uri="{BB962C8B-B14F-4D97-AF65-F5344CB8AC3E}">
        <p14:creationId xmlns:p14="http://schemas.microsoft.com/office/powerpoint/2010/main" val="731510321"/>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endParaRPr lang="fr-FR" dirty="0"/>
          </a:p>
        </p:txBody>
      </p:sp>
      <p:sp>
        <p:nvSpPr>
          <p:cNvPr id="5" name="Espace réservé du contenu 4"/>
          <p:cNvSpPr>
            <a:spLocks noGrp="1"/>
          </p:cNvSpPr>
          <p:nvPr>
            <p:ph idx="1"/>
          </p:nvPr>
        </p:nvSpPr>
        <p:spPr/>
        <p:txBody>
          <a:bodyPr numCol="2"/>
          <a:lstStyle/>
          <a:p>
            <a:pPr marL="0" indent="0">
              <a:buNone/>
            </a:pPr>
            <a:r>
              <a:rPr lang="en-US" sz="2400" dirty="0"/>
              <a:t>“</a:t>
            </a:r>
            <a:r>
              <a:rPr lang="en-US" sz="2400" i="1" dirty="0"/>
              <a:t>Your efforts on </a:t>
            </a:r>
            <a:r>
              <a:rPr lang="en-US" sz="2400" i="1" dirty="0" err="1"/>
              <a:t>OpenAPI</a:t>
            </a:r>
            <a:r>
              <a:rPr lang="en-US" sz="2400" i="1" dirty="0"/>
              <a:t>, to check for correctness and interoperability between the different files provided by CT4, but also for CT3 and SA5 originated files, has been an effort worthy of this award. You are the main driver for the use of the ETSI forge tool, to improve the quality of the 3GPP specifications and the </a:t>
            </a:r>
            <a:r>
              <a:rPr lang="en-US" sz="2400" i="1" dirty="0" err="1"/>
              <a:t>OpenAPI</a:t>
            </a:r>
            <a:r>
              <a:rPr lang="en-US" sz="2400" i="1" dirty="0"/>
              <a:t> files within</a:t>
            </a:r>
            <a:r>
              <a:rPr lang="en-US" sz="2400" i="1" dirty="0" smtClean="0"/>
              <a:t>.</a:t>
            </a:r>
            <a:r>
              <a:rPr lang="en-US" sz="2400" dirty="0" smtClean="0"/>
              <a:t>”</a:t>
            </a:r>
          </a:p>
          <a:p>
            <a:pPr marL="0" indent="0">
              <a:buNone/>
            </a:pPr>
            <a:r>
              <a:rPr lang="en-US" sz="2400" b="1" dirty="0" smtClean="0"/>
              <a:t>Peter </a:t>
            </a:r>
            <a:r>
              <a:rPr lang="en-US" sz="2400" b="1" dirty="0"/>
              <a:t>Schmitt, Chair of 3GPP CT </a:t>
            </a:r>
            <a:r>
              <a:rPr lang="en-US" sz="2400" b="1" dirty="0" smtClean="0"/>
              <a:t>WG4</a:t>
            </a:r>
            <a:endParaRPr lang="fr-FR" sz="2400" dirty="0"/>
          </a:p>
        </p:txBody>
      </p:sp>
      <p:grpSp>
        <p:nvGrpSpPr>
          <p:cNvPr id="8" name="Groupe 7"/>
          <p:cNvGrpSpPr/>
          <p:nvPr/>
        </p:nvGrpSpPr>
        <p:grpSpPr>
          <a:xfrm>
            <a:off x="6096000" y="1881188"/>
            <a:ext cx="5327009" cy="3992141"/>
            <a:chOff x="1800225" y="75142"/>
            <a:chExt cx="8610600" cy="6697133"/>
          </a:xfrm>
        </p:grpSpPr>
        <p:pic>
          <p:nvPicPr>
            <p:cNvPr id="4" name="Image 3"/>
            <p:cNvPicPr>
              <a:picLocks noChangeAspect="1"/>
            </p:cNvPicPr>
            <p:nvPr/>
          </p:nvPicPr>
          <p:blipFill>
            <a:blip r:embed="rId2"/>
            <a:stretch>
              <a:fillRect/>
            </a:stretch>
          </p:blipFill>
          <p:spPr>
            <a:xfrm>
              <a:off x="5267325" y="4097013"/>
              <a:ext cx="2476500" cy="1847850"/>
            </a:xfrm>
            <a:prstGeom prst="rect">
              <a:avLst/>
            </a:prstGeom>
          </p:spPr>
        </p:pic>
        <p:pic>
          <p:nvPicPr>
            <p:cNvPr id="6" name="Image 5"/>
            <p:cNvPicPr>
              <a:picLocks noChangeAspect="1"/>
            </p:cNvPicPr>
            <p:nvPr/>
          </p:nvPicPr>
          <p:blipFill>
            <a:blip r:embed="rId3">
              <a:duotone>
                <a:schemeClr val="accent1">
                  <a:shade val="45000"/>
                  <a:satMod val="135000"/>
                </a:schemeClr>
                <a:prstClr val="white"/>
              </a:duotone>
            </a:blip>
            <a:stretch>
              <a:fillRect/>
            </a:stretch>
          </p:blipFill>
          <p:spPr>
            <a:xfrm>
              <a:off x="1800225" y="75142"/>
              <a:ext cx="8610600" cy="6697133"/>
            </a:xfrm>
            <a:prstGeom prst="rect">
              <a:avLst/>
            </a:prstGeom>
            <a:solidFill>
              <a:schemeClr val="bg1"/>
            </a:solidFill>
          </p:spPr>
        </p:pic>
        <p:sp>
          <p:nvSpPr>
            <p:cNvPr id="7" name="ZoneTexte 6"/>
            <p:cNvSpPr txBox="1"/>
            <p:nvPr/>
          </p:nvSpPr>
          <p:spPr>
            <a:xfrm>
              <a:off x="3678483" y="4558076"/>
              <a:ext cx="4854079" cy="1253407"/>
            </a:xfrm>
            <a:prstGeom prst="rect">
              <a:avLst/>
            </a:prstGeom>
            <a:noFill/>
          </p:spPr>
          <p:txBody>
            <a:bodyPr wrap="none" rtlCol="0">
              <a:spAutoFit/>
            </a:bodyPr>
            <a:lstStyle/>
            <a:p>
              <a:pPr algn="ctr" eaLnBrk="1" fontAlgn="auto" hangingPunct="1">
                <a:spcBef>
                  <a:spcPts val="0"/>
                </a:spcBef>
                <a:spcAft>
                  <a:spcPts val="0"/>
                </a:spcAft>
              </a:pPr>
              <a:r>
                <a:rPr lang="fr-FR" sz="1200" dirty="0" smtClean="0">
                  <a:solidFill>
                    <a:prstClr val="white">
                      <a:lumMod val="85000"/>
                    </a:prstClr>
                  </a:solidFill>
                  <a:latin typeface="Algerian" panose="04020705040A02060702" pitchFamily="82" charset="0"/>
                </a:rPr>
                <a:t>2019 3GPP excellence </a:t>
              </a:r>
              <a:r>
                <a:rPr lang="fr-FR" sz="1200" dirty="0" err="1" smtClean="0">
                  <a:solidFill>
                    <a:prstClr val="white">
                      <a:lumMod val="85000"/>
                    </a:prstClr>
                  </a:solidFill>
                  <a:latin typeface="Algerian" panose="04020705040A02060702" pitchFamily="82" charset="0"/>
                </a:rPr>
                <a:t>Award</a:t>
              </a:r>
              <a:r>
                <a:rPr lang="fr-FR" sz="1200" dirty="0" smtClean="0">
                  <a:solidFill>
                    <a:prstClr val="white">
                      <a:lumMod val="85000"/>
                    </a:prstClr>
                  </a:solidFill>
                  <a:latin typeface="Algerian" panose="04020705040A02060702" pitchFamily="82" charset="0"/>
                </a:rPr>
                <a:t> winner</a:t>
              </a:r>
            </a:p>
            <a:p>
              <a:pPr algn="ctr" eaLnBrk="1" fontAlgn="auto" hangingPunct="1">
                <a:spcBef>
                  <a:spcPts val="0"/>
                </a:spcBef>
                <a:spcAft>
                  <a:spcPts val="0"/>
                </a:spcAft>
              </a:pPr>
              <a:endParaRPr lang="fr-FR" sz="1200" dirty="0" smtClean="0">
                <a:solidFill>
                  <a:prstClr val="white">
                    <a:lumMod val="85000"/>
                  </a:prstClr>
                </a:solidFill>
                <a:latin typeface="Algerian" panose="04020705040A02060702" pitchFamily="82" charset="0"/>
              </a:endParaRPr>
            </a:p>
            <a:p>
              <a:pPr algn="ctr" eaLnBrk="1" fontAlgn="auto" hangingPunct="1">
                <a:spcBef>
                  <a:spcPts val="0"/>
                </a:spcBef>
                <a:spcAft>
                  <a:spcPts val="0"/>
                </a:spcAft>
              </a:pPr>
              <a:r>
                <a:rPr lang="fr-FR" sz="1200" dirty="0" smtClean="0">
                  <a:solidFill>
                    <a:prstClr val="white">
                      <a:lumMod val="85000"/>
                    </a:prstClr>
                  </a:solidFill>
                  <a:latin typeface="Algerian" panose="04020705040A02060702" pitchFamily="82" charset="0"/>
                </a:rPr>
                <a:t>Jesus De Gregorio</a:t>
              </a:r>
            </a:p>
            <a:p>
              <a:pPr algn="ctr" eaLnBrk="1" fontAlgn="auto" hangingPunct="1">
                <a:spcBef>
                  <a:spcPts val="0"/>
                </a:spcBef>
                <a:spcAft>
                  <a:spcPts val="0"/>
                </a:spcAft>
              </a:pPr>
              <a:r>
                <a:rPr lang="fr-FR" sz="1200" dirty="0" smtClean="0">
                  <a:solidFill>
                    <a:prstClr val="white">
                      <a:lumMod val="85000"/>
                    </a:prstClr>
                  </a:solidFill>
                  <a:latin typeface="Algerian" panose="04020705040A02060702" pitchFamily="82" charset="0"/>
                </a:rPr>
                <a:t>3GPP CT WG4</a:t>
              </a:r>
            </a:p>
          </p:txBody>
        </p:sp>
        <p:pic>
          <p:nvPicPr>
            <p:cNvPr id="2" name="Image 1"/>
            <p:cNvPicPr>
              <a:picLocks noChangeAspect="1"/>
            </p:cNvPicPr>
            <p:nvPr/>
          </p:nvPicPr>
          <p:blipFill>
            <a:blip r:embed="rId4"/>
            <a:stretch>
              <a:fillRect/>
            </a:stretch>
          </p:blipFill>
          <p:spPr>
            <a:xfrm>
              <a:off x="5100637" y="674567"/>
              <a:ext cx="2009775" cy="2009775"/>
            </a:xfrm>
            <a:prstGeom prst="rect">
              <a:avLst/>
            </a:prstGeom>
          </p:spPr>
        </p:pic>
      </p:grpSp>
    </p:spTree>
    <p:extLst>
      <p:ext uri="{BB962C8B-B14F-4D97-AF65-F5344CB8AC3E}">
        <p14:creationId xmlns:p14="http://schemas.microsoft.com/office/powerpoint/2010/main" val="525273306"/>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a:t>
            </a:r>
            <a:r>
              <a:rPr lang="fr-FR" dirty="0" smtClean="0"/>
              <a:t> You!</a:t>
            </a:r>
            <a:endParaRPr lang="fr-FR" dirty="0"/>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Chairman</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Behrouz Aghili</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ATIS</a:t>
            </a:r>
            <a:br>
              <a:rPr lang="fr-FR" altLang="en-US" sz="1800"/>
            </a:br>
            <a:r>
              <a:rPr lang="en-US" altLang="en-US" sz="1800"/>
              <a:t>behrouz.aghili@interdigital.com</a:t>
            </a:r>
            <a:endParaRPr lang="fr-FR" altLang="en-US" sz="1800"/>
          </a:p>
          <a:p>
            <a:pPr>
              <a:lnSpc>
                <a:spcPct val="100000"/>
              </a:lnSpc>
              <a:spcBef>
                <a:spcPct val="0"/>
              </a:spcBef>
              <a:buFontTx/>
              <a:buNone/>
            </a:pPr>
            <a:endParaRPr lang="fr-FR" altLang="en-US" sz="1800"/>
          </a:p>
          <a:p>
            <a:pPr>
              <a:buFontTx/>
              <a:buNone/>
            </a:pPr>
            <a:endParaRPr lang="fr-FR" altLang="en-US" sz="1800"/>
          </a:p>
          <a:p>
            <a:pPr>
              <a:buFontTx/>
              <a:buNone/>
            </a:pPr>
            <a:endParaRPr lang="en-US" altLang="en-US" sz="1800"/>
          </a:p>
        </p:txBody>
      </p:sp>
      <p:sp>
        <p:nvSpPr>
          <p:cNvPr id="4101"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J</a:t>
            </a:r>
            <a:r>
              <a:rPr lang="fr-FR" altLang="en-US" sz="1800" dirty="0" err="1"/>
              <a:t>ohannes</a:t>
            </a:r>
            <a:r>
              <a:rPr lang="fr-FR" altLang="en-US" sz="1800" dirty="0"/>
              <a:t> Achter</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johannes.achter@magenta.at</a:t>
            </a:r>
            <a:endParaRPr lang="fr-FR" altLang="en-US" sz="1800" dirty="0"/>
          </a:p>
          <a:p>
            <a:pPr>
              <a:buFontTx/>
              <a:buNone/>
            </a:pPr>
            <a:endParaRPr lang="en-US" altLang="en-US" sz="1800" dirty="0"/>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t>kimmo.kymalainen@etsi.org</a:t>
            </a:r>
            <a:endParaRPr lang="en-US" altLang="en-US" sz="1800" dirty="0"/>
          </a:p>
        </p:txBody>
      </p:sp>
      <p:pic>
        <p:nvPicPr>
          <p:cNvPr id="4105" name="Picture 2"/>
          <p:cNvPicPr>
            <a:picLocks noChangeAspect="1"/>
          </p:cNvPicPr>
          <p:nvPr/>
        </p:nvPicPr>
        <p:blipFill>
          <a:blip r:embed="rId4">
            <a:extLst>
              <a:ext uri="{28A0092B-C50C-407E-A947-70E740481C1C}">
                <a14:useLocalDpi xmlns:a14="http://schemas.microsoft.com/office/drawing/2010/main" val="0"/>
              </a:ext>
            </a:extLst>
          </a:blip>
          <a:srcRect t="26517" r="27983"/>
          <a:stretch>
            <a:fillRect/>
          </a:stretch>
        </p:blipFill>
        <p:spPr bwMode="auto">
          <a:xfrm>
            <a:off x="6210300" y="3505200"/>
            <a:ext cx="12477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
          <p:cNvPicPr>
            <a:picLocks noChangeAspect="1"/>
          </p:cNvPicPr>
          <p:nvPr/>
        </p:nvPicPr>
        <p:blipFill>
          <a:blip r:embed="rId5">
            <a:extLst>
              <a:ext uri="{28A0092B-C50C-407E-A947-70E740481C1C}">
                <a14:useLocalDpi xmlns:a14="http://schemas.microsoft.com/office/drawing/2010/main" val="0"/>
              </a:ext>
            </a:extLst>
          </a:blip>
          <a:srcRect l="34241" t="34871" r="32156" b="33260"/>
          <a:stretch>
            <a:fillRect/>
          </a:stretch>
        </p:blipFill>
        <p:spPr bwMode="auto">
          <a:xfrm>
            <a:off x="6358467" y="2011472"/>
            <a:ext cx="1099608" cy="1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 xmlns:a16="http://schemas.microsoft.com/office/drawing/2014/main" id="{A1F42FB0-3F4D-4D24-93E6-391849EBED8B}"/>
              </a:ext>
            </a:extLst>
          </p:cNvPr>
          <p:cNvPicPr>
            <a:picLocks noChangeAspect="1"/>
          </p:cNvPicPr>
          <p:nvPr/>
        </p:nvPicPr>
        <p:blipFill>
          <a:blip r:embed="rId8"/>
          <a:stretch>
            <a:fillRect/>
          </a:stretch>
        </p:blipFill>
        <p:spPr>
          <a:xfrm>
            <a:off x="702734" y="4775200"/>
            <a:ext cx="1460975" cy="1429189"/>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E-Election and </a:t>
            </a:r>
            <a:r>
              <a:rPr lang="fr-FR" smtClean="0"/>
              <a:t>CT leadership</a:t>
            </a:r>
            <a:endParaRPr lang="fr-FR" dirty="0"/>
          </a:p>
        </p:txBody>
      </p:sp>
    </p:spTree>
    <p:extLst>
      <p:ext uri="{BB962C8B-B14F-4D97-AF65-F5344CB8AC3E}">
        <p14:creationId xmlns:p14="http://schemas.microsoft.com/office/powerpoint/2010/main" val="27430059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xmlns="" id="{31CAFD9A-E66A-4E7F-9B4A-076B845513C1}"/>
              </a:ext>
            </a:extLst>
          </p:cNvPr>
          <p:cNvSpPr>
            <a:spLocks noGrp="1"/>
          </p:cNvSpPr>
          <p:nvPr>
            <p:ph type="title"/>
          </p:nvPr>
        </p:nvSpPr>
        <p:spPr/>
        <p:txBody>
          <a:bodyPr/>
          <a:lstStyle/>
          <a:p>
            <a:r>
              <a:rPr lang="en-GB" altLang="en-US" dirty="0" smtClean="0"/>
              <a:t>Status</a:t>
            </a:r>
            <a:endParaRPr lang="en-GB" altLang="en-US" dirty="0"/>
          </a:p>
        </p:txBody>
      </p:sp>
      <p:sp>
        <p:nvSpPr>
          <p:cNvPr id="9219" name="Content Placeholder 2">
            <a:extLst>
              <a:ext uri="{FF2B5EF4-FFF2-40B4-BE49-F238E27FC236}">
                <a16:creationId xmlns:a16="http://schemas.microsoft.com/office/drawing/2014/main" xmlns="" id="{CF0FD136-175C-4835-B90A-A6AE38A68FA2}"/>
              </a:ext>
            </a:extLst>
          </p:cNvPr>
          <p:cNvSpPr>
            <a:spLocks noGrp="1"/>
          </p:cNvSpPr>
          <p:nvPr>
            <p:ph idx="1"/>
          </p:nvPr>
        </p:nvSpPr>
        <p:spPr/>
        <p:txBody>
          <a:bodyPr/>
          <a:lstStyle/>
          <a:p>
            <a:r>
              <a:rPr lang="en-US" altLang="en-US" sz="2700" dirty="0"/>
              <a:t>Phase 1: Crisis Annex to allow e-voting  </a:t>
            </a:r>
            <a:r>
              <a:rPr lang="en-US" altLang="en-US" sz="2700" dirty="0">
                <a:solidFill>
                  <a:srgbClr val="FF0000"/>
                </a:solidFill>
              </a:rPr>
              <a:t>[Completed]</a:t>
            </a:r>
          </a:p>
          <a:p>
            <a:pPr lvl="1"/>
            <a:r>
              <a:rPr lang="en-US" altLang="en-US" dirty="0"/>
              <a:t>Annex drafted, approved, and activated (May 15, 2020)</a:t>
            </a:r>
          </a:p>
          <a:p>
            <a:pPr lvl="1"/>
            <a:r>
              <a:rPr lang="en-US" altLang="en-US" sz="2300" dirty="0"/>
              <a:t>e-Elections prohibited</a:t>
            </a:r>
          </a:p>
          <a:p>
            <a:pPr lvl="1"/>
            <a:r>
              <a:rPr lang="en-US" altLang="en-US" sz="2300" dirty="0"/>
              <a:t>Does not change how voting rights are accrued and maintained (e.g., still based on physical meetings)</a:t>
            </a:r>
          </a:p>
          <a:p>
            <a:r>
              <a:rPr lang="en-US" altLang="en-US" sz="2700" dirty="0"/>
              <a:t>Phase 2: Crisis Annex changes to permit e-elections </a:t>
            </a:r>
            <a:r>
              <a:rPr lang="en-US" altLang="en-US" sz="2700" dirty="0">
                <a:solidFill>
                  <a:srgbClr val="00B050"/>
                </a:solidFill>
              </a:rPr>
              <a:t>[Recommendations in subsequent slides]</a:t>
            </a:r>
          </a:p>
          <a:p>
            <a:pPr lvl="1"/>
            <a:r>
              <a:rPr lang="en-US" altLang="en-US" sz="2300" dirty="0"/>
              <a:t>Changes to crisis annex proposed to this meeting</a:t>
            </a:r>
          </a:p>
          <a:p>
            <a:pPr lvl="1"/>
            <a:r>
              <a:rPr lang="en-US" altLang="en-US" sz="2300" dirty="0"/>
              <a:t>Secure e-tool for voting needed</a:t>
            </a:r>
          </a:p>
          <a:p>
            <a:pPr lvl="1"/>
            <a:r>
              <a:rPr lang="en-US" altLang="en-US" sz="2300" dirty="0"/>
              <a:t>Decision needed for when to resume elections</a:t>
            </a:r>
          </a:p>
          <a:p>
            <a:pPr lvl="1"/>
            <a:r>
              <a:rPr lang="en-US" altLang="en-US" sz="2300" dirty="0"/>
              <a:t>Forewarning needed on resuming elections</a:t>
            </a:r>
          </a:p>
        </p:txBody>
      </p:sp>
    </p:spTree>
    <p:extLst>
      <p:ext uri="{BB962C8B-B14F-4D97-AF65-F5344CB8AC3E}">
        <p14:creationId xmlns:p14="http://schemas.microsoft.com/office/powerpoint/2010/main" val="48284110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xmlns="" id="{31CAFD9A-E66A-4E7F-9B4A-076B845513C1}"/>
              </a:ext>
            </a:extLst>
          </p:cNvPr>
          <p:cNvSpPr>
            <a:spLocks noGrp="1"/>
          </p:cNvSpPr>
          <p:nvPr>
            <p:ph type="title"/>
          </p:nvPr>
        </p:nvSpPr>
        <p:spPr/>
        <p:txBody>
          <a:bodyPr/>
          <a:lstStyle/>
          <a:p>
            <a:r>
              <a:rPr lang="en-GB" altLang="en-US" smtClean="0"/>
              <a:t>Recommendations sent to PCG</a:t>
            </a:r>
            <a:endParaRPr lang="en-GB" altLang="en-US" dirty="0"/>
          </a:p>
        </p:txBody>
      </p:sp>
      <p:sp>
        <p:nvSpPr>
          <p:cNvPr id="9219" name="Content Placeholder 2">
            <a:extLst>
              <a:ext uri="{FF2B5EF4-FFF2-40B4-BE49-F238E27FC236}">
                <a16:creationId xmlns:a16="http://schemas.microsoft.com/office/drawing/2014/main" xmlns="" id="{CF0FD136-175C-4835-B90A-A6AE38A68FA2}"/>
              </a:ext>
            </a:extLst>
          </p:cNvPr>
          <p:cNvSpPr>
            <a:spLocks noGrp="1"/>
          </p:cNvSpPr>
          <p:nvPr>
            <p:ph idx="1"/>
          </p:nvPr>
        </p:nvSpPr>
        <p:spPr/>
        <p:txBody>
          <a:bodyPr/>
          <a:lstStyle/>
          <a:p>
            <a:r>
              <a:rPr lang="en-US" altLang="en-US" sz="2400" dirty="0" smtClean="0"/>
              <a:t>Reco1: Approve changes to Crisis Annex to allow e-elections</a:t>
            </a:r>
          </a:p>
          <a:p>
            <a:r>
              <a:rPr lang="en-US" altLang="en-US" sz="2400" dirty="0" smtClean="0"/>
              <a:t>Reco2: Elections postponed until availability of a secure e-voting tool</a:t>
            </a:r>
          </a:p>
          <a:p>
            <a:pPr lvl="0"/>
            <a:r>
              <a:rPr lang="en-US" altLang="en-US" sz="2400" dirty="0" smtClean="0"/>
              <a:t>Reco3: Periodic </a:t>
            </a:r>
            <a:r>
              <a:rPr lang="en-US" sz="2400" dirty="0" smtClean="0"/>
              <a:t>PCG review of the situation and decide when to allow elections</a:t>
            </a:r>
          </a:p>
          <a:p>
            <a:pPr lvl="1"/>
            <a:r>
              <a:rPr lang="en-US" sz="2000" dirty="0" smtClean="0"/>
              <a:t>no consensus on when elections should resume</a:t>
            </a:r>
          </a:p>
          <a:p>
            <a:pPr lvl="2"/>
            <a:r>
              <a:rPr lang="en-US" sz="1800" dirty="0" smtClean="0"/>
              <a:t>Resume election starting March 2021 (if tool available in Dec 2020 as expected)</a:t>
            </a:r>
          </a:p>
          <a:p>
            <a:pPr lvl="2"/>
            <a:r>
              <a:rPr lang="en-US" sz="1800" dirty="0" smtClean="0"/>
              <a:t>PCG reviews periodically allowing elections to be delayed past March 2021 </a:t>
            </a:r>
          </a:p>
          <a:p>
            <a:pPr lvl="1"/>
            <a:r>
              <a:rPr lang="en-US" sz="2000" dirty="0" smtClean="0"/>
              <a:t>Election delays may be in the form of postponing elections or by extending the official terms.</a:t>
            </a:r>
          </a:p>
          <a:p>
            <a:pPr lvl="2"/>
            <a:r>
              <a:rPr lang="en-US" sz="1800" dirty="0" smtClean="0"/>
              <a:t>Postponing elections result in all delayed elections occurring soon after that date</a:t>
            </a:r>
          </a:p>
          <a:p>
            <a:pPr lvl="2"/>
            <a:r>
              <a:rPr lang="en-US" sz="1800" dirty="0" smtClean="0"/>
              <a:t>Shifting elections will result in terms not due for re-election also being shifted out in time.</a:t>
            </a:r>
          </a:p>
          <a:p>
            <a:r>
              <a:rPr lang="en-US" sz="2400" dirty="0" smtClean="0"/>
              <a:t>Reco4: When resuming election, allow at least 2 months forewarning before elections are actually held</a:t>
            </a:r>
            <a:endParaRPr lang="en-US" altLang="en-US" sz="2400" dirty="0" smtClean="0"/>
          </a:p>
          <a:p>
            <a:endParaRPr lang="en-US" sz="2400" dirty="0" smtClean="0"/>
          </a:p>
          <a:p>
            <a:endParaRPr lang="en-US" altLang="en-US" sz="2400" dirty="0" smtClean="0"/>
          </a:p>
          <a:p>
            <a:endParaRPr lang="en-US" altLang="en-US" sz="2400" dirty="0"/>
          </a:p>
        </p:txBody>
      </p:sp>
    </p:spTree>
    <p:extLst>
      <p:ext uri="{BB962C8B-B14F-4D97-AF65-F5344CB8AC3E}">
        <p14:creationId xmlns:p14="http://schemas.microsoft.com/office/powerpoint/2010/main" val="64232313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Impact on CT leadership</a:t>
            </a:r>
            <a:endParaRPr lang="fr-FR" dirty="0"/>
          </a:p>
        </p:txBody>
      </p:sp>
      <p:graphicFrame>
        <p:nvGraphicFramePr>
          <p:cNvPr id="7" name="Tableau 6"/>
          <p:cNvGraphicFramePr>
            <a:graphicFrameLocks noGrp="1"/>
          </p:cNvGraphicFramePr>
          <p:nvPr/>
        </p:nvGraphicFramePr>
        <p:xfrm>
          <a:off x="544585" y="2060079"/>
          <a:ext cx="10515600" cy="3244867"/>
        </p:xfrm>
        <a:graphic>
          <a:graphicData uri="http://schemas.openxmlformats.org/drawingml/2006/table">
            <a:tbl>
              <a:tblPr/>
              <a:tblGrid>
                <a:gridCol w="706931"/>
                <a:gridCol w="883664"/>
                <a:gridCol w="1260694"/>
                <a:gridCol w="1955843"/>
                <a:gridCol w="706931"/>
                <a:gridCol w="1425644"/>
                <a:gridCol w="2253343"/>
                <a:gridCol w="1016213"/>
                <a:gridCol w="306337"/>
              </a:tblGrid>
              <a:tr h="415555">
                <a:tc>
                  <a:txBody>
                    <a:bodyPr/>
                    <a:lstStyle/>
                    <a:p>
                      <a:pPr algn="ctr" fontAlgn="ctr"/>
                      <a:r>
                        <a:rPr lang="fr-FR" sz="1000" b="1" i="0" u="none" strike="noStrike">
                          <a:solidFill>
                            <a:srgbClr val="000000"/>
                          </a:solidFill>
                          <a:effectLst/>
                          <a:latin typeface="Calibri" panose="020F0502020204030204" pitchFamily="34" charset="0"/>
                        </a:rPr>
                        <a:t>TSG/WG</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F781"/>
                    </a:solidFill>
                  </a:tcPr>
                </a:tc>
                <a:tc>
                  <a:txBody>
                    <a:bodyPr/>
                    <a:lstStyle/>
                    <a:p>
                      <a:pPr algn="ctr" fontAlgn="ctr"/>
                      <a:r>
                        <a:rPr lang="fr-FR" sz="1000" b="1" i="0" u="none" strike="noStrike">
                          <a:solidFill>
                            <a:srgbClr val="000000"/>
                          </a:solidFill>
                          <a:effectLst/>
                          <a:latin typeface="Calibri" panose="020F0502020204030204" pitchFamily="34" charset="0"/>
                        </a:rPr>
                        <a:t>Position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F781"/>
                    </a:solidFill>
                  </a:tcPr>
                </a:tc>
                <a:tc>
                  <a:txBody>
                    <a:bodyPr/>
                    <a:lstStyle/>
                    <a:p>
                      <a:pPr algn="ctr" fontAlgn="ctr"/>
                      <a:r>
                        <a:rPr lang="fr-FR" sz="1000" b="1" i="0" u="none" strike="noStrike">
                          <a:solidFill>
                            <a:srgbClr val="000000"/>
                          </a:solidFill>
                          <a:effectLst/>
                          <a:latin typeface="Calibri" panose="020F0502020204030204" pitchFamily="34" charset="0"/>
                        </a:rPr>
                        <a:t>Name</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F781"/>
                    </a:solidFill>
                  </a:tcPr>
                </a:tc>
                <a:tc>
                  <a:txBody>
                    <a:bodyPr/>
                    <a:lstStyle/>
                    <a:p>
                      <a:pPr algn="ctr" fontAlgn="ctr"/>
                      <a:r>
                        <a:rPr lang="fr-FR" sz="1000" b="1" i="0" u="none" strike="noStrike">
                          <a:solidFill>
                            <a:srgbClr val="000000"/>
                          </a:solidFill>
                          <a:effectLst/>
                          <a:latin typeface="Calibri" panose="020F0502020204030204" pitchFamily="34" charset="0"/>
                        </a:rPr>
                        <a:t>Organization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F781"/>
                    </a:solidFill>
                  </a:tcPr>
                </a:tc>
                <a:tc>
                  <a:txBody>
                    <a:bodyPr/>
                    <a:lstStyle/>
                    <a:p>
                      <a:pPr algn="ctr" fontAlgn="ctr"/>
                      <a:r>
                        <a:rPr lang="fr-FR" sz="1000" b="0" i="0" u="sng" strike="noStrike">
                          <a:solidFill>
                            <a:srgbClr val="0563C1"/>
                          </a:solidFill>
                          <a:effectLst/>
                          <a:latin typeface="Calibri" panose="020F0502020204030204" pitchFamily="34" charset="0"/>
                          <a:hlinkClick r:id="rId2"/>
                        </a:rPr>
                        <a:t>3GPP OP</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F781"/>
                    </a:solidFill>
                  </a:tcPr>
                </a:tc>
                <a:tc>
                  <a:txBody>
                    <a:bodyPr/>
                    <a:lstStyle/>
                    <a:p>
                      <a:pPr algn="ctr" fontAlgn="ctr"/>
                      <a:r>
                        <a:rPr lang="fr-FR" sz="1000" b="1" i="0" u="none" strike="noStrike">
                          <a:solidFill>
                            <a:srgbClr val="000000"/>
                          </a:solidFill>
                          <a:effectLst/>
                          <a:latin typeface="Calibri" panose="020F0502020204030204" pitchFamily="34" charset="0"/>
                        </a:rPr>
                        <a:t>(re-)elected / appointed</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F781"/>
                    </a:solidFill>
                  </a:tcPr>
                </a:tc>
                <a:tc>
                  <a:txBody>
                    <a:bodyPr/>
                    <a:lstStyle/>
                    <a:p>
                      <a:pPr algn="ctr" fontAlgn="ctr"/>
                      <a:r>
                        <a:rPr lang="fr-FR" sz="1000" b="1" i="0" u="none" strike="noStrike">
                          <a:solidFill>
                            <a:srgbClr val="000000"/>
                          </a:solidFill>
                          <a:effectLst/>
                          <a:latin typeface="Calibri" panose="020F0502020204030204" pitchFamily="34" charset="0"/>
                        </a:rPr>
                        <a:t>Remarks</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F781"/>
                    </a:solidFill>
                  </a:tcPr>
                </a:tc>
                <a:tc>
                  <a:txBody>
                    <a:bodyPr/>
                    <a:lstStyle/>
                    <a:p>
                      <a:pPr algn="ctr" fontAlgn="ctr"/>
                      <a:r>
                        <a:rPr lang="fr-FR" sz="1000" b="1" i="0" u="none" strike="noStrike">
                          <a:solidFill>
                            <a:srgbClr val="000000"/>
                          </a:solidFill>
                          <a:effectLst/>
                          <a:latin typeface="Calibri" panose="020F0502020204030204" pitchFamily="34" charset="0"/>
                        </a:rPr>
                        <a:t>End of term</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F781"/>
                    </a:solid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r h="176832">
                <a:tc>
                  <a:txBody>
                    <a:bodyPr/>
                    <a:lstStyle/>
                    <a:p>
                      <a:pPr algn="l" fontAlgn="b"/>
                      <a:r>
                        <a:rPr lang="fr-FR" sz="1000" b="0" i="0" u="none" strike="noStrike">
                          <a:solidFill>
                            <a:srgbClr val="000000"/>
                          </a:solidFill>
                          <a:effectLst/>
                          <a:latin typeface="Calibri" panose="020F0502020204030204" pitchFamily="34" charset="0"/>
                        </a:rPr>
                        <a:t>CT</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sng" strike="noStrike">
                          <a:solidFill>
                            <a:srgbClr val="0563C1"/>
                          </a:solidFill>
                          <a:effectLst/>
                          <a:latin typeface="Calibri" panose="020F0502020204030204" pitchFamily="34" charset="0"/>
                          <a:hlinkClick r:id="rId3"/>
                        </a:rPr>
                        <a:t>MORAND, Lionel</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Orange</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ETSI</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r" fontAlgn="ctr"/>
                      <a:r>
                        <a:rPr lang="fr-FR" sz="1000" b="0" i="0" u="none" strike="noStrike">
                          <a:solidFill>
                            <a:srgbClr val="000000"/>
                          </a:solidFill>
                          <a:effectLst/>
                          <a:latin typeface="Calibri" panose="020F0502020204030204" pitchFamily="34" charset="0"/>
                        </a:rPr>
                        <a:t>19/03/2019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elected at CT#83</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03/21 at CT#91</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r>
              <a:tr h="176832">
                <a:tc>
                  <a:txBody>
                    <a:bodyPr/>
                    <a:lstStyle/>
                    <a:p>
                      <a:pPr algn="l" fontAlgn="b"/>
                      <a:r>
                        <a:rPr lang="fr-FR" sz="1000" b="0" i="0" u="none" strike="noStrike">
                          <a:solidFill>
                            <a:srgbClr val="000000"/>
                          </a:solidFill>
                          <a:effectLst/>
                          <a:latin typeface="Calibri" panose="020F0502020204030204" pitchFamily="34" charset="0"/>
                        </a:rPr>
                        <a:t>CT</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sng" strike="noStrike">
                          <a:solidFill>
                            <a:srgbClr val="0563C1"/>
                          </a:solidFill>
                          <a:effectLst/>
                          <a:latin typeface="Calibri" panose="020F0502020204030204" pitchFamily="34" charset="0"/>
                          <a:hlinkClick r:id="rId4"/>
                        </a:rPr>
                        <a:t>AGHILI, Behrouz</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InterDigital Communications</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ATIS</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r" fontAlgn="ctr"/>
                      <a:r>
                        <a:rPr lang="fr-FR" sz="1000" b="0" i="0" u="none" strike="noStrike">
                          <a:solidFill>
                            <a:srgbClr val="000000"/>
                          </a:solidFill>
                          <a:effectLst/>
                          <a:latin typeface="Calibri" panose="020F0502020204030204" pitchFamily="34" charset="0"/>
                        </a:rPr>
                        <a:t>19/03/2019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1" i="0" u="none" strike="noStrike">
                          <a:solidFill>
                            <a:srgbClr val="FF0000"/>
                          </a:solidFill>
                          <a:effectLst/>
                          <a:latin typeface="Calibri" panose="020F0502020204030204" pitchFamily="34" charset="0"/>
                        </a:rPr>
                        <a:t>re-elected at CT#83</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1" i="0" u="none" strike="noStrike">
                          <a:solidFill>
                            <a:srgbClr val="FF0000"/>
                          </a:solidFill>
                          <a:effectLst/>
                          <a:latin typeface="Calibri" panose="020F0502020204030204" pitchFamily="34" charset="0"/>
                        </a:rPr>
                        <a:t>03/21 at CT#91 </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fr-FR" sz="1000" b="1" i="0" u="none" strike="noStrike">
                          <a:solidFill>
                            <a:srgbClr val="000000"/>
                          </a:solidFill>
                          <a:effectLst/>
                          <a:latin typeface="Calibri" panose="020F0502020204030204" pitchFamily="34" charset="0"/>
                        </a:rPr>
                        <a:t>x</a:t>
                      </a: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r h="176832">
                <a:tc>
                  <a:txBody>
                    <a:bodyPr/>
                    <a:lstStyle/>
                    <a:p>
                      <a:pPr algn="l" fontAlgn="b"/>
                      <a:r>
                        <a:rPr lang="fr-FR" sz="1000" b="0" i="0" u="none" strike="noStrike">
                          <a:solidFill>
                            <a:srgbClr val="000000"/>
                          </a:solidFill>
                          <a:effectLst/>
                          <a:latin typeface="Calibri" panose="020F0502020204030204" pitchFamily="34" charset="0"/>
                        </a:rPr>
                        <a:t>CT</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sng" strike="noStrike">
                          <a:solidFill>
                            <a:srgbClr val="0563C1"/>
                          </a:solidFill>
                          <a:effectLst/>
                          <a:latin typeface="Calibri" panose="020F0502020204030204" pitchFamily="34" charset="0"/>
                          <a:hlinkClick r:id="rId5"/>
                        </a:rPr>
                        <a:t>AI, Ming</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CATT</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CCSA</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r" fontAlgn="ctr"/>
                      <a:r>
                        <a:rPr lang="fr-FR" sz="1000" b="0" i="0" u="none" strike="noStrike">
                          <a:solidFill>
                            <a:srgbClr val="000000"/>
                          </a:solidFill>
                          <a:effectLst/>
                          <a:latin typeface="Calibri" panose="020F0502020204030204" pitchFamily="34" charset="0"/>
                        </a:rPr>
                        <a:t>19/03/2019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elected at CT#83</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03/21 at CT#91 </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r>
              <a:tr h="176832">
                <a:tc>
                  <a:txBody>
                    <a:bodyPr/>
                    <a:lstStyle/>
                    <a:p>
                      <a:pPr algn="l" fontAlgn="b"/>
                      <a:r>
                        <a:rPr lang="fr-FR" sz="1000" b="0" i="0" u="none" strike="noStrike">
                          <a:solidFill>
                            <a:srgbClr val="000000"/>
                          </a:solidFill>
                          <a:effectLst/>
                          <a:latin typeface="Calibri" panose="020F0502020204030204" pitchFamily="34" charset="0"/>
                        </a:rPr>
                        <a:t>CT</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sng" strike="noStrike">
                          <a:solidFill>
                            <a:srgbClr val="0563C1"/>
                          </a:solidFill>
                          <a:effectLst/>
                          <a:latin typeface="Calibri" panose="020F0502020204030204" pitchFamily="34" charset="0"/>
                          <a:hlinkClick r:id="rId6"/>
                        </a:rPr>
                        <a:t>ACHTER, Johannes</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Deutsche Telekom AG</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0" i="0" u="none" strike="noStrike">
                          <a:solidFill>
                            <a:srgbClr val="000000"/>
                          </a:solidFill>
                          <a:effectLst/>
                          <a:latin typeface="Calibri" panose="020F0502020204030204" pitchFamily="34" charset="0"/>
                        </a:rPr>
                        <a:t>ETSI</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r" fontAlgn="ctr"/>
                      <a:r>
                        <a:rPr lang="fr-FR" sz="1000" b="0" i="0" u="none" strike="noStrike">
                          <a:solidFill>
                            <a:srgbClr val="000000"/>
                          </a:solidFill>
                          <a:effectLst/>
                          <a:latin typeface="Calibri" panose="020F0502020204030204" pitchFamily="34" charset="0"/>
                        </a:rPr>
                        <a:t>19/03/2019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1" i="0" u="none" strike="noStrike">
                          <a:solidFill>
                            <a:srgbClr val="FF0000"/>
                          </a:solidFill>
                          <a:effectLst/>
                          <a:latin typeface="Calibri" panose="020F0502020204030204" pitchFamily="34" charset="0"/>
                        </a:rPr>
                        <a:t>re-elected at CT#83</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l" fontAlgn="ctr"/>
                      <a:r>
                        <a:rPr lang="fr-FR" sz="1000" b="1" i="0" u="none" strike="noStrike">
                          <a:solidFill>
                            <a:srgbClr val="FF0000"/>
                          </a:solidFill>
                          <a:effectLst/>
                          <a:latin typeface="Calibri" panose="020F0502020204030204" pitchFamily="34" charset="0"/>
                        </a:rPr>
                        <a:t>03/21 at CT#91 </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fr-FR" sz="1000" b="1" i="0" u="none" strike="noStrike">
                          <a:solidFill>
                            <a:srgbClr val="000000"/>
                          </a:solidFill>
                          <a:effectLst/>
                          <a:latin typeface="Calibri" panose="020F0502020204030204" pitchFamily="34" charset="0"/>
                        </a:rPr>
                        <a:t>x</a:t>
                      </a: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r h="176832">
                <a:tc>
                  <a:txBody>
                    <a:bodyPr/>
                    <a:lstStyle/>
                    <a:p>
                      <a:pPr algn="l" fontAlgn="b"/>
                      <a:r>
                        <a:rPr lang="fr-FR" sz="1000" b="0" i="0" u="none" strike="noStrike">
                          <a:solidFill>
                            <a:srgbClr val="000000"/>
                          </a:solidFill>
                          <a:effectLst/>
                          <a:latin typeface="Calibri" panose="020F0502020204030204" pitchFamily="34" charset="0"/>
                        </a:rPr>
                        <a:t>CT1</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sng" strike="noStrike">
                          <a:solidFill>
                            <a:srgbClr val="0563C1"/>
                          </a:solidFill>
                          <a:effectLst/>
                          <a:latin typeface="Calibri" panose="020F0502020204030204" pitchFamily="34" charset="0"/>
                          <a:hlinkClick r:id="rId7"/>
                        </a:rPr>
                        <a:t>LEIS, Peter</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Nokia Germany</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ETSI</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r" fontAlgn="ctr"/>
                      <a:r>
                        <a:rPr lang="fr-FR" sz="1000" b="0" i="0" u="none" strike="noStrike">
                          <a:solidFill>
                            <a:srgbClr val="000000"/>
                          </a:solidFill>
                          <a:effectLst/>
                          <a:latin typeface="Calibri" panose="020F0502020204030204" pitchFamily="34" charset="0"/>
                        </a:rPr>
                        <a:t>15/04/2019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Elected at CT1#116</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04/21 at CT1#129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8842" marR="8842" marT="8842" marB="0" anchor="ctr">
                    <a:lnL w="6350" cap="flat" cmpd="sng" algn="ctr">
                      <a:solidFill>
                        <a:srgbClr val="000000"/>
                      </a:solidFill>
                      <a:prstDash val="solid"/>
                      <a:round/>
                      <a:headEnd type="none" w="med" len="med"/>
                      <a:tailEnd type="none" w="med" len="med"/>
                    </a:lnL>
                    <a:lnR>
                      <a:noFill/>
                    </a:lnR>
                    <a:lnT>
                      <a:noFill/>
                    </a:lnT>
                    <a:lnB>
                      <a:noFill/>
                    </a:lnB>
                    <a:solidFill>
                      <a:srgbClr val="FCE4D6"/>
                    </a:solidFill>
                  </a:tcPr>
                </a:tc>
              </a:tr>
              <a:tr h="176832">
                <a:tc>
                  <a:txBody>
                    <a:bodyPr/>
                    <a:lstStyle/>
                    <a:p>
                      <a:pPr algn="l" fontAlgn="b"/>
                      <a:r>
                        <a:rPr lang="fr-FR" sz="1000" b="0" i="0" u="none" strike="noStrike">
                          <a:solidFill>
                            <a:srgbClr val="000000"/>
                          </a:solidFill>
                          <a:effectLst/>
                          <a:latin typeface="Calibri" panose="020F0502020204030204" pitchFamily="34" charset="0"/>
                        </a:rPr>
                        <a:t>CT1</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sng" strike="noStrike">
                          <a:solidFill>
                            <a:srgbClr val="0563C1"/>
                          </a:solidFill>
                          <a:effectLst/>
                          <a:latin typeface="Calibri" panose="020F0502020204030204" pitchFamily="34" charset="0"/>
                          <a:hlinkClick r:id="rId8"/>
                        </a:rPr>
                        <a:t>AXELL, Jörgen</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Ericsson LM</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ETSI</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r" fontAlgn="ctr"/>
                      <a:r>
                        <a:rPr lang="fr-FR" sz="1000" b="0" i="0" u="none" strike="noStrike">
                          <a:solidFill>
                            <a:srgbClr val="000000"/>
                          </a:solidFill>
                          <a:effectLst/>
                          <a:latin typeface="Calibri" panose="020F0502020204030204" pitchFamily="34" charset="0"/>
                        </a:rPr>
                        <a:t>17/05/2019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Elected at CT1#117</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05/21 at CT1#130</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DEDED"/>
                    </a:solidFill>
                  </a:tcPr>
                </a:tc>
              </a:tr>
              <a:tr h="176832">
                <a:tc>
                  <a:txBody>
                    <a:bodyPr/>
                    <a:lstStyle/>
                    <a:p>
                      <a:pPr algn="l" fontAlgn="b"/>
                      <a:r>
                        <a:rPr lang="fr-FR" sz="1000" b="0" i="0" u="none" strike="noStrike">
                          <a:solidFill>
                            <a:srgbClr val="000000"/>
                          </a:solidFill>
                          <a:effectLst/>
                          <a:latin typeface="Calibri" panose="020F0502020204030204" pitchFamily="34" charset="0"/>
                        </a:rPr>
                        <a:t>CT1</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sng" strike="noStrike">
                          <a:solidFill>
                            <a:srgbClr val="0563C1"/>
                          </a:solidFill>
                          <a:effectLst/>
                          <a:latin typeface="Calibri" panose="020F0502020204030204" pitchFamily="34" charset="0"/>
                          <a:hlinkClick r:id="rId9"/>
                        </a:rPr>
                        <a:t>CHAPONNIERE, Lena</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Qualcomm Incorporated</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ATIS</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r" fontAlgn="ctr"/>
                      <a:r>
                        <a:rPr lang="fr-FR" sz="1000" b="0" i="0" u="none" strike="noStrike">
                          <a:solidFill>
                            <a:srgbClr val="000000"/>
                          </a:solidFill>
                          <a:effectLst/>
                          <a:latin typeface="Calibri" panose="020F0502020204030204" pitchFamily="34" charset="0"/>
                        </a:rPr>
                        <a:t>31/08/2019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Elected at CT1#119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l" fontAlgn="ctr"/>
                      <a:r>
                        <a:rPr lang="fr-FR" sz="1000" b="0" i="0" u="none" strike="noStrike">
                          <a:solidFill>
                            <a:srgbClr val="000000"/>
                          </a:solidFill>
                          <a:effectLst/>
                          <a:latin typeface="Calibri" panose="020F0502020204030204" pitchFamily="34" charset="0"/>
                        </a:rPr>
                        <a:t>08/21 at CT1#131</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a:txBody>
                    <a:bodyPr/>
                    <a:lstStyle/>
                    <a:p>
                      <a:pPr algn="ctr" fontAlgn="b"/>
                      <a:endParaRPr lang="fr-FR" sz="1000" b="1" i="0" u="none" strike="noStrike">
                        <a:solidFill>
                          <a:srgbClr val="000000"/>
                        </a:solidFill>
                        <a:effectLst/>
                        <a:latin typeface="Calibri" panose="020F0502020204030204" pitchFamily="34" charset="0"/>
                      </a:endParaRP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r h="176832">
                <a:tc>
                  <a:txBody>
                    <a:bodyPr/>
                    <a:lstStyle/>
                    <a:p>
                      <a:pPr algn="l" fontAlgn="b"/>
                      <a:r>
                        <a:rPr lang="fr-FR" sz="1000" b="0" i="0" u="none" strike="noStrike">
                          <a:solidFill>
                            <a:srgbClr val="000000"/>
                          </a:solidFill>
                          <a:effectLst/>
                          <a:latin typeface="Calibri" panose="020F0502020204030204" pitchFamily="34" charset="0"/>
                        </a:rPr>
                        <a:t>CT3</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sng" strike="noStrike">
                          <a:solidFill>
                            <a:srgbClr val="0563C1"/>
                          </a:solidFill>
                          <a:effectLst/>
                          <a:latin typeface="Calibri" panose="020F0502020204030204" pitchFamily="34" charset="0"/>
                          <a:hlinkClick r:id="rId10"/>
                        </a:rPr>
                        <a:t>FERNANDEZ, Susana</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Ericsson GmbH, Eurolab</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ETSI</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ctr"/>
                      <a:r>
                        <a:rPr lang="fr-FR" sz="1000" b="0" i="0" u="none" strike="noStrike">
                          <a:solidFill>
                            <a:srgbClr val="000000"/>
                          </a:solidFill>
                          <a:effectLst/>
                          <a:latin typeface="Calibri" panose="020F0502020204030204" pitchFamily="34" charset="0"/>
                        </a:rPr>
                        <a:t>31/08/2019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US" sz="1000" b="1" i="0" u="none" strike="noStrike">
                          <a:solidFill>
                            <a:srgbClr val="FF0000"/>
                          </a:solidFill>
                          <a:effectLst/>
                          <a:latin typeface="Calibri" panose="020F0502020204030204" pitchFamily="34" charset="0"/>
                        </a:rPr>
                        <a:t>re-elected at CT3#105 2rd term</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1" i="0" u="none" strike="noStrike">
                          <a:solidFill>
                            <a:srgbClr val="FF0000"/>
                          </a:solidFill>
                          <a:effectLst/>
                          <a:latin typeface="Calibri" panose="020F0502020204030204" pitchFamily="34" charset="0"/>
                        </a:rPr>
                        <a:t>08/21 at  CT3#117</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fr-FR" sz="1000" b="1" i="0" u="none" strike="noStrike">
                        <a:solidFill>
                          <a:srgbClr val="000000"/>
                        </a:solidFill>
                        <a:effectLst/>
                        <a:latin typeface="Calibri" panose="020F0502020204030204" pitchFamily="34" charset="0"/>
                      </a:endParaRP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r h="176832">
                <a:tc>
                  <a:txBody>
                    <a:bodyPr/>
                    <a:lstStyle/>
                    <a:p>
                      <a:pPr algn="l" fontAlgn="b"/>
                      <a:r>
                        <a:rPr lang="fr-FR" sz="1000" b="0" i="0" u="none" strike="noStrike">
                          <a:solidFill>
                            <a:srgbClr val="000000"/>
                          </a:solidFill>
                          <a:effectLst/>
                          <a:latin typeface="Calibri" panose="020F0502020204030204" pitchFamily="34" charset="0"/>
                        </a:rPr>
                        <a:t>CT3</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sng" strike="noStrike">
                          <a:solidFill>
                            <a:srgbClr val="0563C1"/>
                          </a:solidFill>
                          <a:effectLst/>
                          <a:latin typeface="Calibri" panose="020F0502020204030204" pitchFamily="34" charset="0"/>
                          <a:hlinkClick r:id="rId11"/>
                        </a:rPr>
                        <a:t>INOUE, Yoshihiro</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NTT</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TTC</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ctr"/>
                      <a:r>
                        <a:rPr lang="fr-FR" sz="1000" b="0" i="0" u="none" strike="noStrike">
                          <a:solidFill>
                            <a:srgbClr val="000000"/>
                          </a:solidFill>
                          <a:effectLst/>
                          <a:latin typeface="Calibri" panose="020F0502020204030204" pitchFamily="34" charset="0"/>
                        </a:rPr>
                        <a:t>31/08/2019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US" sz="1000" b="1" i="0" u="none" strike="noStrike">
                          <a:solidFill>
                            <a:srgbClr val="FF0000"/>
                          </a:solidFill>
                          <a:effectLst/>
                          <a:latin typeface="Calibri" panose="020F0502020204030204" pitchFamily="34" charset="0"/>
                        </a:rPr>
                        <a:t>re-elected at CT3#105 2nd term</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1" i="0" u="none" strike="noStrike">
                          <a:solidFill>
                            <a:srgbClr val="FF0000"/>
                          </a:solidFill>
                          <a:effectLst/>
                          <a:latin typeface="Calibri" panose="020F0502020204030204" pitchFamily="34" charset="0"/>
                        </a:rPr>
                        <a:t>08/21 at  CT3#117</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fr-FR" sz="1000" b="1" i="0" u="none" strike="noStrike">
                        <a:solidFill>
                          <a:srgbClr val="000000"/>
                        </a:solidFill>
                        <a:effectLst/>
                        <a:latin typeface="Calibri" panose="020F0502020204030204" pitchFamily="34" charset="0"/>
                      </a:endParaRP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r h="176832">
                <a:tc>
                  <a:txBody>
                    <a:bodyPr/>
                    <a:lstStyle/>
                    <a:p>
                      <a:pPr algn="l" fontAlgn="b"/>
                      <a:r>
                        <a:rPr lang="fr-FR" sz="1000" b="0" i="0" u="none" strike="noStrike">
                          <a:solidFill>
                            <a:srgbClr val="000000"/>
                          </a:solidFill>
                          <a:effectLst/>
                          <a:latin typeface="Calibri" panose="020F0502020204030204" pitchFamily="34" charset="0"/>
                        </a:rPr>
                        <a:t>CT3</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sng" strike="noStrike">
                          <a:solidFill>
                            <a:srgbClr val="0563C1"/>
                          </a:solidFill>
                          <a:effectLst/>
                          <a:latin typeface="Calibri" panose="020F0502020204030204" pitchFamily="34" charset="0"/>
                          <a:hlinkClick r:id="rId12"/>
                        </a:rPr>
                        <a:t>ZHENNING, Huang</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China Mobile Com. Corporation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CCSA</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ctr"/>
                      <a:r>
                        <a:rPr lang="fr-FR" sz="1000" b="0" i="0" u="none" strike="noStrike">
                          <a:solidFill>
                            <a:srgbClr val="000000"/>
                          </a:solidFill>
                          <a:effectLst/>
                          <a:latin typeface="Calibri" panose="020F0502020204030204" pitchFamily="34" charset="0"/>
                        </a:rPr>
                        <a:t>31/08/2019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elected at CT3#105</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08/21 at  CT3#117</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fr-FR" sz="1000" b="1" i="0" u="none" strike="noStrike">
                        <a:solidFill>
                          <a:srgbClr val="000000"/>
                        </a:solidFill>
                        <a:effectLst/>
                        <a:latin typeface="Calibri" panose="020F0502020204030204" pitchFamily="34" charset="0"/>
                      </a:endParaRP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r h="176832">
                <a:tc>
                  <a:txBody>
                    <a:bodyPr/>
                    <a:lstStyle/>
                    <a:p>
                      <a:pPr algn="l" fontAlgn="b"/>
                      <a:r>
                        <a:rPr lang="fr-FR" sz="1000" b="0" i="0" u="none" strike="noStrike">
                          <a:solidFill>
                            <a:srgbClr val="000000"/>
                          </a:solidFill>
                          <a:effectLst/>
                          <a:latin typeface="Calibri" panose="020F0502020204030204" pitchFamily="34" charset="0"/>
                        </a:rPr>
                        <a:t>CT4</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sng" strike="noStrike">
                          <a:solidFill>
                            <a:srgbClr val="0563C1"/>
                          </a:solidFill>
                          <a:effectLst/>
                          <a:latin typeface="Calibri" panose="020F0502020204030204" pitchFamily="34" charset="0"/>
                          <a:hlinkClick r:id="rId13"/>
                        </a:rPr>
                        <a:t>SCHMITT, Peter</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HuaWei Technologies Co., Ltd</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CCSA</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ctr"/>
                      <a:r>
                        <a:rPr lang="fr-FR" sz="1000" b="0" i="0" u="none" strike="noStrike">
                          <a:solidFill>
                            <a:srgbClr val="000000"/>
                          </a:solidFill>
                          <a:effectLst/>
                          <a:latin typeface="Calibri" panose="020F0502020204030204" pitchFamily="34" charset="0"/>
                        </a:rPr>
                        <a:t>15/04/2019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1" i="0" u="none" strike="noStrike">
                          <a:solidFill>
                            <a:srgbClr val="FF0000"/>
                          </a:solidFill>
                          <a:effectLst/>
                          <a:latin typeface="Calibri" panose="020F0502020204030204" pitchFamily="34" charset="0"/>
                        </a:rPr>
                        <a:t>Elected at CT4#90 </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04/21  at CT4#103</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fr-FR" sz="1000" b="1" i="0" u="none" strike="noStrike">
                          <a:solidFill>
                            <a:srgbClr val="000000"/>
                          </a:solidFill>
                          <a:effectLst/>
                          <a:latin typeface="Calibri" panose="020F0502020204030204" pitchFamily="34" charset="0"/>
                        </a:rPr>
                        <a:t>x</a:t>
                      </a: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r h="176832">
                <a:tc>
                  <a:txBody>
                    <a:bodyPr/>
                    <a:lstStyle/>
                    <a:p>
                      <a:pPr algn="l" fontAlgn="b"/>
                      <a:r>
                        <a:rPr lang="fr-FR" sz="1000" b="0" i="0" u="none" strike="noStrike">
                          <a:solidFill>
                            <a:srgbClr val="000000"/>
                          </a:solidFill>
                          <a:effectLst/>
                          <a:latin typeface="Calibri" panose="020F0502020204030204" pitchFamily="34" charset="0"/>
                        </a:rPr>
                        <a:t>CT4</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sng" strike="noStrike">
                          <a:solidFill>
                            <a:srgbClr val="0563C1"/>
                          </a:solidFill>
                          <a:effectLst/>
                          <a:latin typeface="Calibri" panose="020F0502020204030204" pitchFamily="34" charset="0"/>
                          <a:hlinkClick r:id="rId14"/>
                        </a:rPr>
                        <a:t>KOZA, Yvette</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Deutsche Telekom AG</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ETSI</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ctr"/>
                      <a:r>
                        <a:rPr lang="fr-FR" sz="1000" b="0" i="0" u="none" strike="noStrike">
                          <a:solidFill>
                            <a:srgbClr val="000000"/>
                          </a:solidFill>
                          <a:effectLst/>
                          <a:latin typeface="Calibri" panose="020F0502020204030204" pitchFamily="34" charset="0"/>
                        </a:rPr>
                        <a:t>18/05/2019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elected at CT4#91 - </a:t>
                      </a:r>
                      <a:r>
                        <a:rPr lang="fr-FR" sz="1000" b="1" i="0" u="none" strike="noStrike">
                          <a:solidFill>
                            <a:srgbClr val="FF0000"/>
                          </a:solidFill>
                          <a:effectLst/>
                          <a:latin typeface="Calibri" panose="020F0502020204030204" pitchFamily="34" charset="0"/>
                        </a:rPr>
                        <a:t>Retirement</a:t>
                      </a:r>
                      <a:endParaRPr lang="fr-FR" sz="1000" b="0" i="0" u="none" strike="noStrike">
                        <a:solidFill>
                          <a:srgbClr val="000000"/>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1" i="0" u="none" strike="noStrike">
                          <a:solidFill>
                            <a:srgbClr val="FF0000"/>
                          </a:solidFill>
                          <a:effectLst/>
                          <a:latin typeface="Calibri" panose="020F0502020204030204" pitchFamily="34" charset="0"/>
                        </a:rPr>
                        <a:t>08/20 at CT4#99 </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fr-FR" sz="1000" b="1" i="0" u="none" strike="noStrike">
                        <a:solidFill>
                          <a:srgbClr val="000000"/>
                        </a:solidFill>
                        <a:effectLst/>
                        <a:latin typeface="Calibri" panose="020F0502020204030204" pitchFamily="34" charset="0"/>
                      </a:endParaRP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r h="176832">
                <a:tc>
                  <a:txBody>
                    <a:bodyPr/>
                    <a:lstStyle/>
                    <a:p>
                      <a:pPr algn="l" fontAlgn="b"/>
                      <a:r>
                        <a:rPr lang="fr-FR" sz="1000" b="0" i="0" u="none" strike="noStrike">
                          <a:solidFill>
                            <a:srgbClr val="000000"/>
                          </a:solidFill>
                          <a:effectLst/>
                          <a:latin typeface="Calibri" panose="020F0502020204030204" pitchFamily="34" charset="0"/>
                        </a:rPr>
                        <a:t>CT4</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sng" strike="noStrike">
                          <a:solidFill>
                            <a:srgbClr val="0563C1"/>
                          </a:solidFill>
                          <a:effectLst/>
                          <a:latin typeface="Calibri" panose="020F0502020204030204" pitchFamily="34" charset="0"/>
                          <a:hlinkClick r:id="rId15"/>
                        </a:rPr>
                        <a:t>SONG, Yue</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China Mobile Com. Corporation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CCSA</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ctr"/>
                      <a:r>
                        <a:rPr lang="fr-FR" sz="1000" b="0" i="0" u="none" strike="noStrike">
                          <a:solidFill>
                            <a:srgbClr val="000000"/>
                          </a:solidFill>
                          <a:effectLst/>
                          <a:latin typeface="Calibri" panose="020F0502020204030204" pitchFamily="34" charset="0"/>
                        </a:rPr>
                        <a:t>30/11/2018</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elected at CT4#87</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ctr"/>
                      <a:r>
                        <a:rPr lang="fr-FR" sz="1000" b="0" i="0" u="none" strike="noStrike">
                          <a:solidFill>
                            <a:srgbClr val="000000"/>
                          </a:solidFill>
                          <a:effectLst/>
                          <a:latin typeface="Calibri" panose="020F0502020204030204" pitchFamily="34" charset="0"/>
                        </a:rPr>
                        <a:t>11/20 at CT4#101</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r>
              <a:tr h="176832">
                <a:tc>
                  <a:txBody>
                    <a:bodyPr/>
                    <a:lstStyle/>
                    <a:p>
                      <a:pPr algn="l" fontAlgn="b"/>
                      <a:r>
                        <a:rPr lang="fr-FR" sz="1000" b="0" i="0" u="none" strike="noStrike">
                          <a:solidFill>
                            <a:srgbClr val="000000"/>
                          </a:solidFill>
                          <a:effectLst/>
                          <a:latin typeface="Calibri" panose="020F0502020204030204" pitchFamily="34" charset="0"/>
                        </a:rPr>
                        <a:t>CT6</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sng" strike="noStrike">
                          <a:solidFill>
                            <a:srgbClr val="0563C1"/>
                          </a:solidFill>
                          <a:effectLst/>
                          <a:latin typeface="Calibri" panose="020F0502020204030204" pitchFamily="34" charset="0"/>
                          <a:hlinkClick r:id="rId16"/>
                        </a:rPr>
                        <a:t>KRUSE, Heiko</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IDEMIA</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ETSI</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ctr"/>
                      <a:r>
                        <a:rPr lang="fr-FR" sz="1000" b="0" i="0" u="none" strike="noStrike">
                          <a:solidFill>
                            <a:srgbClr val="000000"/>
                          </a:solidFill>
                          <a:effectLst/>
                          <a:latin typeface="Calibri" panose="020F0502020204030204" pitchFamily="34" charset="0"/>
                        </a:rPr>
                        <a:t>10/01/2018</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 </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fr-FR" sz="1000" b="1" i="0" u="none" strike="noStrike">
                          <a:solidFill>
                            <a:srgbClr val="000000"/>
                          </a:solidFill>
                          <a:effectLst/>
                          <a:latin typeface="Calibri" panose="020F0502020204030204" pitchFamily="34" charset="0"/>
                        </a:rPr>
                        <a:t>02/20 at CT6#98</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2CC"/>
                    </a:solidFill>
                  </a:tcPr>
                </a:tc>
              </a:tr>
              <a:tr h="353664">
                <a:tc>
                  <a:txBody>
                    <a:bodyPr/>
                    <a:lstStyle/>
                    <a:p>
                      <a:pPr algn="l" fontAlgn="b"/>
                      <a:r>
                        <a:rPr lang="fr-FR" sz="1000" b="0" i="0" u="none" strike="noStrike">
                          <a:solidFill>
                            <a:srgbClr val="000000"/>
                          </a:solidFill>
                          <a:effectLst/>
                          <a:latin typeface="Calibri" panose="020F0502020204030204" pitchFamily="34" charset="0"/>
                        </a:rPr>
                        <a:t>CT6</a:t>
                      </a:r>
                    </a:p>
                  </a:txBody>
                  <a:tcPr marL="8842" marR="8842" marT="88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ViceChairman</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sng" strike="noStrike">
                          <a:solidFill>
                            <a:srgbClr val="0563C1"/>
                          </a:solidFill>
                          <a:effectLst/>
                          <a:latin typeface="Calibri" panose="020F0502020204030204" pitchFamily="34" charset="0"/>
                          <a:hlinkClick r:id="rId17"/>
                        </a:rPr>
                        <a:t>PHAN, Ly-Thanh</a:t>
                      </a:r>
                      <a:endParaRPr lang="fr-FR" sz="1000" b="0" i="0" u="sng" strike="noStrike">
                        <a:solidFill>
                          <a:srgbClr val="0563C1"/>
                        </a:solidFill>
                        <a:effectLst/>
                        <a:latin typeface="Calibri" panose="020F0502020204030204" pitchFamily="34" charset="0"/>
                      </a:endParaRP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THALES</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ETSI</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ctr"/>
                      <a:r>
                        <a:rPr lang="fr-FR" sz="1000" b="0" i="0" u="none" strike="noStrike">
                          <a:solidFill>
                            <a:srgbClr val="000000"/>
                          </a:solidFill>
                          <a:effectLst/>
                          <a:latin typeface="Calibri" panose="020F0502020204030204" pitchFamily="34" charset="0"/>
                        </a:rPr>
                        <a:t>29/01/2020</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US" sz="1000" b="0" i="0" u="none" strike="noStrike">
                          <a:solidFill>
                            <a:srgbClr val="000000"/>
                          </a:solidFill>
                          <a:effectLst/>
                          <a:latin typeface="Calibri" panose="020F0502020204030204" pitchFamily="34" charset="0"/>
                        </a:rPr>
                        <a:t>Change of company name Gemalto became Thales - End of term Nov 2021</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fr-FR" sz="1000" b="0" i="0" u="none" strike="noStrike">
                          <a:solidFill>
                            <a:srgbClr val="000000"/>
                          </a:solidFill>
                          <a:effectLst/>
                          <a:latin typeface="Calibri" panose="020F0502020204030204" pitchFamily="34" charset="0"/>
                        </a:rPr>
                        <a:t>11/21 at CT6#109</a:t>
                      </a:r>
                    </a:p>
                  </a:txBody>
                  <a:tcPr marL="8842" marR="8842" marT="88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8842" marR="8842" marT="8842" marB="0" anchor="b">
                    <a:lnL w="6350" cap="flat" cmpd="sng" algn="ctr">
                      <a:solidFill>
                        <a:srgbClr val="000000"/>
                      </a:solidFill>
                      <a:prstDash val="solid"/>
                      <a:round/>
                      <a:headEnd type="none" w="med" len="med"/>
                      <a:tailEnd type="none" w="med" len="med"/>
                    </a:lnL>
                    <a:lnR>
                      <a:noFill/>
                    </a:lnR>
                    <a:lnT>
                      <a:noFill/>
                    </a:lnT>
                    <a:lnB>
                      <a:noFill/>
                    </a:lnB>
                  </a:tcPr>
                </a:tc>
              </a:tr>
            </a:tbl>
          </a:graphicData>
        </a:graphic>
      </p:graphicFrame>
      <p:sp>
        <p:nvSpPr>
          <p:cNvPr id="3" name="ZoneTexte 2"/>
          <p:cNvSpPr txBox="1"/>
          <p:nvPr/>
        </p:nvSpPr>
        <p:spPr>
          <a:xfrm>
            <a:off x="544585" y="5512904"/>
            <a:ext cx="7135287" cy="646331"/>
          </a:xfrm>
          <a:prstGeom prst="rect">
            <a:avLst/>
          </a:prstGeom>
          <a:noFill/>
        </p:spPr>
        <p:txBody>
          <a:bodyPr wrap="none" rtlCol="0">
            <a:spAutoFit/>
          </a:bodyPr>
          <a:lstStyle/>
          <a:p>
            <a:r>
              <a:rPr lang="fr-FR" dirty="0" err="1" smtClean="0"/>
              <a:t>Any</a:t>
            </a:r>
            <a:r>
              <a:rPr lang="fr-FR" dirty="0" smtClean="0"/>
              <a:t> </a:t>
            </a:r>
            <a:r>
              <a:rPr lang="fr-FR" dirty="0" err="1" smtClean="0"/>
              <a:t>planned</a:t>
            </a:r>
            <a:r>
              <a:rPr lang="fr-FR" dirty="0" smtClean="0"/>
              <a:t> (</a:t>
            </a:r>
            <a:r>
              <a:rPr lang="fr-FR" dirty="0" err="1" smtClean="0"/>
              <a:t>re</a:t>
            </a:r>
            <a:r>
              <a:rPr lang="fr-FR" dirty="0" smtClean="0"/>
              <a:t>-)</a:t>
            </a:r>
            <a:r>
              <a:rPr lang="fr-FR" dirty="0" err="1" smtClean="0"/>
              <a:t>election</a:t>
            </a:r>
            <a:r>
              <a:rPr lang="fr-FR" dirty="0" smtClean="0"/>
              <a:t> </a:t>
            </a:r>
            <a:r>
              <a:rPr lang="fr-FR" dirty="0" err="1" smtClean="0"/>
              <a:t>will</a:t>
            </a:r>
            <a:r>
              <a:rPr lang="fr-FR" dirty="0" smtClean="0"/>
              <a:t> </a:t>
            </a:r>
            <a:r>
              <a:rPr lang="fr-FR" dirty="0" err="1" smtClean="0"/>
              <a:t>be</a:t>
            </a:r>
            <a:r>
              <a:rPr lang="fr-FR" dirty="0" smtClean="0"/>
              <a:t> </a:t>
            </a:r>
            <a:r>
              <a:rPr lang="fr-FR" dirty="0" err="1" smtClean="0"/>
              <a:t>postponed</a:t>
            </a:r>
            <a:r>
              <a:rPr lang="fr-FR" dirty="0" smtClean="0"/>
              <a:t> till the PCG </a:t>
            </a:r>
            <a:r>
              <a:rPr lang="fr-FR" dirty="0" err="1" smtClean="0"/>
              <a:t>decision</a:t>
            </a:r>
            <a:r>
              <a:rPr lang="fr-FR" dirty="0" smtClean="0"/>
              <a:t>. </a:t>
            </a:r>
          </a:p>
          <a:p>
            <a:r>
              <a:rPr lang="fr-FR" dirty="0" smtClean="0"/>
              <a:t>CT4 VC position </a:t>
            </a:r>
            <a:r>
              <a:rPr lang="fr-FR" dirty="0" err="1" smtClean="0"/>
              <a:t>will</a:t>
            </a:r>
            <a:r>
              <a:rPr lang="fr-FR" dirty="0" smtClean="0"/>
              <a:t> </a:t>
            </a:r>
            <a:r>
              <a:rPr lang="fr-FR" dirty="0" err="1" smtClean="0"/>
              <a:t>remain</a:t>
            </a:r>
            <a:r>
              <a:rPr lang="fr-FR" dirty="0" smtClean="0"/>
              <a:t> vacant </a:t>
            </a:r>
            <a:r>
              <a:rPr lang="fr-FR" dirty="0" err="1" smtClean="0"/>
              <a:t>until</a:t>
            </a:r>
            <a:r>
              <a:rPr lang="fr-FR" dirty="0" smtClean="0"/>
              <a:t> the </a:t>
            </a:r>
            <a:r>
              <a:rPr lang="fr-FR" dirty="0" err="1" smtClean="0"/>
              <a:t>possibility</a:t>
            </a:r>
            <a:r>
              <a:rPr lang="fr-FR" dirty="0" smtClean="0"/>
              <a:t> of an </a:t>
            </a:r>
            <a:r>
              <a:rPr lang="fr-FR" dirty="0" err="1" smtClean="0"/>
              <a:t>election</a:t>
            </a:r>
            <a:endParaRPr lang="fr-FR" dirty="0"/>
          </a:p>
        </p:txBody>
      </p:sp>
    </p:spTree>
    <p:extLst>
      <p:ext uri="{BB962C8B-B14F-4D97-AF65-F5344CB8AC3E}">
        <p14:creationId xmlns:p14="http://schemas.microsoft.com/office/powerpoint/2010/main" val="971677040"/>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Rel-17 roadmap</a:t>
            </a:r>
            <a:endParaRPr lang="fr-FR" dirty="0"/>
          </a:p>
        </p:txBody>
      </p:sp>
    </p:spTree>
    <p:extLst>
      <p:ext uri="{BB962C8B-B14F-4D97-AF65-F5344CB8AC3E}">
        <p14:creationId xmlns:p14="http://schemas.microsoft.com/office/powerpoint/2010/main" val="36069387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Current</a:t>
            </a:r>
            <a:r>
              <a:rPr lang="fr-FR" dirty="0" smtClean="0"/>
              <a:t> Rel-17 Roadmap</a:t>
            </a:r>
            <a:endParaRPr lang="fr-FR" dirty="0"/>
          </a:p>
        </p:txBody>
      </p:sp>
      <p:sp>
        <p:nvSpPr>
          <p:cNvPr id="109" name="Chevron 79">
            <a:extLst>
              <a:ext uri="{FF2B5EF4-FFF2-40B4-BE49-F238E27FC236}">
                <a16:creationId xmlns="" xmlns:a16="http://schemas.microsoft.com/office/drawing/2014/main" id="{633A8058-17F2-42DA-8BB1-520DD52DAE5D}"/>
              </a:ext>
            </a:extLst>
          </p:cNvPr>
          <p:cNvSpPr/>
          <p:nvPr/>
        </p:nvSpPr>
        <p:spPr bwMode="auto">
          <a:xfrm>
            <a:off x="1603444" y="2314156"/>
            <a:ext cx="2611437" cy="657225"/>
          </a:xfrm>
          <a:prstGeom prst="chevron">
            <a:avLst/>
          </a:prstGeom>
          <a:solidFill>
            <a:srgbClr val="FFC000"/>
          </a:solidFill>
          <a:ln w="9525" cap="flat" cmpd="sng" algn="ctr">
            <a:solidFill>
              <a:srgbClr val="C0504D">
                <a:lumMod val="50000"/>
              </a:srgbClr>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ea typeface="ＭＳ Ｐゴシック" charset="-128"/>
              </a:rPr>
              <a:t>           Rel-17 RAN Content </a:t>
            </a:r>
            <a:r>
              <a:rPr kumimoji="0" lang="fr-FR" sz="900" b="1" i="0" u="none" strike="noStrike" kern="0" cap="none" spc="0" normalizeH="0" baseline="0" noProof="0" dirty="0" err="1">
                <a:ln>
                  <a:noFill/>
                </a:ln>
                <a:solidFill>
                  <a:prstClr val="black"/>
                </a:solidFill>
                <a:effectLst/>
                <a:uLnTx/>
                <a:uFillTx/>
                <a:ea typeface="ＭＳ Ｐゴシック" charset="-128"/>
              </a:rPr>
              <a:t>Def</a:t>
            </a:r>
            <a:r>
              <a:rPr kumimoji="0" lang="fr-FR" sz="900" b="1" i="0" u="none" strike="noStrike" kern="0" cap="none" spc="0" normalizeH="0" baseline="0" noProof="0" dirty="0">
                <a:ln>
                  <a:noFill/>
                </a:ln>
                <a:solidFill>
                  <a:prstClr val="black"/>
                </a:solidFill>
                <a:effectLst/>
                <a:uLnTx/>
                <a:uFillTx/>
                <a:ea typeface="ＭＳ Ｐゴシック" charset="-128"/>
              </a:rPr>
              <a:t>.</a:t>
            </a:r>
          </a:p>
        </p:txBody>
      </p:sp>
      <p:sp>
        <p:nvSpPr>
          <p:cNvPr id="110" name="Chevron 58">
            <a:extLst>
              <a:ext uri="{FF2B5EF4-FFF2-40B4-BE49-F238E27FC236}">
                <a16:creationId xmlns="" xmlns:a16="http://schemas.microsoft.com/office/drawing/2014/main" id="{89BEDCB8-4356-493D-B422-B602FB5336DA}"/>
              </a:ext>
            </a:extLst>
          </p:cNvPr>
          <p:cNvSpPr/>
          <p:nvPr/>
        </p:nvSpPr>
        <p:spPr bwMode="auto">
          <a:xfrm>
            <a:off x="3254444" y="2534819"/>
            <a:ext cx="952500" cy="209550"/>
          </a:xfrm>
          <a:prstGeom prst="chevron">
            <a:avLst/>
          </a:prstGeom>
          <a:solidFill>
            <a:srgbClr val="00B0F0"/>
          </a:solidFill>
          <a:ln w="9525" cap="flat" cmpd="sng" algn="ctr">
            <a:solidFill>
              <a:srgbClr val="C0504D">
                <a:lumMod val="50000"/>
              </a:srgbClr>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1" i="0" u="none" strike="noStrike" kern="0" cap="none" spc="0" normalizeH="0" baseline="0" noProof="0" dirty="0">
                <a:ln>
                  <a:noFill/>
                </a:ln>
                <a:solidFill>
                  <a:prstClr val="black"/>
                </a:solidFill>
                <a:effectLst/>
                <a:uLnTx/>
                <a:uFillTx/>
                <a:ea typeface="ＭＳ Ｐゴシック" charset="-128"/>
              </a:rPr>
              <a:t>   100%</a:t>
            </a:r>
          </a:p>
        </p:txBody>
      </p:sp>
      <p:sp>
        <p:nvSpPr>
          <p:cNvPr id="111" name="Rectangle 110">
            <a:extLst>
              <a:ext uri="{FF2B5EF4-FFF2-40B4-BE49-F238E27FC236}">
                <a16:creationId xmlns="" xmlns:a16="http://schemas.microsoft.com/office/drawing/2014/main" id="{ECD39EDD-DA68-4042-8D95-FF9AA218C42F}"/>
              </a:ext>
            </a:extLst>
          </p:cNvPr>
          <p:cNvSpPr/>
          <p:nvPr/>
        </p:nvSpPr>
        <p:spPr bwMode="auto">
          <a:xfrm>
            <a:off x="1708219" y="2017713"/>
            <a:ext cx="2446336" cy="201612"/>
          </a:xfrm>
          <a:prstGeom prst="rect">
            <a:avLst/>
          </a:prstGeom>
          <a:solidFill>
            <a:srgbClr val="1F497D">
              <a:lumMod val="40000"/>
              <a:lumOff val="60000"/>
            </a:srgbClr>
          </a:solidFill>
          <a:ln w="9525" cap="flat" cmpd="sng" algn="ctr">
            <a:solidFill>
              <a:sysClr val="windowText" lastClr="000000"/>
            </a:solidFill>
            <a:prstDash val="solid"/>
            <a:round/>
            <a:headEnd type="none" w="med" len="med"/>
            <a:tailEnd type="none" w="med" len="med"/>
          </a:ln>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000" b="1" i="0" u="none" strike="noStrike" kern="0" cap="none" spc="0" normalizeH="0" baseline="0" noProof="0" dirty="0">
              <a:ln>
                <a:noFill/>
              </a:ln>
              <a:solidFill>
                <a:prstClr val="black"/>
              </a:solidFill>
              <a:effectLst/>
              <a:uLnTx/>
              <a:uFillTx/>
              <a:ea typeface="ＭＳ Ｐゴシック" charset="-128"/>
            </a:endParaRPr>
          </a:p>
        </p:txBody>
      </p:sp>
      <p:cxnSp>
        <p:nvCxnSpPr>
          <p:cNvPr id="112" name="Straight Connector 70"/>
          <p:cNvCxnSpPr>
            <a:cxnSpLocks noChangeShapeType="1"/>
          </p:cNvCxnSpPr>
          <p:nvPr/>
        </p:nvCxnSpPr>
        <p:spPr bwMode="auto">
          <a:xfrm flipV="1">
            <a:off x="2082869" y="2017713"/>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3" name="TextBox 71"/>
          <p:cNvSpPr txBox="1">
            <a:spLocks noChangeArrowheads="1"/>
          </p:cNvSpPr>
          <p:nvPr/>
        </p:nvSpPr>
        <p:spPr bwMode="auto">
          <a:xfrm>
            <a:off x="1798706" y="2017713"/>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83</a:t>
            </a:r>
            <a:endParaRPr lang="en-GB" altLang="en-US" sz="1000" b="1" smtClean="0">
              <a:solidFill>
                <a:srgbClr val="FF0000"/>
              </a:solidFill>
              <a:latin typeface="Arial" panose="020B0604020202020204" pitchFamily="34" charset="0"/>
              <a:cs typeface="+mn-cs"/>
            </a:endParaRPr>
          </a:p>
        </p:txBody>
      </p:sp>
      <p:cxnSp>
        <p:nvCxnSpPr>
          <p:cNvPr id="114" name="Straight Connector 72"/>
          <p:cNvCxnSpPr>
            <a:cxnSpLocks noChangeShapeType="1"/>
          </p:cNvCxnSpPr>
          <p:nvPr/>
        </p:nvCxnSpPr>
        <p:spPr bwMode="auto">
          <a:xfrm flipV="1">
            <a:off x="2784544" y="2017713"/>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5" name="TextBox 73"/>
          <p:cNvSpPr txBox="1">
            <a:spLocks noChangeArrowheads="1"/>
          </p:cNvSpPr>
          <p:nvPr/>
        </p:nvSpPr>
        <p:spPr bwMode="auto">
          <a:xfrm>
            <a:off x="2500381" y="2017713"/>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84</a:t>
            </a:r>
            <a:endParaRPr lang="en-GB" altLang="en-US" sz="1000" b="1" smtClean="0">
              <a:solidFill>
                <a:srgbClr val="FF0000"/>
              </a:solidFill>
              <a:latin typeface="Arial" panose="020B0604020202020204" pitchFamily="34" charset="0"/>
              <a:cs typeface="+mn-cs"/>
            </a:endParaRPr>
          </a:p>
        </p:txBody>
      </p:sp>
      <p:cxnSp>
        <p:nvCxnSpPr>
          <p:cNvPr id="116" name="Straight Connector 74"/>
          <p:cNvCxnSpPr>
            <a:cxnSpLocks noChangeShapeType="1"/>
          </p:cNvCxnSpPr>
          <p:nvPr/>
        </p:nvCxnSpPr>
        <p:spPr bwMode="auto">
          <a:xfrm flipV="1">
            <a:off x="3481456" y="2017713"/>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7" name="TextBox 75"/>
          <p:cNvSpPr txBox="1">
            <a:spLocks noChangeArrowheads="1"/>
          </p:cNvSpPr>
          <p:nvPr/>
        </p:nvSpPr>
        <p:spPr bwMode="auto">
          <a:xfrm>
            <a:off x="3197294" y="2017713"/>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85</a:t>
            </a:r>
            <a:endParaRPr lang="en-GB" altLang="en-US" sz="1000" b="1" smtClean="0">
              <a:solidFill>
                <a:srgbClr val="FF0000"/>
              </a:solidFill>
              <a:latin typeface="Arial" panose="020B0604020202020204" pitchFamily="34" charset="0"/>
              <a:cs typeface="+mn-cs"/>
            </a:endParaRPr>
          </a:p>
        </p:txBody>
      </p:sp>
      <p:cxnSp>
        <p:nvCxnSpPr>
          <p:cNvPr id="118" name="Straight Connector 76"/>
          <p:cNvCxnSpPr>
            <a:cxnSpLocks noChangeShapeType="1"/>
          </p:cNvCxnSpPr>
          <p:nvPr/>
        </p:nvCxnSpPr>
        <p:spPr bwMode="auto">
          <a:xfrm flipV="1">
            <a:off x="4153625" y="2016125"/>
            <a:ext cx="0" cy="196851"/>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9" name="TextBox 77"/>
          <p:cNvSpPr txBox="1">
            <a:spLocks noChangeArrowheads="1"/>
          </p:cNvSpPr>
          <p:nvPr/>
        </p:nvSpPr>
        <p:spPr bwMode="auto">
          <a:xfrm>
            <a:off x="3678306" y="2000835"/>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dirty="0" smtClean="0">
                <a:solidFill>
                  <a:srgbClr val="FF0000"/>
                </a:solidFill>
                <a:latin typeface="Arial" panose="020B0604020202020204" pitchFamily="34" charset="0"/>
                <a:cs typeface="+mn-cs"/>
              </a:rPr>
              <a:t>86</a:t>
            </a:r>
            <a:endParaRPr lang="en-GB" altLang="en-US" sz="1000" b="1" dirty="0" smtClean="0">
              <a:solidFill>
                <a:srgbClr val="FF0000"/>
              </a:solidFill>
              <a:latin typeface="Arial" panose="020B0604020202020204" pitchFamily="34" charset="0"/>
              <a:cs typeface="+mn-cs"/>
            </a:endParaRPr>
          </a:p>
        </p:txBody>
      </p:sp>
      <p:sp>
        <p:nvSpPr>
          <p:cNvPr id="120" name="Rectangle 119">
            <a:extLst>
              <a:ext uri="{FF2B5EF4-FFF2-40B4-BE49-F238E27FC236}">
                <a16:creationId xmlns="" xmlns:a16="http://schemas.microsoft.com/office/drawing/2014/main" id="{B982AF04-2460-4BC9-9DA1-D30991A92D99}"/>
              </a:ext>
            </a:extLst>
          </p:cNvPr>
          <p:cNvSpPr/>
          <p:nvPr/>
        </p:nvSpPr>
        <p:spPr bwMode="auto">
          <a:xfrm>
            <a:off x="4172018" y="2017713"/>
            <a:ext cx="2714625" cy="201612"/>
          </a:xfrm>
          <a:prstGeom prst="rect">
            <a:avLst/>
          </a:prstGeom>
          <a:solidFill>
            <a:srgbClr val="1F497D">
              <a:lumMod val="60000"/>
              <a:lumOff val="40000"/>
            </a:srgbClr>
          </a:solidFill>
          <a:ln w="9525" cap="flat" cmpd="sng" algn="ctr">
            <a:solidFill>
              <a:sysClr val="windowText" lastClr="000000"/>
            </a:solidFill>
            <a:prstDash val="solid"/>
            <a:round/>
            <a:headEnd type="none" w="med" len="med"/>
            <a:tailEnd type="none" w="med" len="med"/>
          </a:ln>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000" b="1" i="0" u="none" strike="noStrike" kern="0" cap="none" spc="0" normalizeH="0" baseline="0" noProof="0" dirty="0">
              <a:ln>
                <a:noFill/>
              </a:ln>
              <a:solidFill>
                <a:prstClr val="black"/>
              </a:solidFill>
              <a:effectLst/>
              <a:uLnTx/>
              <a:uFillTx/>
              <a:ea typeface="ＭＳ Ｐゴシック" charset="-128"/>
            </a:endParaRPr>
          </a:p>
        </p:txBody>
      </p:sp>
      <p:cxnSp>
        <p:nvCxnSpPr>
          <p:cNvPr id="121" name="Straight Connector 81"/>
          <p:cNvCxnSpPr>
            <a:cxnSpLocks noChangeShapeType="1"/>
          </p:cNvCxnSpPr>
          <p:nvPr/>
        </p:nvCxnSpPr>
        <p:spPr bwMode="auto">
          <a:xfrm flipV="1">
            <a:off x="4868931" y="2017713"/>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2" name="TextBox 82"/>
          <p:cNvSpPr txBox="1">
            <a:spLocks noChangeArrowheads="1"/>
          </p:cNvSpPr>
          <p:nvPr/>
        </p:nvSpPr>
        <p:spPr bwMode="auto">
          <a:xfrm>
            <a:off x="4583181" y="2017713"/>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87</a:t>
            </a:r>
            <a:endParaRPr lang="en-GB" altLang="en-US" sz="1000" b="1" smtClean="0">
              <a:solidFill>
                <a:srgbClr val="FF0000"/>
              </a:solidFill>
              <a:latin typeface="Arial" panose="020B0604020202020204" pitchFamily="34" charset="0"/>
              <a:cs typeface="+mn-cs"/>
            </a:endParaRPr>
          </a:p>
        </p:txBody>
      </p:sp>
      <p:cxnSp>
        <p:nvCxnSpPr>
          <p:cNvPr id="123" name="Straight Connector 83"/>
          <p:cNvCxnSpPr>
            <a:cxnSpLocks noChangeShapeType="1"/>
          </p:cNvCxnSpPr>
          <p:nvPr/>
        </p:nvCxnSpPr>
        <p:spPr bwMode="auto">
          <a:xfrm flipV="1">
            <a:off x="5570606" y="2017713"/>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4" name="TextBox 84"/>
          <p:cNvSpPr txBox="1">
            <a:spLocks noChangeArrowheads="1"/>
          </p:cNvSpPr>
          <p:nvPr/>
        </p:nvSpPr>
        <p:spPr bwMode="auto">
          <a:xfrm>
            <a:off x="5284856" y="2017713"/>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88</a:t>
            </a:r>
            <a:endParaRPr lang="en-GB" altLang="en-US" sz="1000" b="1" smtClean="0">
              <a:solidFill>
                <a:srgbClr val="FF0000"/>
              </a:solidFill>
              <a:latin typeface="Arial" panose="020B0604020202020204" pitchFamily="34" charset="0"/>
              <a:cs typeface="+mn-cs"/>
            </a:endParaRPr>
          </a:p>
        </p:txBody>
      </p:sp>
      <p:cxnSp>
        <p:nvCxnSpPr>
          <p:cNvPr id="125" name="Straight Connector 85"/>
          <p:cNvCxnSpPr>
            <a:cxnSpLocks noChangeShapeType="1"/>
          </p:cNvCxnSpPr>
          <p:nvPr/>
        </p:nvCxnSpPr>
        <p:spPr bwMode="auto">
          <a:xfrm flipV="1">
            <a:off x="6265931" y="2017713"/>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6" name="TextBox 86"/>
          <p:cNvSpPr txBox="1">
            <a:spLocks noChangeArrowheads="1"/>
          </p:cNvSpPr>
          <p:nvPr/>
        </p:nvSpPr>
        <p:spPr bwMode="auto">
          <a:xfrm>
            <a:off x="5981769" y="2017713"/>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89</a:t>
            </a:r>
            <a:endParaRPr lang="en-GB" altLang="en-US" sz="1000" b="1" smtClean="0">
              <a:solidFill>
                <a:srgbClr val="FF0000"/>
              </a:solidFill>
              <a:latin typeface="Arial" panose="020B0604020202020204" pitchFamily="34" charset="0"/>
              <a:cs typeface="+mn-cs"/>
            </a:endParaRPr>
          </a:p>
        </p:txBody>
      </p:sp>
      <p:cxnSp>
        <p:nvCxnSpPr>
          <p:cNvPr id="127" name="Straight Connector 87"/>
          <p:cNvCxnSpPr>
            <a:cxnSpLocks noChangeShapeType="1"/>
          </p:cNvCxnSpPr>
          <p:nvPr/>
        </p:nvCxnSpPr>
        <p:spPr bwMode="auto">
          <a:xfrm flipV="1">
            <a:off x="6892994" y="2017713"/>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8" name="TextBox 88"/>
          <p:cNvSpPr txBox="1">
            <a:spLocks noChangeArrowheads="1"/>
          </p:cNvSpPr>
          <p:nvPr/>
        </p:nvSpPr>
        <p:spPr bwMode="auto">
          <a:xfrm>
            <a:off x="6608831" y="2017713"/>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90</a:t>
            </a:r>
            <a:endParaRPr lang="en-GB" altLang="en-US" sz="1000" b="1" smtClean="0">
              <a:solidFill>
                <a:srgbClr val="FF0000"/>
              </a:solidFill>
              <a:latin typeface="Arial" panose="020B0604020202020204" pitchFamily="34" charset="0"/>
              <a:cs typeface="+mn-cs"/>
            </a:endParaRPr>
          </a:p>
        </p:txBody>
      </p:sp>
      <p:cxnSp>
        <p:nvCxnSpPr>
          <p:cNvPr id="129" name="Straight Connector 115"/>
          <p:cNvCxnSpPr>
            <a:cxnSpLocks noChangeShapeType="1"/>
          </p:cNvCxnSpPr>
          <p:nvPr/>
        </p:nvCxnSpPr>
        <p:spPr bwMode="auto">
          <a:xfrm>
            <a:off x="4868931" y="2227263"/>
            <a:ext cx="0" cy="2570162"/>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30" name="TextBox 45">
            <a:extLst>
              <a:ext uri="{FF2B5EF4-FFF2-40B4-BE49-F238E27FC236}">
                <a16:creationId xmlns="" xmlns:a16="http://schemas.microsoft.com/office/drawing/2014/main" id="{F147888C-7C5F-433A-93C0-E8F16AB5FDA6}"/>
              </a:ext>
            </a:extLst>
          </p:cNvPr>
          <p:cNvSpPr txBox="1"/>
          <p:nvPr/>
        </p:nvSpPr>
        <p:spPr>
          <a:xfrm>
            <a:off x="2362269" y="1754188"/>
            <a:ext cx="747712" cy="338137"/>
          </a:xfrm>
          <a:prstGeom prst="rect">
            <a:avLst/>
          </a:prstGeom>
          <a:noFill/>
        </p:spPr>
        <p:txBody>
          <a:bodyPr>
            <a:spAutoFit/>
          </a:bodyPr>
          <a:lstStyle/>
          <a:p>
            <a:pPr algn="ctr">
              <a:defRPr/>
            </a:pPr>
            <a:r>
              <a:rPr lang="en-GB" sz="1600" b="1" dirty="0">
                <a:solidFill>
                  <a:prstClr val="black"/>
                </a:solidFill>
                <a:ea typeface="ＭＳ Ｐゴシック" charset="-128"/>
              </a:rPr>
              <a:t>2019</a:t>
            </a:r>
            <a:endParaRPr lang="en-GB" sz="1050" b="1" dirty="0">
              <a:solidFill>
                <a:prstClr val="black"/>
              </a:solidFill>
              <a:ea typeface="ＭＳ Ｐゴシック" charset="-128"/>
            </a:endParaRPr>
          </a:p>
        </p:txBody>
      </p:sp>
      <p:sp>
        <p:nvSpPr>
          <p:cNvPr id="131" name="TextBox 46">
            <a:extLst>
              <a:ext uri="{FF2B5EF4-FFF2-40B4-BE49-F238E27FC236}">
                <a16:creationId xmlns="" xmlns:a16="http://schemas.microsoft.com/office/drawing/2014/main" id="{DCAC0AD8-D9BB-4A49-BCAE-A425F8ADB959}"/>
              </a:ext>
            </a:extLst>
          </p:cNvPr>
          <p:cNvSpPr txBox="1"/>
          <p:nvPr/>
        </p:nvSpPr>
        <p:spPr>
          <a:xfrm>
            <a:off x="5216594" y="1754188"/>
            <a:ext cx="747712" cy="338137"/>
          </a:xfrm>
          <a:prstGeom prst="rect">
            <a:avLst/>
          </a:prstGeom>
          <a:noFill/>
        </p:spPr>
        <p:txBody>
          <a:bodyPr>
            <a:spAutoFit/>
          </a:bodyPr>
          <a:lstStyle/>
          <a:p>
            <a:pPr algn="ctr">
              <a:defRPr/>
            </a:pPr>
            <a:r>
              <a:rPr lang="en-GB" sz="1600" b="1" dirty="0">
                <a:solidFill>
                  <a:prstClr val="black"/>
                </a:solidFill>
                <a:ea typeface="ＭＳ Ｐゴシック" charset="-128"/>
              </a:rPr>
              <a:t>2020</a:t>
            </a:r>
            <a:endParaRPr lang="en-GB" sz="1050" b="1" dirty="0">
              <a:solidFill>
                <a:prstClr val="black"/>
              </a:solidFill>
              <a:ea typeface="ＭＳ Ｐゴシック" charset="-128"/>
            </a:endParaRPr>
          </a:p>
        </p:txBody>
      </p:sp>
      <p:cxnSp>
        <p:nvCxnSpPr>
          <p:cNvPr id="132" name="Straight Connector 114"/>
          <p:cNvCxnSpPr>
            <a:cxnSpLocks noChangeShapeType="1"/>
          </p:cNvCxnSpPr>
          <p:nvPr/>
        </p:nvCxnSpPr>
        <p:spPr bwMode="auto">
          <a:xfrm>
            <a:off x="2082869" y="2227263"/>
            <a:ext cx="0" cy="2517015"/>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3" name="Straight Connector 114"/>
          <p:cNvCxnSpPr>
            <a:cxnSpLocks noChangeShapeType="1"/>
          </p:cNvCxnSpPr>
          <p:nvPr/>
        </p:nvCxnSpPr>
        <p:spPr bwMode="auto">
          <a:xfrm>
            <a:off x="2779781" y="2227263"/>
            <a:ext cx="4763" cy="2517015"/>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4" name="Straight Connector 114"/>
          <p:cNvCxnSpPr>
            <a:cxnSpLocks noChangeShapeType="1"/>
          </p:cNvCxnSpPr>
          <p:nvPr/>
        </p:nvCxnSpPr>
        <p:spPr bwMode="auto">
          <a:xfrm>
            <a:off x="3476694" y="2227263"/>
            <a:ext cx="38100" cy="2517015"/>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35" name="Rectangle 12"/>
          <p:cNvSpPr>
            <a:spLocks noChangeArrowheads="1"/>
          </p:cNvSpPr>
          <p:nvPr/>
        </p:nvSpPr>
        <p:spPr bwMode="auto">
          <a:xfrm>
            <a:off x="5840481" y="4823742"/>
            <a:ext cx="86995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smtClean="0">
                <a:solidFill>
                  <a:srgbClr val="000000"/>
                </a:solidFill>
                <a:latin typeface="Arial" panose="020B0604020202020204" pitchFamily="34" charset="0"/>
                <a:cs typeface="+mn-cs"/>
              </a:rPr>
              <a:t>Today</a:t>
            </a:r>
          </a:p>
        </p:txBody>
      </p:sp>
      <p:sp>
        <p:nvSpPr>
          <p:cNvPr id="136" name="Chevron 58">
            <a:extLst>
              <a:ext uri="{FF2B5EF4-FFF2-40B4-BE49-F238E27FC236}">
                <a16:creationId xmlns="" xmlns:a16="http://schemas.microsoft.com/office/drawing/2014/main" id="{DBCF00A7-AE58-4F7F-B7F8-D30BC0C46EE6}"/>
              </a:ext>
            </a:extLst>
          </p:cNvPr>
          <p:cNvSpPr/>
          <p:nvPr/>
        </p:nvSpPr>
        <p:spPr bwMode="auto">
          <a:xfrm>
            <a:off x="1663769" y="2536406"/>
            <a:ext cx="1825625" cy="207963"/>
          </a:xfrm>
          <a:prstGeom prst="chevron">
            <a:avLst/>
          </a:prstGeom>
          <a:solidFill>
            <a:srgbClr val="00B0F0"/>
          </a:solidFill>
          <a:ln w="9525" cap="flat" cmpd="sng" algn="ctr">
            <a:solidFill>
              <a:srgbClr val="C0504D">
                <a:lumMod val="50000"/>
              </a:srgbClr>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1" i="0" u="none" strike="noStrike" kern="0" cap="none" spc="0" normalizeH="0" baseline="0" noProof="0" dirty="0">
                <a:ln>
                  <a:noFill/>
                </a:ln>
                <a:solidFill>
                  <a:prstClr val="black"/>
                </a:solidFill>
                <a:effectLst/>
                <a:uLnTx/>
                <a:uFillTx/>
                <a:ea typeface="ＭＳ Ｐゴシック" charset="-128"/>
              </a:rPr>
              <a:t>Rel-17 Stage 1 80%</a:t>
            </a:r>
          </a:p>
        </p:txBody>
      </p:sp>
      <p:sp>
        <p:nvSpPr>
          <p:cNvPr id="137" name="Rectangle 136">
            <a:extLst>
              <a:ext uri="{FF2B5EF4-FFF2-40B4-BE49-F238E27FC236}">
                <a16:creationId xmlns="" xmlns:a16="http://schemas.microsoft.com/office/drawing/2014/main" id="{B0DFD2CD-CE87-4450-8EDA-25ECF36594D3}"/>
              </a:ext>
            </a:extLst>
          </p:cNvPr>
          <p:cNvSpPr/>
          <p:nvPr/>
        </p:nvSpPr>
        <p:spPr bwMode="auto">
          <a:xfrm>
            <a:off x="6889819" y="2016125"/>
            <a:ext cx="2749550" cy="201613"/>
          </a:xfrm>
          <a:prstGeom prst="rect">
            <a:avLst/>
          </a:prstGeom>
          <a:solidFill>
            <a:srgbClr val="1F497D">
              <a:lumMod val="20000"/>
              <a:lumOff val="80000"/>
            </a:srgbClr>
          </a:solidFill>
          <a:ln w="9525" cap="flat" cmpd="sng" algn="ctr">
            <a:solidFill>
              <a:sysClr val="windowText" lastClr="000000"/>
            </a:solidFill>
            <a:prstDash val="solid"/>
            <a:round/>
            <a:headEnd type="none" w="med" len="med"/>
            <a:tailEnd type="none" w="med" len="med"/>
          </a:ln>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000" b="1" i="0" u="none" strike="noStrike" kern="0" cap="none" spc="0" normalizeH="0" baseline="0" noProof="0" dirty="0">
              <a:ln>
                <a:noFill/>
              </a:ln>
              <a:solidFill>
                <a:prstClr val="black"/>
              </a:solidFill>
              <a:effectLst/>
              <a:uLnTx/>
              <a:uFillTx/>
              <a:ea typeface="ＭＳ Ｐゴシック" charset="-128"/>
            </a:endParaRPr>
          </a:p>
        </p:txBody>
      </p:sp>
      <p:cxnSp>
        <p:nvCxnSpPr>
          <p:cNvPr id="138" name="Straight Connector 48"/>
          <p:cNvCxnSpPr>
            <a:cxnSpLocks noChangeShapeType="1"/>
          </p:cNvCxnSpPr>
          <p:nvPr/>
        </p:nvCxnSpPr>
        <p:spPr bwMode="auto">
          <a:xfrm flipV="1">
            <a:off x="7586731" y="2016125"/>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39" name="TextBox 61"/>
          <p:cNvSpPr txBox="1">
            <a:spLocks noChangeArrowheads="1"/>
          </p:cNvSpPr>
          <p:nvPr/>
        </p:nvSpPr>
        <p:spPr bwMode="auto">
          <a:xfrm>
            <a:off x="7302569" y="2016125"/>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91</a:t>
            </a:r>
            <a:endParaRPr lang="en-GB" altLang="en-US" sz="1000" b="1" smtClean="0">
              <a:solidFill>
                <a:srgbClr val="FF0000"/>
              </a:solidFill>
              <a:latin typeface="Arial" panose="020B0604020202020204" pitchFamily="34" charset="0"/>
              <a:cs typeface="+mn-cs"/>
            </a:endParaRPr>
          </a:p>
        </p:txBody>
      </p:sp>
      <p:cxnSp>
        <p:nvCxnSpPr>
          <p:cNvPr id="140" name="Straight Connector 62"/>
          <p:cNvCxnSpPr>
            <a:cxnSpLocks noChangeShapeType="1"/>
          </p:cNvCxnSpPr>
          <p:nvPr/>
        </p:nvCxnSpPr>
        <p:spPr bwMode="auto">
          <a:xfrm flipV="1">
            <a:off x="8288406" y="2016125"/>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41" name="TextBox 63"/>
          <p:cNvSpPr txBox="1">
            <a:spLocks noChangeArrowheads="1"/>
          </p:cNvSpPr>
          <p:nvPr/>
        </p:nvSpPr>
        <p:spPr bwMode="auto">
          <a:xfrm>
            <a:off x="8004244" y="2016125"/>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92</a:t>
            </a:r>
            <a:endParaRPr lang="en-GB" altLang="en-US" sz="1000" b="1" smtClean="0">
              <a:solidFill>
                <a:srgbClr val="FF0000"/>
              </a:solidFill>
              <a:latin typeface="Arial" panose="020B0604020202020204" pitchFamily="34" charset="0"/>
              <a:cs typeface="+mn-cs"/>
            </a:endParaRPr>
          </a:p>
        </p:txBody>
      </p:sp>
      <p:cxnSp>
        <p:nvCxnSpPr>
          <p:cNvPr id="142" name="Straight Connector 64"/>
          <p:cNvCxnSpPr>
            <a:cxnSpLocks noChangeShapeType="1"/>
          </p:cNvCxnSpPr>
          <p:nvPr/>
        </p:nvCxnSpPr>
        <p:spPr bwMode="auto">
          <a:xfrm flipV="1">
            <a:off x="8985319" y="2016125"/>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43" name="TextBox 65"/>
          <p:cNvSpPr txBox="1">
            <a:spLocks noChangeArrowheads="1"/>
          </p:cNvSpPr>
          <p:nvPr/>
        </p:nvSpPr>
        <p:spPr bwMode="auto">
          <a:xfrm>
            <a:off x="8699569" y="2016125"/>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93</a:t>
            </a:r>
            <a:endParaRPr lang="en-GB" altLang="en-US" sz="1000" b="1" smtClean="0">
              <a:solidFill>
                <a:srgbClr val="FF0000"/>
              </a:solidFill>
              <a:latin typeface="Arial" panose="020B0604020202020204" pitchFamily="34" charset="0"/>
              <a:cs typeface="+mn-cs"/>
            </a:endParaRPr>
          </a:p>
        </p:txBody>
      </p:sp>
      <p:cxnSp>
        <p:nvCxnSpPr>
          <p:cNvPr id="144" name="Straight Connector 66"/>
          <p:cNvCxnSpPr>
            <a:cxnSpLocks noChangeShapeType="1"/>
          </p:cNvCxnSpPr>
          <p:nvPr/>
        </p:nvCxnSpPr>
        <p:spPr bwMode="auto">
          <a:xfrm flipV="1">
            <a:off x="9610794" y="2016125"/>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45" name="TextBox 67"/>
          <p:cNvSpPr txBox="1">
            <a:spLocks noChangeArrowheads="1"/>
          </p:cNvSpPr>
          <p:nvPr/>
        </p:nvSpPr>
        <p:spPr bwMode="auto">
          <a:xfrm>
            <a:off x="9326631" y="2016125"/>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94</a:t>
            </a:r>
            <a:endParaRPr lang="en-GB" altLang="en-US" sz="1000" b="1" smtClean="0">
              <a:solidFill>
                <a:srgbClr val="FF0000"/>
              </a:solidFill>
              <a:latin typeface="Arial" panose="020B0604020202020204" pitchFamily="34" charset="0"/>
              <a:cs typeface="+mn-cs"/>
            </a:endParaRPr>
          </a:p>
        </p:txBody>
      </p:sp>
      <p:sp>
        <p:nvSpPr>
          <p:cNvPr id="146" name="TextBox 77">
            <a:extLst>
              <a:ext uri="{FF2B5EF4-FFF2-40B4-BE49-F238E27FC236}">
                <a16:creationId xmlns="" xmlns:a16="http://schemas.microsoft.com/office/drawing/2014/main" id="{3633D242-1C5C-40D4-A10D-5C56D2F2B253}"/>
              </a:ext>
            </a:extLst>
          </p:cNvPr>
          <p:cNvSpPr txBox="1"/>
          <p:nvPr/>
        </p:nvSpPr>
        <p:spPr>
          <a:xfrm>
            <a:off x="7629594" y="1709738"/>
            <a:ext cx="747712" cy="338137"/>
          </a:xfrm>
          <a:prstGeom prst="rect">
            <a:avLst/>
          </a:prstGeom>
          <a:noFill/>
        </p:spPr>
        <p:txBody>
          <a:bodyPr>
            <a:spAutoFit/>
          </a:bodyPr>
          <a:lstStyle/>
          <a:p>
            <a:pPr algn="ctr">
              <a:defRPr/>
            </a:pPr>
            <a:r>
              <a:rPr lang="en-GB" sz="1600" b="1" dirty="0">
                <a:solidFill>
                  <a:prstClr val="black"/>
                </a:solidFill>
                <a:ea typeface="ＭＳ Ｐゴシック" charset="-128"/>
              </a:rPr>
              <a:t>2021</a:t>
            </a:r>
            <a:endParaRPr lang="en-GB" sz="1050" b="1" dirty="0">
              <a:solidFill>
                <a:prstClr val="black"/>
              </a:solidFill>
              <a:ea typeface="ＭＳ Ｐゴシック" charset="-128"/>
            </a:endParaRPr>
          </a:p>
        </p:txBody>
      </p:sp>
      <p:cxnSp>
        <p:nvCxnSpPr>
          <p:cNvPr id="147" name="Straight Connector 114"/>
          <p:cNvCxnSpPr>
            <a:cxnSpLocks noChangeShapeType="1"/>
          </p:cNvCxnSpPr>
          <p:nvPr/>
        </p:nvCxnSpPr>
        <p:spPr bwMode="auto">
          <a:xfrm>
            <a:off x="9675881" y="2225675"/>
            <a:ext cx="4763" cy="2571750"/>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148" name="TextBox 116"/>
          <p:cNvSpPr txBox="1">
            <a:spLocks noChangeArrowheads="1"/>
          </p:cNvSpPr>
          <p:nvPr/>
        </p:nvSpPr>
        <p:spPr bwMode="auto">
          <a:xfrm>
            <a:off x="1647894" y="1762125"/>
            <a:ext cx="5683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TSG#</a:t>
            </a:r>
            <a:endParaRPr lang="en-GB" altLang="en-US" sz="1000" b="1" smtClean="0">
              <a:solidFill>
                <a:srgbClr val="FF0000"/>
              </a:solidFill>
              <a:latin typeface="Arial" panose="020B0604020202020204" pitchFamily="34" charset="0"/>
              <a:cs typeface="+mn-cs"/>
            </a:endParaRPr>
          </a:p>
        </p:txBody>
      </p:sp>
      <p:cxnSp>
        <p:nvCxnSpPr>
          <p:cNvPr id="149" name="Straight Connector 114"/>
          <p:cNvCxnSpPr>
            <a:cxnSpLocks noChangeShapeType="1"/>
          </p:cNvCxnSpPr>
          <p:nvPr/>
        </p:nvCxnSpPr>
        <p:spPr bwMode="auto">
          <a:xfrm flipH="1">
            <a:off x="6899344" y="2143125"/>
            <a:ext cx="3175" cy="260115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50" name="Chevron 79">
            <a:extLst>
              <a:ext uri="{FF2B5EF4-FFF2-40B4-BE49-F238E27FC236}">
                <a16:creationId xmlns="" xmlns:a16="http://schemas.microsoft.com/office/drawing/2014/main" id="{5F7F81CE-5B37-40B7-B0A2-420BC16A9E0E}"/>
              </a:ext>
            </a:extLst>
          </p:cNvPr>
          <p:cNvSpPr/>
          <p:nvPr/>
        </p:nvSpPr>
        <p:spPr bwMode="auto">
          <a:xfrm>
            <a:off x="9044056" y="2998369"/>
            <a:ext cx="1222375" cy="901700"/>
          </a:xfrm>
          <a:prstGeom prst="chevron">
            <a:avLst/>
          </a:prstGeom>
          <a:solidFill>
            <a:srgbClr val="FFC000">
              <a:alpha val="29020"/>
            </a:srgbClr>
          </a:solidFill>
          <a:ln w="9525" cap="flat" cmpd="sng" algn="ctr">
            <a:solidFill>
              <a:srgbClr val="C0504D">
                <a:lumMod val="50000"/>
              </a:srgbClr>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800" b="1" i="0" u="none" strike="noStrike" kern="0" cap="none" spc="0" normalizeH="0" baseline="0" noProof="0" dirty="0">
                <a:ln>
                  <a:noFill/>
                </a:ln>
                <a:solidFill>
                  <a:prstClr val="black"/>
                </a:solidFill>
                <a:effectLst/>
                <a:uLnTx/>
                <a:uFillTx/>
                <a:ea typeface="ＭＳ Ｐゴシック" charset="-128"/>
              </a:rPr>
              <a:t>RAN4 Perf </a:t>
            </a:r>
          </a:p>
        </p:txBody>
      </p:sp>
      <p:sp>
        <p:nvSpPr>
          <p:cNvPr id="151" name="Chevron 72"/>
          <p:cNvSpPr>
            <a:spLocks noChangeArrowheads="1"/>
          </p:cNvSpPr>
          <p:nvPr/>
        </p:nvSpPr>
        <p:spPr bwMode="auto">
          <a:xfrm>
            <a:off x="5970656" y="3514306"/>
            <a:ext cx="896938" cy="214313"/>
          </a:xfrm>
          <a:prstGeom prst="chevron">
            <a:avLst>
              <a:gd name="adj" fmla="val 50067"/>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000" b="1" smtClean="0">
              <a:solidFill>
                <a:prstClr val="black"/>
              </a:solidFill>
              <a:latin typeface="Arial" panose="020B0604020202020204" pitchFamily="34" charset="0"/>
              <a:cs typeface="+mn-cs"/>
            </a:endParaRPr>
          </a:p>
        </p:txBody>
      </p:sp>
      <p:sp>
        <p:nvSpPr>
          <p:cNvPr id="152" name="Rectangle 151">
            <a:extLst>
              <a:ext uri="{FF2B5EF4-FFF2-40B4-BE49-F238E27FC236}">
                <a16:creationId xmlns="" xmlns:a16="http://schemas.microsoft.com/office/drawing/2014/main" id="{03690224-B69F-4E64-93DA-DF1B41C1CC19}"/>
              </a:ext>
            </a:extLst>
          </p:cNvPr>
          <p:cNvSpPr/>
          <p:nvPr/>
        </p:nvSpPr>
        <p:spPr bwMode="auto">
          <a:xfrm>
            <a:off x="9648894" y="2011363"/>
            <a:ext cx="992187" cy="201612"/>
          </a:xfrm>
          <a:prstGeom prst="rect">
            <a:avLst/>
          </a:prstGeom>
          <a:solidFill>
            <a:srgbClr val="1F497D">
              <a:lumMod val="60000"/>
              <a:lumOff val="40000"/>
            </a:srgbClr>
          </a:solidFill>
          <a:ln w="9525" cap="flat" cmpd="sng" algn="ctr">
            <a:solidFill>
              <a:sysClr val="windowText" lastClr="000000"/>
            </a:solidFill>
            <a:prstDash val="solid"/>
            <a:round/>
            <a:headEnd type="none" w="med" len="med"/>
            <a:tailEnd type="none" w="med" len="med"/>
          </a:ln>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000" b="1" i="0" u="none" strike="noStrike" kern="0" cap="none" spc="0" normalizeH="0" baseline="0" noProof="0" dirty="0">
              <a:ln>
                <a:noFill/>
              </a:ln>
              <a:solidFill>
                <a:prstClr val="black"/>
              </a:solidFill>
              <a:effectLst/>
              <a:uLnTx/>
              <a:uFillTx/>
              <a:ea typeface="ＭＳ Ｐゴシック" charset="-128"/>
            </a:endParaRPr>
          </a:p>
        </p:txBody>
      </p:sp>
      <p:cxnSp>
        <p:nvCxnSpPr>
          <p:cNvPr id="153" name="Straight Connector 48"/>
          <p:cNvCxnSpPr>
            <a:cxnSpLocks noChangeShapeType="1"/>
          </p:cNvCxnSpPr>
          <p:nvPr/>
        </p:nvCxnSpPr>
        <p:spPr bwMode="auto">
          <a:xfrm flipV="1">
            <a:off x="10221981" y="2009775"/>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54" name="TextBox 61"/>
          <p:cNvSpPr txBox="1">
            <a:spLocks noChangeArrowheads="1"/>
          </p:cNvSpPr>
          <p:nvPr/>
        </p:nvSpPr>
        <p:spPr bwMode="auto">
          <a:xfrm>
            <a:off x="9937819" y="2009775"/>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smtClean="0">
                <a:solidFill>
                  <a:srgbClr val="FF0000"/>
                </a:solidFill>
                <a:latin typeface="Arial" panose="020B0604020202020204" pitchFamily="34" charset="0"/>
                <a:cs typeface="+mn-cs"/>
              </a:rPr>
              <a:t>95</a:t>
            </a:r>
            <a:endParaRPr lang="en-GB" altLang="en-US" sz="1000" b="1" smtClean="0">
              <a:solidFill>
                <a:srgbClr val="FF0000"/>
              </a:solidFill>
              <a:latin typeface="Arial" panose="020B0604020202020204" pitchFamily="34" charset="0"/>
              <a:cs typeface="+mn-cs"/>
            </a:endParaRPr>
          </a:p>
        </p:txBody>
      </p:sp>
      <p:cxnSp>
        <p:nvCxnSpPr>
          <p:cNvPr id="155" name="Straight Connector 114"/>
          <p:cNvCxnSpPr>
            <a:cxnSpLocks noChangeShapeType="1"/>
          </p:cNvCxnSpPr>
          <p:nvPr/>
        </p:nvCxnSpPr>
        <p:spPr bwMode="auto">
          <a:xfrm>
            <a:off x="10221981" y="2219325"/>
            <a:ext cx="0" cy="2578100"/>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56" name="TextBox 85">
            <a:extLst>
              <a:ext uri="{FF2B5EF4-FFF2-40B4-BE49-F238E27FC236}">
                <a16:creationId xmlns="" xmlns:a16="http://schemas.microsoft.com/office/drawing/2014/main" id="{57F7A906-83F2-45E3-91EB-43D6AF0EE3AA}"/>
              </a:ext>
            </a:extLst>
          </p:cNvPr>
          <p:cNvSpPr txBox="1"/>
          <p:nvPr/>
        </p:nvSpPr>
        <p:spPr>
          <a:xfrm>
            <a:off x="10042594" y="1690688"/>
            <a:ext cx="747712" cy="338137"/>
          </a:xfrm>
          <a:prstGeom prst="rect">
            <a:avLst/>
          </a:prstGeom>
          <a:noFill/>
        </p:spPr>
        <p:txBody>
          <a:bodyPr>
            <a:spAutoFit/>
          </a:bodyPr>
          <a:lstStyle/>
          <a:p>
            <a:pPr algn="ctr">
              <a:defRPr/>
            </a:pPr>
            <a:r>
              <a:rPr lang="en-GB" sz="1600" b="1" dirty="0">
                <a:solidFill>
                  <a:prstClr val="black"/>
                </a:solidFill>
                <a:ea typeface="ＭＳ Ｐゴシック" charset="-128"/>
              </a:rPr>
              <a:t>2022</a:t>
            </a:r>
            <a:endParaRPr lang="en-GB" sz="1050" b="1" dirty="0">
              <a:solidFill>
                <a:prstClr val="black"/>
              </a:solidFill>
              <a:ea typeface="ＭＳ Ｐゴシック" charset="-128"/>
            </a:endParaRPr>
          </a:p>
        </p:txBody>
      </p:sp>
      <p:sp>
        <p:nvSpPr>
          <p:cNvPr id="157" name="Chevron 79">
            <a:extLst>
              <a:ext uri="{FF2B5EF4-FFF2-40B4-BE49-F238E27FC236}">
                <a16:creationId xmlns="" xmlns:a16="http://schemas.microsoft.com/office/drawing/2014/main" id="{645F8257-010A-4FA1-B86E-BDBCA1843F5A}"/>
              </a:ext>
            </a:extLst>
          </p:cNvPr>
          <p:cNvSpPr/>
          <p:nvPr/>
        </p:nvSpPr>
        <p:spPr bwMode="auto">
          <a:xfrm>
            <a:off x="8432869" y="2995194"/>
            <a:ext cx="1222375" cy="903287"/>
          </a:xfrm>
          <a:prstGeom prst="chevron">
            <a:avLst/>
          </a:prstGeom>
          <a:solidFill>
            <a:srgbClr val="FFC000"/>
          </a:solidFill>
          <a:ln w="9525" cap="flat" cmpd="sng" algn="ctr">
            <a:solidFill>
              <a:srgbClr val="C0504D">
                <a:lumMod val="50000"/>
              </a:srgbClr>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800" b="1" i="0" u="none" strike="noStrike" kern="0" cap="none" spc="0" normalizeH="0" baseline="0" noProof="0" dirty="0" smtClean="0">
                <a:ln>
                  <a:noFill/>
                </a:ln>
                <a:solidFill>
                  <a:prstClr val="black"/>
                </a:solidFill>
                <a:effectLst/>
                <a:uLnTx/>
                <a:uFillTx/>
                <a:ea typeface="ＭＳ Ｐゴシック" charset="-128"/>
              </a:rPr>
              <a:t>ASN.1</a:t>
            </a:r>
          </a:p>
          <a:p>
            <a:pPr marL="0" marR="0" lvl="0" indent="0" algn="ctr" defTabSz="914400" eaLnBrk="1" fontAlgn="auto" latinLnBrk="0" hangingPunct="1">
              <a:lnSpc>
                <a:spcPct val="100000"/>
              </a:lnSpc>
              <a:spcBef>
                <a:spcPts val="0"/>
              </a:spcBef>
              <a:spcAft>
                <a:spcPts val="0"/>
              </a:spcAft>
              <a:buClrTx/>
              <a:buSzTx/>
              <a:buFontTx/>
              <a:buNone/>
              <a:tabLst/>
              <a:defRPr/>
            </a:pPr>
            <a:r>
              <a:rPr lang="fr-FR" sz="800" b="1" kern="0" dirty="0" err="1" smtClean="0">
                <a:solidFill>
                  <a:prstClr val="black"/>
                </a:solidFill>
                <a:ea typeface="ＭＳ Ｐゴシック" charset="-128"/>
              </a:rPr>
              <a:t>OpenAPI</a:t>
            </a:r>
            <a:r>
              <a:rPr kumimoji="0" lang="fr-FR" sz="800" b="1" i="0" u="none" strike="noStrike" kern="0" cap="none" spc="0" normalizeH="0" baseline="0" noProof="0" dirty="0" smtClean="0">
                <a:ln>
                  <a:noFill/>
                </a:ln>
                <a:solidFill>
                  <a:prstClr val="black"/>
                </a:solidFill>
                <a:effectLst/>
                <a:uLnTx/>
                <a:uFillTx/>
                <a:ea typeface="ＭＳ Ｐゴシック" charset="-128"/>
              </a:rPr>
              <a:t> </a:t>
            </a:r>
            <a:endParaRPr kumimoji="0" lang="fr-FR" sz="800" b="1" i="0" u="none" strike="noStrike" kern="0" cap="none" spc="0" normalizeH="0" baseline="0" noProof="0" dirty="0">
              <a:ln>
                <a:noFill/>
              </a:ln>
              <a:solidFill>
                <a:prstClr val="black"/>
              </a:solidFill>
              <a:effectLst/>
              <a:uLnTx/>
              <a:uFillTx/>
              <a:ea typeface="ＭＳ Ｐゴシック" charset="-128"/>
            </a:endParaRPr>
          </a:p>
        </p:txBody>
      </p:sp>
      <p:sp>
        <p:nvSpPr>
          <p:cNvPr id="158" name="Chevron 79">
            <a:extLst>
              <a:ext uri="{FF2B5EF4-FFF2-40B4-BE49-F238E27FC236}">
                <a16:creationId xmlns="" xmlns:a16="http://schemas.microsoft.com/office/drawing/2014/main" id="{CB42EDF6-7BD4-4186-BB90-41E21FDB72CA}"/>
              </a:ext>
            </a:extLst>
          </p:cNvPr>
          <p:cNvSpPr/>
          <p:nvPr/>
        </p:nvSpPr>
        <p:spPr bwMode="auto">
          <a:xfrm>
            <a:off x="4794319" y="2982494"/>
            <a:ext cx="4210050" cy="922337"/>
          </a:xfrm>
          <a:prstGeom prst="chevron">
            <a:avLst/>
          </a:prstGeom>
          <a:solidFill>
            <a:srgbClr val="FFC000"/>
          </a:solidFill>
          <a:ln w="9525" cap="flat" cmpd="sng" algn="ctr">
            <a:solidFill>
              <a:srgbClr val="C0504D">
                <a:lumMod val="50000"/>
              </a:srgbClr>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ea typeface="ＭＳ Ｐゴシック" charset="-128"/>
              </a:rPr>
              <a:t>                        </a:t>
            </a:r>
            <a:r>
              <a:rPr kumimoji="0" lang="fr-FR" sz="1050" b="1" i="0" u="none" strike="noStrike" kern="0" cap="none" spc="0" normalizeH="0" baseline="0" noProof="0" dirty="0">
                <a:ln>
                  <a:noFill/>
                </a:ln>
                <a:solidFill>
                  <a:prstClr val="black"/>
                </a:solidFill>
                <a:effectLst/>
                <a:uLnTx/>
                <a:uFillTx/>
                <a:ea typeface="ＭＳ Ｐゴシック" charset="-128"/>
              </a:rPr>
              <a:t>Rel-17 RAN </a:t>
            </a:r>
            <a:r>
              <a:rPr kumimoji="0" lang="fr-FR" sz="1050" b="1" i="0" u="none" strike="noStrike" kern="0" cap="none" spc="0" normalizeH="0" baseline="0" noProof="0" dirty="0" err="1">
                <a:ln>
                  <a:noFill/>
                </a:ln>
                <a:solidFill>
                  <a:prstClr val="black"/>
                </a:solidFill>
                <a:effectLst/>
                <a:uLnTx/>
                <a:uFillTx/>
                <a:ea typeface="ＭＳ Ｐゴシック" charset="-128"/>
              </a:rPr>
              <a:t>Completion</a:t>
            </a:r>
            <a:r>
              <a:rPr kumimoji="0" lang="fr-FR" sz="1050" b="1" i="0" u="none" strike="noStrike" kern="0" cap="none" spc="0" normalizeH="0" baseline="0" noProof="0" dirty="0">
                <a:ln>
                  <a:noFill/>
                </a:ln>
                <a:solidFill>
                  <a:prstClr val="black"/>
                </a:solidFill>
                <a:effectLst/>
                <a:uLnTx/>
                <a:uFillTx/>
                <a:ea typeface="ＭＳ Ｐゴシック" charset="-128"/>
              </a:rPr>
              <a:t> </a:t>
            </a:r>
            <a:r>
              <a:rPr kumimoji="0" lang="fr-FR" sz="800" b="1" i="0" u="none" strike="noStrike" kern="0" cap="none" spc="0" normalizeH="0" baseline="0" noProof="0" dirty="0">
                <a:ln>
                  <a:noFill/>
                </a:ln>
                <a:solidFill>
                  <a:prstClr val="black"/>
                </a:solidFill>
                <a:effectLst/>
                <a:uLnTx/>
                <a:uFillTx/>
                <a:ea typeface="ＭＳ Ｐゴシック" charset="-128"/>
              </a:rPr>
              <a:t>(RAN2/3/4core</a:t>
            </a:r>
            <a:r>
              <a:rPr kumimoji="0" lang="fr-FR" sz="900" b="1" i="0" u="none" strike="noStrike" kern="0" cap="none" spc="0" normalizeH="0" baseline="0" noProof="0" dirty="0">
                <a:ln>
                  <a:noFill/>
                </a:ln>
                <a:solidFill>
                  <a:prstClr val="black"/>
                </a:solidFill>
                <a:effectLst/>
                <a:uLnTx/>
                <a:uFillTx/>
                <a:ea typeface="ＭＳ Ｐゴシック" charset="-128"/>
              </a:rPr>
              <a:t>)</a:t>
            </a:r>
          </a:p>
        </p:txBody>
      </p:sp>
      <p:sp>
        <p:nvSpPr>
          <p:cNvPr id="159" name="Chevron 58">
            <a:extLst>
              <a:ext uri="{FF2B5EF4-FFF2-40B4-BE49-F238E27FC236}">
                <a16:creationId xmlns="" xmlns:a16="http://schemas.microsoft.com/office/drawing/2014/main" id="{E71E0B88-93F7-4DA5-BC0D-CDBF9F3678A8}"/>
              </a:ext>
            </a:extLst>
          </p:cNvPr>
          <p:cNvSpPr/>
          <p:nvPr/>
        </p:nvSpPr>
        <p:spPr bwMode="auto">
          <a:xfrm>
            <a:off x="6414253" y="3660356"/>
            <a:ext cx="2574925" cy="207963"/>
          </a:xfrm>
          <a:prstGeom prst="chevron">
            <a:avLst/>
          </a:prstGeom>
          <a:solidFill>
            <a:srgbClr val="00B0F0"/>
          </a:solidFill>
          <a:ln w="9525" cap="flat" cmpd="sng" algn="ctr">
            <a:solidFill>
              <a:srgbClr val="C0504D">
                <a:lumMod val="50000"/>
              </a:srgbClr>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1" i="0" u="none" strike="noStrike" kern="0" cap="none" spc="0" normalizeH="0" baseline="0" noProof="0" dirty="0">
                <a:ln>
                  <a:noFill/>
                </a:ln>
                <a:solidFill>
                  <a:prstClr val="black"/>
                </a:solidFill>
                <a:effectLst/>
                <a:uLnTx/>
                <a:uFillTx/>
                <a:ea typeface="ＭＳ Ｐゴシック" charset="-128"/>
              </a:rPr>
              <a:t>Rel-17 Stage 3</a:t>
            </a:r>
          </a:p>
        </p:txBody>
      </p:sp>
      <p:cxnSp>
        <p:nvCxnSpPr>
          <p:cNvPr id="160" name="Straight Connector 114"/>
          <p:cNvCxnSpPr>
            <a:cxnSpLocks noChangeShapeType="1"/>
          </p:cNvCxnSpPr>
          <p:nvPr/>
        </p:nvCxnSpPr>
        <p:spPr bwMode="auto">
          <a:xfrm>
            <a:off x="8978969" y="2225675"/>
            <a:ext cx="6350" cy="2571750"/>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61" name="Chevron 73"/>
          <p:cNvSpPr>
            <a:spLocks noChangeArrowheads="1"/>
          </p:cNvSpPr>
          <p:nvPr/>
        </p:nvSpPr>
        <p:spPr bwMode="auto">
          <a:xfrm>
            <a:off x="3526591" y="3223794"/>
            <a:ext cx="896937" cy="231775"/>
          </a:xfrm>
          <a:prstGeom prst="chevron">
            <a:avLst>
              <a:gd name="adj" fmla="val 50272"/>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000" b="1" smtClean="0">
              <a:solidFill>
                <a:prstClr val="black"/>
              </a:solidFill>
              <a:latin typeface="Arial" panose="020B0604020202020204" pitchFamily="34" charset="0"/>
              <a:cs typeface="+mn-cs"/>
            </a:endParaRPr>
          </a:p>
        </p:txBody>
      </p:sp>
      <p:sp>
        <p:nvSpPr>
          <p:cNvPr id="162" name="Chevron 60">
            <a:extLst>
              <a:ext uri="{FF2B5EF4-FFF2-40B4-BE49-F238E27FC236}">
                <a16:creationId xmlns="" xmlns:a16="http://schemas.microsoft.com/office/drawing/2014/main" id="{121DC664-4151-4E06-A844-740C6C4BBD2B}"/>
              </a:ext>
            </a:extLst>
          </p:cNvPr>
          <p:cNvSpPr/>
          <p:nvPr/>
        </p:nvSpPr>
        <p:spPr bwMode="auto">
          <a:xfrm>
            <a:off x="4283377" y="3223794"/>
            <a:ext cx="2620962" cy="222250"/>
          </a:xfrm>
          <a:prstGeom prst="chevron">
            <a:avLst/>
          </a:prstGeom>
          <a:solidFill>
            <a:srgbClr val="00B0F0"/>
          </a:solidFill>
          <a:ln w="9525" cap="flat" cmpd="sng" algn="ctr">
            <a:solidFill>
              <a:srgbClr val="C0504D">
                <a:lumMod val="60000"/>
                <a:lumOff val="40000"/>
              </a:srgbClr>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1" i="0" u="none" strike="noStrike" kern="0" cap="none" spc="0" normalizeH="0" baseline="0" noProof="0" dirty="0">
                <a:ln>
                  <a:noFill/>
                </a:ln>
                <a:solidFill>
                  <a:prstClr val="black"/>
                </a:solidFill>
                <a:effectLst/>
                <a:uLnTx/>
                <a:uFillTx/>
                <a:ea typeface="ＭＳ Ｐゴシック" charset="-128"/>
              </a:rPr>
              <a:t>Rel-17 Stage 2</a:t>
            </a:r>
          </a:p>
        </p:txBody>
      </p:sp>
      <p:cxnSp>
        <p:nvCxnSpPr>
          <p:cNvPr id="163" name="Straight Connector 114"/>
          <p:cNvCxnSpPr>
            <a:cxnSpLocks noChangeShapeType="1"/>
          </p:cNvCxnSpPr>
          <p:nvPr/>
        </p:nvCxnSpPr>
        <p:spPr bwMode="auto">
          <a:xfrm>
            <a:off x="7586731" y="2225675"/>
            <a:ext cx="9525" cy="2571750"/>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64" name="Straight Connector 114"/>
          <p:cNvCxnSpPr>
            <a:cxnSpLocks noChangeShapeType="1"/>
          </p:cNvCxnSpPr>
          <p:nvPr/>
        </p:nvCxnSpPr>
        <p:spPr bwMode="auto">
          <a:xfrm>
            <a:off x="8283644" y="2225675"/>
            <a:ext cx="12700" cy="2571750"/>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65" name="Straight Connector 114"/>
          <p:cNvCxnSpPr>
            <a:cxnSpLocks noChangeShapeType="1"/>
          </p:cNvCxnSpPr>
          <p:nvPr/>
        </p:nvCxnSpPr>
        <p:spPr bwMode="auto">
          <a:xfrm>
            <a:off x="6245349" y="2233194"/>
            <a:ext cx="6350" cy="2570162"/>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66" name="Straight Connector 114"/>
          <p:cNvCxnSpPr>
            <a:cxnSpLocks noChangeShapeType="1"/>
          </p:cNvCxnSpPr>
          <p:nvPr/>
        </p:nvCxnSpPr>
        <p:spPr bwMode="auto">
          <a:xfrm>
            <a:off x="5564256" y="2227263"/>
            <a:ext cx="0" cy="2570162"/>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67" name="Straight Connector 11"/>
          <p:cNvCxnSpPr>
            <a:cxnSpLocks noChangeShapeType="1"/>
          </p:cNvCxnSpPr>
          <p:nvPr/>
        </p:nvCxnSpPr>
        <p:spPr bwMode="auto">
          <a:xfrm>
            <a:off x="6251645" y="2068513"/>
            <a:ext cx="14288" cy="2728912"/>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cxnSp>
        <p:nvCxnSpPr>
          <p:cNvPr id="168" name="Straight Connector 114"/>
          <p:cNvCxnSpPr>
            <a:cxnSpLocks noChangeShapeType="1"/>
          </p:cNvCxnSpPr>
          <p:nvPr/>
        </p:nvCxnSpPr>
        <p:spPr bwMode="auto">
          <a:xfrm>
            <a:off x="6899344" y="2219325"/>
            <a:ext cx="5039" cy="2551458"/>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cxnSp>
        <p:nvCxnSpPr>
          <p:cNvPr id="169" name="Straight Connector 114"/>
          <p:cNvCxnSpPr>
            <a:cxnSpLocks noChangeShapeType="1"/>
          </p:cNvCxnSpPr>
          <p:nvPr/>
        </p:nvCxnSpPr>
        <p:spPr bwMode="auto">
          <a:xfrm>
            <a:off x="4172019" y="2227263"/>
            <a:ext cx="6350" cy="2570162"/>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170" name="Chevron 60">
            <a:extLst>
              <a:ext uri="{FF2B5EF4-FFF2-40B4-BE49-F238E27FC236}">
                <a16:creationId xmlns="" xmlns:a16="http://schemas.microsoft.com/office/drawing/2014/main" id="{F5CAC85C-BECB-4947-8A19-D2868D9DDB9E}"/>
              </a:ext>
            </a:extLst>
          </p:cNvPr>
          <p:cNvSpPr/>
          <p:nvPr/>
        </p:nvSpPr>
        <p:spPr bwMode="auto">
          <a:xfrm>
            <a:off x="7021130" y="3414294"/>
            <a:ext cx="1277937" cy="207962"/>
          </a:xfrm>
          <a:prstGeom prst="chevron">
            <a:avLst/>
          </a:prstGeom>
          <a:solidFill>
            <a:srgbClr val="00B0F0"/>
          </a:solidFill>
          <a:ln w="9525" cap="flat" cmpd="sng" algn="ctr">
            <a:solidFill>
              <a:srgbClr val="C0504D">
                <a:lumMod val="60000"/>
                <a:lumOff val="40000"/>
              </a:srgbClr>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black"/>
                </a:solidFill>
                <a:effectLst/>
                <a:uLnTx/>
                <a:uFillTx/>
                <a:ea typeface="ＭＳ Ｐゴシック" charset="-128"/>
              </a:rPr>
              <a:t>Rel-17 RAN1</a:t>
            </a:r>
          </a:p>
        </p:txBody>
      </p:sp>
      <p:sp>
        <p:nvSpPr>
          <p:cNvPr id="171" name="Star: 5 Points 2">
            <a:extLst>
              <a:ext uri="{FF2B5EF4-FFF2-40B4-BE49-F238E27FC236}">
                <a16:creationId xmlns="" xmlns:a16="http://schemas.microsoft.com/office/drawing/2014/main" id="{A4F22E1B-CA65-413B-9483-61AD4BD48F85}"/>
              </a:ext>
            </a:extLst>
          </p:cNvPr>
          <p:cNvSpPr/>
          <p:nvPr/>
        </p:nvSpPr>
        <p:spPr bwMode="auto">
          <a:xfrm>
            <a:off x="6071980" y="2467350"/>
            <a:ext cx="349250" cy="344488"/>
          </a:xfrm>
          <a:prstGeom prst="star5">
            <a:avLst/>
          </a:prstGeom>
          <a:solidFill>
            <a:srgbClr val="339933"/>
          </a:solidFill>
          <a:ln w="9525" cap="flat" cmpd="sng" algn="ctr">
            <a:solidFill>
              <a:sysClr val="windowText" lastClr="000000"/>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a:ln>
                <a:noFill/>
              </a:ln>
              <a:solidFill>
                <a:prstClr val="black"/>
              </a:solidFill>
              <a:effectLst/>
              <a:uLnTx/>
              <a:uFillTx/>
              <a:latin typeface="Arial" charset="0"/>
              <a:ea typeface="MS PGothic" panose="020B0600070205080204" pitchFamily="34" charset="-128"/>
              <a:cs typeface="+mn-cs"/>
            </a:endParaRPr>
          </a:p>
        </p:txBody>
      </p:sp>
    </p:spTree>
    <p:extLst>
      <p:ext uri="{BB962C8B-B14F-4D97-AF65-F5344CB8AC3E}">
        <p14:creationId xmlns:p14="http://schemas.microsoft.com/office/powerpoint/2010/main" val="119417718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22286</TotalTime>
  <Words>1409</Words>
  <Application>Microsoft Office PowerPoint</Application>
  <PresentationFormat>Grand écran</PresentationFormat>
  <Paragraphs>311</Paragraphs>
  <Slides>25</Slides>
  <Notes>1</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25</vt:i4>
      </vt:variant>
    </vt:vector>
  </HeadingPairs>
  <TitlesOfParts>
    <vt:vector size="35" baseType="lpstr">
      <vt:lpstr>MS PGothic</vt:lpstr>
      <vt:lpstr>MS PGothic</vt:lpstr>
      <vt:lpstr>Algerian</vt:lpstr>
      <vt:lpstr>Arial</vt:lpstr>
      <vt:lpstr>Arial </vt:lpstr>
      <vt:lpstr>Calibri</vt:lpstr>
      <vt:lpstr>Calibri Light</vt:lpstr>
      <vt:lpstr>Times New Roman</vt:lpstr>
      <vt:lpstr>Wingdings</vt:lpstr>
      <vt:lpstr>Office Theme</vt:lpstr>
      <vt:lpstr>CT#89-e Administrivia</vt:lpstr>
      <vt:lpstr>Agenda</vt:lpstr>
      <vt:lpstr>TSG CT Officials</vt:lpstr>
      <vt:lpstr>E-Election and CT leadership</vt:lpstr>
      <vt:lpstr>Status</vt:lpstr>
      <vt:lpstr>Recommendations sent to PCG</vt:lpstr>
      <vt:lpstr>Impact on CT leadership</vt:lpstr>
      <vt:lpstr>Rel-17 roadmap</vt:lpstr>
      <vt:lpstr>Current Rel-17 Roadmap</vt:lpstr>
      <vt:lpstr>Possible shift discussed in SA#89</vt:lpstr>
      <vt:lpstr>Working Agreement</vt:lpstr>
      <vt:lpstr>Working Agreement #35</vt:lpstr>
      <vt:lpstr>Process</vt:lpstr>
      <vt:lpstr>Meetings in 1H/2021</vt:lpstr>
      <vt:lpstr>E-Meetings in 1H/2021</vt:lpstr>
      <vt:lpstr>TEI17-X WI</vt:lpstr>
      <vt:lpstr>Handling of SA2 "TEI17-X" WI in CT</vt:lpstr>
      <vt:lpstr>Update of the WG’s ToR</vt:lpstr>
      <vt:lpstr>Out-of-date TSG description</vt:lpstr>
      <vt:lpstr>Out-of-date ToR</vt:lpstr>
      <vt:lpstr>Updating the ToR</vt:lpstr>
      <vt:lpstr>3GPP Excellence Awards</vt:lpstr>
      <vt:lpstr>Présentation PowerPoint</vt:lpstr>
      <vt:lpstr>Présentation PowerPoint</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MORAND Lionel TGI/OLN</cp:lastModifiedBy>
  <cp:revision>859</cp:revision>
  <dcterms:created xsi:type="dcterms:W3CDTF">2010-02-05T13:52:04Z</dcterms:created>
  <dcterms:modified xsi:type="dcterms:W3CDTF">2020-09-11T11:22:53Z</dcterms:modified>
  <cp:contentStatus>Template 2017</cp:contentStatus>
</cp:coreProperties>
</file>