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20"/>
  </p:notesMasterIdLst>
  <p:handoutMasterIdLst>
    <p:handoutMasterId r:id="rId21"/>
  </p:handoutMasterIdLst>
  <p:sldIdLst>
    <p:sldId id="341" r:id="rId2"/>
    <p:sldId id="363" r:id="rId3"/>
    <p:sldId id="366" r:id="rId4"/>
    <p:sldId id="377" r:id="rId5"/>
    <p:sldId id="392" r:id="rId6"/>
    <p:sldId id="393" r:id="rId7"/>
    <p:sldId id="394" r:id="rId8"/>
    <p:sldId id="370" r:id="rId9"/>
    <p:sldId id="399" r:id="rId10"/>
    <p:sldId id="400" r:id="rId11"/>
    <p:sldId id="401" r:id="rId12"/>
    <p:sldId id="373" r:id="rId13"/>
    <p:sldId id="374" r:id="rId14"/>
    <p:sldId id="375" r:id="rId15"/>
    <p:sldId id="365" r:id="rId16"/>
    <p:sldId id="376" r:id="rId17"/>
    <p:sldId id="387" r:id="rId18"/>
    <p:sldId id="379" r:id="rId1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3E53B"/>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56" autoAdjust="0"/>
    <p:restoredTop sz="86410" autoAdjust="0"/>
  </p:normalViewPr>
  <p:slideViewPr>
    <p:cSldViewPr snapToGrid="0">
      <p:cViewPr varScale="1">
        <p:scale>
          <a:sx n="60" d="100"/>
          <a:sy n="60" d="100"/>
        </p:scale>
        <p:origin x="44" y="9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5" d="100"/>
          <a:sy n="45" d="100"/>
        </p:scale>
        <p:origin x="2808" y="6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258799"/>
            <a:ext cx="10515600" cy="1325563"/>
          </a:xfrm>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
        <p:nvSpPr>
          <p:cNvPr id="11" name="Text Box 14"/>
          <p:cNvSpPr txBox="1">
            <a:spLocks noChangeArrowheads="1"/>
          </p:cNvSpPr>
          <p:nvPr userDrawn="1"/>
        </p:nvSpPr>
        <p:spPr bwMode="auto">
          <a:xfrm>
            <a:off x="102527" y="87769"/>
            <a:ext cx="30766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TSG-CT Meeting #89e</a:t>
            </a:r>
          </a:p>
          <a:p>
            <a:r>
              <a:rPr lang="en-GB" sz="1200" b="1" kern="1200" dirty="0">
                <a:solidFill>
                  <a:schemeClr val="tx1"/>
                </a:solidFill>
                <a:effectLst/>
                <a:latin typeface="Arial" panose="020B0604020202020204" pitchFamily="34" charset="0"/>
                <a:ea typeface="+mn-ea"/>
                <a:cs typeface="Arial" panose="020B0604020202020204" pitchFamily="34" charset="0"/>
              </a:rPr>
              <a:t>E-Meeting, 14</a:t>
            </a:r>
            <a:r>
              <a:rPr lang="en-GB" sz="1200" b="1" kern="1200" baseline="30000" dirty="0">
                <a:solidFill>
                  <a:schemeClr val="tx1"/>
                </a:solidFill>
                <a:effectLst/>
                <a:latin typeface="Arial" panose="020B0604020202020204" pitchFamily="34" charset="0"/>
                <a:ea typeface="+mn-ea"/>
                <a:cs typeface="Arial" panose="020B0604020202020204" pitchFamily="34" charset="0"/>
              </a:rPr>
              <a:t>th</a:t>
            </a:r>
            <a:r>
              <a:rPr lang="en-GB" sz="1200" b="1" kern="1200" dirty="0">
                <a:solidFill>
                  <a:schemeClr val="tx1"/>
                </a:solidFill>
                <a:effectLst/>
                <a:latin typeface="Arial" panose="020B0604020202020204" pitchFamily="34" charset="0"/>
                <a:ea typeface="+mn-ea"/>
                <a:cs typeface="Arial" panose="020B0604020202020204" pitchFamily="34" charset="0"/>
              </a:rPr>
              <a:t>  – 16</a:t>
            </a:r>
            <a:r>
              <a:rPr lang="en-GB" sz="1200" b="1" kern="1200" baseline="30000" dirty="0">
                <a:solidFill>
                  <a:schemeClr val="tx1"/>
                </a:solidFill>
                <a:effectLst/>
                <a:latin typeface="Arial" panose="020B0604020202020204" pitchFamily="34" charset="0"/>
                <a:ea typeface="+mn-ea"/>
                <a:cs typeface="Arial" panose="020B0604020202020204" pitchFamily="34" charset="0"/>
              </a:rPr>
              <a:t>th</a:t>
            </a:r>
            <a:r>
              <a:rPr lang="en-GB" sz="1200" b="1" kern="1200" dirty="0">
                <a:solidFill>
                  <a:schemeClr val="tx1"/>
                </a:solidFill>
                <a:effectLst/>
                <a:latin typeface="Arial" panose="020B0604020202020204" pitchFamily="34" charset="0"/>
                <a:ea typeface="+mn-ea"/>
                <a:cs typeface="Arial" panose="020B0604020202020204" pitchFamily="34" charset="0"/>
              </a:rPr>
              <a:t> September 2020</a:t>
            </a:r>
            <a:endParaRPr lang="es-ES" sz="1200" kern="1200" dirty="0">
              <a:solidFill>
                <a:schemeClr val="tx1"/>
              </a:solidFill>
              <a:effectLst/>
              <a:latin typeface="Arial" panose="020B0604020202020204" pitchFamily="34" charset="0"/>
              <a:ea typeface="+mn-ea"/>
              <a:cs typeface="Arial" panose="020B0604020202020204" pitchFamily="34" charset="0"/>
            </a:endParaRPr>
          </a:p>
        </p:txBody>
      </p:sp>
      <p:sp>
        <p:nvSpPr>
          <p:cNvPr id="13" name="Text Box 14"/>
          <p:cNvSpPr txBox="1">
            <a:spLocks noChangeArrowheads="1"/>
          </p:cNvSpPr>
          <p:nvPr userDrawn="1"/>
        </p:nvSpPr>
        <p:spPr bwMode="auto">
          <a:xfrm>
            <a:off x="8894763" y="12700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CP-202045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3.jpg"/><Relationship Id="rId3" Type="http://schemas.openxmlformats.org/officeDocument/2006/relationships/image" Target="../media/image2.jpeg"/><Relationship Id="rId7" Type="http://schemas.openxmlformats.org/officeDocument/2006/relationships/hyperlink" Target="mailto:Hao.Jing@3gpp.org"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hyperlink" Target="mailto:huangzhenning@chinamobile.com" TargetMode="External"/><Relationship Id="rId11" Type="http://schemas.openxmlformats.org/officeDocument/2006/relationships/image" Target="../media/image6.jpeg"/><Relationship Id="rId5" Type="http://schemas.openxmlformats.org/officeDocument/2006/relationships/hyperlink" Target="mailto:yoshihiro.inoue@ntt-at.co.jp" TargetMode="External"/><Relationship Id="rId10" Type="http://schemas.openxmlformats.org/officeDocument/2006/relationships/image" Target="../media/image5.jpeg"/><Relationship Id="rId4" Type="http://schemas.openxmlformats.org/officeDocument/2006/relationships/hyperlink" Target="mailto:susana.fernandez@ericsson" TargetMode="External"/><Relationship Id="rId9" Type="http://schemas.openxmlformats.org/officeDocument/2006/relationships/image" Target="../media/image4.jpeg"/></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2147888" y="1709738"/>
            <a:ext cx="7886700" cy="2852737"/>
          </a:xfrm>
        </p:spPr>
        <p:txBody>
          <a:bodyPr/>
          <a:lstStyle/>
          <a:p>
            <a:pPr eaLnBrk="1" hangingPunct="1"/>
            <a:r>
              <a:rPr lang="en-US" altLang="en-US" dirty="0"/>
              <a:t>CT WG3 Status Report </a:t>
            </a:r>
            <a:br>
              <a:rPr lang="en-US" altLang="en-US" dirty="0"/>
            </a:br>
            <a:r>
              <a:rPr lang="en-US" altLang="en-US" dirty="0"/>
              <a:t>to TSG CT#89e</a:t>
            </a:r>
            <a:endParaRPr lang="en-GB" altLang="en-US" dirty="0"/>
          </a:p>
        </p:txBody>
      </p:sp>
      <p:sp>
        <p:nvSpPr>
          <p:cNvPr id="3075"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Susana Fernández</a:t>
            </a:r>
          </a:p>
          <a:p>
            <a:pPr marL="0" indent="0" eaLnBrk="1" hangingPunct="1">
              <a:buNone/>
            </a:pPr>
            <a:r>
              <a:rPr lang="en-GB" altLang="de-DE" dirty="0"/>
              <a:t>TSG CT WG3 Chair</a:t>
            </a:r>
          </a:p>
          <a:p>
            <a:pPr marL="0" indent="0" eaLnBrk="1" hangingPunct="1">
              <a:buFontTx/>
              <a:buNone/>
            </a:pPr>
            <a:r>
              <a:rPr lang="en-GB" altLang="en-US" dirty="0"/>
              <a:t>Ericsson</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p:txBody>
          <a:bodyPr/>
          <a:lstStyle/>
          <a:p>
            <a:r>
              <a:rPr lang="es-ES" dirty="0" err="1"/>
              <a:t>Release</a:t>
            </a:r>
            <a:r>
              <a:rPr lang="es-ES" dirty="0"/>
              <a:t> 16 Status</a:t>
            </a:r>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838200" y="1868156"/>
            <a:ext cx="10515600" cy="4245565"/>
          </a:xfrm>
        </p:spPr>
        <p:txBody>
          <a:bodyPr/>
          <a:lstStyle/>
          <a:p>
            <a:r>
              <a:rPr lang="es-ES" dirty="0"/>
              <a:t>106 </a:t>
            </a:r>
            <a:r>
              <a:rPr lang="es-ES" dirty="0" err="1"/>
              <a:t>agreed</a:t>
            </a:r>
            <a:r>
              <a:rPr lang="es-ES" dirty="0"/>
              <a:t> </a:t>
            </a:r>
            <a:r>
              <a:rPr lang="es-ES" dirty="0" err="1"/>
              <a:t>CRs</a:t>
            </a:r>
            <a:r>
              <a:rPr lang="es-ES" dirty="0"/>
              <a:t> in </a:t>
            </a:r>
            <a:r>
              <a:rPr lang="es-ES" dirty="0" err="1"/>
              <a:t>Release</a:t>
            </a:r>
            <a:r>
              <a:rPr lang="es-ES" dirty="0"/>
              <a:t> 16</a:t>
            </a:r>
          </a:p>
          <a:p>
            <a:r>
              <a:rPr lang="es-ES" dirty="0"/>
              <a:t>5G </a:t>
            </a:r>
            <a:r>
              <a:rPr lang="es-ES" dirty="0" err="1"/>
              <a:t>corrections</a:t>
            </a:r>
            <a:r>
              <a:rPr lang="es-ES" dirty="0"/>
              <a:t> </a:t>
            </a:r>
            <a:r>
              <a:rPr lang="es-ES" dirty="0" err="1"/>
              <a:t>for</a:t>
            </a:r>
            <a:r>
              <a:rPr lang="es-ES" dirty="0"/>
              <a:t> PCC, </a:t>
            </a:r>
            <a:r>
              <a:rPr lang="es-ES" dirty="0" err="1"/>
              <a:t>eNA</a:t>
            </a:r>
            <a:r>
              <a:rPr lang="es-ES" dirty="0"/>
              <a:t>, 5WWC, eV2XARC, 5G_CIoT </a:t>
            </a:r>
            <a:r>
              <a:rPr lang="es-ES" dirty="0" err="1"/>
              <a:t>or</a:t>
            </a:r>
            <a:r>
              <a:rPr lang="es-ES" dirty="0"/>
              <a:t> SEAL </a:t>
            </a:r>
            <a:r>
              <a:rPr lang="es-ES" dirty="0" err="1"/>
              <a:t>were</a:t>
            </a:r>
            <a:r>
              <a:rPr lang="es-ES" dirty="0"/>
              <a:t> </a:t>
            </a:r>
            <a:r>
              <a:rPr lang="es-ES" dirty="0" err="1"/>
              <a:t>areas</a:t>
            </a:r>
            <a:r>
              <a:rPr lang="es-ES" dirty="0"/>
              <a:t> </a:t>
            </a:r>
            <a:r>
              <a:rPr lang="es-ES" dirty="0" err="1"/>
              <a:t>with</a:t>
            </a:r>
            <a:r>
              <a:rPr lang="es-ES" dirty="0"/>
              <a:t> </a:t>
            </a:r>
            <a:r>
              <a:rPr lang="es-ES" dirty="0" err="1"/>
              <a:t>relevant</a:t>
            </a:r>
            <a:r>
              <a:rPr lang="es-ES" dirty="0"/>
              <a:t> </a:t>
            </a:r>
            <a:r>
              <a:rPr lang="es-ES" dirty="0" err="1"/>
              <a:t>activity</a:t>
            </a:r>
            <a:endParaRPr lang="es-ES" dirty="0"/>
          </a:p>
          <a:p>
            <a:r>
              <a:rPr lang="en-US" dirty="0"/>
              <a:t>As first meeting after the freeze of Release 16, some flexibility has been accepted to interpret mistakes and misalignments between main body and </a:t>
            </a:r>
            <a:r>
              <a:rPr lang="en-US" dirty="0" err="1"/>
              <a:t>OpenAPI</a:t>
            </a:r>
            <a:r>
              <a:rPr lang="en-US" dirty="0"/>
              <a:t> specification as backward compatible corrections required to make the API work properly.</a:t>
            </a:r>
          </a:p>
          <a:p>
            <a:r>
              <a:rPr lang="en-US" dirty="0"/>
              <a:t>Several corrections introduced for Release 17 were moved to Release 16 to increase the quality of the specifications.</a:t>
            </a:r>
          </a:p>
          <a:p>
            <a:endParaRPr lang="en-US" dirty="0"/>
          </a:p>
          <a:p>
            <a:endParaRPr lang="es-ES" dirty="0"/>
          </a:p>
          <a:p>
            <a:pPr lvl="1"/>
            <a:endParaRPr lang="es-ES" dirty="0"/>
          </a:p>
          <a:p>
            <a:pPr marL="457200" lvl="1" indent="0">
              <a:buNone/>
            </a:pPr>
            <a:endParaRPr lang="es-ES" dirty="0"/>
          </a:p>
          <a:p>
            <a:pPr marL="0" indent="0">
              <a:buNone/>
            </a:pPr>
            <a:endParaRPr lang="es-ES" dirty="0"/>
          </a:p>
        </p:txBody>
      </p:sp>
    </p:spTree>
    <p:extLst>
      <p:ext uri="{BB962C8B-B14F-4D97-AF65-F5344CB8AC3E}">
        <p14:creationId xmlns:p14="http://schemas.microsoft.com/office/powerpoint/2010/main" val="1393092516"/>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p:txBody>
          <a:bodyPr/>
          <a:lstStyle/>
          <a:p>
            <a:r>
              <a:rPr lang="es-ES" dirty="0" err="1"/>
              <a:t>Release</a:t>
            </a:r>
            <a:r>
              <a:rPr lang="es-ES" dirty="0"/>
              <a:t> 17 Status</a:t>
            </a:r>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00370" y="2017012"/>
            <a:ext cx="11591260" cy="4245565"/>
          </a:xfrm>
        </p:spPr>
        <p:txBody>
          <a:bodyPr/>
          <a:lstStyle/>
          <a:p>
            <a:r>
              <a:rPr lang="es-ES" sz="2400" dirty="0"/>
              <a:t>30 </a:t>
            </a:r>
            <a:r>
              <a:rPr lang="es-ES" sz="2400" dirty="0" err="1"/>
              <a:t>CRs</a:t>
            </a:r>
            <a:r>
              <a:rPr lang="es-ES" sz="2400" dirty="0"/>
              <a:t> </a:t>
            </a:r>
            <a:r>
              <a:rPr lang="es-ES" sz="2400" dirty="0" err="1"/>
              <a:t>were</a:t>
            </a:r>
            <a:r>
              <a:rPr lang="es-ES" sz="2400" dirty="0"/>
              <a:t> </a:t>
            </a:r>
            <a:r>
              <a:rPr lang="es-ES" sz="2400" dirty="0" err="1"/>
              <a:t>agreed</a:t>
            </a:r>
            <a:r>
              <a:rPr lang="es-ES" sz="2400" dirty="0"/>
              <a:t> in </a:t>
            </a:r>
            <a:r>
              <a:rPr lang="es-ES" sz="2400" dirty="0" err="1"/>
              <a:t>Release</a:t>
            </a:r>
            <a:r>
              <a:rPr lang="es-ES" sz="2400" dirty="0"/>
              <a:t> 17</a:t>
            </a:r>
          </a:p>
          <a:p>
            <a:pPr lvl="1"/>
            <a:r>
              <a:rPr lang="es-ES" sz="2000" dirty="0" err="1"/>
              <a:t>Most</a:t>
            </a:r>
            <a:r>
              <a:rPr lang="es-ES" sz="2000" dirty="0"/>
              <a:t> </a:t>
            </a:r>
            <a:r>
              <a:rPr lang="es-ES" sz="2000" dirty="0" err="1"/>
              <a:t>of</a:t>
            </a:r>
            <a:r>
              <a:rPr lang="es-ES" sz="2000" dirty="0"/>
              <a:t> </a:t>
            </a:r>
            <a:r>
              <a:rPr lang="es-ES" sz="2000" dirty="0" err="1"/>
              <a:t>the</a:t>
            </a:r>
            <a:r>
              <a:rPr lang="es-ES" sz="2000" dirty="0"/>
              <a:t> </a:t>
            </a:r>
            <a:r>
              <a:rPr lang="es-ES" sz="2000" dirty="0" err="1"/>
              <a:t>CRs</a:t>
            </a:r>
            <a:r>
              <a:rPr lang="es-ES" sz="2000" dirty="0"/>
              <a:t> </a:t>
            </a:r>
            <a:r>
              <a:rPr lang="es-ES" sz="2000" dirty="0" err="1"/>
              <a:t>were</a:t>
            </a:r>
            <a:r>
              <a:rPr lang="es-ES" sz="2000" dirty="0"/>
              <a:t> </a:t>
            </a:r>
            <a:r>
              <a:rPr lang="es-ES" sz="2000" dirty="0" err="1"/>
              <a:t>related</a:t>
            </a:r>
            <a:r>
              <a:rPr lang="es-ES" sz="2000" dirty="0"/>
              <a:t> </a:t>
            </a:r>
            <a:r>
              <a:rPr lang="es-ES" sz="2000" dirty="0" err="1"/>
              <a:t>to</a:t>
            </a:r>
            <a:r>
              <a:rPr lang="es-ES" sz="2000" dirty="0"/>
              <a:t> 5G non-FASMO </a:t>
            </a:r>
            <a:r>
              <a:rPr lang="es-ES" sz="2000" dirty="0" err="1"/>
              <a:t>corrections</a:t>
            </a:r>
            <a:endParaRPr lang="es-ES" sz="2000" dirty="0"/>
          </a:p>
          <a:p>
            <a:pPr lvl="1"/>
            <a:r>
              <a:rPr lang="es-ES" sz="2000" dirty="0"/>
              <a:t>1 CR </a:t>
            </a:r>
            <a:r>
              <a:rPr lang="es-ES" sz="2000" dirty="0" err="1"/>
              <a:t>for</a:t>
            </a:r>
            <a:r>
              <a:rPr lang="es-ES" sz="2000" dirty="0"/>
              <a:t> </a:t>
            </a:r>
            <a:r>
              <a:rPr lang="es-ES" sz="2000" dirty="0" err="1"/>
              <a:t>pfdManEnh</a:t>
            </a:r>
            <a:r>
              <a:rPr lang="es-ES" sz="2000" dirty="0"/>
              <a:t> (</a:t>
            </a:r>
            <a:r>
              <a:rPr lang="es-ES" sz="2000" dirty="0" err="1"/>
              <a:t>reported</a:t>
            </a:r>
            <a:r>
              <a:rPr lang="es-ES" sz="2000" dirty="0"/>
              <a:t> as 25% complete)</a:t>
            </a:r>
          </a:p>
          <a:p>
            <a:pPr lvl="1"/>
            <a:r>
              <a:rPr lang="es-ES" sz="2000" dirty="0"/>
              <a:t>9 </a:t>
            </a:r>
            <a:r>
              <a:rPr lang="es-ES" sz="2000" dirty="0" err="1"/>
              <a:t>CRs</a:t>
            </a:r>
            <a:r>
              <a:rPr lang="es-ES" sz="2000" dirty="0"/>
              <a:t> </a:t>
            </a:r>
            <a:r>
              <a:rPr lang="es-ES" sz="2000" dirty="0" err="1"/>
              <a:t>for</a:t>
            </a:r>
            <a:r>
              <a:rPr lang="es-ES" sz="2000" dirty="0"/>
              <a:t> SBIProtoc17 (</a:t>
            </a:r>
            <a:r>
              <a:rPr lang="es-ES" sz="2000" dirty="0" err="1"/>
              <a:t>reported</a:t>
            </a:r>
            <a:r>
              <a:rPr lang="es-ES" sz="2000" dirty="0"/>
              <a:t> as 15% complete)</a:t>
            </a:r>
          </a:p>
          <a:p>
            <a:r>
              <a:rPr lang="en-US" sz="2400" dirty="0"/>
              <a:t>9 Discussion Papers were submitted to present the progress of the stage 2 work, the identified impacts and suggested </a:t>
            </a:r>
            <a:r>
              <a:rPr lang="en-US" sz="2400" dirty="0" err="1"/>
              <a:t>rapporteurship</a:t>
            </a:r>
            <a:r>
              <a:rPr lang="en-US" sz="2400" dirty="0"/>
              <a:t>. </a:t>
            </a:r>
          </a:p>
          <a:p>
            <a:r>
              <a:rPr lang="en-US" sz="2400" dirty="0"/>
              <a:t>8 WIDs (some of them related with the DPs) were submitted</a:t>
            </a:r>
          </a:p>
          <a:p>
            <a:pPr lvl="1"/>
            <a:r>
              <a:rPr lang="en-US" sz="2000" dirty="0"/>
              <a:t>Based on the current stage 2 status, it was considered premature to approve  7 of the 8 WIDs. </a:t>
            </a:r>
          </a:p>
          <a:p>
            <a:pPr lvl="1"/>
            <a:r>
              <a:rPr lang="en-US" sz="2000" dirty="0"/>
              <a:t>The discussion on whether the TEI17 classified WIDs should be handled as TEI17 or as separate and independent WIDs with no TEI17 classification was open and postponed before next CT3 meeting.</a:t>
            </a:r>
          </a:p>
          <a:p>
            <a:pPr marL="457200" lvl="1" indent="0">
              <a:buNone/>
            </a:pPr>
            <a:endParaRPr lang="en-US" sz="1400" dirty="0"/>
          </a:p>
          <a:p>
            <a:pPr lvl="1"/>
            <a:endParaRPr lang="en-US" dirty="0"/>
          </a:p>
          <a:p>
            <a:endParaRPr lang="es-ES" dirty="0"/>
          </a:p>
          <a:p>
            <a:pPr lvl="1"/>
            <a:endParaRPr lang="es-ES" dirty="0"/>
          </a:p>
          <a:p>
            <a:pPr marL="457200" lvl="1" indent="0">
              <a:buNone/>
            </a:pPr>
            <a:endParaRPr lang="es-ES" dirty="0"/>
          </a:p>
          <a:p>
            <a:pPr marL="0" indent="0">
              <a:buNone/>
            </a:pPr>
            <a:endParaRPr lang="es-ES" dirty="0"/>
          </a:p>
        </p:txBody>
      </p:sp>
    </p:spTree>
    <p:extLst>
      <p:ext uri="{BB962C8B-B14F-4D97-AF65-F5344CB8AC3E}">
        <p14:creationId xmlns:p14="http://schemas.microsoft.com/office/powerpoint/2010/main" val="1908825068"/>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Backward Incompatible Changes</a:t>
            </a:r>
          </a:p>
        </p:txBody>
      </p:sp>
      <p:sp>
        <p:nvSpPr>
          <p:cNvPr id="3" name="Espace réservé du contenu 2"/>
          <p:cNvSpPr>
            <a:spLocks noGrp="1"/>
          </p:cNvSpPr>
          <p:nvPr>
            <p:ph idx="1"/>
          </p:nvPr>
        </p:nvSpPr>
        <p:spPr>
          <a:xfrm>
            <a:off x="838200" y="1825625"/>
            <a:ext cx="10515600" cy="708569"/>
          </a:xfrm>
        </p:spPr>
        <p:txBody>
          <a:bodyPr/>
          <a:lstStyle/>
          <a:p>
            <a:r>
              <a:rPr lang="en-US" dirty="0"/>
              <a:t> None</a:t>
            </a:r>
          </a:p>
          <a:p>
            <a:pPr marL="0" indent="0">
              <a:buNone/>
            </a:pPr>
            <a:endParaRPr lang="en-US" dirty="0"/>
          </a:p>
        </p:txBody>
      </p:sp>
    </p:spTree>
    <p:extLst>
      <p:ext uri="{BB962C8B-B14F-4D97-AF65-F5344CB8AC3E}">
        <p14:creationId xmlns:p14="http://schemas.microsoft.com/office/powerpoint/2010/main" val="1380431914"/>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For Information to CT </a:t>
            </a:r>
          </a:p>
        </p:txBody>
      </p:sp>
      <p:sp>
        <p:nvSpPr>
          <p:cNvPr id="3" name="Espace réservé du contenu 2"/>
          <p:cNvSpPr>
            <a:spLocks noGrp="1"/>
          </p:cNvSpPr>
          <p:nvPr>
            <p:ph idx="1"/>
          </p:nvPr>
        </p:nvSpPr>
        <p:spPr>
          <a:xfrm>
            <a:off x="302303" y="1862191"/>
            <a:ext cx="11587393" cy="4351338"/>
          </a:xfrm>
        </p:spPr>
        <p:txBody>
          <a:bodyPr/>
          <a:lstStyle/>
          <a:p>
            <a:pPr>
              <a:lnSpc>
                <a:spcPct val="80000"/>
              </a:lnSpc>
              <a:defRPr/>
            </a:pPr>
            <a:r>
              <a:rPr lang="en-US" altLang="zh-CN" sz="1800" dirty="0">
                <a:ea typeface="MS PGothic" panose="020B0600070205080204" pitchFamily="34" charset="-128"/>
                <a:cs typeface="Arial" panose="020B0604020202020204" pitchFamily="34" charset="0"/>
              </a:rPr>
              <a:t>CT3 work focused on:</a:t>
            </a:r>
          </a:p>
          <a:p>
            <a:pPr lvl="1">
              <a:lnSpc>
                <a:spcPct val="80000"/>
              </a:lnSpc>
              <a:buClrTx/>
              <a:defRPr/>
            </a:pPr>
            <a:r>
              <a:rPr lang="en-US" altLang="zh-CN" sz="1800" dirty="0">
                <a:ea typeface="MS PGothic" panose="020B0600070205080204" pitchFamily="34" charset="-128"/>
                <a:cs typeface="Arial" panose="020B0604020202020204" pitchFamily="34" charset="0"/>
              </a:rPr>
              <a:t>Presenting the scope of Release 17 (9 DPs and 8 WIDs submitted) and starting Release 17 normative work, mainly with non-FASMO corrections </a:t>
            </a:r>
          </a:p>
          <a:p>
            <a:pPr lvl="2">
              <a:lnSpc>
                <a:spcPct val="80000"/>
              </a:lnSpc>
              <a:defRPr/>
            </a:pPr>
            <a:r>
              <a:rPr lang="en-US" altLang="zh-CN" sz="1600" dirty="0">
                <a:ea typeface="MS PGothic" panose="020B0600070205080204" pitchFamily="34" charset="-128"/>
                <a:cs typeface="Arial" panose="020B0604020202020204" pitchFamily="34" charset="0"/>
              </a:rPr>
              <a:t>Work in stage 2 considered still too premature for most of the items</a:t>
            </a:r>
          </a:p>
          <a:p>
            <a:pPr lvl="1">
              <a:lnSpc>
                <a:spcPct val="80000"/>
              </a:lnSpc>
              <a:buClrTx/>
              <a:defRPr/>
            </a:pPr>
            <a:r>
              <a:rPr lang="en-US" altLang="zh-CN" sz="1800">
                <a:ea typeface="MS PGothic" panose="020B0600070205080204" pitchFamily="34" charset="-128"/>
                <a:cs typeface="Arial" panose="020B0604020202020204" pitchFamily="34" charset="0"/>
              </a:rPr>
              <a:t>Introducing </a:t>
            </a:r>
            <a:r>
              <a:rPr lang="en-US" altLang="zh-CN" sz="1800" dirty="0">
                <a:ea typeface="MS PGothic" panose="020B0600070205080204" pitchFamily="34" charset="-128"/>
                <a:cs typeface="Arial" panose="020B0604020202020204" pitchFamily="34" charset="0"/>
              </a:rPr>
              <a:t>significant corrections for Release 16</a:t>
            </a:r>
          </a:p>
          <a:p>
            <a:pPr lvl="1">
              <a:lnSpc>
                <a:spcPct val="80000"/>
              </a:lnSpc>
              <a:buClrTx/>
              <a:defRPr/>
            </a:pPr>
            <a:r>
              <a:rPr lang="en-US" altLang="zh-CN" sz="1800" dirty="0">
                <a:ea typeface="MS PGothic" panose="020B0600070205080204" pitchFamily="34" charset="-128"/>
                <a:cs typeface="Arial" panose="020B0604020202020204" pitchFamily="34" charset="0"/>
              </a:rPr>
              <a:t>Handling corrections for Release 15, 14 &amp; 13</a:t>
            </a:r>
          </a:p>
          <a:p>
            <a:pPr lvl="2">
              <a:lnSpc>
                <a:spcPct val="80000"/>
              </a:lnSpc>
              <a:defRPr/>
            </a:pPr>
            <a:r>
              <a:rPr lang="en-US" altLang="zh-CN" sz="1600" dirty="0">
                <a:ea typeface="MS PGothic" panose="020B0600070205080204" pitchFamily="34" charset="-128"/>
                <a:cs typeface="Arial" panose="020B0604020202020204" pitchFamily="34" charset="0"/>
              </a:rPr>
              <a:t>Pre-Release 15 Agenda Items reintroduced in the Agenda for the first time in 2020.</a:t>
            </a:r>
          </a:p>
          <a:p>
            <a:pPr>
              <a:lnSpc>
                <a:spcPct val="80000"/>
              </a:lnSpc>
              <a:defRPr/>
            </a:pPr>
            <a:r>
              <a:rPr lang="en-US" altLang="zh-CN" sz="1800" dirty="0">
                <a:ea typeface="MS PGothic" panose="020B0600070205080204" pitchFamily="34" charset="-128"/>
                <a:cs typeface="Arial" panose="020B0604020202020204" pitchFamily="34" charset="0"/>
              </a:rPr>
              <a:t> 1 Release 17 Work Item Descriptions was agreed</a:t>
            </a:r>
          </a:p>
          <a:p>
            <a:pPr>
              <a:lnSpc>
                <a:spcPct val="80000"/>
              </a:lnSpc>
              <a:defRPr/>
            </a:pPr>
            <a:r>
              <a:rPr lang="en-US" altLang="zh-CN" sz="1800" dirty="0">
                <a:ea typeface="MS PGothic" panose="020B0600070205080204" pitchFamily="34" charset="-128"/>
                <a:cs typeface="Arial" panose="020B0604020202020204" pitchFamily="34" charset="0"/>
              </a:rPr>
              <a:t>Q4 period expected to be focused on handling of corrections for Release 16 (and previous releases) and on starting the work for Release 17.</a:t>
            </a:r>
          </a:p>
          <a:p>
            <a:pPr lvl="1">
              <a:lnSpc>
                <a:spcPct val="80000"/>
              </a:lnSpc>
              <a:defRPr/>
            </a:pPr>
            <a:r>
              <a:rPr lang="en-US" altLang="zh-CN" sz="1600" dirty="0">
                <a:ea typeface="MS PGothic" panose="020B0600070205080204" pitchFamily="34" charset="-128"/>
                <a:cs typeface="Arial" panose="020B0604020202020204" pitchFamily="34" charset="0"/>
              </a:rPr>
              <a:t>One CT3 meeting will be held in that period: November 4</a:t>
            </a:r>
            <a:r>
              <a:rPr lang="en-US" altLang="zh-CN" sz="1600" baseline="30000" dirty="0">
                <a:ea typeface="MS PGothic" panose="020B0600070205080204" pitchFamily="34" charset="-128"/>
                <a:cs typeface="Arial" panose="020B0604020202020204" pitchFamily="34" charset="0"/>
              </a:rPr>
              <a:t>th</a:t>
            </a:r>
            <a:r>
              <a:rPr lang="en-US" altLang="zh-CN" sz="1600" dirty="0">
                <a:ea typeface="MS PGothic" panose="020B0600070205080204" pitchFamily="34" charset="-128"/>
                <a:cs typeface="Arial" panose="020B0604020202020204" pitchFamily="34" charset="0"/>
              </a:rPr>
              <a:t> – 13</a:t>
            </a:r>
            <a:r>
              <a:rPr lang="en-US" altLang="zh-CN" sz="1600" baseline="30000" dirty="0">
                <a:ea typeface="MS PGothic" panose="020B0600070205080204" pitchFamily="34" charset="-128"/>
                <a:cs typeface="Arial" panose="020B0604020202020204" pitchFamily="34" charset="0"/>
              </a:rPr>
              <a:t>th</a:t>
            </a:r>
            <a:r>
              <a:rPr lang="en-US" altLang="zh-CN" sz="1600" dirty="0">
                <a:ea typeface="MS PGothic" panose="020B0600070205080204" pitchFamily="34" charset="-128"/>
                <a:cs typeface="Arial" panose="020B0604020202020204" pitchFamily="34" charset="0"/>
              </a:rPr>
              <a:t> </a:t>
            </a:r>
          </a:p>
          <a:p>
            <a:pPr>
              <a:lnSpc>
                <a:spcPct val="80000"/>
              </a:lnSpc>
              <a:defRPr/>
            </a:pPr>
            <a:r>
              <a:rPr lang="en-US" altLang="zh-CN" sz="1800" dirty="0">
                <a:ea typeface="MS PGothic" panose="020B0600070205080204" pitchFamily="34" charset="-128"/>
                <a:cs typeface="Arial" panose="020B0604020202020204" pitchFamily="34" charset="0"/>
              </a:rPr>
              <a:t>No decision made yet for Q1 2021.</a:t>
            </a:r>
          </a:p>
          <a:p>
            <a:pPr>
              <a:lnSpc>
                <a:spcPct val="80000"/>
              </a:lnSpc>
              <a:defRPr/>
            </a:pPr>
            <a:r>
              <a:rPr lang="en-US" altLang="zh-CN" sz="1800" dirty="0">
                <a:ea typeface="MS PGothic" panose="020B0600070205080204" pitchFamily="34" charset="-128"/>
                <a:cs typeface="Arial" panose="020B0604020202020204" pitchFamily="34" charset="0"/>
              </a:rPr>
              <a:t>E-meeting experience being improved</a:t>
            </a:r>
          </a:p>
          <a:p>
            <a:pPr lvl="1">
              <a:lnSpc>
                <a:spcPct val="80000"/>
              </a:lnSpc>
              <a:defRPr/>
            </a:pPr>
            <a:r>
              <a:rPr lang="en-US" altLang="zh-CN" sz="1600" dirty="0">
                <a:ea typeface="MS PGothic" panose="020B0600070205080204" pitchFamily="34" charset="-128"/>
                <a:cs typeface="Arial" panose="020B0604020202020204" pitchFamily="34" charset="0"/>
              </a:rPr>
              <a:t>Main reason probably the decrease of load work in this meeting</a:t>
            </a:r>
          </a:p>
          <a:p>
            <a:pPr lvl="1">
              <a:lnSpc>
                <a:spcPct val="80000"/>
              </a:lnSpc>
              <a:defRPr/>
            </a:pPr>
            <a:r>
              <a:rPr lang="en-US" altLang="zh-CN" sz="1600" dirty="0">
                <a:ea typeface="MS PGothic" panose="020B0600070205080204" pitchFamily="34" charset="-128"/>
                <a:cs typeface="Arial" panose="020B0604020202020204" pitchFamily="34" charset="0"/>
              </a:rPr>
              <a:t>One of the identified drawbacks is the difficulty to discuss topics with other CT WGs</a:t>
            </a:r>
          </a:p>
          <a:p>
            <a:pPr>
              <a:lnSpc>
                <a:spcPct val="80000"/>
              </a:lnSpc>
              <a:defRPr/>
            </a:pPr>
            <a:endParaRPr lang="en-US" altLang="zh-CN" sz="2200" dirty="0">
              <a:ea typeface="MS PGothic" panose="020B0600070205080204" pitchFamily="34" charset="-128"/>
              <a:cs typeface="Arial" panose="020B0604020202020204" pitchFamily="34" charset="0"/>
            </a:endParaRPr>
          </a:p>
          <a:p>
            <a:pPr marL="457200" lvl="1" indent="0">
              <a:buNone/>
              <a:defRPr/>
            </a:pPr>
            <a:endParaRPr lang="en-GB" altLang="es-ES" sz="1600" dirty="0">
              <a:ea typeface="宋体" panose="02010600030101010101" pitchFamily="2" charset="-122"/>
            </a:endParaRPr>
          </a:p>
          <a:p>
            <a:pPr lvl="1">
              <a:buFont typeface="Wingdings" panose="05000000000000000000" pitchFamily="2" charset="2"/>
              <a:buChar char="q"/>
              <a:defRPr/>
            </a:pPr>
            <a:endParaRPr lang="en-GB" altLang="es-ES" sz="1600" dirty="0">
              <a:ea typeface="宋体" panose="02010600030101010101" pitchFamily="2" charset="-122"/>
            </a:endParaRPr>
          </a:p>
          <a:p>
            <a:pPr marL="0" indent="0">
              <a:lnSpc>
                <a:spcPct val="80000"/>
              </a:lnSpc>
              <a:buFontTx/>
              <a:buNone/>
              <a:defRPr/>
            </a:pPr>
            <a:endParaRPr lang="en-US" altLang="zh-CN" sz="1600" dirty="0">
              <a:latin typeface="Arial" panose="020B0604020202020204" pitchFamily="34" charset="0"/>
              <a:ea typeface="MS PGothic" panose="020B0600070205080204" pitchFamily="34" charset="-128"/>
              <a:cs typeface="Arial" panose="020B0604020202020204" pitchFamily="34" charset="0"/>
            </a:endParaRPr>
          </a:p>
          <a:p>
            <a:endParaRPr lang="en-US" dirty="0"/>
          </a:p>
        </p:txBody>
      </p:sp>
    </p:spTree>
    <p:extLst>
      <p:ext uri="{BB962C8B-B14F-4D97-AF65-F5344CB8AC3E}">
        <p14:creationId xmlns:p14="http://schemas.microsoft.com/office/powerpoint/2010/main" val="2890974178"/>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For Action to CT</a:t>
            </a:r>
          </a:p>
        </p:txBody>
      </p:sp>
      <p:sp>
        <p:nvSpPr>
          <p:cNvPr id="3" name="Espace réservé du contenu 2"/>
          <p:cNvSpPr>
            <a:spLocks noGrp="1"/>
          </p:cNvSpPr>
          <p:nvPr>
            <p:ph idx="1"/>
          </p:nvPr>
        </p:nvSpPr>
        <p:spPr/>
        <p:txBody>
          <a:bodyPr/>
          <a:lstStyle/>
          <a:p>
            <a:r>
              <a:rPr lang="en-US" dirty="0"/>
              <a:t>No identified action</a:t>
            </a:r>
          </a:p>
        </p:txBody>
      </p:sp>
    </p:spTree>
    <p:extLst>
      <p:ext uri="{BB962C8B-B14F-4D97-AF65-F5344CB8AC3E}">
        <p14:creationId xmlns:p14="http://schemas.microsoft.com/office/powerpoint/2010/main" val="3484087205"/>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dirty="0"/>
              <a:t>Acknowledgement</a:t>
            </a:r>
          </a:p>
        </p:txBody>
      </p:sp>
      <p:sp>
        <p:nvSpPr>
          <p:cNvPr id="8195" name="Content Placeholder 2"/>
          <p:cNvSpPr>
            <a:spLocks noGrp="1"/>
          </p:cNvSpPr>
          <p:nvPr>
            <p:ph idx="1"/>
          </p:nvPr>
        </p:nvSpPr>
        <p:spPr/>
        <p:txBody>
          <a:bodyPr/>
          <a:lstStyle/>
          <a:p>
            <a:pPr>
              <a:defRPr/>
            </a:pPr>
            <a:r>
              <a:rPr lang="en-US" altLang="ja-JP" sz="2400" b="1" dirty="0">
                <a:ea typeface="MS PGothic" panose="020B0600070205080204" pitchFamily="34" charset="-128"/>
              </a:rPr>
              <a:t>The Chair wants to thank</a:t>
            </a:r>
            <a:endParaRPr lang="en-US" altLang="ja-JP" sz="2000" b="1" dirty="0">
              <a:ea typeface="MS PGothic" panose="020B0600070205080204" pitchFamily="34" charset="-128"/>
            </a:endParaRPr>
          </a:p>
          <a:p>
            <a:pPr lvl="1">
              <a:defRPr/>
            </a:pPr>
            <a:r>
              <a:rPr lang="nb-NO" altLang="zh-CN" sz="2000" dirty="0">
                <a:latin typeface="Arial" panose="020B0604020202020204" pitchFamily="34" charset="0"/>
              </a:rPr>
              <a:t>Vice Chairmen Yoshihiro and Huang Zhenning for helping</a:t>
            </a:r>
            <a:r>
              <a:rPr lang="es-ES" sz="2000" dirty="0"/>
              <a:t> </a:t>
            </a:r>
            <a:r>
              <a:rPr lang="nb-NO" altLang="zh-CN" sz="2000" dirty="0">
                <a:latin typeface="Arial" panose="020B0604020202020204" pitchFamily="34" charset="0"/>
              </a:rPr>
              <a:t>in the CT3 management.</a:t>
            </a:r>
          </a:p>
          <a:p>
            <a:pPr lvl="1">
              <a:defRPr/>
            </a:pPr>
            <a:r>
              <a:rPr lang="nb-NO" altLang="zh-CN" sz="2000" dirty="0">
                <a:latin typeface="Arial" panose="020B0604020202020204" pitchFamily="34" charset="0"/>
              </a:rPr>
              <a:t>MCC Hao Jing for his big effort and good work to support CT3 before, during and after the meeting.</a:t>
            </a:r>
          </a:p>
          <a:p>
            <a:pPr lvl="1">
              <a:defRPr/>
            </a:pPr>
            <a:r>
              <a:rPr lang="en-US" altLang="zh-CN" sz="2000" dirty="0">
                <a:latin typeface="Arial" panose="020B0604020202020204" pitchFamily="34" charset="0"/>
              </a:rPr>
              <a:t>ETSI support for IT facilities.</a:t>
            </a:r>
            <a:endParaRPr lang="nb-NO" altLang="zh-CN" sz="2000" dirty="0">
              <a:latin typeface="Arial" panose="020B0604020202020204" pitchFamily="34" charset="0"/>
            </a:endParaRPr>
          </a:p>
          <a:p>
            <a:pPr lvl="1">
              <a:defRPr/>
            </a:pPr>
            <a:r>
              <a:rPr lang="en-US" altLang="ja-JP" sz="2000" dirty="0">
                <a:latin typeface="Arial" panose="020B0604020202020204" pitchFamily="34" charset="0"/>
                <a:ea typeface="MS PGothic" panose="020B0600070205080204" pitchFamily="34" charset="-128"/>
              </a:rPr>
              <a:t>All CT3 delegates, and specially TS rapporteurs, for their hard work, professionalism and commitment for the success of this challenging meeting.</a:t>
            </a:r>
          </a:p>
          <a:p>
            <a:pPr lvl="1">
              <a:defRPr/>
            </a:pPr>
            <a:r>
              <a:rPr lang="en-US" altLang="ja-JP" sz="2000" dirty="0">
                <a:latin typeface="Arial" panose="020B0604020202020204" pitchFamily="34" charset="0"/>
                <a:ea typeface="MS PGothic" panose="020B0600070205080204" pitchFamily="34" charset="-128"/>
              </a:rPr>
              <a:t>CT WG Chairs, CT Chair and MCCs for helping with the good practices in the handling of e-meetings</a:t>
            </a:r>
          </a:p>
          <a:p>
            <a:endParaRPr lang="en-US" altLang="en-US" dirty="0"/>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Annex</a:t>
            </a:r>
          </a:p>
        </p:txBody>
      </p:sp>
    </p:spTree>
    <p:extLst>
      <p:ext uri="{BB962C8B-B14F-4D97-AF65-F5344CB8AC3E}">
        <p14:creationId xmlns:p14="http://schemas.microsoft.com/office/powerpoint/2010/main" val="1787674123"/>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1688025166"/>
              </p:ext>
            </p:extLst>
          </p:nvPr>
        </p:nvGraphicFramePr>
        <p:xfrm>
          <a:off x="493813" y="1818398"/>
          <a:ext cx="10515601" cy="1253070"/>
        </p:xfrm>
        <a:graphic>
          <a:graphicData uri="http://schemas.openxmlformats.org/drawingml/2006/table">
            <a:tbl>
              <a:tblPr firstRow="1" firstCol="1" bandRow="1"/>
              <a:tblGrid>
                <a:gridCol w="1065006">
                  <a:extLst>
                    <a:ext uri="{9D8B030D-6E8A-4147-A177-3AD203B41FA5}">
                      <a16:colId xmlns:a16="http://schemas.microsoft.com/office/drawing/2014/main" val="20000"/>
                    </a:ext>
                  </a:extLst>
                </a:gridCol>
                <a:gridCol w="4881725">
                  <a:extLst>
                    <a:ext uri="{9D8B030D-6E8A-4147-A177-3AD203B41FA5}">
                      <a16:colId xmlns:a16="http://schemas.microsoft.com/office/drawing/2014/main" val="20001"/>
                    </a:ext>
                  </a:extLst>
                </a:gridCol>
                <a:gridCol w="1369893">
                  <a:extLst>
                    <a:ext uri="{9D8B030D-6E8A-4147-A177-3AD203B41FA5}">
                      <a16:colId xmlns:a16="http://schemas.microsoft.com/office/drawing/2014/main" val="20002"/>
                    </a:ext>
                  </a:extLst>
                </a:gridCol>
                <a:gridCol w="1621628">
                  <a:extLst>
                    <a:ext uri="{9D8B030D-6E8A-4147-A177-3AD203B41FA5}">
                      <a16:colId xmlns:a16="http://schemas.microsoft.com/office/drawing/2014/main" val="20003"/>
                    </a:ext>
                  </a:extLst>
                </a:gridCol>
                <a:gridCol w="1577349">
                  <a:extLst>
                    <a:ext uri="{9D8B030D-6E8A-4147-A177-3AD203B41FA5}">
                      <a16:colId xmlns:a16="http://schemas.microsoft.com/office/drawing/2014/main" val="20004"/>
                    </a:ext>
                  </a:extLst>
                </a:gridCol>
              </a:tblGrid>
              <a:tr h="399630">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chemeClr val="bg1"/>
                          </a:solidFill>
                          <a:effectLst/>
                          <a:latin typeface="Arial"/>
                          <a:ea typeface="Times New Roman"/>
                        </a:rPr>
                        <a:t>Dependency</a:t>
                      </a:r>
                      <a:endParaRPr lang="fr-FR" sz="1400" b="1" dirty="0">
                        <a:solidFill>
                          <a:schemeClr val="bg1"/>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84467">
                <a:tc>
                  <a:txBody>
                    <a:bodyPr/>
                    <a:lstStyle/>
                    <a:p>
                      <a:pPr algn="l">
                        <a:spcBef>
                          <a:spcPts val="300"/>
                        </a:spcBef>
                        <a:spcAft>
                          <a:spcPts val="300"/>
                        </a:spcAft>
                      </a:pPr>
                      <a:r>
                        <a:rPr lang="es-ES" sz="1400" kern="1200" dirty="0">
                          <a:solidFill>
                            <a:schemeClr val="tx1"/>
                          </a:solidFill>
                          <a:effectLst/>
                          <a:latin typeface="Arial" panose="020B0604020202020204" pitchFamily="34" charset="0"/>
                          <a:ea typeface="MS Mincho" panose="02020609040205080304" pitchFamily="49" charset="-128"/>
                          <a:cs typeface="+mn-cs"/>
                        </a:rPr>
                        <a:t>C3-204407</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Updates </a:t>
                      </a:r>
                      <a:r>
                        <a:rPr lang="en-GB" sz="1400" kern="1200" dirty="0" err="1">
                          <a:solidFill>
                            <a:schemeClr val="tx1"/>
                          </a:solidFill>
                          <a:effectLst/>
                          <a:latin typeface="Arial" panose="020B0604020202020204" pitchFamily="34" charset="0"/>
                          <a:ea typeface="MS Mincho" panose="02020609040205080304" pitchFamily="49" charset="-128"/>
                          <a:cs typeface="+mn-cs"/>
                        </a:rPr>
                        <a:t>NpConfiguration</a:t>
                      </a:r>
                      <a:r>
                        <a:rPr lang="en-GB" sz="1400" kern="1200" dirty="0">
                          <a:solidFill>
                            <a:schemeClr val="tx1"/>
                          </a:solidFill>
                          <a:effectLst/>
                          <a:latin typeface="Arial" panose="020B0604020202020204" pitchFamily="34" charset="0"/>
                          <a:ea typeface="MS Mincho" panose="02020609040205080304" pitchFamily="49" charset="-128"/>
                          <a:cs typeface="+mn-cs"/>
                        </a:rPr>
                        <a:t> with </a:t>
                      </a:r>
                      <a:r>
                        <a:rPr lang="en-GB" sz="1400" kern="1200" dirty="0" err="1">
                          <a:solidFill>
                            <a:schemeClr val="tx1"/>
                          </a:solidFill>
                          <a:effectLst/>
                          <a:latin typeface="Arial" panose="020B0604020202020204" pitchFamily="34" charset="0"/>
                          <a:ea typeface="MS Mincho" panose="02020609040205080304" pitchFamily="49" charset="-128"/>
                          <a:cs typeface="+mn-cs"/>
                        </a:rPr>
                        <a:t>mtcProviderId</a:t>
                      </a:r>
                      <a:endParaRPr lang="es-ES" sz="14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400" kern="1200" dirty="0">
                          <a:solidFill>
                            <a:schemeClr val="tx1"/>
                          </a:solidFill>
                          <a:effectLst/>
                          <a:latin typeface="Arial" panose="020B0604020202020204" pitchFamily="34" charset="0"/>
                          <a:ea typeface="MS Mincho" panose="02020609040205080304" pitchFamily="49" charset="-128"/>
                          <a:cs typeface="+mn-cs"/>
                        </a:rPr>
                        <a:t>TS 29.122</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#0287</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TS 23.682 ... CR#0471 </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110643746"/>
                  </a:ext>
                </a:extLst>
              </a:tr>
              <a:tr h="394791">
                <a:tc>
                  <a:txBody>
                    <a:bodyPr/>
                    <a:lstStyle/>
                    <a:p>
                      <a:pPr algn="l">
                        <a:spcBef>
                          <a:spcPts val="300"/>
                        </a:spcBef>
                        <a:spcAft>
                          <a:spcPts val="300"/>
                        </a:spcAft>
                      </a:pPr>
                      <a:r>
                        <a:rPr lang="es-ES" sz="1400" kern="1200" dirty="0">
                          <a:solidFill>
                            <a:schemeClr val="tx1"/>
                          </a:solidFill>
                          <a:effectLst/>
                          <a:latin typeface="Arial" panose="020B0604020202020204" pitchFamily="34" charset="0"/>
                          <a:ea typeface="MS Mincho" panose="02020609040205080304" pitchFamily="49" charset="-128"/>
                          <a:cs typeface="+mn-cs"/>
                        </a:rPr>
                        <a:t>C3-204329</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GB" sz="1400" kern="1200" dirty="0" err="1">
                          <a:solidFill>
                            <a:schemeClr val="tx1"/>
                          </a:solidFill>
                          <a:effectLst/>
                          <a:latin typeface="Arial" panose="020B0604020202020204" pitchFamily="34" charset="0"/>
                          <a:ea typeface="MS Mincho" panose="02020609040205080304" pitchFamily="49" charset="-128"/>
                          <a:cs typeface="+mn-cs"/>
                        </a:rPr>
                        <a:t>SS_KeyInfoRetrieval</a:t>
                      </a:r>
                      <a:r>
                        <a:rPr lang="en-GB" sz="1400" kern="1200" dirty="0">
                          <a:solidFill>
                            <a:schemeClr val="tx1"/>
                          </a:solidFill>
                          <a:effectLst/>
                          <a:latin typeface="Arial" panose="020B0604020202020204" pitchFamily="34" charset="0"/>
                          <a:ea typeface="MS Mincho" panose="02020609040205080304" pitchFamily="49" charset="-128"/>
                          <a:cs typeface="+mn-cs"/>
                        </a:rPr>
                        <a:t> API correction</a:t>
                      </a:r>
                      <a:endParaRPr lang="es-ES" sz="14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400" kern="1200" dirty="0">
                          <a:solidFill>
                            <a:schemeClr val="tx1"/>
                          </a:solidFill>
                          <a:effectLst/>
                          <a:latin typeface="Arial" panose="020B0604020202020204" pitchFamily="34" charset="0"/>
                          <a:ea typeface="MS Mincho" panose="02020609040205080304" pitchFamily="49" charset="-128"/>
                          <a:cs typeface="+mn-cs"/>
                        </a:rPr>
                        <a:t>TS 29.459</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de-DE" sz="1400" kern="1200" dirty="0">
                          <a:solidFill>
                            <a:schemeClr val="tx1"/>
                          </a:solidFill>
                          <a:effectLst/>
                          <a:latin typeface="Arial" panose="020B0604020202020204" pitchFamily="34" charset="0"/>
                          <a:ea typeface="MS Mincho" panose="02020609040205080304" pitchFamily="49" charset="-128"/>
                          <a:cs typeface="+mn-cs"/>
                        </a:rPr>
                        <a:t>#0004</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de-DE" sz="1400" kern="1200" dirty="0">
                          <a:solidFill>
                            <a:schemeClr val="tx1"/>
                          </a:solidFill>
                          <a:effectLst/>
                          <a:latin typeface="Arial" panose="020B0604020202020204" pitchFamily="34" charset="0"/>
                          <a:ea typeface="MS Mincho" panose="02020609040205080304" pitchFamily="49" charset="-128"/>
                          <a:cs typeface="+mn-cs"/>
                        </a:rPr>
                        <a:t>TS 33.434 ... CR#0001</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810189087"/>
                  </a:ext>
                </a:extLst>
              </a:tr>
            </a:tbl>
          </a:graphicData>
        </a:graphic>
      </p:graphicFrame>
      <p:sp>
        <p:nvSpPr>
          <p:cNvPr id="2" name="Titre 1"/>
          <p:cNvSpPr>
            <a:spLocks noGrp="1"/>
          </p:cNvSpPr>
          <p:nvPr>
            <p:ph type="title"/>
          </p:nvPr>
        </p:nvSpPr>
        <p:spPr/>
        <p:txBody>
          <a:bodyPr/>
          <a:lstStyle/>
          <a:p>
            <a:r>
              <a:rPr lang="en-US" dirty="0"/>
              <a:t>CRs for conditional approval(I) </a:t>
            </a:r>
          </a:p>
        </p:txBody>
      </p:sp>
    </p:spTree>
    <p:extLst>
      <p:ext uri="{BB962C8B-B14F-4D97-AF65-F5344CB8AC3E}">
        <p14:creationId xmlns:p14="http://schemas.microsoft.com/office/powerpoint/2010/main" val="664332505"/>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38821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Susana Fernández</a:t>
            </a:r>
          </a:p>
          <a:p>
            <a:pPr algn="ctr">
              <a:spcBef>
                <a:spcPct val="0"/>
              </a:spcBef>
              <a:buFontTx/>
              <a:buNone/>
            </a:pPr>
            <a:r>
              <a:rPr lang="fi-FI" altLang="en-US" sz="1400" dirty="0">
                <a:latin typeface="Arial" pitchFamily="34" charset="0"/>
                <a:cs typeface="Arial" pitchFamily="34" charset="0"/>
              </a:rPr>
              <a:t>3GPP TSG CT WG3 Chair</a:t>
            </a:r>
          </a:p>
          <a:p>
            <a:pPr algn="ctr">
              <a:spcBef>
                <a:spcPct val="0"/>
              </a:spcBef>
              <a:buFontTx/>
              <a:buNone/>
            </a:pPr>
            <a:r>
              <a:rPr lang="fi-FI" altLang="en-US" sz="1400" dirty="0">
                <a:solidFill>
                  <a:srgbClr val="7F7F7F"/>
                </a:solidFill>
                <a:latin typeface="Arial" pitchFamily="34" charset="0"/>
                <a:cs typeface="Arial" pitchFamily="34" charset="0"/>
              </a:rPr>
              <a:t>Susana.fernandez@ericsson.com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838199" y="563050"/>
            <a:ext cx="10515600" cy="1325563"/>
          </a:xfrm>
        </p:spPr>
        <p:txBody>
          <a:bodyPr/>
          <a:lstStyle/>
          <a:p>
            <a:r>
              <a:rPr lang="en-GB" altLang="en-US" dirty="0"/>
              <a:t>TSG CT3 Officials</a:t>
            </a:r>
            <a:br>
              <a:rPr lang="en-GB" altLang="en-US" dirty="0"/>
            </a:br>
            <a:endParaRPr lang="en-GB" altLang="en-US" dirty="0"/>
          </a:p>
        </p:txBody>
      </p:sp>
      <p:sp>
        <p:nvSpPr>
          <p:cNvPr id="4099" name="Content Placeholder 2"/>
          <p:cNvSpPr txBox="1">
            <a:spLocks/>
          </p:cNvSpPr>
          <p:nvPr/>
        </p:nvSpPr>
        <p:spPr bwMode="auto">
          <a:xfrm>
            <a:off x="2162175" y="1973263"/>
            <a:ext cx="3019425"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Susana Fernández</a:t>
            </a:r>
          </a:p>
          <a:p>
            <a:pPr>
              <a:lnSpc>
                <a:spcPct val="100000"/>
              </a:lnSpc>
              <a:spcBef>
                <a:spcPct val="0"/>
              </a:spcBef>
              <a:buFontTx/>
              <a:buNone/>
            </a:pPr>
            <a:r>
              <a:rPr lang="fr-FR" altLang="en-US" sz="1800" dirty="0"/>
              <a:t>CT3 Chair</a:t>
            </a:r>
          </a:p>
          <a:p>
            <a:pPr>
              <a:lnSpc>
                <a:spcPct val="100000"/>
              </a:lnSpc>
              <a:spcBef>
                <a:spcPct val="0"/>
              </a:spcBef>
              <a:buFontTx/>
              <a:buNone/>
            </a:pPr>
            <a:r>
              <a:rPr lang="en-US" altLang="en-US" sz="1800" dirty="0" err="1">
                <a:hlinkClick r:id="rId4"/>
              </a:rPr>
              <a:t>susana.fernandez@ericsson</a:t>
            </a:r>
            <a:endParaRPr lang="en-US" altLang="en-US" sz="1800" dirty="0"/>
          </a:p>
          <a:p>
            <a:pPr>
              <a:buFontTx/>
              <a:buNone/>
            </a:pPr>
            <a:endParaRPr lang="en-US" altLang="en-US" sz="1800" dirty="0"/>
          </a:p>
        </p:txBody>
      </p:sp>
      <p:sp>
        <p:nvSpPr>
          <p:cNvPr id="4100" name="Content Placeholder 2"/>
          <p:cNvSpPr txBox="1">
            <a:spLocks/>
          </p:cNvSpPr>
          <p:nvPr/>
        </p:nvSpPr>
        <p:spPr bwMode="auto">
          <a:xfrm>
            <a:off x="7010400" y="1973263"/>
            <a:ext cx="3343275"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Yoshihiro Inoue</a:t>
            </a:r>
          </a:p>
          <a:p>
            <a:pPr>
              <a:lnSpc>
                <a:spcPct val="100000"/>
              </a:lnSpc>
              <a:spcBef>
                <a:spcPct val="0"/>
              </a:spcBef>
              <a:buFontTx/>
              <a:buNone/>
            </a:pPr>
            <a:r>
              <a:rPr lang="fr-FR" altLang="en-US" sz="1800" dirty="0"/>
              <a:t>CT3 </a:t>
            </a:r>
            <a:r>
              <a:rPr lang="fr-FR" altLang="en-US" sz="1800" dirty="0" err="1"/>
              <a:t>Vicechair</a:t>
            </a:r>
            <a:br>
              <a:rPr lang="fr-FR" altLang="en-US" sz="1800" dirty="0"/>
            </a:br>
            <a:r>
              <a:rPr lang="en-US" altLang="en-US" sz="1800" dirty="0">
                <a:hlinkClick r:id="rId5"/>
              </a:rPr>
              <a:t>yoshihiro.inoue@</a:t>
            </a:r>
            <a:r>
              <a:rPr lang="es-ES" altLang="en-US" sz="1800" dirty="0">
                <a:hlinkClick r:id="rId5"/>
              </a:rPr>
              <a:t>ntt-at.co.jp</a:t>
            </a:r>
            <a:endParaRPr lang="es-ES" altLang="en-US" sz="18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010400" y="4483479"/>
            <a:ext cx="3591999"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None/>
            </a:pPr>
            <a:r>
              <a:rPr lang="fr-FR" altLang="en-US" sz="1800" dirty="0"/>
              <a:t>Huang Zhenning</a:t>
            </a:r>
          </a:p>
          <a:p>
            <a:pPr>
              <a:lnSpc>
                <a:spcPct val="100000"/>
              </a:lnSpc>
              <a:spcBef>
                <a:spcPct val="0"/>
              </a:spcBef>
              <a:buNone/>
            </a:pPr>
            <a:r>
              <a:rPr lang="fr-FR" altLang="en-US" sz="1800" dirty="0"/>
              <a:t>CT3 </a:t>
            </a:r>
            <a:r>
              <a:rPr lang="fr-FR" altLang="en-US" sz="1800" dirty="0" err="1"/>
              <a:t>Vicechair</a:t>
            </a:r>
            <a:endParaRPr lang="fr-FR" altLang="en-US" sz="1800" dirty="0"/>
          </a:p>
          <a:p>
            <a:pPr>
              <a:lnSpc>
                <a:spcPct val="100000"/>
              </a:lnSpc>
              <a:spcBef>
                <a:spcPct val="0"/>
              </a:spcBef>
              <a:buFontTx/>
              <a:buNone/>
            </a:pPr>
            <a:r>
              <a:rPr lang="fr-FR" altLang="en-US" sz="1800" dirty="0"/>
              <a:t> </a:t>
            </a:r>
            <a:r>
              <a:rPr lang="fr-FR" altLang="en-US" sz="1800" dirty="0">
                <a:hlinkClick r:id="rId6"/>
              </a:rPr>
              <a:t>huangzhenning@chinamobile.com</a:t>
            </a:r>
            <a:endParaRPr lang="fr-FR" altLang="en-US" sz="1800" dirty="0"/>
          </a:p>
          <a:p>
            <a:pPr>
              <a:buFontTx/>
              <a:buNone/>
            </a:pPr>
            <a:endParaRPr lang="en-US" altLang="en-US" sz="1800" dirty="0"/>
          </a:p>
        </p:txBody>
      </p:sp>
      <p:sp>
        <p:nvSpPr>
          <p:cNvPr id="4103" name="Content Placeholder 2"/>
          <p:cNvSpPr txBox="1">
            <a:spLocks/>
          </p:cNvSpPr>
          <p:nvPr/>
        </p:nvSpPr>
        <p:spPr bwMode="auto">
          <a:xfrm>
            <a:off x="1993467" y="3955551"/>
            <a:ext cx="3343275" cy="1384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Hao Jing</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hlinkClick r:id="rId7"/>
              </a:rPr>
              <a:t>Hao.Jing@3gpp.org</a:t>
            </a:r>
            <a:endParaRPr lang="en-US" altLang="en-US" sz="1800" dirty="0"/>
          </a:p>
          <a:p>
            <a:pPr>
              <a:lnSpc>
                <a:spcPct val="100000"/>
              </a:lnSpc>
              <a:spcBef>
                <a:spcPct val="0"/>
              </a:spcBef>
              <a:buFontTx/>
              <a:buNone/>
            </a:pPr>
            <a:endParaRPr lang="en-US" altLang="en-US" sz="1800" dirty="0">
              <a:solidFill>
                <a:srgbClr val="FF0000"/>
              </a:solidFill>
            </a:endParaRPr>
          </a:p>
          <a:p>
            <a:pPr>
              <a:lnSpc>
                <a:spcPct val="100000"/>
              </a:lnSpc>
              <a:spcBef>
                <a:spcPct val="0"/>
              </a:spcBef>
              <a:buFontTx/>
              <a:buNone/>
            </a:pPr>
            <a:endParaRPr lang="en-US" altLang="en-US" sz="1800" dirty="0">
              <a:solidFill>
                <a:srgbClr val="FF0000"/>
              </a:solidFill>
            </a:endParaRPr>
          </a:p>
          <a:p>
            <a:pPr>
              <a:lnSpc>
                <a:spcPct val="100000"/>
              </a:lnSpc>
              <a:spcBef>
                <a:spcPct val="0"/>
              </a:spcBef>
              <a:buFontTx/>
              <a:buNone/>
            </a:pPr>
            <a:endParaRPr lang="en-US" altLang="en-US" sz="1800" dirty="0">
              <a:solidFill>
                <a:srgbClr val="FF0000"/>
              </a:solidFill>
            </a:endParaRPr>
          </a:p>
          <a:p>
            <a:pPr>
              <a:lnSpc>
                <a:spcPct val="100000"/>
              </a:lnSpc>
              <a:spcBef>
                <a:spcPct val="0"/>
              </a:spcBef>
              <a:buFontTx/>
              <a:buNone/>
            </a:pPr>
            <a:endParaRPr lang="en-US" altLang="en-US" sz="1800" dirty="0"/>
          </a:p>
        </p:txBody>
      </p:sp>
      <p:pic>
        <p:nvPicPr>
          <p:cNvPr id="6" name="Picture 5">
            <a:extLst>
              <a:ext uri="{FF2B5EF4-FFF2-40B4-BE49-F238E27FC236}">
                <a16:creationId xmlns:a16="http://schemas.microsoft.com/office/drawing/2014/main" id="{70CDB42A-DD9A-4740-8E92-C7E66FF9E3E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27685" y="1994764"/>
            <a:ext cx="1491268" cy="1383140"/>
          </a:xfrm>
          <a:prstGeom prst="rect">
            <a:avLst/>
          </a:prstGeom>
        </p:spPr>
      </p:pic>
      <p:pic>
        <p:nvPicPr>
          <p:cNvPr id="10" name="Picture 9">
            <a:extLst>
              <a:ext uri="{FF2B5EF4-FFF2-40B4-BE49-F238E27FC236}">
                <a16:creationId xmlns:a16="http://schemas.microsoft.com/office/drawing/2014/main" id="{60C39E59-CF0D-48C2-BFAB-58D4289ADAC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570537" y="2023712"/>
            <a:ext cx="1050925" cy="1559437"/>
          </a:xfrm>
          <a:prstGeom prst="rect">
            <a:avLst/>
          </a:prstGeom>
        </p:spPr>
      </p:pic>
      <p:pic>
        <p:nvPicPr>
          <p:cNvPr id="12" name="Picture 11">
            <a:extLst>
              <a:ext uri="{FF2B5EF4-FFF2-40B4-BE49-F238E27FC236}">
                <a16:creationId xmlns:a16="http://schemas.microsoft.com/office/drawing/2014/main" id="{910ED287-AD47-4C92-82F0-81D30FE51459}"/>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575836" y="4246086"/>
            <a:ext cx="1050926" cy="1567718"/>
          </a:xfrm>
          <a:prstGeom prst="rect">
            <a:avLst/>
          </a:prstGeom>
        </p:spPr>
      </p:pic>
      <p:pic>
        <p:nvPicPr>
          <p:cNvPr id="3" name="Picture 2">
            <a:extLst>
              <a:ext uri="{FF2B5EF4-FFF2-40B4-BE49-F238E27FC236}">
                <a16:creationId xmlns:a16="http://schemas.microsoft.com/office/drawing/2014/main" id="{02333B73-1171-4574-87E1-FF3A3E7FCC82}"/>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40247" y="3772815"/>
            <a:ext cx="1169582" cy="1567718"/>
          </a:xfrm>
          <a:prstGeom prst="rect">
            <a:avLst/>
          </a:prstGeom>
        </p:spPr>
      </p:pic>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altLang="fr-FR" dirty="0"/>
              <a:t>Meeting Calendar</a:t>
            </a:r>
          </a:p>
        </p:txBody>
      </p:sp>
      <p:sp>
        <p:nvSpPr>
          <p:cNvPr id="5123" name="Espace réservé du contenu 3"/>
          <p:cNvSpPr>
            <a:spLocks noGrp="1"/>
          </p:cNvSpPr>
          <p:nvPr>
            <p:ph idx="1"/>
          </p:nvPr>
        </p:nvSpPr>
        <p:spPr>
          <a:xfrm>
            <a:off x="742507" y="2247863"/>
            <a:ext cx="4987925" cy="4351338"/>
          </a:xfrm>
        </p:spPr>
        <p:txBody>
          <a:bodyPr/>
          <a:lstStyle/>
          <a:p>
            <a:r>
              <a:rPr lang="en-US" altLang="fr-FR" dirty="0"/>
              <a:t>Since the last CT plenary</a:t>
            </a:r>
          </a:p>
          <a:p>
            <a:pPr lvl="1">
              <a:buClrTx/>
            </a:pPr>
            <a:r>
              <a:rPr lang="en-US" altLang="fr-FR" dirty="0"/>
              <a:t>Ordinary:</a:t>
            </a:r>
          </a:p>
          <a:p>
            <a:pPr lvl="2"/>
            <a:r>
              <a:rPr lang="en-US" altLang="fr-FR" dirty="0"/>
              <a:t>CT3#111E</a:t>
            </a:r>
          </a:p>
          <a:p>
            <a:pPr marL="914400" lvl="2" indent="0">
              <a:buNone/>
            </a:pPr>
            <a:endParaRPr lang="en-US" altLang="fr-FR" dirty="0"/>
          </a:p>
        </p:txBody>
      </p:sp>
      <p:sp>
        <p:nvSpPr>
          <p:cNvPr id="5124" name="Espace réservé du contenu 3"/>
          <p:cNvSpPr txBox="1">
            <a:spLocks/>
          </p:cNvSpPr>
          <p:nvPr/>
        </p:nvSpPr>
        <p:spPr bwMode="auto">
          <a:xfrm>
            <a:off x="6461570" y="2247863"/>
            <a:ext cx="4696092"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buClrTx/>
            </a:pPr>
            <a:r>
              <a:rPr lang="en-US" altLang="fr-FR" dirty="0"/>
              <a:t>Ordinary:</a:t>
            </a:r>
          </a:p>
          <a:p>
            <a:pPr lvl="2"/>
            <a:r>
              <a:rPr lang="en-US" altLang="fr-FR" dirty="0"/>
              <a:t>CT3#112E</a:t>
            </a:r>
          </a:p>
          <a:p>
            <a:pPr marL="457200" lvl="1" indent="0">
              <a:buNone/>
            </a:pPr>
            <a:endParaRPr lang="en-US" altLang="fr-FR" dirty="0"/>
          </a:p>
          <a:p>
            <a:pPr marL="0" indent="0">
              <a:buNone/>
            </a:pPr>
            <a:endParaRPr lang="en-US" altLang="fr-FR"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TSG WG CT3 Statistics</a:t>
            </a:r>
          </a:p>
        </p:txBody>
      </p:sp>
      <p:sp>
        <p:nvSpPr>
          <p:cNvPr id="3" name="Espace réservé du contenu 2"/>
          <p:cNvSpPr>
            <a:spLocks noGrp="1"/>
          </p:cNvSpPr>
          <p:nvPr>
            <p:ph idx="1"/>
          </p:nvPr>
        </p:nvSpPr>
        <p:spPr>
          <a:xfrm>
            <a:off x="402265" y="1825625"/>
            <a:ext cx="7795438" cy="4351338"/>
          </a:xfrm>
        </p:spPr>
        <p:txBody>
          <a:bodyPr/>
          <a:lstStyle/>
          <a:p>
            <a:pPr marL="0" indent="0">
              <a:buNone/>
            </a:pPr>
            <a:r>
              <a:rPr lang="en-US" dirty="0"/>
              <a:t>CT3#111e:</a:t>
            </a:r>
          </a:p>
          <a:p>
            <a:r>
              <a:rPr lang="en-US" dirty="0"/>
              <a:t>Number of handled documents</a:t>
            </a:r>
          </a:p>
          <a:p>
            <a:pPr lvl="1"/>
            <a:r>
              <a:rPr lang="en-US" dirty="0"/>
              <a:t>434 documents allocated</a:t>
            </a:r>
          </a:p>
          <a:p>
            <a:r>
              <a:rPr lang="en-US" dirty="0"/>
              <a:t>Agreed CRs </a:t>
            </a:r>
          </a:p>
          <a:p>
            <a:pPr lvl="1"/>
            <a:r>
              <a:rPr lang="en-US" dirty="0"/>
              <a:t>Cat B/C/F : 15/0/154</a:t>
            </a:r>
          </a:p>
          <a:p>
            <a:r>
              <a:rPr lang="en-US" dirty="0"/>
              <a:t>Agreed </a:t>
            </a:r>
            <a:r>
              <a:rPr lang="en-US" dirty="0" err="1"/>
              <a:t>pCRs</a:t>
            </a:r>
            <a:endParaRPr lang="en-US" dirty="0"/>
          </a:p>
          <a:p>
            <a:pPr lvl="1"/>
            <a:r>
              <a:rPr lang="en-US" dirty="0"/>
              <a:t>One agreed </a:t>
            </a:r>
            <a:r>
              <a:rPr lang="en-US" dirty="0" err="1"/>
              <a:t>pCR</a:t>
            </a:r>
            <a:endParaRPr lang="en-US" dirty="0"/>
          </a:p>
          <a:p>
            <a:r>
              <a:rPr lang="en-US" dirty="0"/>
              <a:t>Attendances</a:t>
            </a:r>
          </a:p>
          <a:p>
            <a:pPr lvl="1"/>
            <a:r>
              <a:rPr lang="en-US" altLang="fr-FR" dirty="0"/>
              <a:t>76 registered/ 76 attendants</a:t>
            </a:r>
          </a:p>
          <a:p>
            <a:pPr marL="914400" lvl="2" indent="0">
              <a:buNone/>
            </a:pPr>
            <a:endParaRPr lang="en-US" altLang="fr-FR" dirty="0"/>
          </a:p>
        </p:txBody>
      </p:sp>
    </p:spTree>
    <p:extLst>
      <p:ext uri="{BB962C8B-B14F-4D97-AF65-F5344CB8AC3E}">
        <p14:creationId xmlns:p14="http://schemas.microsoft.com/office/powerpoint/2010/main" val="89671078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a:t>New/Revised agreed  Study/Work Items led by CT3</a:t>
            </a:r>
          </a:p>
        </p:txBody>
      </p:sp>
      <p:graphicFrame>
        <p:nvGraphicFramePr>
          <p:cNvPr id="4" name="Tableau 3">
            <a:extLst>
              <a:ext uri="{FF2B5EF4-FFF2-40B4-BE49-F238E27FC236}">
                <a16:creationId xmlns:a16="http://schemas.microsoft.com/office/drawing/2014/main" id="{89995A97-A301-4353-AC44-D056417F490A}"/>
              </a:ext>
            </a:extLst>
          </p:cNvPr>
          <p:cNvGraphicFramePr>
            <a:graphicFrameLocks noGrp="1"/>
          </p:cNvGraphicFramePr>
          <p:nvPr>
            <p:extLst>
              <p:ext uri="{D42A27DB-BD31-4B8C-83A1-F6EECF244321}">
                <p14:modId xmlns:p14="http://schemas.microsoft.com/office/powerpoint/2010/main" val="591839170"/>
              </p:ext>
            </p:extLst>
          </p:nvPr>
        </p:nvGraphicFramePr>
        <p:xfrm>
          <a:off x="173469" y="1805829"/>
          <a:ext cx="11299151" cy="1618501"/>
        </p:xfrm>
        <a:graphic>
          <a:graphicData uri="http://schemas.openxmlformats.org/drawingml/2006/table">
            <a:tbl>
              <a:tblPr firstRow="1" firstCol="1" bandRow="1"/>
              <a:tblGrid>
                <a:gridCol w="1396064">
                  <a:extLst>
                    <a:ext uri="{9D8B030D-6E8A-4147-A177-3AD203B41FA5}">
                      <a16:colId xmlns:a16="http://schemas.microsoft.com/office/drawing/2014/main" val="20000"/>
                    </a:ext>
                  </a:extLst>
                </a:gridCol>
                <a:gridCol w="2664375">
                  <a:extLst>
                    <a:ext uri="{9D8B030D-6E8A-4147-A177-3AD203B41FA5}">
                      <a16:colId xmlns:a16="http://schemas.microsoft.com/office/drawing/2014/main" val="20001"/>
                    </a:ext>
                  </a:extLst>
                </a:gridCol>
                <a:gridCol w="1260991">
                  <a:extLst>
                    <a:ext uri="{9D8B030D-6E8A-4147-A177-3AD203B41FA5}">
                      <a16:colId xmlns:a16="http://schemas.microsoft.com/office/drawing/2014/main" val="20002"/>
                    </a:ext>
                  </a:extLst>
                </a:gridCol>
                <a:gridCol w="4572000">
                  <a:extLst>
                    <a:ext uri="{9D8B030D-6E8A-4147-A177-3AD203B41FA5}">
                      <a16:colId xmlns:a16="http://schemas.microsoft.com/office/drawing/2014/main" val="20003"/>
                    </a:ext>
                  </a:extLst>
                </a:gridCol>
                <a:gridCol w="1405721">
                  <a:extLst>
                    <a:ext uri="{9D8B030D-6E8A-4147-A177-3AD203B41FA5}">
                      <a16:colId xmlns:a16="http://schemas.microsoft.com/office/drawing/2014/main" val="2714402546"/>
                    </a:ext>
                  </a:extLst>
                </a:gridCol>
              </a:tblGrid>
              <a:tr h="212364">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Release</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1405141">
                <a:tc>
                  <a:txBody>
                    <a:bodyPr/>
                    <a:lstStyle/>
                    <a:p>
                      <a:pPr hangingPunct="0">
                        <a:spcAft>
                          <a:spcPts val="1200"/>
                        </a:spcAft>
                      </a:pPr>
                      <a:r>
                        <a:rPr lang="fr-FR" sz="1400" dirty="0">
                          <a:solidFill>
                            <a:srgbClr val="000000"/>
                          </a:solidFill>
                          <a:effectLst/>
                          <a:latin typeface="Arial"/>
                          <a:ea typeface="Times New Roman"/>
                        </a:rPr>
                        <a:t>CP-202047</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en-US" sz="1400" kern="1200" dirty="0">
                          <a:solidFill>
                            <a:srgbClr val="000000"/>
                          </a:solidFill>
                          <a:effectLst/>
                          <a:latin typeface="Arial"/>
                          <a:ea typeface="+mn-ea"/>
                          <a:cs typeface="+mn-cs"/>
                        </a:rPr>
                        <a:t>New WID on Authentication and key management for applications based on 3GPP credential in 5G </a:t>
                      </a:r>
                    </a:p>
                    <a:p>
                      <a:pPr hangingPunct="0">
                        <a:spcAft>
                          <a:spcPts val="1200"/>
                        </a:spcAft>
                      </a:pPr>
                      <a:r>
                        <a:rPr lang="en-GB" sz="1400" kern="1200" dirty="0">
                          <a:solidFill>
                            <a:srgbClr val="000000"/>
                          </a:solidFill>
                          <a:effectLst/>
                          <a:latin typeface="Arial"/>
                          <a:ea typeface="+mn-ea"/>
                          <a:cs typeface="+mn-cs"/>
                        </a:rPr>
                        <a:t>(new)</a:t>
                      </a:r>
                      <a:endParaRPr lang="fr-FR"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es-ES" sz="1400" kern="1200" dirty="0">
                          <a:solidFill>
                            <a:srgbClr val="000000"/>
                          </a:solidFill>
                          <a:effectLst/>
                          <a:latin typeface="Arial"/>
                          <a:ea typeface="+mn-ea"/>
                          <a:cs typeface="+mn-cs"/>
                        </a:rPr>
                        <a:t>China Mobile</a:t>
                      </a:r>
                      <a:endParaRPr lang="fr-FR" sz="1400" dirty="0">
                        <a:solidFill>
                          <a:srgbClr val="000000"/>
                        </a:solidFill>
                        <a:effectLst/>
                        <a:latin typeface="Arial"/>
                        <a:ea typeface="Times New Roman"/>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GB" sz="1400" kern="1200" dirty="0">
                          <a:solidFill>
                            <a:schemeClr val="tx1"/>
                          </a:solidFill>
                          <a:effectLst/>
                          <a:latin typeface="Arial "/>
                          <a:ea typeface="+mn-ea"/>
                          <a:cs typeface="+mn-cs"/>
                        </a:rPr>
                        <a:t>The work item will </a:t>
                      </a:r>
                      <a:r>
                        <a:rPr lang="es-ES" sz="1400" kern="1200" dirty="0" err="1">
                          <a:solidFill>
                            <a:schemeClr val="tx1"/>
                          </a:solidFill>
                          <a:effectLst/>
                          <a:latin typeface="Arial "/>
                          <a:ea typeface="+mn-ea"/>
                          <a:cs typeface="+mn-cs"/>
                        </a:rPr>
                        <a:t>study</a:t>
                      </a:r>
                      <a:r>
                        <a:rPr lang="es-ES" sz="1400" kern="1200" dirty="0">
                          <a:solidFill>
                            <a:schemeClr val="tx1"/>
                          </a:solidFill>
                          <a:effectLst/>
                          <a:latin typeface="Arial "/>
                          <a:ea typeface="+mn-ea"/>
                          <a:cs typeface="+mn-cs"/>
                        </a:rPr>
                        <a:t> and </a:t>
                      </a:r>
                      <a:r>
                        <a:rPr lang="es-ES" sz="1400" kern="1200" dirty="0" err="1">
                          <a:solidFill>
                            <a:schemeClr val="tx1"/>
                          </a:solidFill>
                          <a:effectLst/>
                          <a:latin typeface="Arial "/>
                          <a:ea typeface="+mn-ea"/>
                          <a:cs typeface="+mn-cs"/>
                        </a:rPr>
                        <a:t>then</a:t>
                      </a:r>
                      <a:r>
                        <a:rPr lang="es-ES" sz="1400" kern="1200" dirty="0">
                          <a:solidFill>
                            <a:schemeClr val="tx1"/>
                          </a:solidFill>
                          <a:effectLst/>
                          <a:latin typeface="Arial "/>
                          <a:ea typeface="+mn-ea"/>
                          <a:cs typeface="+mn-cs"/>
                        </a:rPr>
                        <a:t> </a:t>
                      </a:r>
                      <a:r>
                        <a:rPr lang="es-ES" sz="1400" kern="1200" dirty="0" err="1">
                          <a:solidFill>
                            <a:schemeClr val="tx1"/>
                          </a:solidFill>
                          <a:effectLst/>
                          <a:latin typeface="Arial "/>
                          <a:ea typeface="+mn-ea"/>
                          <a:cs typeface="+mn-cs"/>
                        </a:rPr>
                        <a:t>specify</a:t>
                      </a:r>
                      <a:r>
                        <a:rPr lang="es-ES" sz="1400" kern="1200" dirty="0">
                          <a:solidFill>
                            <a:schemeClr val="tx1"/>
                          </a:solidFill>
                          <a:effectLst/>
                          <a:latin typeface="Arial "/>
                          <a:ea typeface="+mn-ea"/>
                          <a:cs typeface="+mn-cs"/>
                        </a:rPr>
                        <a:t> </a:t>
                      </a:r>
                      <a:r>
                        <a:rPr lang="es-ES" sz="1400" kern="1200" dirty="0" err="1">
                          <a:solidFill>
                            <a:schemeClr val="tx1"/>
                          </a:solidFill>
                          <a:effectLst/>
                          <a:latin typeface="Arial "/>
                          <a:ea typeface="+mn-ea"/>
                          <a:cs typeface="+mn-cs"/>
                        </a:rPr>
                        <a:t>the</a:t>
                      </a:r>
                      <a:r>
                        <a:rPr lang="es-ES" sz="1400" kern="1200" dirty="0">
                          <a:solidFill>
                            <a:schemeClr val="tx1"/>
                          </a:solidFill>
                          <a:effectLst/>
                          <a:latin typeface="Arial "/>
                          <a:ea typeface="+mn-ea"/>
                          <a:cs typeface="+mn-cs"/>
                        </a:rPr>
                        <a:t> 5GC </a:t>
                      </a:r>
                      <a:r>
                        <a:rPr lang="es-ES" sz="1400" kern="1200" dirty="0" err="1">
                          <a:solidFill>
                            <a:schemeClr val="tx1"/>
                          </a:solidFill>
                          <a:effectLst/>
                          <a:latin typeface="Arial "/>
                          <a:ea typeface="+mn-ea"/>
                          <a:cs typeface="+mn-cs"/>
                        </a:rPr>
                        <a:t>aspects</a:t>
                      </a:r>
                      <a:r>
                        <a:rPr lang="es-ES" sz="1400" kern="1200" dirty="0">
                          <a:solidFill>
                            <a:schemeClr val="tx1"/>
                          </a:solidFill>
                          <a:effectLst/>
                          <a:latin typeface="Arial "/>
                          <a:ea typeface="+mn-ea"/>
                          <a:cs typeface="+mn-cs"/>
                        </a:rPr>
                        <a:t> </a:t>
                      </a:r>
                      <a:r>
                        <a:rPr lang="es-ES" sz="1400" kern="1200" dirty="0" err="1">
                          <a:solidFill>
                            <a:schemeClr val="tx1"/>
                          </a:solidFill>
                          <a:effectLst/>
                          <a:latin typeface="Arial "/>
                          <a:ea typeface="+mn-ea"/>
                          <a:cs typeface="+mn-cs"/>
                        </a:rPr>
                        <a:t>to</a:t>
                      </a:r>
                      <a:r>
                        <a:rPr lang="es-ES" sz="1400" kern="1200" dirty="0">
                          <a:solidFill>
                            <a:schemeClr val="tx1"/>
                          </a:solidFill>
                          <a:effectLst/>
                          <a:latin typeface="Arial "/>
                          <a:ea typeface="+mn-ea"/>
                          <a:cs typeface="+mn-cs"/>
                        </a:rPr>
                        <a:t> </a:t>
                      </a:r>
                      <a:r>
                        <a:rPr lang="es-ES" sz="1400" kern="1200" dirty="0" err="1">
                          <a:solidFill>
                            <a:schemeClr val="tx1"/>
                          </a:solidFill>
                          <a:effectLst/>
                          <a:latin typeface="Arial "/>
                          <a:ea typeface="+mn-ea"/>
                          <a:cs typeface="+mn-cs"/>
                        </a:rPr>
                        <a:t>support</a:t>
                      </a:r>
                      <a:r>
                        <a:rPr lang="es-ES" sz="1400" kern="1200" dirty="0">
                          <a:solidFill>
                            <a:schemeClr val="tx1"/>
                          </a:solidFill>
                          <a:effectLst/>
                          <a:latin typeface="Arial "/>
                          <a:ea typeface="+mn-ea"/>
                          <a:cs typeface="+mn-cs"/>
                        </a:rPr>
                        <a:t> </a:t>
                      </a:r>
                      <a:r>
                        <a:rPr lang="es-ES" sz="1400" kern="1200" dirty="0" err="1">
                          <a:solidFill>
                            <a:schemeClr val="tx1"/>
                          </a:solidFill>
                          <a:effectLst/>
                          <a:latin typeface="Arial "/>
                          <a:ea typeface="+mn-ea"/>
                          <a:cs typeface="+mn-cs"/>
                        </a:rPr>
                        <a:t>Authentication</a:t>
                      </a:r>
                      <a:r>
                        <a:rPr lang="es-ES" sz="1400" kern="1200" dirty="0">
                          <a:solidFill>
                            <a:schemeClr val="tx1"/>
                          </a:solidFill>
                          <a:effectLst/>
                          <a:latin typeface="Arial "/>
                          <a:ea typeface="+mn-ea"/>
                          <a:cs typeface="+mn-cs"/>
                        </a:rPr>
                        <a:t> and </a:t>
                      </a:r>
                      <a:r>
                        <a:rPr lang="es-ES" sz="1400" kern="1200" dirty="0" err="1">
                          <a:solidFill>
                            <a:schemeClr val="tx1"/>
                          </a:solidFill>
                          <a:effectLst/>
                          <a:latin typeface="Arial "/>
                          <a:ea typeface="+mn-ea"/>
                          <a:cs typeface="+mn-cs"/>
                        </a:rPr>
                        <a:t>key</a:t>
                      </a:r>
                      <a:r>
                        <a:rPr lang="es-ES" sz="1400" kern="1200" dirty="0">
                          <a:solidFill>
                            <a:schemeClr val="tx1"/>
                          </a:solidFill>
                          <a:effectLst/>
                          <a:latin typeface="Arial "/>
                          <a:ea typeface="+mn-ea"/>
                          <a:cs typeface="+mn-cs"/>
                        </a:rPr>
                        <a:t> </a:t>
                      </a:r>
                      <a:r>
                        <a:rPr lang="es-ES" sz="1400" kern="1200" dirty="0" err="1">
                          <a:solidFill>
                            <a:schemeClr val="tx1"/>
                          </a:solidFill>
                          <a:effectLst/>
                          <a:latin typeface="Arial "/>
                          <a:ea typeface="+mn-ea"/>
                          <a:cs typeface="+mn-cs"/>
                        </a:rPr>
                        <a:t>management</a:t>
                      </a:r>
                      <a:r>
                        <a:rPr lang="es-ES" sz="1400" kern="1200" dirty="0">
                          <a:solidFill>
                            <a:schemeClr val="tx1"/>
                          </a:solidFill>
                          <a:effectLst/>
                          <a:latin typeface="Arial "/>
                          <a:ea typeface="+mn-ea"/>
                          <a:cs typeface="+mn-cs"/>
                        </a:rPr>
                        <a:t> </a:t>
                      </a:r>
                      <a:r>
                        <a:rPr lang="es-ES" sz="1400" kern="1200" dirty="0" err="1">
                          <a:solidFill>
                            <a:schemeClr val="tx1"/>
                          </a:solidFill>
                          <a:effectLst/>
                          <a:latin typeface="Arial "/>
                          <a:ea typeface="+mn-ea"/>
                          <a:cs typeface="+mn-cs"/>
                        </a:rPr>
                        <a:t>for</a:t>
                      </a:r>
                      <a:r>
                        <a:rPr lang="es-ES" sz="1400" kern="1200" dirty="0">
                          <a:solidFill>
                            <a:schemeClr val="tx1"/>
                          </a:solidFill>
                          <a:effectLst/>
                          <a:latin typeface="Arial "/>
                          <a:ea typeface="+mn-ea"/>
                          <a:cs typeface="+mn-cs"/>
                        </a:rPr>
                        <a:t> </a:t>
                      </a:r>
                      <a:r>
                        <a:rPr lang="es-ES" sz="1400" kern="1200" dirty="0" err="1">
                          <a:solidFill>
                            <a:schemeClr val="tx1"/>
                          </a:solidFill>
                          <a:effectLst/>
                          <a:latin typeface="Arial "/>
                          <a:ea typeface="+mn-ea"/>
                          <a:cs typeface="+mn-cs"/>
                        </a:rPr>
                        <a:t>applications</a:t>
                      </a:r>
                      <a:r>
                        <a:rPr lang="es-ES" sz="1400" kern="1200" dirty="0">
                          <a:solidFill>
                            <a:schemeClr val="tx1"/>
                          </a:solidFill>
                          <a:effectLst/>
                          <a:latin typeface="Arial "/>
                          <a:ea typeface="+mn-ea"/>
                          <a:cs typeface="+mn-cs"/>
                        </a:rPr>
                        <a:t> </a:t>
                      </a:r>
                      <a:r>
                        <a:rPr lang="es-ES" sz="1400" kern="1200" dirty="0" err="1">
                          <a:solidFill>
                            <a:schemeClr val="tx1"/>
                          </a:solidFill>
                          <a:effectLst/>
                          <a:latin typeface="Arial "/>
                          <a:ea typeface="+mn-ea"/>
                          <a:cs typeface="+mn-cs"/>
                        </a:rPr>
                        <a:t>based</a:t>
                      </a:r>
                      <a:r>
                        <a:rPr lang="es-ES" sz="1400" kern="1200" dirty="0">
                          <a:solidFill>
                            <a:schemeClr val="tx1"/>
                          </a:solidFill>
                          <a:effectLst/>
                          <a:latin typeface="Arial "/>
                          <a:ea typeface="+mn-ea"/>
                          <a:cs typeface="+mn-cs"/>
                        </a:rPr>
                        <a:t> </a:t>
                      </a:r>
                      <a:r>
                        <a:rPr lang="es-ES" sz="1400" kern="1200" dirty="0" err="1">
                          <a:solidFill>
                            <a:schemeClr val="tx1"/>
                          </a:solidFill>
                          <a:effectLst/>
                          <a:latin typeface="Arial "/>
                          <a:ea typeface="+mn-ea"/>
                          <a:cs typeface="+mn-cs"/>
                        </a:rPr>
                        <a:t>on</a:t>
                      </a:r>
                      <a:r>
                        <a:rPr lang="es-ES" sz="1400" kern="1200" dirty="0">
                          <a:solidFill>
                            <a:schemeClr val="tx1"/>
                          </a:solidFill>
                          <a:effectLst/>
                          <a:latin typeface="Arial "/>
                          <a:ea typeface="+mn-ea"/>
                          <a:cs typeface="+mn-cs"/>
                        </a:rPr>
                        <a:t> 3GPP </a:t>
                      </a:r>
                      <a:r>
                        <a:rPr lang="es-ES" sz="1400" kern="1200" dirty="0" err="1">
                          <a:solidFill>
                            <a:schemeClr val="tx1"/>
                          </a:solidFill>
                          <a:effectLst/>
                          <a:latin typeface="Arial "/>
                          <a:ea typeface="+mn-ea"/>
                          <a:cs typeface="+mn-cs"/>
                        </a:rPr>
                        <a:t>credential</a:t>
                      </a:r>
                      <a:r>
                        <a:rPr lang="es-ES" sz="1400" kern="1200" dirty="0">
                          <a:solidFill>
                            <a:schemeClr val="tx1"/>
                          </a:solidFill>
                          <a:effectLst/>
                          <a:latin typeface="Arial "/>
                          <a:ea typeface="+mn-ea"/>
                          <a:cs typeface="+mn-cs"/>
                        </a:rPr>
                        <a:t> in 5G.</a:t>
                      </a:r>
                    </a:p>
                    <a:p>
                      <a:pPr hangingPunct="0"/>
                      <a:endParaRPr lang="es-ES" sz="1400" kern="1200" dirty="0">
                        <a:solidFill>
                          <a:schemeClr val="tx1"/>
                        </a:solidFill>
                        <a:effectLst/>
                        <a:latin typeface="Arial "/>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kern="1200" dirty="0">
                          <a:solidFill>
                            <a:srgbClr val="000000"/>
                          </a:solidFill>
                          <a:effectLst/>
                          <a:latin typeface="Arial"/>
                          <a:ea typeface="+mn-ea"/>
                          <a:cs typeface="+mn-cs"/>
                        </a:rPr>
                        <a:t>Release 17</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62809107"/>
                  </a:ext>
                </a:extLst>
              </a:tr>
            </a:tbl>
          </a:graphicData>
        </a:graphic>
      </p:graphicFrame>
    </p:spTree>
    <p:extLst>
      <p:ext uri="{BB962C8B-B14F-4D97-AF65-F5344CB8AC3E}">
        <p14:creationId xmlns:p14="http://schemas.microsoft.com/office/powerpoint/2010/main" val="3521211096"/>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Work Plan – CT3 Driven – Release 17 </a:t>
            </a:r>
          </a:p>
        </p:txBody>
      </p:sp>
      <p:graphicFrame>
        <p:nvGraphicFramePr>
          <p:cNvPr id="4" name="Tableau 3"/>
          <p:cNvGraphicFramePr>
            <a:graphicFrameLocks noGrp="1"/>
          </p:cNvGraphicFramePr>
          <p:nvPr>
            <p:extLst>
              <p:ext uri="{D42A27DB-BD31-4B8C-83A1-F6EECF244321}">
                <p14:modId xmlns:p14="http://schemas.microsoft.com/office/powerpoint/2010/main" val="2182447963"/>
              </p:ext>
            </p:extLst>
          </p:nvPr>
        </p:nvGraphicFramePr>
        <p:xfrm>
          <a:off x="219739" y="1967908"/>
          <a:ext cx="10207455" cy="3188070"/>
        </p:xfrm>
        <a:graphic>
          <a:graphicData uri="http://schemas.openxmlformats.org/drawingml/2006/table">
            <a:tbl>
              <a:tblPr firstRow="1" firstCol="1" bandRow="1"/>
              <a:tblGrid>
                <a:gridCol w="5098942">
                  <a:extLst>
                    <a:ext uri="{9D8B030D-6E8A-4147-A177-3AD203B41FA5}">
                      <a16:colId xmlns:a16="http://schemas.microsoft.com/office/drawing/2014/main" val="20000"/>
                    </a:ext>
                  </a:extLst>
                </a:gridCol>
                <a:gridCol w="1683627">
                  <a:extLst>
                    <a:ext uri="{9D8B030D-6E8A-4147-A177-3AD203B41FA5}">
                      <a16:colId xmlns:a16="http://schemas.microsoft.com/office/drawing/2014/main" val="20001"/>
                    </a:ext>
                  </a:extLst>
                </a:gridCol>
                <a:gridCol w="857289">
                  <a:extLst>
                    <a:ext uri="{9D8B030D-6E8A-4147-A177-3AD203B41FA5}">
                      <a16:colId xmlns:a16="http://schemas.microsoft.com/office/drawing/2014/main" val="20002"/>
                    </a:ext>
                  </a:extLst>
                </a:gridCol>
                <a:gridCol w="857290">
                  <a:extLst>
                    <a:ext uri="{9D8B030D-6E8A-4147-A177-3AD203B41FA5}">
                      <a16:colId xmlns:a16="http://schemas.microsoft.com/office/drawing/2014/main" val="20003"/>
                    </a:ext>
                  </a:extLst>
                </a:gridCol>
                <a:gridCol w="529327">
                  <a:extLst>
                    <a:ext uri="{9D8B030D-6E8A-4147-A177-3AD203B41FA5}">
                      <a16:colId xmlns:a16="http://schemas.microsoft.com/office/drawing/2014/main" val="20004"/>
                    </a:ext>
                  </a:extLst>
                </a:gridCol>
                <a:gridCol w="1180980">
                  <a:extLst>
                    <a:ext uri="{9D8B030D-6E8A-4147-A177-3AD203B41FA5}">
                      <a16:colId xmlns:a16="http://schemas.microsoft.com/office/drawing/2014/main" val="20005"/>
                    </a:ext>
                  </a:extLst>
                </a:gridCol>
              </a:tblGrid>
              <a:tr h="552610">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Acronym</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817798">
                <a:tc>
                  <a:txBody>
                    <a:bodyPr/>
                    <a:lstStyle/>
                    <a:p>
                      <a:pPr marL="0" marR="0" indent="0" algn="l" defTabSz="914400" rtl="0" eaLnBrk="1" fontAlgn="auto" latinLnBrk="0" hangingPunct="0">
                        <a:lnSpc>
                          <a:spcPct val="100000"/>
                        </a:lnSpc>
                        <a:spcBef>
                          <a:spcPts val="0"/>
                        </a:spcBef>
                        <a:spcAft>
                          <a:spcPts val="1200"/>
                        </a:spcAft>
                        <a:buClrTx/>
                        <a:buSzTx/>
                        <a:buFontTx/>
                        <a:buNone/>
                        <a:tabLst/>
                        <a:defRPr/>
                      </a:pPr>
                      <a:r>
                        <a:rPr lang="en-US" sz="1600" kern="1200" dirty="0">
                          <a:solidFill>
                            <a:schemeClr val="tx1"/>
                          </a:solidFill>
                          <a:effectLst/>
                          <a:latin typeface="Arial" panose="020B0604020202020204" pitchFamily="34" charset="0"/>
                          <a:ea typeface="+mn-ea"/>
                          <a:cs typeface="Arial" panose="020B0604020202020204" pitchFamily="34" charset="0"/>
                        </a:rPr>
                        <a:t>Stage 3 of Multimedia Priority Service (MPS) Phase 2 </a:t>
                      </a:r>
                      <a:endParaRPr lang="fr-FR" sz="1600" dirty="0">
                        <a:solidFill>
                          <a:schemeClr val="tx1"/>
                        </a:solidFill>
                        <a:effectLst/>
                        <a:latin typeface="Arial" panose="020B0604020202020204" pitchFamily="34" charset="0"/>
                        <a:ea typeface="Times New Roman"/>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ctr" hangingPunct="0">
                        <a:spcAft>
                          <a:spcPts val="1200"/>
                        </a:spcAft>
                      </a:pPr>
                      <a:r>
                        <a:rPr lang="fr-FR" sz="1600" dirty="0">
                          <a:solidFill>
                            <a:schemeClr val="tx1"/>
                          </a:solidFill>
                          <a:effectLst/>
                          <a:latin typeface="Arial" panose="020B0604020202020204" pitchFamily="34" charset="0"/>
                          <a:ea typeface="Times New Roman"/>
                          <a:cs typeface="Arial" panose="020B0604020202020204" pitchFamily="34" charset="0"/>
                        </a:rPr>
                        <a:t>MPS2</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dirty="0">
                          <a:solidFill>
                            <a:schemeClr val="tx1"/>
                          </a:solidFill>
                          <a:effectLst/>
                          <a:latin typeface="Arial" panose="020B0604020202020204" pitchFamily="34" charset="0"/>
                          <a:ea typeface="Times New Roman"/>
                          <a:cs typeface="Arial" panose="020B0604020202020204" pitchFamily="34" charset="0"/>
                        </a:rPr>
                        <a:t>2020-06</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dirty="0">
                          <a:solidFill>
                            <a:schemeClr val="tx1"/>
                          </a:solidFill>
                          <a:effectLst/>
                          <a:latin typeface="Arial" panose="020B0604020202020204" pitchFamily="34" charset="0"/>
                          <a:ea typeface="Times New Roman"/>
                          <a:cs typeface="Arial" panose="020B0604020202020204" pitchFamily="34" charset="0"/>
                        </a:rPr>
                        <a:t>2021-03</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kern="1200" dirty="0">
                          <a:solidFill>
                            <a:schemeClr val="tx1"/>
                          </a:solidFill>
                          <a:effectLst/>
                          <a:latin typeface="Arial" panose="020B0604020202020204" pitchFamily="34" charset="0"/>
                          <a:ea typeface="Times New Roman"/>
                          <a:cs typeface="Arial" panose="020B0604020202020204" pitchFamily="34" charset="0"/>
                        </a:rPr>
                        <a:t>0</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i="0" kern="1200" dirty="0">
                          <a:solidFill>
                            <a:schemeClr val="tx1"/>
                          </a:solidFill>
                          <a:effectLst/>
                          <a:latin typeface="Arial" panose="020B0604020202020204" pitchFamily="34" charset="0"/>
                          <a:ea typeface="+mn-ea"/>
                          <a:cs typeface="Arial" panose="020B0604020202020204" pitchFamily="34" charset="0"/>
                        </a:rPr>
                        <a:t>CP-201207</a:t>
                      </a:r>
                      <a:endParaRPr lang="fr-FR" sz="1600" i="1" dirty="0">
                        <a:solidFill>
                          <a:schemeClr val="tx1"/>
                        </a:solidFill>
                        <a:effectLst/>
                        <a:latin typeface="Arial" panose="020B0604020202020204" pitchFamily="34" charset="0"/>
                        <a:ea typeface="Times New Roman"/>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908831">
                <a:tc>
                  <a:txBody>
                    <a:bodyPr/>
                    <a:lstStyle/>
                    <a:p>
                      <a:pPr hangingPunct="0">
                        <a:spcAft>
                          <a:spcPts val="1200"/>
                        </a:spcAft>
                      </a:pPr>
                      <a:r>
                        <a:rPr lang="en-US" sz="1600" kern="1200" dirty="0">
                          <a:solidFill>
                            <a:srgbClr val="FF0000"/>
                          </a:solidFill>
                          <a:effectLst/>
                          <a:latin typeface="Arial" panose="020B0604020202020204" pitchFamily="34" charset="0"/>
                          <a:ea typeface="+mn-ea"/>
                          <a:cs typeface="Arial" panose="020B0604020202020204" pitchFamily="34" charset="0"/>
                        </a:rPr>
                        <a:t>PFD management enhancement</a:t>
                      </a:r>
                      <a:endParaRPr lang="fr-FR" sz="1600" kern="1200" dirty="0">
                        <a:solidFill>
                          <a:srgbClr val="FF0000"/>
                        </a:solidFill>
                        <a:effectLst/>
                        <a:latin typeface="Arial" panose="020B0604020202020204" pitchFamily="34" charset="0"/>
                        <a:ea typeface="Times New Roman"/>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ctr" hangingPunct="0">
                        <a:spcAft>
                          <a:spcPts val="1200"/>
                        </a:spcAft>
                      </a:pPr>
                      <a:r>
                        <a:rPr lang="en-GB" sz="1600" kern="1200" dirty="0" err="1">
                          <a:solidFill>
                            <a:srgbClr val="FF0000"/>
                          </a:solidFill>
                          <a:effectLst/>
                          <a:latin typeface="Arial" panose="020B0604020202020204" pitchFamily="34" charset="0"/>
                          <a:ea typeface="+mn-ea"/>
                          <a:cs typeface="Arial" panose="020B0604020202020204" pitchFamily="34" charset="0"/>
                        </a:rPr>
                        <a:t>pfdManEnh</a:t>
                      </a:r>
                      <a:endParaRPr lang="fr-FR" sz="1600" dirty="0">
                        <a:solidFill>
                          <a:srgbClr val="FF0000"/>
                        </a:solidFill>
                        <a:effectLst/>
                        <a:latin typeface="Arial" panose="020B0604020202020204" pitchFamily="34" charset="0"/>
                        <a:ea typeface="Times New Roman"/>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dirty="0">
                          <a:solidFill>
                            <a:srgbClr val="FF0000"/>
                          </a:solidFill>
                          <a:effectLst/>
                          <a:latin typeface="Arial" panose="020B0604020202020204" pitchFamily="34" charset="0"/>
                          <a:ea typeface="Times New Roman"/>
                          <a:cs typeface="Arial" panose="020B0604020202020204" pitchFamily="34" charset="0"/>
                        </a:rPr>
                        <a:t>2020-06</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dirty="0">
                          <a:solidFill>
                            <a:srgbClr val="FF0000"/>
                          </a:solidFill>
                          <a:effectLst/>
                          <a:latin typeface="Arial" panose="020B0604020202020204" pitchFamily="34" charset="0"/>
                          <a:ea typeface="Times New Roman"/>
                          <a:cs typeface="Arial" panose="020B0604020202020204" pitchFamily="34" charset="0"/>
                        </a:rPr>
                        <a:t>2020-12</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kern="1200" dirty="0">
                          <a:solidFill>
                            <a:srgbClr val="FF0000"/>
                          </a:solidFill>
                          <a:effectLst/>
                          <a:latin typeface="Arial" panose="020B0604020202020204" pitchFamily="34" charset="0"/>
                          <a:ea typeface="Times New Roman"/>
                          <a:cs typeface="Arial" panose="020B0604020202020204" pitchFamily="34" charset="0"/>
                        </a:rPr>
                        <a:t>25</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CP-201208</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908831">
                <a:tc>
                  <a:txBody>
                    <a:bodyPr/>
                    <a:lstStyle/>
                    <a:p>
                      <a:pPr hangingPunct="0">
                        <a:spcAft>
                          <a:spcPts val="1200"/>
                        </a:spcAft>
                      </a:pPr>
                      <a:r>
                        <a:rPr lang="en-US" sz="1600" kern="1200" dirty="0">
                          <a:solidFill>
                            <a:srgbClr val="FF0000"/>
                          </a:solidFill>
                          <a:effectLst/>
                          <a:latin typeface="Arial"/>
                          <a:ea typeface="+mn-ea"/>
                          <a:cs typeface="+mn-cs"/>
                        </a:rPr>
                        <a:t>Authentication and key management for applications based on 3GPP credential in 5G </a:t>
                      </a:r>
                      <a:endParaRPr lang="fr-FR" sz="1600" kern="1200" dirty="0">
                        <a:solidFill>
                          <a:srgbClr val="FF0000"/>
                        </a:solidFill>
                        <a:effectLst/>
                        <a:latin typeface="Arial" panose="020B0604020202020204" pitchFamily="34" charset="0"/>
                        <a:ea typeface="Times New Roman"/>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ctr" hangingPunct="0">
                        <a:spcAft>
                          <a:spcPts val="1200"/>
                        </a:spcAft>
                      </a:pPr>
                      <a:r>
                        <a:rPr lang="fr-FR" sz="1600" dirty="0">
                          <a:solidFill>
                            <a:srgbClr val="FF0000"/>
                          </a:solidFill>
                          <a:effectLst/>
                          <a:latin typeface="Arial" panose="020B0604020202020204" pitchFamily="34" charset="0"/>
                          <a:ea typeface="Times New Roman"/>
                          <a:cs typeface="Arial" panose="020B0604020202020204" pitchFamily="34" charset="0"/>
                        </a:rPr>
                        <a:t>AKMA-CT</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dirty="0">
                          <a:solidFill>
                            <a:srgbClr val="FF0000"/>
                          </a:solidFill>
                          <a:effectLst/>
                          <a:latin typeface="Arial" panose="020B0604020202020204" pitchFamily="34" charset="0"/>
                          <a:ea typeface="Times New Roman"/>
                          <a:cs typeface="Arial" panose="020B0604020202020204" pitchFamily="34" charset="0"/>
                        </a:rPr>
                        <a:t>2020-09</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dirty="0">
                          <a:solidFill>
                            <a:srgbClr val="FF0000"/>
                          </a:solidFill>
                          <a:effectLst/>
                          <a:latin typeface="Arial" panose="020B0604020202020204" pitchFamily="34" charset="0"/>
                          <a:ea typeface="Times New Roman"/>
                          <a:cs typeface="Arial" panose="020B0604020202020204" pitchFamily="34" charset="0"/>
                        </a:rPr>
                        <a:t>2021-06</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kern="1200" dirty="0">
                          <a:solidFill>
                            <a:srgbClr val="FF0000"/>
                          </a:solidFill>
                          <a:effectLst/>
                          <a:latin typeface="Arial" panose="020B0604020202020204" pitchFamily="34" charset="0"/>
                          <a:ea typeface="Times New Roman"/>
                          <a:cs typeface="Arial" panose="020B0604020202020204" pitchFamily="34" charset="0"/>
                        </a:rPr>
                        <a:t>0</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CP-202047</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110858383"/>
                  </a:ext>
                </a:extLst>
              </a:tr>
            </a:tbl>
          </a:graphicData>
        </a:graphic>
      </p:graphicFrame>
      <p:sp>
        <p:nvSpPr>
          <p:cNvPr id="6" name="Content Placeholder 2">
            <a:extLst>
              <a:ext uri="{FF2B5EF4-FFF2-40B4-BE49-F238E27FC236}">
                <a16:creationId xmlns:a16="http://schemas.microsoft.com/office/drawing/2014/main" id="{B71F9184-AE55-4C1C-98FA-6A2BD4581E5B}"/>
              </a:ext>
            </a:extLst>
          </p:cNvPr>
          <p:cNvSpPr txBox="1">
            <a:spLocks/>
          </p:cNvSpPr>
          <p:nvPr/>
        </p:nvSpPr>
        <p:spPr bwMode="auto">
          <a:xfrm>
            <a:off x="0" y="5357996"/>
            <a:ext cx="3048511"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a:t>
            </a:r>
            <a:r>
              <a:rPr lang="fi-FI" altLang="de-DE" sz="1000" dirty="0">
                <a:latin typeface="Arial" panose="020B0604020202020204" pitchFamily="34" charset="0"/>
              </a:rPr>
              <a:t>f</a:t>
            </a:r>
            <a:r>
              <a:rPr lang="fi-FI" altLang="de-DE" sz="1000" dirty="0">
                <a:latin typeface="Arial" panose="020B0604020202020204" pitchFamily="34" charset="0"/>
                <a:cs typeface="Arial" panose="020B0604020202020204" pitchFamily="34" charset="0"/>
              </a:rPr>
              <a:t>or completion on time</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at risk for completion on time</a:t>
            </a:r>
          </a:p>
          <a:p>
            <a:pPr>
              <a:lnSpc>
                <a:spcPct val="90000"/>
              </a:lnSpc>
              <a:spcBef>
                <a:spcPct val="0"/>
              </a:spcBef>
              <a:buFontTx/>
              <a:buNone/>
              <a:defRPr/>
            </a:pPr>
            <a:r>
              <a:rPr lang="fi-FI" altLang="de-DE" sz="1000" dirty="0">
                <a:latin typeface="Arial" panose="020B0604020202020204" pitchFamily="34" charset="0"/>
              </a:rPr>
              <a:t>	98 – no progress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cs typeface="Arial" panose="020B0604020202020204" pitchFamily="34" charset="0"/>
              </a:rPr>
              <a:t>98</a:t>
            </a:r>
            <a:r>
              <a:rPr lang="fi-FI" altLang="de-DE" sz="1000" dirty="0">
                <a:latin typeface="Arial" panose="020B0604020202020204" pitchFamily="34" charset="0"/>
                <a:cs typeface="Arial" panose="020B0604020202020204" pitchFamily="34" charset="0"/>
              </a:rPr>
              <a:t> - Updated</a:t>
            </a:r>
          </a:p>
        </p:txBody>
      </p:sp>
    </p:spTree>
    <p:extLst>
      <p:ext uri="{BB962C8B-B14F-4D97-AF65-F5344CB8AC3E}">
        <p14:creationId xmlns:p14="http://schemas.microsoft.com/office/powerpoint/2010/main" val="1511640541"/>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12097" y="348095"/>
            <a:ext cx="10515600" cy="1325563"/>
          </a:xfrm>
        </p:spPr>
        <p:txBody>
          <a:bodyPr/>
          <a:lstStyle/>
          <a:p>
            <a:r>
              <a:rPr lang="en-US" dirty="0"/>
              <a:t>Work Plan – Non-CT3 Driven – Rel-17 (I)</a:t>
            </a:r>
          </a:p>
        </p:txBody>
      </p:sp>
      <p:graphicFrame>
        <p:nvGraphicFramePr>
          <p:cNvPr id="4" name="Tableau 3"/>
          <p:cNvGraphicFramePr>
            <a:graphicFrameLocks noGrp="1"/>
          </p:cNvGraphicFramePr>
          <p:nvPr>
            <p:extLst>
              <p:ext uri="{D42A27DB-BD31-4B8C-83A1-F6EECF244321}">
                <p14:modId xmlns:p14="http://schemas.microsoft.com/office/powerpoint/2010/main" val="4241154312"/>
              </p:ext>
            </p:extLst>
          </p:nvPr>
        </p:nvGraphicFramePr>
        <p:xfrm>
          <a:off x="524812" y="2008805"/>
          <a:ext cx="10302885" cy="2999129"/>
        </p:xfrm>
        <a:graphic>
          <a:graphicData uri="http://schemas.openxmlformats.org/drawingml/2006/table">
            <a:tbl>
              <a:tblPr firstRow="1" firstCol="1" bandRow="1"/>
              <a:tblGrid>
                <a:gridCol w="5169330">
                  <a:extLst>
                    <a:ext uri="{9D8B030D-6E8A-4147-A177-3AD203B41FA5}">
                      <a16:colId xmlns:a16="http://schemas.microsoft.com/office/drawing/2014/main" val="20000"/>
                    </a:ext>
                  </a:extLst>
                </a:gridCol>
                <a:gridCol w="1727415">
                  <a:extLst>
                    <a:ext uri="{9D8B030D-6E8A-4147-A177-3AD203B41FA5}">
                      <a16:colId xmlns:a16="http://schemas.microsoft.com/office/drawing/2014/main" val="20001"/>
                    </a:ext>
                  </a:extLst>
                </a:gridCol>
                <a:gridCol w="848577">
                  <a:extLst>
                    <a:ext uri="{9D8B030D-6E8A-4147-A177-3AD203B41FA5}">
                      <a16:colId xmlns:a16="http://schemas.microsoft.com/office/drawing/2014/main" val="20002"/>
                    </a:ext>
                  </a:extLst>
                </a:gridCol>
                <a:gridCol w="840738">
                  <a:extLst>
                    <a:ext uri="{9D8B030D-6E8A-4147-A177-3AD203B41FA5}">
                      <a16:colId xmlns:a16="http://schemas.microsoft.com/office/drawing/2014/main" val="20003"/>
                    </a:ext>
                  </a:extLst>
                </a:gridCol>
                <a:gridCol w="558007">
                  <a:extLst>
                    <a:ext uri="{9D8B030D-6E8A-4147-A177-3AD203B41FA5}">
                      <a16:colId xmlns:a16="http://schemas.microsoft.com/office/drawing/2014/main" val="20004"/>
                    </a:ext>
                  </a:extLst>
                </a:gridCol>
                <a:gridCol w="1158818">
                  <a:extLst>
                    <a:ext uri="{9D8B030D-6E8A-4147-A177-3AD203B41FA5}">
                      <a16:colId xmlns:a16="http://schemas.microsoft.com/office/drawing/2014/main" val="20005"/>
                    </a:ext>
                  </a:extLst>
                </a:gridCol>
              </a:tblGrid>
              <a:tr h="347536">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Acrony</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803365">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GB" sz="1600" kern="1200" dirty="0">
                          <a:solidFill>
                            <a:srgbClr val="FF0000"/>
                          </a:solidFill>
                          <a:effectLst/>
                          <a:latin typeface="Arial" panose="020B0604020202020204" pitchFamily="34" charset="0"/>
                          <a:ea typeface="+mn-ea"/>
                          <a:cs typeface="Arial" panose="020B0604020202020204" pitchFamily="34" charset="0"/>
                        </a:rPr>
                        <a:t>Study on enhanced IMS to 5GC Integration Phase 2</a:t>
                      </a:r>
                      <a:endParaRPr lang="es-ES" sz="1600" i="0" kern="1200" dirty="0">
                        <a:solidFill>
                          <a:srgbClr val="FF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hangingPunct="0">
                        <a:spcAft>
                          <a:spcPts val="1200"/>
                        </a:spcAft>
                      </a:pPr>
                      <a:r>
                        <a:rPr lang="en-GB" sz="1600" kern="1200" dirty="0">
                          <a:solidFill>
                            <a:srgbClr val="FF0000"/>
                          </a:solidFill>
                          <a:effectLst/>
                          <a:latin typeface="Arial" panose="020B0604020202020204" pitchFamily="34" charset="0"/>
                          <a:ea typeface="+mn-ea"/>
                          <a:cs typeface="Arial" panose="020B0604020202020204" pitchFamily="34" charset="0"/>
                        </a:rPr>
                        <a:t>FS_</a:t>
                      </a:r>
                      <a:r>
                        <a:rPr lang="fr-FR" sz="1600" kern="1200" dirty="0">
                          <a:solidFill>
                            <a:srgbClr val="FF0000"/>
                          </a:solidFill>
                          <a:effectLst/>
                          <a:latin typeface="Arial" panose="020B0604020202020204" pitchFamily="34" charset="0"/>
                          <a:ea typeface="+mn-ea"/>
                          <a:cs typeface="Arial" panose="020B0604020202020204" pitchFamily="34" charset="0"/>
                        </a:rPr>
                        <a:t>eIMS5G2</a:t>
                      </a:r>
                      <a:endParaRPr lang="fr-FR" sz="1600" i="0" kern="1200" dirty="0">
                        <a:solidFill>
                          <a:srgbClr val="FF0000"/>
                        </a:solidFill>
                        <a:effectLst/>
                        <a:latin typeface="Arial" panose="020B0604020202020204" pitchFamily="34" charset="0"/>
                        <a:ea typeface="Times New Roman"/>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hangingPunct="0">
                        <a:spcAft>
                          <a:spcPts val="1200"/>
                        </a:spcAft>
                      </a:pPr>
                      <a:r>
                        <a:rPr lang="fr-FR" sz="1600" i="0" kern="1200" dirty="0">
                          <a:solidFill>
                            <a:srgbClr val="FF0000"/>
                          </a:solidFill>
                          <a:effectLst/>
                          <a:latin typeface="Arial" panose="020B0604020202020204" pitchFamily="34" charset="0"/>
                          <a:ea typeface="Times New Roman"/>
                          <a:cs typeface="Arial" panose="020B0604020202020204" pitchFamily="34" charset="0"/>
                        </a:rPr>
                        <a:t>2020-06</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i="0" kern="1200" dirty="0">
                          <a:solidFill>
                            <a:srgbClr val="FF0000"/>
                          </a:solidFill>
                          <a:effectLst/>
                          <a:latin typeface="Arial" panose="020B0604020202020204" pitchFamily="34" charset="0"/>
                          <a:ea typeface="Times New Roman"/>
                          <a:cs typeface="Arial" panose="020B0604020202020204" pitchFamily="34" charset="0"/>
                        </a:rPr>
                        <a:t>2021-03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hangingPunct="0">
                        <a:spcAft>
                          <a:spcPts val="1200"/>
                        </a:spcAft>
                      </a:pPr>
                      <a:r>
                        <a:rPr lang="fr-FR" sz="1600" i="0" kern="1200" dirty="0">
                          <a:solidFill>
                            <a:srgbClr val="FF0000"/>
                          </a:solidFill>
                          <a:effectLst/>
                          <a:latin typeface="Arial" panose="020B0604020202020204" pitchFamily="34" charset="0"/>
                          <a:ea typeface="Times New Roman"/>
                          <a:cs typeface="Arial" panose="020B0604020202020204" pitchFamily="34" charset="0"/>
                        </a:rPr>
                        <a:t>5</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hangingPunct="0">
                        <a:spcAft>
                          <a:spcPts val="1200"/>
                        </a:spcAft>
                      </a:pPr>
                      <a:r>
                        <a:rPr lang="fr-FR" sz="1600" i="0" kern="1200" dirty="0">
                          <a:solidFill>
                            <a:srgbClr val="FF0000"/>
                          </a:solidFill>
                          <a:effectLst/>
                          <a:latin typeface="Arial" panose="020B0604020202020204" pitchFamily="34" charset="0"/>
                          <a:ea typeface="Times New Roman"/>
                          <a:cs typeface="Arial" panose="020B0604020202020204" pitchFamily="34" charset="0"/>
                        </a:rPr>
                        <a:t>CP-201168</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43372216"/>
                  </a:ext>
                </a:extLst>
              </a:tr>
              <a:tr h="876468">
                <a:tc>
                  <a:txBody>
                    <a:bodyPr/>
                    <a:lstStyle/>
                    <a:p>
                      <a:pPr hangingPunct="0">
                        <a:spcAft>
                          <a:spcPts val="1200"/>
                        </a:spcAft>
                      </a:pPr>
                      <a:r>
                        <a:rPr lang="en-US" sz="1600" kern="1200" dirty="0">
                          <a:solidFill>
                            <a:srgbClr val="FF0000"/>
                          </a:solidFill>
                          <a:effectLst/>
                          <a:latin typeface="Arial" panose="020B0604020202020204" pitchFamily="34" charset="0"/>
                          <a:ea typeface="+mn-ea"/>
                          <a:cs typeface="Arial" panose="020B0604020202020204" pitchFamily="34" charset="0"/>
                        </a:rPr>
                        <a:t>IMS Stage-3 IETF Protocol Alignment</a:t>
                      </a:r>
                      <a:endParaRPr lang="fr-FR" sz="1600" i="0" kern="1200" dirty="0">
                        <a:solidFill>
                          <a:srgbClr val="FF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hangingPunct="0">
                        <a:spcAft>
                          <a:spcPts val="1200"/>
                        </a:spcAft>
                      </a:pPr>
                      <a:r>
                        <a:rPr lang="en-GB" sz="1600" kern="1200" dirty="0">
                          <a:solidFill>
                            <a:srgbClr val="FF0000"/>
                          </a:solidFill>
                          <a:effectLst/>
                          <a:latin typeface="Arial" panose="020B0604020202020204" pitchFamily="34" charset="0"/>
                          <a:ea typeface="+mn-ea"/>
                          <a:cs typeface="Arial" panose="020B0604020202020204" pitchFamily="34" charset="0"/>
                        </a:rPr>
                        <a:t>IMSProtoc17</a:t>
                      </a:r>
                      <a:endParaRPr lang="fr-FR" sz="1600" i="0" kern="1200" dirty="0">
                        <a:solidFill>
                          <a:srgbClr val="FF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i="0" kern="1200" dirty="0">
                          <a:solidFill>
                            <a:srgbClr val="FF0000"/>
                          </a:solidFill>
                          <a:effectLst/>
                          <a:latin typeface="Arial" panose="020B0604020202020204" pitchFamily="34" charset="0"/>
                          <a:ea typeface="Times New Roman"/>
                          <a:cs typeface="Arial" panose="020B0604020202020204" pitchFamily="34" charset="0"/>
                        </a:rPr>
                        <a:t>2020-06</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i="0" kern="1200" dirty="0">
                          <a:solidFill>
                            <a:srgbClr val="FF0000"/>
                          </a:solidFill>
                          <a:effectLst/>
                          <a:latin typeface="Arial" panose="020B0604020202020204" pitchFamily="34" charset="0"/>
                          <a:ea typeface="Times New Roman"/>
                          <a:cs typeface="Arial" panose="020B0604020202020204" pitchFamily="34" charset="0"/>
                        </a:rPr>
                        <a:t>2021-09</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i="0" kern="1200" dirty="0">
                          <a:solidFill>
                            <a:srgbClr val="FF0000"/>
                          </a:solidFill>
                          <a:effectLst/>
                          <a:latin typeface="Arial" panose="020B0604020202020204" pitchFamily="34" charset="0"/>
                          <a:ea typeface="Times New Roman"/>
                          <a:cs typeface="Arial" panose="020B0604020202020204" pitchFamily="34" charset="0"/>
                        </a:rPr>
                        <a:t>15</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hangingPunct="0">
                        <a:spcAft>
                          <a:spcPts val="1200"/>
                        </a:spcAft>
                      </a:pPr>
                      <a:r>
                        <a:rPr lang="fr-FR" sz="1600" i="0" kern="1200" dirty="0">
                          <a:solidFill>
                            <a:srgbClr val="FF0000"/>
                          </a:solidFill>
                          <a:effectLst/>
                          <a:latin typeface="Arial" panose="020B0604020202020204" pitchFamily="34" charset="0"/>
                          <a:ea typeface="Times New Roman"/>
                          <a:cs typeface="Arial" panose="020B0604020202020204" pitchFamily="34" charset="0"/>
                        </a:rPr>
                        <a:t>CP-201167</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399510382"/>
                  </a:ext>
                </a:extLst>
              </a:tr>
              <a:tr h="971760">
                <a:tc>
                  <a:txBody>
                    <a:bodyPr/>
                    <a:lstStyle/>
                    <a:p>
                      <a:pPr hangingPunct="0">
                        <a:spcAft>
                          <a:spcPts val="1200"/>
                        </a:spcAft>
                      </a:pPr>
                      <a:r>
                        <a:rPr lang="en-US" sz="1600" kern="1200" dirty="0">
                          <a:solidFill>
                            <a:srgbClr val="FF0000"/>
                          </a:solidFill>
                          <a:effectLst/>
                          <a:latin typeface="Arial" panose="020B0604020202020204" pitchFamily="34" charset="0"/>
                          <a:ea typeface="+mn-ea"/>
                          <a:cs typeface="Arial" panose="020B0604020202020204" pitchFamily="34" charset="0"/>
                        </a:rPr>
                        <a:t>Service Based Interface Protocol Improvements Release 17</a:t>
                      </a:r>
                      <a:endParaRPr lang="fr-FR" sz="1600" i="0" kern="1200" dirty="0">
                        <a:solidFill>
                          <a:srgbClr val="FF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hangingPunct="0">
                        <a:spcAft>
                          <a:spcPts val="1200"/>
                        </a:spcAft>
                      </a:pPr>
                      <a:r>
                        <a:rPr lang="en-GB" sz="1600" kern="1200" dirty="0">
                          <a:solidFill>
                            <a:srgbClr val="FF0000"/>
                          </a:solidFill>
                          <a:effectLst/>
                          <a:latin typeface="Arial" panose="020B0604020202020204" pitchFamily="34" charset="0"/>
                          <a:ea typeface="+mn-ea"/>
                          <a:cs typeface="Arial" panose="020B0604020202020204" pitchFamily="34" charset="0"/>
                        </a:rPr>
                        <a:t>SBIProtoc17</a:t>
                      </a:r>
                      <a:endParaRPr lang="fr-FR" sz="1600" i="0" kern="1200" dirty="0">
                        <a:solidFill>
                          <a:srgbClr val="FF0000"/>
                        </a:solidFill>
                        <a:effectLst/>
                        <a:latin typeface="Arial" panose="020B0604020202020204" pitchFamily="34" charset="0"/>
                        <a:ea typeface="Times New Roman"/>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i="0" kern="1200" dirty="0">
                          <a:solidFill>
                            <a:srgbClr val="FF0000"/>
                          </a:solidFill>
                          <a:effectLst/>
                          <a:latin typeface="Arial" panose="020B0604020202020204" pitchFamily="34" charset="0"/>
                          <a:ea typeface="Times New Roman"/>
                          <a:cs typeface="Arial" panose="020B0604020202020204" pitchFamily="34" charset="0"/>
                        </a:rPr>
                        <a:t>2020-06</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i="0" kern="1200" dirty="0">
                          <a:solidFill>
                            <a:srgbClr val="FF0000"/>
                          </a:solidFill>
                          <a:effectLst/>
                          <a:latin typeface="Arial" panose="020B0604020202020204" pitchFamily="34" charset="0"/>
                          <a:ea typeface="Times New Roman"/>
                          <a:cs typeface="Arial" panose="020B0604020202020204" pitchFamily="34" charset="0"/>
                        </a:rPr>
                        <a:t>2021-09</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i="0" kern="1200" dirty="0">
                          <a:solidFill>
                            <a:srgbClr val="FF0000"/>
                          </a:solidFill>
                          <a:effectLst/>
                          <a:latin typeface="Arial" panose="020B0604020202020204" pitchFamily="34" charset="0"/>
                          <a:ea typeface="Times New Roman"/>
                          <a:cs typeface="Arial" panose="020B0604020202020204" pitchFamily="34" charset="0"/>
                        </a:rPr>
                        <a:t>15</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hangingPunct="0">
                        <a:spcAft>
                          <a:spcPts val="1200"/>
                        </a:spcAft>
                      </a:pPr>
                      <a:r>
                        <a:rPr lang="fr-FR" sz="1600" i="0" kern="1200" dirty="0">
                          <a:solidFill>
                            <a:srgbClr val="FF0000"/>
                          </a:solidFill>
                          <a:effectLst/>
                          <a:latin typeface="Arial" panose="020B0604020202020204" pitchFamily="34" charset="0"/>
                          <a:ea typeface="Times New Roman"/>
                          <a:cs typeface="Arial" panose="020B0604020202020204" pitchFamily="34" charset="0"/>
                        </a:rPr>
                        <a:t>CP-201075</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bl>
          </a:graphicData>
        </a:graphic>
      </p:graphicFrame>
      <p:sp>
        <p:nvSpPr>
          <p:cNvPr id="6" name="Content Placeholder 2">
            <a:extLst>
              <a:ext uri="{FF2B5EF4-FFF2-40B4-BE49-F238E27FC236}">
                <a16:creationId xmlns:a16="http://schemas.microsoft.com/office/drawing/2014/main" id="{75A83D99-A0D2-4778-BEBB-16EFC5065B7E}"/>
              </a:ext>
            </a:extLst>
          </p:cNvPr>
          <p:cNvSpPr txBox="1">
            <a:spLocks/>
          </p:cNvSpPr>
          <p:nvPr/>
        </p:nvSpPr>
        <p:spPr bwMode="auto">
          <a:xfrm>
            <a:off x="103193" y="5155978"/>
            <a:ext cx="3048511"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a:t>
            </a:r>
            <a:r>
              <a:rPr lang="fi-FI" altLang="de-DE" sz="1000" dirty="0">
                <a:latin typeface="Arial" panose="020B0604020202020204" pitchFamily="34" charset="0"/>
              </a:rPr>
              <a:t>f</a:t>
            </a:r>
            <a:r>
              <a:rPr lang="fi-FI" altLang="de-DE" sz="1000" dirty="0">
                <a:latin typeface="Arial" panose="020B0604020202020204" pitchFamily="34" charset="0"/>
                <a:cs typeface="Arial" panose="020B0604020202020204" pitchFamily="34" charset="0"/>
              </a:rPr>
              <a:t>or completion on time</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at risk for completion on time</a:t>
            </a:r>
          </a:p>
          <a:p>
            <a:pPr>
              <a:lnSpc>
                <a:spcPct val="90000"/>
              </a:lnSpc>
              <a:spcBef>
                <a:spcPct val="0"/>
              </a:spcBef>
              <a:buFontTx/>
              <a:buNone/>
              <a:defRPr/>
            </a:pPr>
            <a:r>
              <a:rPr lang="fi-FI" altLang="de-DE" sz="1000" dirty="0">
                <a:latin typeface="Arial" panose="020B0604020202020204" pitchFamily="34" charset="0"/>
              </a:rPr>
              <a:t>	98 – no progress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cs typeface="Arial" panose="020B0604020202020204" pitchFamily="34" charset="0"/>
              </a:rPr>
              <a:t>98</a:t>
            </a:r>
            <a:r>
              <a:rPr lang="fi-FI" altLang="de-DE" sz="1000" dirty="0">
                <a:latin typeface="Arial" panose="020B0604020202020204" pitchFamily="34" charset="0"/>
                <a:cs typeface="Arial" panose="020B0604020202020204" pitchFamily="34" charset="0"/>
              </a:rPr>
              <a:t> - Updated</a:t>
            </a:r>
          </a:p>
        </p:txBody>
      </p:sp>
    </p:spTree>
    <p:extLst>
      <p:ext uri="{BB962C8B-B14F-4D97-AF65-F5344CB8AC3E}">
        <p14:creationId xmlns:p14="http://schemas.microsoft.com/office/powerpoint/2010/main" val="3007800404"/>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TS/TR sent to CT plenary</a:t>
            </a:r>
          </a:p>
        </p:txBody>
      </p:sp>
      <p:sp>
        <p:nvSpPr>
          <p:cNvPr id="5" name="Espace réservé du contenu 2">
            <a:extLst>
              <a:ext uri="{FF2B5EF4-FFF2-40B4-BE49-F238E27FC236}">
                <a16:creationId xmlns:a16="http://schemas.microsoft.com/office/drawing/2014/main" id="{D5B9DD79-0FDF-4DA6-AC33-D240C33A279E}"/>
              </a:ext>
            </a:extLst>
          </p:cNvPr>
          <p:cNvSpPr>
            <a:spLocks noGrp="1"/>
          </p:cNvSpPr>
          <p:nvPr>
            <p:ph idx="1"/>
          </p:nvPr>
        </p:nvSpPr>
        <p:spPr>
          <a:xfrm>
            <a:off x="412898" y="2038276"/>
            <a:ext cx="7795438" cy="4351338"/>
          </a:xfrm>
        </p:spPr>
        <p:txBody>
          <a:bodyPr/>
          <a:lstStyle/>
          <a:p>
            <a:r>
              <a:rPr lang="en-US" altLang="fr-FR" dirty="0"/>
              <a:t>None</a:t>
            </a:r>
          </a:p>
        </p:txBody>
      </p:sp>
    </p:spTree>
    <p:extLst>
      <p:ext uri="{BB962C8B-B14F-4D97-AF65-F5344CB8AC3E}">
        <p14:creationId xmlns:p14="http://schemas.microsoft.com/office/powerpoint/2010/main" val="3808174252"/>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p:txBody>
          <a:bodyPr/>
          <a:lstStyle/>
          <a:p>
            <a:r>
              <a:rPr lang="es-ES" dirty="0"/>
              <a:t>Pre-</a:t>
            </a:r>
            <a:r>
              <a:rPr lang="es-ES" dirty="0" err="1"/>
              <a:t>Release</a:t>
            </a:r>
            <a:r>
              <a:rPr lang="es-ES" dirty="0"/>
              <a:t> 16 Status</a:t>
            </a:r>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838200" y="1868156"/>
            <a:ext cx="10515600" cy="4245565"/>
          </a:xfrm>
        </p:spPr>
        <p:txBody>
          <a:bodyPr/>
          <a:lstStyle/>
          <a:p>
            <a:r>
              <a:rPr lang="es-ES" dirty="0" err="1"/>
              <a:t>It</a:t>
            </a:r>
            <a:r>
              <a:rPr lang="es-ES" dirty="0"/>
              <a:t> </a:t>
            </a:r>
            <a:r>
              <a:rPr lang="es-ES" dirty="0" err="1"/>
              <a:t>was</a:t>
            </a:r>
            <a:r>
              <a:rPr lang="es-ES" dirty="0"/>
              <a:t> </a:t>
            </a:r>
            <a:r>
              <a:rPr lang="es-ES" dirty="0" err="1"/>
              <a:t>the</a:t>
            </a:r>
            <a:r>
              <a:rPr lang="es-ES" dirty="0"/>
              <a:t> </a:t>
            </a:r>
            <a:r>
              <a:rPr lang="es-ES" dirty="0" err="1"/>
              <a:t>first</a:t>
            </a:r>
            <a:r>
              <a:rPr lang="es-ES" dirty="0"/>
              <a:t> meeting in 2020 </a:t>
            </a:r>
            <a:r>
              <a:rPr lang="es-ES" dirty="0" err="1"/>
              <a:t>where</a:t>
            </a:r>
            <a:r>
              <a:rPr lang="es-ES" dirty="0"/>
              <a:t> </a:t>
            </a:r>
            <a:r>
              <a:rPr lang="es-ES" dirty="0" err="1"/>
              <a:t>Releases</a:t>
            </a:r>
            <a:r>
              <a:rPr lang="es-ES" dirty="0"/>
              <a:t> </a:t>
            </a:r>
            <a:r>
              <a:rPr lang="es-ES" dirty="0" err="1"/>
              <a:t>previous</a:t>
            </a:r>
            <a:r>
              <a:rPr lang="es-ES" dirty="0"/>
              <a:t> </a:t>
            </a:r>
            <a:r>
              <a:rPr lang="es-ES" dirty="0" err="1"/>
              <a:t>to</a:t>
            </a:r>
            <a:r>
              <a:rPr lang="es-ES" dirty="0"/>
              <a:t> </a:t>
            </a:r>
            <a:r>
              <a:rPr lang="es-ES" dirty="0" err="1"/>
              <a:t>Release</a:t>
            </a:r>
            <a:r>
              <a:rPr lang="es-ES" dirty="0"/>
              <a:t> 15 </a:t>
            </a:r>
            <a:r>
              <a:rPr lang="es-ES" dirty="0" err="1"/>
              <a:t>were</a:t>
            </a:r>
            <a:r>
              <a:rPr lang="es-ES" dirty="0"/>
              <a:t> </a:t>
            </a:r>
            <a:r>
              <a:rPr lang="es-ES" dirty="0" err="1"/>
              <a:t>included</a:t>
            </a:r>
            <a:r>
              <a:rPr lang="es-ES" dirty="0"/>
              <a:t> in </a:t>
            </a:r>
            <a:r>
              <a:rPr lang="es-ES" dirty="0" err="1"/>
              <a:t>the</a:t>
            </a:r>
            <a:r>
              <a:rPr lang="es-ES" dirty="0"/>
              <a:t> Agenda</a:t>
            </a:r>
          </a:p>
          <a:p>
            <a:pPr lvl="1"/>
            <a:r>
              <a:rPr lang="es-ES" dirty="0"/>
              <a:t>1 CR </a:t>
            </a:r>
            <a:r>
              <a:rPr lang="es-ES" dirty="0" err="1"/>
              <a:t>for</a:t>
            </a:r>
            <a:r>
              <a:rPr lang="es-ES" dirty="0"/>
              <a:t> </a:t>
            </a:r>
            <a:r>
              <a:rPr lang="es-ES" dirty="0" err="1"/>
              <a:t>Release</a:t>
            </a:r>
            <a:r>
              <a:rPr lang="es-ES" dirty="0"/>
              <a:t> 13 </a:t>
            </a:r>
            <a:r>
              <a:rPr lang="es-ES" dirty="0" err="1"/>
              <a:t>was</a:t>
            </a:r>
            <a:r>
              <a:rPr lang="es-ES" dirty="0"/>
              <a:t> </a:t>
            </a:r>
            <a:r>
              <a:rPr lang="es-ES" dirty="0" err="1"/>
              <a:t>agreed</a:t>
            </a:r>
            <a:r>
              <a:rPr lang="es-ES" dirty="0"/>
              <a:t> </a:t>
            </a:r>
            <a:r>
              <a:rPr lang="es-ES" dirty="0" err="1"/>
              <a:t>on</a:t>
            </a:r>
            <a:r>
              <a:rPr lang="es-ES" dirty="0"/>
              <a:t> TEI13, NNI_DV</a:t>
            </a:r>
          </a:p>
          <a:p>
            <a:pPr lvl="1"/>
            <a:r>
              <a:rPr lang="es-ES" dirty="0"/>
              <a:t>2 </a:t>
            </a:r>
            <a:r>
              <a:rPr lang="es-ES" dirty="0" err="1"/>
              <a:t>CRs</a:t>
            </a:r>
            <a:r>
              <a:rPr lang="es-ES" dirty="0"/>
              <a:t> </a:t>
            </a:r>
            <a:r>
              <a:rPr lang="es-ES" dirty="0" err="1"/>
              <a:t>for</a:t>
            </a:r>
            <a:r>
              <a:rPr lang="es-ES" dirty="0"/>
              <a:t> </a:t>
            </a:r>
            <a:r>
              <a:rPr lang="es-ES" dirty="0" err="1"/>
              <a:t>Release</a:t>
            </a:r>
            <a:r>
              <a:rPr lang="es-ES" dirty="0"/>
              <a:t> 14 </a:t>
            </a:r>
            <a:r>
              <a:rPr lang="es-ES" dirty="0" err="1"/>
              <a:t>were</a:t>
            </a:r>
            <a:r>
              <a:rPr lang="es-ES" dirty="0"/>
              <a:t> </a:t>
            </a:r>
            <a:r>
              <a:rPr lang="es-ES" dirty="0" err="1"/>
              <a:t>agreed</a:t>
            </a:r>
            <a:r>
              <a:rPr lang="es-ES" dirty="0"/>
              <a:t> (TEI14, PS_DATA_OFF-CT; </a:t>
            </a:r>
            <a:r>
              <a:rPr lang="es-ES" dirty="0" err="1"/>
              <a:t>AE_enTV</a:t>
            </a:r>
            <a:r>
              <a:rPr lang="es-ES" dirty="0"/>
              <a:t>-CT)</a:t>
            </a:r>
          </a:p>
          <a:p>
            <a:pPr lvl="1"/>
            <a:r>
              <a:rPr lang="es-ES" dirty="0"/>
              <a:t>No </a:t>
            </a:r>
            <a:r>
              <a:rPr lang="es-ES" dirty="0" err="1"/>
              <a:t>controversy</a:t>
            </a:r>
            <a:r>
              <a:rPr lang="es-ES" dirty="0"/>
              <a:t> in </a:t>
            </a:r>
            <a:r>
              <a:rPr lang="es-ES" dirty="0" err="1"/>
              <a:t>the</a:t>
            </a:r>
            <a:r>
              <a:rPr lang="es-ES" dirty="0"/>
              <a:t> </a:t>
            </a:r>
            <a:r>
              <a:rPr lang="es-ES" dirty="0" err="1"/>
              <a:t>discussions</a:t>
            </a:r>
            <a:endParaRPr lang="es-ES" dirty="0"/>
          </a:p>
          <a:p>
            <a:r>
              <a:rPr lang="es-ES" dirty="0"/>
              <a:t> 30 </a:t>
            </a:r>
            <a:r>
              <a:rPr lang="es-ES" dirty="0" err="1"/>
              <a:t>CRs</a:t>
            </a:r>
            <a:r>
              <a:rPr lang="es-ES" dirty="0"/>
              <a:t> </a:t>
            </a:r>
            <a:r>
              <a:rPr lang="es-ES" dirty="0" err="1"/>
              <a:t>on</a:t>
            </a:r>
            <a:r>
              <a:rPr lang="es-ES" dirty="0"/>
              <a:t> </a:t>
            </a:r>
            <a:r>
              <a:rPr lang="es-ES" dirty="0" err="1"/>
              <a:t>Release</a:t>
            </a:r>
            <a:r>
              <a:rPr lang="es-ES" dirty="0"/>
              <a:t> 15 </a:t>
            </a:r>
            <a:r>
              <a:rPr lang="es-ES" dirty="0" err="1"/>
              <a:t>were</a:t>
            </a:r>
            <a:r>
              <a:rPr lang="es-ES" dirty="0"/>
              <a:t> </a:t>
            </a:r>
            <a:r>
              <a:rPr lang="es-ES" dirty="0" err="1"/>
              <a:t>agreed</a:t>
            </a:r>
            <a:endParaRPr lang="es-ES" dirty="0"/>
          </a:p>
          <a:p>
            <a:pPr lvl="1"/>
            <a:r>
              <a:rPr lang="es-ES" dirty="0"/>
              <a:t>5GS_Ph1-CT </a:t>
            </a:r>
            <a:r>
              <a:rPr lang="es-ES" dirty="0" err="1"/>
              <a:t>is</a:t>
            </a:r>
            <a:r>
              <a:rPr lang="es-ES" dirty="0"/>
              <a:t> </a:t>
            </a:r>
            <a:r>
              <a:rPr lang="es-ES" dirty="0" err="1"/>
              <a:t>the</a:t>
            </a:r>
            <a:r>
              <a:rPr lang="es-ES" dirty="0"/>
              <a:t> </a:t>
            </a:r>
            <a:r>
              <a:rPr lang="es-ES" dirty="0" err="1"/>
              <a:t>most</a:t>
            </a:r>
            <a:r>
              <a:rPr lang="es-ES" dirty="0"/>
              <a:t> active </a:t>
            </a:r>
            <a:r>
              <a:rPr lang="es-ES" dirty="0" err="1"/>
              <a:t>Work</a:t>
            </a:r>
            <a:r>
              <a:rPr lang="es-ES" dirty="0"/>
              <a:t> </a:t>
            </a:r>
            <a:r>
              <a:rPr lang="es-ES" dirty="0" err="1"/>
              <a:t>Item</a:t>
            </a:r>
            <a:r>
              <a:rPr lang="es-ES" dirty="0"/>
              <a:t> (22 </a:t>
            </a:r>
            <a:r>
              <a:rPr lang="es-ES" dirty="0" err="1"/>
              <a:t>CRs</a:t>
            </a:r>
            <a:r>
              <a:rPr lang="es-ES" dirty="0"/>
              <a:t> </a:t>
            </a:r>
            <a:r>
              <a:rPr lang="es-ES" dirty="0" err="1"/>
              <a:t>were</a:t>
            </a:r>
            <a:r>
              <a:rPr lang="es-ES" dirty="0"/>
              <a:t> </a:t>
            </a:r>
            <a:r>
              <a:rPr lang="es-ES" dirty="0" err="1"/>
              <a:t>agreed</a:t>
            </a:r>
            <a:r>
              <a:rPr lang="es-ES" dirty="0"/>
              <a:t>)</a:t>
            </a:r>
          </a:p>
          <a:p>
            <a:pPr lvl="1"/>
            <a:r>
              <a:rPr lang="es-ES" dirty="0" err="1"/>
              <a:t>Some</a:t>
            </a:r>
            <a:r>
              <a:rPr lang="es-ES" dirty="0"/>
              <a:t> </a:t>
            </a:r>
            <a:r>
              <a:rPr lang="es-ES" dirty="0" err="1"/>
              <a:t>activity</a:t>
            </a:r>
            <a:r>
              <a:rPr lang="es-ES" dirty="0"/>
              <a:t> </a:t>
            </a:r>
            <a:r>
              <a:rPr lang="es-ES" dirty="0" err="1"/>
              <a:t>also</a:t>
            </a:r>
            <a:r>
              <a:rPr lang="es-ES" dirty="0"/>
              <a:t> in </a:t>
            </a:r>
            <a:r>
              <a:rPr lang="es-ES" dirty="0" err="1"/>
              <a:t>the</a:t>
            </a:r>
            <a:r>
              <a:rPr lang="es-ES" dirty="0"/>
              <a:t> </a:t>
            </a:r>
            <a:r>
              <a:rPr lang="es-ES" dirty="0" err="1"/>
              <a:t>handling</a:t>
            </a:r>
            <a:r>
              <a:rPr lang="es-ES" dirty="0"/>
              <a:t> </a:t>
            </a:r>
            <a:r>
              <a:rPr lang="es-ES" dirty="0" err="1"/>
              <a:t>of</a:t>
            </a:r>
            <a:r>
              <a:rPr lang="es-ES" dirty="0"/>
              <a:t> </a:t>
            </a:r>
            <a:r>
              <a:rPr lang="es-ES" dirty="0" err="1"/>
              <a:t>corrections</a:t>
            </a:r>
            <a:r>
              <a:rPr lang="es-ES" dirty="0"/>
              <a:t> </a:t>
            </a:r>
            <a:r>
              <a:rPr lang="es-ES" dirty="0" err="1"/>
              <a:t>on</a:t>
            </a:r>
            <a:r>
              <a:rPr lang="es-ES" dirty="0"/>
              <a:t> </a:t>
            </a:r>
            <a:r>
              <a:rPr lang="es-ES" dirty="0" err="1"/>
              <a:t>Northbound</a:t>
            </a:r>
            <a:r>
              <a:rPr lang="es-ES" dirty="0"/>
              <a:t> </a:t>
            </a:r>
            <a:r>
              <a:rPr lang="es-ES" dirty="0" err="1"/>
              <a:t>APIs</a:t>
            </a:r>
            <a:r>
              <a:rPr lang="es-ES" dirty="0"/>
              <a:t> (NAPS-CT, CAPIF-CT</a:t>
            </a:r>
          </a:p>
          <a:p>
            <a:pPr lvl="1"/>
            <a:r>
              <a:rPr lang="es-ES" dirty="0" err="1"/>
              <a:t>Resistance</a:t>
            </a:r>
            <a:r>
              <a:rPr lang="es-ES" dirty="0"/>
              <a:t> </a:t>
            </a:r>
            <a:r>
              <a:rPr lang="es-ES" dirty="0" err="1"/>
              <a:t>to</a:t>
            </a:r>
            <a:r>
              <a:rPr lang="es-ES" dirty="0"/>
              <a:t> </a:t>
            </a:r>
            <a:r>
              <a:rPr lang="es-ES" dirty="0" err="1"/>
              <a:t>accept</a:t>
            </a:r>
            <a:r>
              <a:rPr lang="es-ES" dirty="0"/>
              <a:t> </a:t>
            </a:r>
            <a:r>
              <a:rPr lang="es-ES" dirty="0" err="1"/>
              <a:t>changes</a:t>
            </a:r>
            <a:r>
              <a:rPr lang="es-ES" dirty="0"/>
              <a:t> </a:t>
            </a:r>
            <a:r>
              <a:rPr lang="es-ES" dirty="0" err="1"/>
              <a:t>interpreted</a:t>
            </a:r>
            <a:r>
              <a:rPr lang="es-ES" dirty="0"/>
              <a:t> as non-FASMO, Non-</a:t>
            </a:r>
            <a:r>
              <a:rPr lang="es-ES" dirty="0" err="1"/>
              <a:t>Backward</a:t>
            </a:r>
            <a:r>
              <a:rPr lang="es-ES" dirty="0"/>
              <a:t> Compatible </a:t>
            </a:r>
            <a:r>
              <a:rPr lang="es-ES" dirty="0" err="1"/>
              <a:t>or</a:t>
            </a:r>
            <a:r>
              <a:rPr lang="es-ES" dirty="0"/>
              <a:t> </a:t>
            </a:r>
            <a:r>
              <a:rPr lang="es-ES" dirty="0" err="1"/>
              <a:t>with</a:t>
            </a:r>
            <a:r>
              <a:rPr lang="es-ES" dirty="0"/>
              <a:t> </a:t>
            </a:r>
            <a:r>
              <a:rPr lang="es-ES" dirty="0" err="1"/>
              <a:t>significant</a:t>
            </a:r>
            <a:r>
              <a:rPr lang="es-ES" dirty="0"/>
              <a:t> </a:t>
            </a:r>
            <a:r>
              <a:rPr lang="es-ES" dirty="0" err="1"/>
              <a:t>impacts</a:t>
            </a:r>
            <a:endParaRPr lang="es-ES" dirty="0"/>
          </a:p>
          <a:p>
            <a:pPr marL="457200" lvl="1" indent="0">
              <a:buNone/>
            </a:pPr>
            <a:endParaRPr lang="es-ES" dirty="0"/>
          </a:p>
          <a:p>
            <a:pPr marL="457200" lvl="1" indent="0">
              <a:buNone/>
            </a:pPr>
            <a:endParaRPr lang="es-ES" dirty="0"/>
          </a:p>
          <a:p>
            <a:pPr marL="0" indent="0">
              <a:buNone/>
            </a:pPr>
            <a:endParaRPr lang="es-ES" dirty="0"/>
          </a:p>
        </p:txBody>
      </p:sp>
    </p:spTree>
    <p:extLst>
      <p:ext uri="{BB962C8B-B14F-4D97-AF65-F5344CB8AC3E}">
        <p14:creationId xmlns:p14="http://schemas.microsoft.com/office/powerpoint/2010/main" val="391635042"/>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29732</TotalTime>
  <Words>1031</Words>
  <Application>Microsoft Office PowerPoint</Application>
  <PresentationFormat>Widescreen</PresentationFormat>
  <Paragraphs>190</Paragraphs>
  <Slides>18</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Arial</vt:lpstr>
      <vt:lpstr>Arial </vt:lpstr>
      <vt:lpstr>Calibri</vt:lpstr>
      <vt:lpstr>Calibri Light</vt:lpstr>
      <vt:lpstr>Times New Roman</vt:lpstr>
      <vt:lpstr>Wingdings</vt:lpstr>
      <vt:lpstr>Office Theme</vt:lpstr>
      <vt:lpstr>CT WG3 Status Report  to TSG CT#89e</vt:lpstr>
      <vt:lpstr>TSG CT3 Officials </vt:lpstr>
      <vt:lpstr>Meeting Calendar</vt:lpstr>
      <vt:lpstr>TSG WG CT3 Statistics</vt:lpstr>
      <vt:lpstr>New/Revised agreed  Study/Work Items led by CT3</vt:lpstr>
      <vt:lpstr>Work Plan – CT3 Driven – Release 17 </vt:lpstr>
      <vt:lpstr>Work Plan – Non-CT3 Driven – Rel-17 (I)</vt:lpstr>
      <vt:lpstr>TS/TR sent to CT plenary</vt:lpstr>
      <vt:lpstr>Pre-Release 16 Status</vt:lpstr>
      <vt:lpstr>Release 16 Status</vt:lpstr>
      <vt:lpstr>Release 17 Status</vt:lpstr>
      <vt:lpstr>Backward Incompatible Changes</vt:lpstr>
      <vt:lpstr>For Information to CT </vt:lpstr>
      <vt:lpstr>For Action to CT</vt:lpstr>
      <vt:lpstr>Acknowledgement</vt:lpstr>
      <vt:lpstr>Annex</vt:lpstr>
      <vt:lpstr>CRs for conditional approval(I) </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Susana Fernandez</cp:lastModifiedBy>
  <cp:revision>1458</cp:revision>
  <dcterms:created xsi:type="dcterms:W3CDTF">2010-02-05T13:52:04Z</dcterms:created>
  <dcterms:modified xsi:type="dcterms:W3CDTF">2020-09-02T11:16:10Z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ies>
</file>