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4"/>
  </p:notesMasterIdLst>
  <p:handoutMasterIdLst>
    <p:handoutMasterId r:id="rId25"/>
  </p:handoutMasterIdLst>
  <p:sldIdLst>
    <p:sldId id="341" r:id="rId2"/>
    <p:sldId id="363" r:id="rId3"/>
    <p:sldId id="366" r:id="rId4"/>
    <p:sldId id="377" r:id="rId5"/>
    <p:sldId id="385" r:id="rId6"/>
    <p:sldId id="368" r:id="rId7"/>
    <p:sldId id="369" r:id="rId8"/>
    <p:sldId id="370" r:id="rId9"/>
    <p:sldId id="394" r:id="rId10"/>
    <p:sldId id="372" r:id="rId11"/>
    <p:sldId id="395" r:id="rId12"/>
    <p:sldId id="403" r:id="rId13"/>
    <p:sldId id="404" r:id="rId14"/>
    <p:sldId id="393" r:id="rId15"/>
    <p:sldId id="402" r:id="rId16"/>
    <p:sldId id="373" r:id="rId17"/>
    <p:sldId id="374" r:id="rId18"/>
    <p:sldId id="375" r:id="rId19"/>
    <p:sldId id="365" r:id="rId20"/>
    <p:sldId id="376" r:id="rId21"/>
    <p:sldId id="387" r:id="rId22"/>
    <p:sldId id="379" r:id="rId2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0000"/>
    <a:srgbClr val="24FC24"/>
    <a:srgbClr val="000000"/>
    <a:srgbClr val="FFFFFF"/>
    <a:srgbClr val="694646"/>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41" autoAdjust="0"/>
    <p:restoredTop sz="86429" autoAdjust="0"/>
  </p:normalViewPr>
  <p:slideViewPr>
    <p:cSldViewPr snapToGrid="0">
      <p:cViewPr varScale="1">
        <p:scale>
          <a:sx n="116" d="100"/>
          <a:sy n="116" d="100"/>
        </p:scale>
        <p:origin x="16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sv-SE" altLang="en-US" sz="1200" b="1" dirty="0" smtClean="0">
                <a:latin typeface="Arial "/>
              </a:rPr>
              <a:t>CT#89e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14</a:t>
            </a:r>
            <a:r>
              <a:rPr lang="en-GB" sz="1000" b="1" kern="1200" baseline="30000" dirty="0" smtClean="0">
                <a:solidFill>
                  <a:schemeClr val="tx1"/>
                </a:solidFill>
                <a:effectLst/>
                <a:latin typeface="Arial" pitchFamily="34" charset="0"/>
                <a:ea typeface="+mn-ea"/>
                <a:cs typeface="Arial" pitchFamily="34" charset="0"/>
              </a:rPr>
              <a:t>th </a:t>
            </a:r>
            <a:r>
              <a:rPr lang="en-GB" sz="1000" b="1" kern="1200" dirty="0" smtClean="0">
                <a:solidFill>
                  <a:schemeClr val="tx1"/>
                </a:solidFill>
                <a:effectLst/>
                <a:latin typeface="Arial" pitchFamily="34" charset="0"/>
                <a:ea typeface="+mn-ea"/>
                <a:cs typeface="Arial" pitchFamily="34" charset="0"/>
              </a:rPr>
              <a:t> September – 16</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September 2020</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CP-202011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mailto:yvette.koza@magenta.at" TargetMode="External"/><Relationship Id="rId4" Type="http://schemas.openxmlformats.org/officeDocument/2006/relationships/hyperlink" Target="mailto:songyue@chinamobile.com" TargetMode="External"/><Relationship Id="rId9"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CT#89e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Chairman</a:t>
            </a:r>
            <a:r>
              <a:rPr lang="en-GB" altLang="en-US" sz="2000" dirty="0"/>
              <a:t>, 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p:txBody>
          <a:bodyPr/>
          <a:lstStyle/>
          <a:p>
            <a:r>
              <a:rPr lang="de-DE" sz="1600" dirty="0">
                <a:latin typeface="Arial "/>
              </a:rPr>
              <a:t> Title:</a:t>
            </a:r>
          </a:p>
          <a:p>
            <a:pPr lvl="1"/>
            <a:r>
              <a:rPr lang="de-DE" sz="1200" dirty="0">
                <a:latin typeface="Arial" panose="020B0604020202020204" pitchFamily="34" charset="0"/>
                <a:cs typeface="Arial" panose="020B0604020202020204" pitchFamily="34" charset="0"/>
              </a:rPr>
              <a:t>CT aspects on 5G System –Phase 1 (CT1) </a:t>
            </a:r>
          </a:p>
          <a:p>
            <a:r>
              <a:rPr lang="de-DE" sz="1600" dirty="0">
                <a:latin typeface="Arial "/>
              </a:rPr>
              <a:t> Objectives:</a:t>
            </a:r>
          </a:p>
          <a:p>
            <a:pPr lvl="1"/>
            <a:r>
              <a:rPr lang="en-US" sz="1200" dirty="0">
                <a:latin typeface="Arial" panose="020B0604020202020204" pitchFamily="34" charset="0"/>
                <a:cs typeface="Arial" panose="020B0604020202020204" pitchFamily="34" charset="0"/>
              </a:rPr>
              <a:t>After completion of the Study, specify the service-based interfaces (API) </a:t>
            </a:r>
          </a:p>
          <a:p>
            <a:pPr lvl="1"/>
            <a:r>
              <a:rPr lang="en-US" sz="1200" dirty="0">
                <a:latin typeface="Arial" panose="020B0604020202020204" pitchFamily="34" charset="0"/>
                <a:cs typeface="Arial" panose="020B0604020202020204" pitchFamily="34" charset="0"/>
              </a:rPr>
              <a:t>CT4 responsible for the specification of core-network SBIs (except PCC) and impacts on existing protocols (e.g. GTP, PFCP)</a:t>
            </a:r>
            <a:endParaRPr lang="de-DE" sz="1200" dirty="0">
              <a:latin typeface="Arial" panose="020B0604020202020204" pitchFamily="34" charset="0"/>
              <a:cs typeface="Arial" panose="020B0604020202020204" pitchFamily="34" charset="0"/>
            </a:endParaRPr>
          </a:p>
          <a:p>
            <a:r>
              <a:rPr lang="de-DE" sz="1600" dirty="0">
                <a:latin typeface="Arial "/>
              </a:rPr>
              <a:t> WID: 100% completed</a:t>
            </a:r>
            <a:endParaRPr lang="de-DE" sz="1200" dirty="0">
              <a:latin typeface="Arial "/>
            </a:endParaRPr>
          </a:p>
          <a:p>
            <a:r>
              <a:rPr lang="de-DE" sz="1600" dirty="0">
                <a:latin typeface="Arial "/>
              </a:rPr>
              <a:t> Normative Phase:</a:t>
            </a:r>
          </a:p>
          <a:p>
            <a:pPr lvl="1"/>
            <a:r>
              <a:rPr lang="en-GB" sz="1200" dirty="0" smtClean="0"/>
              <a:t>A number of small but essential corrections are  agreed.</a:t>
            </a:r>
          </a:p>
          <a:p>
            <a:pPr marL="0" indent="0">
              <a:buNone/>
            </a:pPr>
            <a:endParaRPr lang="de-DE" sz="1600" i="1" dirty="0" smtClean="0">
              <a:latin typeface="Arial "/>
            </a:endParaRPr>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on Enhancements to the Service-Based 5G System Architecture</a:t>
            </a:r>
            <a:r>
              <a:rPr lang="en-US" sz="1200" dirty="0">
                <a:latin typeface="Arial" panose="020B0604020202020204" pitchFamily="34" charset="0"/>
                <a:cs typeface="Arial" panose="020B0604020202020204" pitchFamily="34" charset="0"/>
              </a:rPr>
              <a:t> [5G_eSBA] (CT4</a:t>
            </a:r>
            <a:r>
              <a:rPr lang="en-US"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p>
          <a:p>
            <a:pPr lvl="1"/>
            <a:r>
              <a:rPr lang="en-GB" sz="1200" dirty="0" smtClean="0"/>
              <a:t>Specify </a:t>
            </a:r>
            <a:r>
              <a:rPr lang="en-GB" sz="1200" dirty="0"/>
              <a:t>procedures for the SBIs under remit of CT4 to support binding between the NF service producer and NF service consumer, where necessary</a:t>
            </a:r>
          </a:p>
          <a:p>
            <a:pPr lvl="1"/>
            <a:r>
              <a:rPr lang="en-GB" sz="1200" dirty="0"/>
              <a:t>Specify the general concept and procedures for NF set.</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p>
          <a:p>
            <a:pPr lvl="1"/>
            <a:r>
              <a:rPr lang="de-DE" sz="1200" dirty="0">
                <a:latin typeface="Arial" panose="020B0604020202020204" pitchFamily="34" charset="0"/>
                <a:cs typeface="Arial" panose="020B0604020202020204" pitchFamily="34" charset="0"/>
              </a:rPr>
              <a:t>Indirect communication an SCP shall include </a:t>
            </a:r>
            <a:r>
              <a:rPr lang="en-GB" sz="1200" dirty="0">
                <a:latin typeface="Arial" panose="020B0604020202020204" pitchFamily="34" charset="0"/>
                <a:cs typeface="Arial" panose="020B0604020202020204" pitchFamily="34" charset="0"/>
              </a:rPr>
              <a:t>3gpp-Sbi-Target-apiRoot header of the target SCP when target SCP is not reachable </a:t>
            </a:r>
            <a:r>
              <a:rPr lang="en-GB" sz="1200" dirty="0" smtClean="0">
                <a:latin typeface="Arial" panose="020B0604020202020204" pitchFamily="34" charset="0"/>
                <a:cs typeface="Arial" panose="020B0604020202020204" pitchFamily="34" charset="0"/>
              </a:rPr>
              <a:t>directly</a:t>
            </a:r>
          </a:p>
          <a:p>
            <a:pPr lvl="1"/>
            <a:r>
              <a:rPr lang="en-GB" sz="1200" dirty="0" smtClean="0">
                <a:latin typeface="Arial" panose="020B0604020202020204" pitchFamily="34" charset="0"/>
                <a:cs typeface="Arial" panose="020B0604020202020204" pitchFamily="34" charset="0"/>
              </a:rPr>
              <a:t>Routing </a:t>
            </a:r>
            <a:r>
              <a:rPr lang="en-GB" sz="1200" dirty="0">
                <a:latin typeface="Arial" panose="020B0604020202020204" pitchFamily="34" charset="0"/>
                <a:cs typeface="Arial" panose="020B0604020202020204" pitchFamily="34" charset="0"/>
              </a:rPr>
              <a:t>requirements between SEPPs are clarified.</a:t>
            </a:r>
          </a:p>
          <a:p>
            <a:pPr lvl="1"/>
            <a:r>
              <a:rPr lang="en-GB" sz="1200" dirty="0">
                <a:latin typeface="Arial" panose="020B0604020202020204" pitchFamily="34" charset="0"/>
                <a:cs typeface="Arial" panose="020B0604020202020204" pitchFamily="34" charset="0"/>
              </a:rPr>
              <a:t>SCP to always return the Producer ID when it has (re)selected </a:t>
            </a:r>
            <a:r>
              <a:rPr lang="en-GB" sz="1200" dirty="0" smtClean="0">
                <a:latin typeface="Arial" panose="020B0604020202020204" pitchFamily="34" charset="0"/>
                <a:cs typeface="Arial" panose="020B0604020202020204" pitchFamily="34" charset="0"/>
              </a:rPr>
              <a:t>an </a:t>
            </a:r>
            <a:r>
              <a:rPr lang="en-GB" sz="1200" dirty="0">
                <a:latin typeface="Arial" panose="020B0604020202020204" pitchFamily="34" charset="0"/>
                <a:cs typeface="Arial" panose="020B0604020202020204" pitchFamily="34" charset="0"/>
              </a:rPr>
              <a:t>NF service instance, regardless of whether binding information is returned by the producer or not.</a:t>
            </a:r>
          </a:p>
          <a:p>
            <a:pPr lvl="1"/>
            <a:r>
              <a:rPr lang="en-GB" sz="1200" dirty="0">
                <a:latin typeface="Arial" panose="020B0604020202020204" pitchFamily="34" charset="0"/>
                <a:cs typeface="Arial" panose="020B0604020202020204" pitchFamily="34" charset="0"/>
              </a:rPr>
              <a:t>Based on SA2 reply an NF cannot discover an SCP, SCP discovery is always performed by an SCP</a:t>
            </a:r>
          </a:p>
          <a:p>
            <a:pPr lvl="1"/>
            <a:r>
              <a:rPr lang="en-GB" sz="1200" dirty="0" smtClean="0">
                <a:latin typeface="Arial" panose="020B0604020202020204" pitchFamily="34" charset="0"/>
                <a:cs typeface="Arial" panose="020B0604020202020204" pitchFamily="34" charset="0"/>
              </a:rPr>
              <a:t>Clarification </a:t>
            </a:r>
            <a:r>
              <a:rPr lang="en-GB" sz="1200" dirty="0">
                <a:latin typeface="Arial" panose="020B0604020202020204" pitchFamily="34" charset="0"/>
                <a:cs typeface="Arial" panose="020B0604020202020204" pitchFamily="34" charset="0"/>
              </a:rPr>
              <a:t>is added that the sender may include "3gpp-Sbi-Discovery-*" header(s) to enable SCP to perform a re-selection of the target NF instance, when the original target is not reachable</a:t>
            </a:r>
            <a:r>
              <a:rPr lang="en-GB" sz="1200" dirty="0" smtClean="0">
                <a:latin typeface="Arial" panose="020B0604020202020204" pitchFamily="34" charset="0"/>
                <a:cs typeface="Arial" panose="020B0604020202020204" pitchFamily="34" charset="0"/>
              </a:rPr>
              <a:t>.</a:t>
            </a:r>
            <a:endParaRPr lang="de-DE" sz="1600" b="1"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t>Work is seen as  completed</a:t>
            </a:r>
            <a:endParaRPr lang="de-DE" sz="1200" dirty="0"/>
          </a:p>
          <a:p>
            <a:pPr marL="457200" lvl="1" indent="0">
              <a:buNone/>
            </a:pPr>
            <a:endParaRPr lang="de-DE" sz="1200" dirty="0"/>
          </a:p>
          <a:p>
            <a:pPr lvl="1"/>
            <a:endParaRPr lang="en-GB"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Service based Interface protocol improvements  </a:t>
            </a:r>
            <a:r>
              <a:rPr lang="en-GB" sz="1200" dirty="0"/>
              <a:t>[SBIProtoc16]</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p>
          <a:p>
            <a:pPr lvl="1"/>
            <a:r>
              <a:rPr lang="de-DE" sz="1200" dirty="0" smtClean="0">
                <a:latin typeface="Arial" panose="020B0604020202020204" pitchFamily="34" charset="0"/>
                <a:cs typeface="Arial" panose="020B0604020202020204" pitchFamily="34" charset="0"/>
              </a:rPr>
              <a:t> </a:t>
            </a:r>
            <a:r>
              <a:rPr lang="en-GB" sz="1200" dirty="0"/>
              <a:t>Introduction  of optimisations and improvements on SBI services, e.g. improve the criteria for NF </a:t>
            </a:r>
            <a:r>
              <a:rPr lang="en-GB" sz="1200" dirty="0" err="1"/>
              <a:t>selectio</a:t>
            </a:r>
            <a:r>
              <a:rPr lang="en-GB" sz="1200" dirty="0"/>
              <a:t>.</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p>
          <a:p>
            <a:pPr lvl="1"/>
            <a:r>
              <a:rPr lang="de-DE" sz="1200" dirty="0" smtClean="0">
                <a:latin typeface="Arial" panose="020B0604020202020204" pitchFamily="34" charset="0"/>
                <a:cs typeface="Arial" panose="020B0604020202020204" pitchFamily="34" charset="0"/>
              </a:rPr>
              <a:t>The </a:t>
            </a:r>
            <a:r>
              <a:rPr lang="de-DE" sz="1200" dirty="0">
                <a:latin typeface="Arial" panose="020B0604020202020204" pitchFamily="34" charset="0"/>
                <a:cs typeface="Arial" panose="020B0604020202020204" pitchFamily="34" charset="0"/>
              </a:rPr>
              <a:t>discussion on introducing  an HTTP header containing a PLMN-ID to cover the requirement in  33.501 that the receiving SEPP shall </a:t>
            </a:r>
            <a:r>
              <a:rPr lang="en-GB" sz="1200" dirty="0">
                <a:latin typeface="Arial" panose="020B0604020202020204" pitchFamily="34" charset="0"/>
                <a:cs typeface="Arial" panose="020B0604020202020204" pitchFamily="34" charset="0"/>
              </a:rPr>
              <a:t>check that the messages are </a:t>
            </a:r>
            <a:r>
              <a:rPr lang="en-GB" sz="1200" dirty="0" err="1">
                <a:latin typeface="Arial" panose="020B0604020202020204" pitchFamily="34" charset="0"/>
                <a:cs typeface="Arial" panose="020B0604020202020204" pitchFamily="34" charset="0"/>
              </a:rPr>
              <a:t>legitimally</a:t>
            </a:r>
            <a:r>
              <a:rPr lang="en-GB" sz="1200" dirty="0">
                <a:latin typeface="Arial" panose="020B0604020202020204" pitchFamily="34" charset="0"/>
                <a:cs typeface="Arial" panose="020B0604020202020204" pitchFamily="34" charset="0"/>
              </a:rPr>
              <a:t> received from the PLMN with which the p-SEPP has established an N32-c association (with the c-SEPP)</a:t>
            </a:r>
            <a:r>
              <a:rPr lang="de-DE" sz="1200" dirty="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was postponed due to the fact we could not reach consensus</a:t>
            </a:r>
            <a:r>
              <a:rPr lang="en-GB" sz="1200" dirty="0" smtClean="0">
                <a:latin typeface="Arial" panose="020B0604020202020204" pitchFamily="34" charset="0"/>
                <a:cs typeface="Arial" panose="020B0604020202020204" pitchFamily="34" charset="0"/>
              </a:rPr>
              <a:t>..</a:t>
            </a:r>
            <a:endParaRPr lang="de-DE"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a:latin typeface="Arial" panose="020B0604020202020204" pitchFamily="34" charset="0"/>
                <a:cs typeface="Arial" panose="020B0604020202020204" pitchFamily="34" charset="0"/>
              </a:rPr>
              <a:t>CT4 agreed to  continue the </a:t>
            </a:r>
            <a:r>
              <a:rPr lang="en-GB" sz="1200" dirty="0" smtClean="0">
                <a:latin typeface="Arial" panose="020B0604020202020204" pitchFamily="34" charset="0"/>
                <a:cs typeface="Arial" panose="020B0604020202020204" pitchFamily="34" charset="0"/>
              </a:rPr>
              <a:t>discussion </a:t>
            </a:r>
            <a:r>
              <a:rPr lang="de-DE" sz="1200" dirty="0">
                <a:latin typeface="Arial" panose="020B0604020202020204" pitchFamily="34" charset="0"/>
                <a:cs typeface="Arial" panose="020B0604020202020204" pitchFamily="34" charset="0"/>
              </a:rPr>
              <a:t>HTTP header containing a PLMN-ID</a:t>
            </a:r>
            <a:r>
              <a:rPr lang="en-GB" sz="1200" dirty="0" smtClean="0">
                <a:latin typeface="Arial" panose="020B0604020202020204" pitchFamily="34" charset="0"/>
                <a:cs typeface="Arial" panose="020B0604020202020204" pitchFamily="34" charset="0"/>
              </a:rPr>
              <a:t> </a:t>
            </a:r>
            <a:r>
              <a:rPr lang="en-GB" sz="1200" dirty="0">
                <a:latin typeface="Arial" panose="020B0604020202020204" pitchFamily="34" charset="0"/>
                <a:cs typeface="Arial" panose="020B0604020202020204" pitchFamily="34" charset="0"/>
              </a:rPr>
              <a:t>in next CT4 meeting. We agreed further that FASMO argument shall not  be used to block the </a:t>
            </a:r>
            <a:r>
              <a:rPr lang="en-GB" sz="1200" dirty="0" smtClean="0">
                <a:latin typeface="Arial" panose="020B0604020202020204" pitchFamily="34" charset="0"/>
                <a:cs typeface="Arial" panose="020B0604020202020204" pitchFamily="34" charset="0"/>
              </a:rPr>
              <a:t>discussion/CR.</a:t>
            </a:r>
            <a:endParaRPr lang="de-DE" sz="1200" dirty="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373557"/>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noFill/>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Enhancing Topology of SMF and UPF in 5G Networks [ETSUN]</a:t>
            </a:r>
            <a:r>
              <a:rPr lang="en-US" sz="1200" dirty="0" smtClean="0">
                <a:latin typeface="Arial" panose="020B0604020202020204" pitchFamily="34" charset="0"/>
                <a:cs typeface="Arial" panose="020B0604020202020204" pitchFamily="34" charset="0"/>
              </a:rPr>
              <a:t> (CT4)</a:t>
            </a:r>
            <a:endParaRPr lang="en-US" sz="12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t>Support </a:t>
            </a:r>
            <a:r>
              <a:rPr lang="en-GB" sz="1200" dirty="0"/>
              <a:t>of PDU sessions with Intermediate SMF (I-SMF) and (anchor) SMF (SMF</a:t>
            </a:r>
            <a:r>
              <a:rPr lang="en-GB" sz="1200" dirty="0" smtClean="0"/>
              <a:t>).</a:t>
            </a:r>
          </a:p>
          <a:p>
            <a:pPr lvl="1"/>
            <a:r>
              <a:rPr lang="en-GB" sz="1200" dirty="0"/>
              <a:t>Support of V-SMF reselection for HR PDU </a:t>
            </a:r>
            <a:r>
              <a:rPr lang="en-GB" sz="1200" dirty="0" smtClean="0"/>
              <a:t>sessions</a:t>
            </a:r>
          </a:p>
          <a:p>
            <a:pPr lvl="1"/>
            <a:r>
              <a:rPr lang="en-GB" sz="1200" dirty="0"/>
              <a:t>N4 enhancements for support of UE IP address allocation by the UPF</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p>
          <a:p>
            <a:pPr lvl="1"/>
            <a:r>
              <a:rPr lang="de-DE" sz="1200" dirty="0" smtClean="0"/>
              <a:t>In </a:t>
            </a:r>
            <a:r>
              <a:rPr lang="de-DE" sz="1200" dirty="0"/>
              <a:t>error response messages </a:t>
            </a:r>
            <a:r>
              <a:rPr lang="en-GB" sz="1200" dirty="0"/>
              <a:t>a new attribute enabling the receiver of the error (AMF) to determine whether the error was originated by the responding entity (V-SMF/I-SMF) or by the remote entity (H-SMF/SMF)</a:t>
            </a:r>
          </a:p>
          <a:p>
            <a:pPr lvl="1"/>
            <a:r>
              <a:rPr lang="en-GB" sz="1200" dirty="0"/>
              <a:t>On </a:t>
            </a:r>
            <a:r>
              <a:rPr lang="en-GB" sz="1200" dirty="0" err="1"/>
              <a:t>QosRules</a:t>
            </a:r>
            <a:r>
              <a:rPr lang="en-GB" sz="1200" dirty="0"/>
              <a:t> during I-SMF and V-SMF Insertion consensus </a:t>
            </a:r>
            <a:r>
              <a:rPr lang="en-GB" sz="1200" dirty="0" err="1"/>
              <a:t>coukld</a:t>
            </a:r>
            <a:r>
              <a:rPr lang="en-GB" sz="1200" dirty="0"/>
              <a:t> be reached that the </a:t>
            </a:r>
            <a:r>
              <a:rPr lang="en-GB" sz="1200" dirty="0" err="1"/>
              <a:t>Qos</a:t>
            </a:r>
            <a:r>
              <a:rPr lang="en-GB" sz="1200" dirty="0"/>
              <a:t> Rules shall be set to empty string in </a:t>
            </a:r>
            <a:r>
              <a:rPr lang="en-GB" sz="1200" dirty="0" err="1"/>
              <a:t>PduSessionCreatedData</a:t>
            </a:r>
            <a:r>
              <a:rPr lang="en-GB" sz="1200" dirty="0"/>
              <a:t> during I-SMF/V-SMF insertion, where </a:t>
            </a:r>
            <a:r>
              <a:rPr lang="en-GB" sz="1200" dirty="0" err="1"/>
              <a:t>QoS</a:t>
            </a:r>
            <a:r>
              <a:rPr lang="en-GB" sz="1200" dirty="0"/>
              <a:t> Rules for the </a:t>
            </a:r>
            <a:r>
              <a:rPr lang="en-GB" sz="1200" dirty="0" err="1"/>
              <a:t>QoS</a:t>
            </a:r>
            <a:r>
              <a:rPr lang="en-GB" sz="1200" dirty="0"/>
              <a:t> flows will not be sent to the UE</a:t>
            </a:r>
            <a:endParaRPr lang="de-DE" sz="1200" dirty="0"/>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t>Work is seen as  completed</a:t>
            </a:r>
            <a:endParaRPr lang="de-DE" sz="1200" dirty="0"/>
          </a:p>
          <a:p>
            <a:pPr marL="457200" lvl="1" indent="0">
              <a:buNone/>
            </a:pPr>
            <a:endParaRPr lang="de-DE" sz="1200" dirty="0"/>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5026422"/>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err="1"/>
              <a:t>BEst</a:t>
            </a:r>
            <a:r>
              <a:rPr lang="en-GB" sz="1200" dirty="0"/>
              <a:t> Practice of PFCP</a:t>
            </a:r>
            <a:r>
              <a:rPr lang="en-US" sz="1200" dirty="0" smtClean="0">
                <a:latin typeface="Arial "/>
                <a:cs typeface="Arial" panose="020B0604020202020204" pitchFamily="34" charset="0"/>
              </a:rPr>
              <a:t> </a:t>
            </a:r>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BEPoP</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p>
          <a:p>
            <a:pPr lvl="1"/>
            <a:r>
              <a:rPr lang="de-DE" sz="1200" dirty="0" smtClean="0">
                <a:latin typeface="Arial" panose="020B0604020202020204" pitchFamily="34" charset="0"/>
                <a:cs typeface="Arial" panose="020B0604020202020204" pitchFamily="34" charset="0"/>
              </a:rPr>
              <a:t> Analyse </a:t>
            </a:r>
            <a:r>
              <a:rPr lang="en-GB" sz="1200" dirty="0" smtClean="0">
                <a:solidFill>
                  <a:srgbClr val="000000"/>
                </a:solidFill>
                <a:latin typeface="Times New Roman" panose="02020603050405020304" pitchFamily="18" charset="0"/>
                <a:ea typeface="Times New Roman" panose="02020603050405020304" pitchFamily="18" charset="0"/>
                <a:cs typeface="Arial" panose="020B0604020202020204" pitchFamily="34" charset="0"/>
              </a:rPr>
              <a:t>PFCP </a:t>
            </a:r>
            <a:r>
              <a:rPr lang="en-GB" sz="1200" dirty="0">
                <a:solidFill>
                  <a:srgbClr val="000000"/>
                </a:solidFill>
                <a:latin typeface="Times New Roman" panose="02020603050405020304" pitchFamily="18" charset="0"/>
                <a:ea typeface="Times New Roman" panose="02020603050405020304" pitchFamily="18" charset="0"/>
                <a:cs typeface="Arial" panose="020B0604020202020204" pitchFamily="34" charset="0"/>
              </a:rPr>
              <a:t>(N4 interface protocol) enhancement to support the inter-operation between SMF and UPFs belonging to different vendors</a:t>
            </a:r>
            <a:r>
              <a:rPr lang="de-DE"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de-DE" sz="1200" dirty="0" smtClean="0"/>
              <a:t>Started  to analyse Key issues such as  </a:t>
            </a:r>
            <a:r>
              <a:rPr lang="de-DE" sz="1200" dirty="0" smtClean="0">
                <a:latin typeface="Arial" panose="020B0604020202020204" pitchFamily="34" charset="0"/>
                <a:cs typeface="Arial" panose="020B0604020202020204" pitchFamily="34" charset="0"/>
              </a:rPr>
              <a:t>header </a:t>
            </a:r>
            <a:r>
              <a:rPr lang="de-DE" sz="1200" dirty="0">
                <a:latin typeface="Arial" panose="020B0604020202020204" pitchFamily="34" charset="0"/>
                <a:cs typeface="Arial" panose="020B0604020202020204" pitchFamily="34" charset="0"/>
              </a:rPr>
              <a:t>enrichment for HTTPS open how CP function  instructs the UP function and how UP function detects such </a:t>
            </a:r>
            <a:r>
              <a:rPr lang="de-DE" sz="1200" dirty="0" smtClean="0">
                <a:latin typeface="Arial" panose="020B0604020202020204" pitchFamily="34" charset="0"/>
                <a:cs typeface="Arial" panose="020B0604020202020204" pitchFamily="34" charset="0"/>
              </a:rPr>
              <a:t>packets, Interoperability </a:t>
            </a:r>
            <a:r>
              <a:rPr lang="de-DE" sz="1200" dirty="0">
                <a:latin typeface="Arial" panose="020B0604020202020204" pitchFamily="34" charset="0"/>
                <a:cs typeface="Arial" panose="020B0604020202020204" pitchFamily="34" charset="0"/>
              </a:rPr>
              <a:t>Issues caused by multiple options co-exsitence </a:t>
            </a:r>
            <a:r>
              <a:rPr lang="de-DE" sz="1200" dirty="0" smtClean="0">
                <a:latin typeface="Arial" panose="020B0604020202020204" pitchFamily="34" charset="0"/>
                <a:cs typeface="Arial" panose="020B0604020202020204" pitchFamily="34" charset="0"/>
              </a:rPr>
              <a:t>(e.g</a:t>
            </a:r>
            <a:r>
              <a:rPr lang="de-DE" sz="1200" dirty="0">
                <a:latin typeface="Arial" panose="020B0604020202020204" pitchFamily="34" charset="0"/>
                <a:cs typeface="Arial" panose="020B0604020202020204" pitchFamily="34" charset="0"/>
              </a:rPr>
              <a:t>. Handling of end marker, UE IP address allocation, downlink data buffering, traffic </a:t>
            </a:r>
            <a:r>
              <a:rPr lang="de-DE" sz="1200" dirty="0" smtClean="0">
                <a:latin typeface="Arial" panose="020B0604020202020204" pitchFamily="34" charset="0"/>
                <a:cs typeface="Arial" panose="020B0604020202020204" pitchFamily="34" charset="0"/>
              </a:rPr>
              <a:t>redirection), UPF </a:t>
            </a:r>
            <a:r>
              <a:rPr lang="de-DE" sz="1200" dirty="0">
                <a:latin typeface="Arial" panose="020B0604020202020204" pitchFamily="34" charset="0"/>
                <a:cs typeface="Arial" panose="020B0604020202020204" pitchFamily="34" charset="0"/>
              </a:rPr>
              <a:t>support for multiple network slice </a:t>
            </a:r>
            <a:r>
              <a:rPr lang="de-DE" sz="1200" dirty="0" smtClean="0">
                <a:latin typeface="Arial" panose="020B0604020202020204" pitchFamily="34" charset="0"/>
                <a:cs typeface="Arial" panose="020B0604020202020204" pitchFamily="34" charset="0"/>
              </a:rPr>
              <a:t>sharing</a:t>
            </a:r>
          </a:p>
          <a:p>
            <a:pPr lvl="1"/>
            <a:r>
              <a:rPr lang="de-DE" sz="1200" dirty="0" smtClean="0">
                <a:latin typeface="Arial" panose="020B0604020202020204" pitchFamily="34" charset="0"/>
                <a:cs typeface="Arial" panose="020B0604020202020204" pitchFamily="34" charset="0"/>
              </a:rPr>
              <a:t>Started to provide possible solutions for header </a:t>
            </a:r>
            <a:r>
              <a:rPr lang="de-DE" sz="1200" dirty="0">
                <a:latin typeface="Arial" panose="020B0604020202020204" pitchFamily="34" charset="0"/>
                <a:cs typeface="Arial" panose="020B0604020202020204" pitchFamily="34" charset="0"/>
              </a:rPr>
              <a:t>enrichment for </a:t>
            </a:r>
            <a:r>
              <a:rPr lang="de-DE" sz="1200" dirty="0" smtClean="0">
                <a:latin typeface="Arial" panose="020B0604020202020204" pitchFamily="34" charset="0"/>
                <a:cs typeface="Arial" panose="020B0604020202020204" pitchFamily="34" charset="0"/>
              </a:rPr>
              <a:t>HTTPS and </a:t>
            </a:r>
            <a:r>
              <a:rPr lang="en-GB" sz="1200" dirty="0" smtClean="0">
                <a:latin typeface="Arial" panose="020B0604020202020204" pitchFamily="34" charset="0"/>
                <a:cs typeface="Arial" panose="020B0604020202020204" pitchFamily="34" charset="0"/>
              </a:rPr>
              <a:t>UE </a:t>
            </a:r>
            <a:r>
              <a:rPr lang="en-GB" sz="1200" dirty="0">
                <a:latin typeface="Arial" panose="020B0604020202020204" pitchFamily="34" charset="0"/>
                <a:cs typeface="Arial" panose="020B0604020202020204" pitchFamily="34" charset="0"/>
              </a:rPr>
              <a:t>IP </a:t>
            </a:r>
            <a:r>
              <a:rPr lang="en-GB" sz="1200" dirty="0" err="1">
                <a:latin typeface="Arial" panose="020B0604020202020204" pitchFamily="34" charset="0"/>
                <a:cs typeface="Arial" panose="020B0604020202020204" pitchFamily="34" charset="0"/>
              </a:rPr>
              <a:t>address&amp;prefix</a:t>
            </a:r>
            <a:r>
              <a:rPr lang="en-GB" sz="1200" dirty="0">
                <a:latin typeface="Arial" panose="020B0604020202020204" pitchFamily="34" charset="0"/>
                <a:cs typeface="Arial" panose="020B0604020202020204" pitchFamily="34" charset="0"/>
              </a:rPr>
              <a:t> allocation by SMF in an </a:t>
            </a:r>
            <a:r>
              <a:rPr lang="de-DE" sz="1200" dirty="0">
                <a:latin typeface="Arial" panose="020B0604020202020204" pitchFamily="34" charset="0"/>
                <a:cs typeface="Arial" panose="020B0604020202020204" pitchFamily="34" charset="0"/>
              </a:rPr>
              <a:t> SMF set</a:t>
            </a:r>
            <a:endParaRPr lang="de-DE" sz="1200" dirty="0" smtClean="0">
              <a:latin typeface="Arial" panose="020B0604020202020204" pitchFamily="34" charset="0"/>
              <a:cs typeface="Arial" panose="020B0604020202020204" pitchFamily="34" charset="0"/>
            </a:endParaRPr>
          </a:p>
          <a:p>
            <a:pPr lvl="1"/>
            <a:endParaRPr lang="de-DE" sz="1200" dirty="0" smtClean="0"/>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t>Continue working on key issues and possible solutions</a:t>
            </a:r>
          </a:p>
          <a:p>
            <a:pPr marL="457200" lvl="1" indent="0">
              <a:buNone/>
            </a:pPr>
            <a:endParaRPr lang="de-DE"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58745648"/>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t>Port Number Allocation Alternatives for New </a:t>
            </a:r>
            <a:r>
              <a:rPr lang="en-GB" sz="1200" dirty="0" smtClean="0"/>
              <a:t>Interfaces </a:t>
            </a:r>
            <a:r>
              <a:rPr lang="en-US" sz="1200" dirty="0" smtClean="0">
                <a:latin typeface="Arial" panose="020B0604020202020204" pitchFamily="34" charset="0"/>
                <a:cs typeface="Arial" panose="020B0604020202020204" pitchFamily="34" charset="0"/>
              </a:rPr>
              <a:t>[</a:t>
            </a:r>
            <a:r>
              <a:rPr lang="en-US" sz="1200" dirty="0" err="1" smtClean="0">
                <a:latin typeface="Arial" panose="020B0604020202020204" pitchFamily="34" charset="0"/>
                <a:cs typeface="Arial" panose="020B0604020202020204" pitchFamily="34" charset="0"/>
              </a:rPr>
              <a:t>FS_PortAl</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endParaRPr lang="en-GB" sz="1200" dirty="0" smtClean="0"/>
          </a:p>
          <a:p>
            <a:pPr lvl="1"/>
            <a:r>
              <a:rPr lang="en-GB" sz="1200" dirty="0" smtClean="0"/>
              <a:t>Output </a:t>
            </a:r>
            <a:r>
              <a:rPr lang="en-GB" sz="1200" dirty="0"/>
              <a:t>of the work will a study analysing alternatives and a TR providing guidelines  how to perform the  selected alternatives</a:t>
            </a:r>
          </a:p>
          <a:p>
            <a:pPr lvl="1"/>
            <a:endParaRPr lang="en-US"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Status</a:t>
            </a:r>
            <a:r>
              <a:rPr lang="de-DE" sz="1600" dirty="0">
                <a:latin typeface="Arial" panose="020B0604020202020204" pitchFamily="34" charset="0"/>
                <a:cs typeface="Arial" panose="020B0604020202020204" pitchFamily="34" charset="0"/>
              </a:rPr>
              <a:t>:</a:t>
            </a:r>
          </a:p>
          <a:p>
            <a:pPr lvl="1"/>
            <a:r>
              <a:rPr lang="en-GB" sz="1200" dirty="0"/>
              <a:t>We started the work on the  TR defining the key issue/requirements which need to be </a:t>
            </a:r>
            <a:r>
              <a:rPr lang="en-GB" sz="1200" dirty="0" smtClean="0"/>
              <a:t>covered.</a:t>
            </a:r>
            <a:endParaRPr lang="de-DE" sz="1200" dirty="0"/>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de-DE" sz="1200" dirty="0" smtClean="0">
                <a:latin typeface="Arial" panose="020B0604020202020204" pitchFamily="34" charset="0"/>
                <a:cs typeface="Arial" panose="020B0604020202020204" pitchFamily="34" charset="0"/>
              </a:rPr>
              <a:t>Describe  the </a:t>
            </a:r>
            <a:r>
              <a:rPr lang="de-DE" sz="1200" dirty="0">
                <a:latin typeface="Arial" panose="020B0604020202020204" pitchFamily="34" charset="0"/>
                <a:cs typeface="Arial" panose="020B0604020202020204" pitchFamily="34" charset="0"/>
              </a:rPr>
              <a:t>3  </a:t>
            </a:r>
            <a:r>
              <a:rPr lang="de-DE" sz="1200" dirty="0" smtClean="0">
                <a:latin typeface="Arial" panose="020B0604020202020204" pitchFamily="34" charset="0"/>
                <a:cs typeface="Arial" panose="020B0604020202020204" pitchFamily="34" charset="0"/>
              </a:rPr>
              <a:t>alternatives in detail. </a:t>
            </a:r>
            <a:endParaRPr lang="de-DE" sz="1200" dirty="0" smtClean="0"/>
          </a:p>
          <a:p>
            <a:pPr marL="457200" lvl="1" indent="0">
              <a:buNone/>
            </a:pPr>
            <a:endParaRPr lang="de-DE" sz="1200" dirty="0" smtClean="0"/>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 xmlns:a16="http://schemas.microsoft.com/office/drawing/2014/main" val="20000"/>
                    </a:ext>
                  </a:extLst>
                </a:gridCol>
                <a:gridCol w="3705214">
                  <a:extLst>
                    <a:ext uri="{9D8B030D-6E8A-4147-A177-3AD203B41FA5}">
                      <a16:colId xmlns="" xmlns:a16="http://schemas.microsoft.com/office/drawing/2014/main" val="20001"/>
                    </a:ext>
                  </a:extLst>
                </a:gridCol>
                <a:gridCol w="1735176">
                  <a:extLst>
                    <a:ext uri="{9D8B030D-6E8A-4147-A177-3AD203B41FA5}">
                      <a16:colId xmlns="" xmlns:a16="http://schemas.microsoft.com/office/drawing/2014/main" val="20002"/>
                    </a:ext>
                  </a:extLst>
                </a:gridCol>
                <a:gridCol w="1735176">
                  <a:extLst>
                    <a:ext uri="{9D8B030D-6E8A-4147-A177-3AD203B41FA5}">
                      <a16:colId xmlns="" xmlns:a16="http://schemas.microsoft.com/office/drawing/2014/main" val="20003"/>
                    </a:ext>
                  </a:extLst>
                </a:gridCol>
                <a:gridCol w="3454375">
                  <a:extLst>
                    <a:ext uri="{9D8B030D-6E8A-4147-A177-3AD203B41FA5}">
                      <a16:colId xmlns=""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E-meeting in CT4.</a:t>
            </a:r>
          </a:p>
          <a:p>
            <a:pPr lvl="1">
              <a:lnSpc>
                <a:spcPct val="80000"/>
              </a:lnSpc>
              <a:defRPr/>
            </a:pPr>
            <a:r>
              <a:rPr lang="de-DE" altLang="zh-CN" sz="1600" dirty="0" smtClean="0">
                <a:ea typeface="MS PGothic" panose="020B0600070205080204" pitchFamily="34" charset="-128"/>
                <a:cs typeface="Arial" panose="020B0604020202020204" pitchFamily="34" charset="0"/>
              </a:rPr>
              <a:t>CT4#99E was held taking the feedback  form  previous e-meetings into account</a:t>
            </a:r>
            <a:endParaRPr lang="de-DE" altLang="zh-CN" sz="1600" dirty="0">
              <a:ea typeface="MS PGothic" panose="020B0600070205080204" pitchFamily="34" charset="-128"/>
              <a:cs typeface="Arial" panose="020B0604020202020204" pitchFamily="34" charset="0"/>
            </a:endParaRPr>
          </a:p>
          <a:p>
            <a:pPr lvl="1">
              <a:lnSpc>
                <a:spcPct val="80000"/>
              </a:lnSpc>
              <a:defRPr/>
            </a:pPr>
            <a:r>
              <a:rPr lang="de-DE" altLang="zh-CN" sz="1600" dirty="0" smtClean="0">
                <a:ea typeface="MS PGothic" panose="020B0600070205080204" pitchFamily="34" charset="-128"/>
                <a:cs typeface="Arial" panose="020B0604020202020204" pitchFamily="34" charset="0"/>
              </a:rPr>
              <a:t>First half of the meeting dedicated topics per day</a:t>
            </a:r>
          </a:p>
          <a:p>
            <a:pPr lvl="1">
              <a:lnSpc>
                <a:spcPct val="80000"/>
              </a:lnSpc>
              <a:defRPr/>
            </a:pPr>
            <a:r>
              <a:rPr lang="de-DE" altLang="zh-CN" sz="1600" dirty="0" smtClean="0">
                <a:ea typeface="MS PGothic" panose="020B0600070205080204" pitchFamily="34" charset="-128"/>
                <a:cs typeface="Arial" panose="020B0604020202020204" pitchFamily="34" charset="0"/>
              </a:rPr>
              <a:t>Deadline for technical comments on Thursday (~24hours before close of the meeting) </a:t>
            </a:r>
            <a:r>
              <a:rPr lang="de-DE" altLang="zh-CN" sz="1600" dirty="0">
                <a:ea typeface="MS PGothic" panose="020B0600070205080204" pitchFamily="34" charset="-128"/>
                <a:cs typeface="Arial" panose="020B0604020202020204" pitchFamily="34" charset="0"/>
              </a:rPr>
              <a:t>provision </a:t>
            </a:r>
            <a:r>
              <a:rPr lang="de-DE" altLang="zh-CN" sz="1600" dirty="0" smtClean="0">
                <a:ea typeface="MS PGothic" panose="020B0600070205080204" pitchFamily="34" charset="-128"/>
                <a:cs typeface="Arial" panose="020B0604020202020204" pitchFamily="34" charset="0"/>
              </a:rPr>
              <a:t>of final versions of contributions by Friday to  avoid  last minute comments to avoid that delegates  havbe to work over the weekend.</a:t>
            </a:r>
            <a:endParaRPr lang="en-US" altLang="zh-CN" sz="1600" dirty="0">
              <a:ea typeface="MS PGothic" panose="020B0600070205080204" pitchFamily="34" charset="-128"/>
              <a:cs typeface="Arial" panose="020B0604020202020204" pitchFamily="34" charset="0"/>
            </a:endParaRPr>
          </a:p>
          <a:p>
            <a:pPr lvl="1">
              <a:lnSpc>
                <a:spcPct val="80000"/>
              </a:lnSpc>
              <a:defRPr/>
            </a:pPr>
            <a:r>
              <a:rPr lang="de-DE" sz="1600" dirty="0" smtClean="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a:t>
            </a:r>
          </a:p>
          <a:p>
            <a:pPr lvl="1">
              <a:lnSpc>
                <a:spcPct val="80000"/>
              </a:lnSpc>
              <a:defRPr/>
            </a:pPr>
            <a:r>
              <a:rPr lang="de-DE" sz="1600" dirty="0" smtClean="0">
                <a:ea typeface="MS PGothic" panose="020B0600070205080204" pitchFamily="34" charset="-128"/>
                <a:cs typeface="Arial" panose="020B0604020202020204" pitchFamily="34" charset="0"/>
              </a:rPr>
              <a:t>GoToMeeting works well for the conference calls except in  last confernece call where we  had some voice quality problems.</a:t>
            </a:r>
          </a:p>
          <a:p>
            <a:pPr lvl="1">
              <a:lnSpc>
                <a:spcPct val="80000"/>
              </a:lnSpc>
              <a:defRPr/>
            </a:pPr>
            <a:r>
              <a:rPr lang="de-DE" sz="1600" dirty="0">
                <a:ea typeface="MS PGothic" panose="020B0600070205080204" pitchFamily="34" charset="-128"/>
                <a:cs typeface="Arial" panose="020B0604020202020204" pitchFamily="34" charset="0"/>
              </a:rPr>
              <a:t>Conference </a:t>
            </a:r>
            <a:r>
              <a:rPr lang="de-DE" sz="1600" dirty="0" smtClean="0">
                <a:ea typeface="MS PGothic" panose="020B0600070205080204" pitchFamily="34" charset="-128"/>
                <a:cs typeface="Arial" panose="020B0604020202020204" pitchFamily="34" charset="0"/>
              </a:rPr>
              <a:t>calls </a:t>
            </a:r>
            <a:r>
              <a:rPr lang="de-DE" sz="1600" dirty="0">
                <a:ea typeface="MS PGothic" panose="020B0600070205080204" pitchFamily="34" charset="-128"/>
                <a:cs typeface="Arial" panose="020B0604020202020204" pitchFamily="34" charset="0"/>
              </a:rPr>
              <a:t>time  from </a:t>
            </a:r>
            <a:r>
              <a:rPr lang="de-DE" sz="1600" dirty="0" smtClean="0">
                <a:ea typeface="MS PGothic" panose="020B0600070205080204" pitchFamily="34" charset="-128"/>
                <a:cs typeface="Arial" panose="020B0604020202020204" pitchFamily="34" charset="0"/>
              </a:rPr>
              <a:t>12:00 UTC </a:t>
            </a:r>
            <a:r>
              <a:rPr lang="de-DE" sz="1600" dirty="0">
                <a:ea typeface="MS PGothic" panose="020B0600070205080204" pitchFamily="34" charset="-128"/>
                <a:cs typeface="Arial" panose="020B0604020202020204" pitchFamily="34" charset="0"/>
              </a:rPr>
              <a:t>to </a:t>
            </a:r>
            <a:r>
              <a:rPr lang="de-DE" sz="1600" dirty="0" smtClean="0">
                <a:ea typeface="MS PGothic" panose="020B0600070205080204" pitchFamily="34" charset="-128"/>
                <a:cs typeface="Arial" panose="020B0604020202020204" pitchFamily="34" charset="0"/>
              </a:rPr>
              <a:t>14:00 UTC were </a:t>
            </a:r>
            <a:r>
              <a:rPr lang="de-DE" sz="1600" dirty="0">
                <a:ea typeface="MS PGothic" panose="020B0600070205080204" pitchFamily="34" charset="-128"/>
                <a:cs typeface="Arial" panose="020B0604020202020204" pitchFamily="34" charset="0"/>
              </a:rPr>
              <a:t>seen as the best compromise (</a:t>
            </a:r>
            <a:r>
              <a:rPr lang="de-DE" sz="1600" dirty="0" smtClean="0">
                <a:ea typeface="MS PGothic" panose="020B0600070205080204" pitchFamily="34" charset="-128"/>
                <a:cs typeface="Arial" panose="020B0604020202020204" pitchFamily="34" charset="0"/>
              </a:rPr>
              <a:t>late </a:t>
            </a:r>
            <a:r>
              <a:rPr lang="de-DE" sz="1600" dirty="0">
                <a:ea typeface="MS PGothic" panose="020B0600070205080204" pitchFamily="34" charset="-128"/>
                <a:cs typeface="Arial" panose="020B0604020202020204" pitchFamily="34" charset="0"/>
              </a:rPr>
              <a:t>for </a:t>
            </a:r>
            <a:r>
              <a:rPr lang="de-DE" sz="1600" dirty="0" smtClean="0">
                <a:ea typeface="MS PGothic" panose="020B0600070205080204" pitchFamily="34" charset="-128"/>
                <a:cs typeface="Arial" panose="020B0604020202020204" pitchFamily="34" charset="0"/>
              </a:rPr>
              <a:t>delegates from Japan </a:t>
            </a:r>
            <a:r>
              <a:rPr lang="de-DE" sz="1600" dirty="0">
                <a:ea typeface="MS PGothic" panose="020B0600070205080204" pitchFamily="34" charset="-128"/>
                <a:cs typeface="Arial" panose="020B0604020202020204" pitchFamily="34" charset="0"/>
              </a:rPr>
              <a:t>very </a:t>
            </a:r>
            <a:r>
              <a:rPr lang="de-DE" sz="1600" dirty="0" smtClean="0">
                <a:ea typeface="MS PGothic" panose="020B0600070205080204" pitchFamily="34" charset="-128"/>
                <a:cs typeface="Arial" panose="020B0604020202020204" pitchFamily="34" charset="0"/>
              </a:rPr>
              <a:t>early </a:t>
            </a:r>
            <a:r>
              <a:rPr lang="de-DE" sz="1600" dirty="0">
                <a:ea typeface="MS PGothic" panose="020B0600070205080204" pitchFamily="34" charset="-128"/>
                <a:cs typeface="Arial" panose="020B0604020202020204" pitchFamily="34" charset="0"/>
              </a:rPr>
              <a:t>for </a:t>
            </a:r>
            <a:r>
              <a:rPr lang="de-DE" sz="1600" dirty="0" smtClean="0">
                <a:ea typeface="MS PGothic" panose="020B0600070205080204" pitchFamily="34" charset="-128"/>
                <a:cs typeface="Arial" panose="020B0604020202020204" pitchFamily="34" charset="0"/>
              </a:rPr>
              <a:t>delegates from US </a:t>
            </a:r>
            <a:r>
              <a:rPr lang="de-DE" sz="1600" dirty="0">
                <a:ea typeface="MS PGothic" panose="020B0600070205080204" pitchFamily="34" charset="-128"/>
                <a:cs typeface="Arial" panose="020B0604020202020204" pitchFamily="34" charset="0"/>
              </a:rPr>
              <a:t>pacific </a:t>
            </a:r>
            <a:r>
              <a:rPr lang="de-DE" sz="1600" dirty="0" smtClean="0">
                <a:ea typeface="MS PGothic" panose="020B0600070205080204" pitchFamily="34" charset="-128"/>
                <a:cs typeface="Arial" panose="020B0604020202020204" pitchFamily="34" charset="0"/>
              </a:rPr>
              <a:t>coast).</a:t>
            </a:r>
          </a:p>
          <a:p>
            <a:pPr lvl="1">
              <a:lnSpc>
                <a:spcPct val="80000"/>
              </a:lnSpc>
              <a:defRPr/>
            </a:pPr>
            <a:endParaRPr lang="de-DE" sz="1600" dirty="0">
              <a:ea typeface="MS PGothic" panose="020B0600070205080204" pitchFamily="34" charset="-128"/>
              <a:cs typeface="Arial" panose="020B0604020202020204" pitchFamily="34" charset="0"/>
            </a:endParaRPr>
          </a:p>
          <a:p>
            <a:pPr marL="228600" lvl="1">
              <a:lnSpc>
                <a:spcPct val="80000"/>
              </a:lnSpc>
              <a:spcBef>
                <a:spcPts val="1000"/>
              </a:spcBef>
              <a:buBlip>
                <a:blip r:embed="rId2"/>
              </a:buBlip>
              <a:defRPr/>
            </a:pPr>
            <a:r>
              <a:rPr lang="de-DE" dirty="0" smtClean="0">
                <a:ea typeface="MS PGothic" panose="020B0600070205080204" pitchFamily="34" charset="-128"/>
                <a:cs typeface="Arial" panose="020B0604020202020204" pitchFamily="34" charset="0"/>
              </a:rPr>
              <a:t>Meeting participation</a:t>
            </a:r>
          </a:p>
          <a:p>
            <a:pPr lvl="1">
              <a:lnSpc>
                <a:spcPct val="80000"/>
              </a:lnSpc>
              <a:defRPr/>
            </a:pPr>
            <a:r>
              <a:rPr lang="de-DE" sz="1600" dirty="0" smtClean="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de-DE" sz="1600" dirty="0" smtClean="0">
                <a:ea typeface="MS PGothic" panose="020B0600070205080204" pitchFamily="34" charset="-128"/>
                <a:cs typeface="Arial" panose="020B0604020202020204" pitchFamily="34" charset="0"/>
              </a:rPr>
              <a:t>Number of active delegates was similar to F2F</a:t>
            </a:r>
          </a:p>
          <a:p>
            <a:pPr lvl="1">
              <a:lnSpc>
                <a:spcPct val="80000"/>
              </a:lnSpc>
              <a:defRPr/>
            </a:pPr>
            <a:r>
              <a:rPr lang="de-DE" sz="1600" dirty="0" smtClean="0">
                <a:ea typeface="MS PGothic" panose="020B0600070205080204" pitchFamily="34" charset="-128"/>
                <a:cs typeface="Arial" panose="020B0604020202020204" pitchFamily="34" charset="0"/>
              </a:rPr>
              <a:t>~30 delegates were generating ~1360 email on CT4  meeting reflector created for the e-meetings</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dirty="0" smtClean="0"/>
              <a:t> CP-202214 (</a:t>
            </a:r>
            <a:r>
              <a:rPr lang="en-US" dirty="0" smtClean="0"/>
              <a:t>C4-204337) </a:t>
            </a:r>
            <a:r>
              <a:rPr lang="en-GB" dirty="0"/>
              <a:t>LS on AUSF/UDM discovery based on SUCI </a:t>
            </a:r>
            <a:r>
              <a:rPr lang="en-GB" dirty="0" smtClean="0"/>
              <a:t>information</a:t>
            </a:r>
          </a:p>
          <a:p>
            <a:pPr lvl="1">
              <a:buFont typeface="Wingdings" panose="05000000000000000000" pitchFamily="2" charset="2"/>
              <a:buChar char="Ø"/>
            </a:pPr>
            <a:r>
              <a:rPr lang="en-GB" sz="1600" dirty="0"/>
              <a:t>CT4 has </a:t>
            </a:r>
            <a:r>
              <a:rPr lang="en-GB" sz="1600" dirty="0" err="1"/>
              <a:t>analyzed</a:t>
            </a:r>
            <a:r>
              <a:rPr lang="en-GB" sz="1600" dirty="0"/>
              <a:t> the issue of insufficient length of Routing Indicator within SUCI, </a:t>
            </a:r>
            <a:r>
              <a:rPr lang="en-GB" sz="1600" dirty="0" smtClean="0"/>
              <a:t>currently it is only 4 digits which is to short.</a:t>
            </a:r>
          </a:p>
          <a:p>
            <a:pPr lvl="1">
              <a:buFont typeface="Wingdings" panose="05000000000000000000" pitchFamily="2" charset="2"/>
              <a:buChar char="Ø"/>
            </a:pPr>
            <a:r>
              <a:rPr lang="en-GB" sz="1600" dirty="0"/>
              <a:t>CT4 has also discussed the solution </a:t>
            </a:r>
            <a:r>
              <a:rPr lang="en-GB" sz="1600" dirty="0" smtClean="0"/>
              <a:t>enabling </a:t>
            </a:r>
            <a:r>
              <a:rPr lang="en-GB" sz="1600" dirty="0"/>
              <a:t>to use the Home Public Key ID as an additional parameter (that allows to encode e.g. a 5th digit, in addition to the key ID on 4 bits) for the discovery of the AUSF/UDM. </a:t>
            </a:r>
            <a:endParaRPr lang="en-GB" sz="1600" dirty="0" smtClean="0"/>
          </a:p>
          <a:p>
            <a:pPr lvl="1">
              <a:buFont typeface="Wingdings" panose="05000000000000000000" pitchFamily="2" charset="2"/>
              <a:buChar char="Ø"/>
            </a:pPr>
            <a:r>
              <a:rPr lang="en-GB" sz="1600" dirty="0" smtClean="0"/>
              <a:t>SA2 should provided </a:t>
            </a:r>
            <a:r>
              <a:rPr lang="en-GB" sz="1600" dirty="0"/>
              <a:t>corresponding stage-2 requirements </a:t>
            </a:r>
            <a:r>
              <a:rPr lang="en-GB" sz="1600" dirty="0" smtClean="0"/>
              <a:t>first</a:t>
            </a:r>
          </a:p>
          <a:p>
            <a:pPr>
              <a:buFont typeface="Wingdings" panose="05000000000000000000" pitchFamily="2" charset="2"/>
              <a:buChar char="Ø"/>
            </a:pPr>
            <a:r>
              <a:rPr lang="en-GB" sz="2000" dirty="0" smtClean="0"/>
              <a:t>CT4 would like to get feedback on a solution as  soon as possible and asks therefore CT plenary via SA plenary (e.g. in CT chairman’s report) that SA2 is handling the topic in Q4 </a:t>
            </a:r>
            <a:r>
              <a:rPr lang="de-DE" sz="2000" dirty="0" smtClean="0"/>
              <a:t>2020 and not to postpone  it to 2021.</a:t>
            </a:r>
            <a:endParaRPr lang="en-US" sz="2000" dirty="0" smtClean="0"/>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dedication and their excellent team spirit on the 5GS related </a:t>
            </a:r>
            <a:r>
              <a:rPr lang="en-GB" altLang="ja-JP" sz="2000" dirty="0" smtClean="0">
                <a:latin typeface="Arial "/>
                <a:ea typeface="MS PGothic" pitchFamily="34" charset="-128"/>
                <a:cs typeface="Arial" pitchFamily="34" charset="0"/>
              </a:rPr>
              <a:t>specifications</a:t>
            </a:r>
          </a:p>
          <a:p>
            <a:pPr lvl="1"/>
            <a:r>
              <a:rPr lang="en-GB" altLang="ja-JP" sz="2000" dirty="0" smtClean="0">
                <a:latin typeface="Arial "/>
                <a:ea typeface="MS PGothic" pitchFamily="34" charset="-128"/>
                <a:cs typeface="Arial" pitchFamily="34" charset="0"/>
              </a:rPr>
              <a:t>Thanks the CT4 vice chairs for their support  before and during the meeting. </a:t>
            </a:r>
          </a:p>
          <a:p>
            <a:pPr lvl="1"/>
            <a:r>
              <a:rPr lang="en-GB" altLang="ja-JP" sz="2000" dirty="0" smtClean="0">
                <a:latin typeface="Arial "/>
                <a:ea typeface="MS PGothic" pitchFamily="34" charset="-128"/>
                <a:cs typeface="Arial" pitchFamily="34" charset="0"/>
              </a:rPr>
              <a:t>Thanks to the leaving vice chair Yvette  Koza for her support during the time she was vice chair and all the best for the future. </a:t>
            </a:r>
            <a:endParaRPr lang="en-GB" altLang="ja-JP" sz="2000" dirty="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files</a:t>
            </a: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hard work as MCC (and his guidelines)</a:t>
            </a:r>
          </a:p>
          <a:p>
            <a:pPr lvl="1"/>
            <a:r>
              <a:rPr lang="en-GB" altLang="ja-JP" sz="2000" dirty="0">
                <a:latin typeface="Arial "/>
                <a:ea typeface="MS PGothic" pitchFamily="34" charset="-128"/>
                <a:cs typeface="Arial" pitchFamily="34" charset="0"/>
              </a:rPr>
              <a:t>Thanks 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322512" y="1973263"/>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Chairman</a:t>
            </a:r>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peter.schmitt@huawei.com</a:t>
            </a:r>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4"/>
              </a:rPr>
              <a:t>songyue@chinamobile.com</a:t>
            </a:r>
            <a:endParaRPr lang="en-US" sz="1800" dirty="0" smtClean="0"/>
          </a:p>
          <a:p>
            <a:pPr>
              <a:lnSpc>
                <a:spcPct val="100000"/>
              </a:lnSpc>
              <a:spcBef>
                <a:spcPct val="0"/>
              </a:spcBef>
              <a:buFontTx/>
              <a:buNone/>
            </a:pPr>
            <a:r>
              <a:rPr lang="de-DE" altLang="en-US" sz="1800" dirty="0" smtClean="0">
                <a:solidFill>
                  <a:srgbClr val="FF0000"/>
                </a:solidFill>
              </a:rPr>
              <a:t>Terms ends in Q4 202</a:t>
            </a:r>
            <a:r>
              <a:rPr lang="de-DE" altLang="en-US" sz="1800" dirty="0" smtClean="0"/>
              <a:t>0</a:t>
            </a: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de-DE" altLang="en-US" sz="1800" dirty="0"/>
              <a:t>Yvette</a:t>
            </a:r>
            <a:r>
              <a:rPr lang="fr-FR" altLang="en-US" sz="1800" dirty="0"/>
              <a:t> Koza</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smtClean="0">
                <a:hlinkClick r:id="rId5"/>
              </a:rPr>
              <a:t>yvette.koza@magenta.at</a:t>
            </a:r>
            <a:endParaRPr lang="en-US" altLang="en-US" sz="1800" dirty="0" smtClean="0"/>
          </a:p>
          <a:p>
            <a:pPr>
              <a:lnSpc>
                <a:spcPct val="100000"/>
              </a:lnSpc>
              <a:spcBef>
                <a:spcPct val="0"/>
              </a:spcBef>
              <a:buFontTx/>
              <a:buNone/>
            </a:pPr>
            <a:r>
              <a:rPr lang="de-DE" altLang="en-US" sz="1800" dirty="0" smtClean="0">
                <a:solidFill>
                  <a:srgbClr val="FF0000"/>
                </a:solidFill>
              </a:rPr>
              <a:t>Stepped down Retire in 10.2020</a:t>
            </a:r>
            <a:endParaRPr lang="fr-FR" altLang="en-US" sz="1800" dirty="0">
              <a:solidFill>
                <a:srgbClr val="FF0000"/>
              </a:solidFill>
            </a:endParaRPr>
          </a:p>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pic>
        <p:nvPicPr>
          <p:cNvPr id="6"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30681" y="4213140"/>
            <a:ext cx="985086" cy="1316517"/>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endParaRPr lang="de-DE" dirty="0" smtClean="0"/>
          </a:p>
          <a:p>
            <a:endParaRPr lang="de-DE" dirty="0"/>
          </a:p>
          <a:p>
            <a:endParaRPr lang="de-DE" dirty="0" smtClean="0"/>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6864611"/>
              </p:ext>
            </p:extLst>
          </p:nvPr>
        </p:nvGraphicFramePr>
        <p:xfrm>
          <a:off x="711807" y="2212085"/>
          <a:ext cx="9242559" cy="2596993"/>
        </p:xfrm>
        <a:graphic>
          <a:graphicData uri="http://schemas.openxmlformats.org/drawingml/2006/table">
            <a:tbl>
              <a:tblPr>
                <a:tableStyleId>{5C22544A-7EE6-4342-B048-85BDC9FD1C3A}</a:tableStyleId>
              </a:tblPr>
              <a:tblGrid>
                <a:gridCol w="908173"/>
                <a:gridCol w="684548"/>
                <a:gridCol w="570323"/>
                <a:gridCol w="305674"/>
                <a:gridCol w="569519"/>
                <a:gridCol w="3543254"/>
                <a:gridCol w="848695"/>
                <a:gridCol w="1111516"/>
                <a:gridCol w="700857"/>
              </a:tblGrid>
              <a:tr h="370999">
                <a:tc>
                  <a:txBody>
                    <a:bodyPr/>
                    <a:lstStyle/>
                    <a:p>
                      <a:pPr algn="ctr">
                        <a:lnSpc>
                          <a:spcPct val="107000"/>
                        </a:lnSpc>
                        <a:spcAft>
                          <a:spcPts val="800"/>
                        </a:spcAft>
                      </a:pPr>
                      <a:r>
                        <a:rPr lang="en-GB" sz="1000" dirty="0">
                          <a:effectLst/>
                        </a:rPr>
                        <a:t>CT TD#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rPr>
                        <a:t>TS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rPr>
                        <a:t>CR</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rPr>
                        <a:t>Rev</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err="1">
                          <a:effectLst/>
                        </a:rPr>
                        <a:t>Rel</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rPr>
                        <a:t>Title</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rPr>
                        <a:t>TD#</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a:effectLst/>
                        </a:rPr>
                        <a:t>Other </a:t>
                      </a:r>
                      <a:r>
                        <a:rPr lang="en-GB" sz="1000" dirty="0" err="1">
                          <a:effectLst/>
                        </a:rPr>
                        <a:t>Aff</a:t>
                      </a:r>
                      <a:r>
                        <a:rPr lang="en-GB" sz="1000" dirty="0">
                          <a:effectLst/>
                        </a:rPr>
                        <a:t> Specs</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c>
                  <a:txBody>
                    <a:bodyPr/>
                    <a:lstStyle/>
                    <a:p>
                      <a:pPr algn="ctr">
                        <a:lnSpc>
                          <a:spcPct val="107000"/>
                        </a:lnSpc>
                        <a:spcAft>
                          <a:spcPts val="800"/>
                        </a:spcAft>
                      </a:pPr>
                      <a:r>
                        <a:rPr lang="en-GB" sz="1000" dirty="0" err="1">
                          <a:effectLst/>
                        </a:rPr>
                        <a:t>Depency</a:t>
                      </a:r>
                      <a:r>
                        <a:rPr lang="en-GB" sz="1000" dirty="0">
                          <a:effectLst/>
                        </a:rPr>
                        <a:t> WG</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accent1">
                        <a:lumMod val="60000"/>
                        <a:lumOff val="40000"/>
                      </a:schemeClr>
                    </a:solidFill>
                  </a:tcPr>
                </a:tc>
              </a:tr>
              <a:tr h="370999">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CP-202106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29.503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0466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Providing configured human-readable network name for CAG-ID</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C4-204493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24.501 CR 2009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ctr">
                        <a:lnSpc>
                          <a:spcPct val="107000"/>
                        </a:lnSpc>
                        <a:spcAft>
                          <a:spcPts val="800"/>
                        </a:spcAft>
                      </a:pPr>
                      <a:r>
                        <a:rPr lang="en-GB" sz="1000" b="1">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370999">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CP-202112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29.504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0104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Store Broadcast Location Assistance Data</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C4-204375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29.505 CR0297</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ctr">
                        <a:lnSpc>
                          <a:spcPct val="107000"/>
                        </a:lnSpc>
                        <a:spcAft>
                          <a:spcPts val="800"/>
                        </a:spcAft>
                      </a:pPr>
                      <a:r>
                        <a:rPr lang="en-GB" sz="1000" b="1">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370999">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CP-202119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29.573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0041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TLS security with the 3gpp-Sbi-Target-apiRoot header on N32f</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C4-204458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29.500 CR 0150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ctr">
                        <a:lnSpc>
                          <a:spcPct val="107000"/>
                        </a:lnSpc>
                        <a:spcAft>
                          <a:spcPts val="800"/>
                        </a:spcAft>
                      </a:pPr>
                      <a:r>
                        <a:rPr lang="en-GB" sz="1000" b="1">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CT4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370999">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CP-202108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29.274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1944</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Managing RACS ID for mobility across ePLMNs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C4-204581</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23.401 CR 3605</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ctr">
                        <a:lnSpc>
                          <a:spcPct val="107000"/>
                        </a:lnSpc>
                        <a:spcAft>
                          <a:spcPts val="800"/>
                        </a:spcAft>
                      </a:pPr>
                      <a:r>
                        <a:rPr lang="en-GB" sz="1000" b="1">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370999">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CP-202119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29.510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0383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Corrections on attributes for SCP</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C4-204528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23.501 CR 2444, 23.502 CR 2389</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ctr">
                        <a:lnSpc>
                          <a:spcPct val="107000"/>
                        </a:lnSpc>
                        <a:spcAft>
                          <a:spcPts val="800"/>
                        </a:spcAft>
                      </a:pPr>
                      <a:r>
                        <a:rPr lang="en-GB" sz="1000" b="1">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370999">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CP-202108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29.518</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0400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Rel-16</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Managing RACS ID for mobility across ePLMNs</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C4-204580</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07000"/>
                        </a:lnSpc>
                        <a:spcAft>
                          <a:spcPts val="800"/>
                        </a:spcAft>
                      </a:pPr>
                      <a:r>
                        <a:rPr lang="en-GB" sz="1000">
                          <a:effectLst/>
                          <a:latin typeface="Arial" panose="020B0604020202020204" pitchFamily="34" charset="0"/>
                          <a:ea typeface="Calibri" panose="020F0502020204030204" pitchFamily="34" charset="0"/>
                          <a:cs typeface="Times New Roman" panose="02020603050405020304" pitchFamily="18" charset="0"/>
                        </a:rPr>
                        <a:t>23.501 CR 2383</a:t>
                      </a:r>
                      <a:endParaRPr lang="en-US"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gn="ctr">
                        <a:lnSpc>
                          <a:spcPct val="107000"/>
                        </a:lnSpc>
                        <a:spcAft>
                          <a:spcPts val="800"/>
                        </a:spcAft>
                      </a:pPr>
                      <a:r>
                        <a:rPr lang="en-GB" sz="1000" b="1"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SA2</a:t>
                      </a:r>
                      <a:endParaRPr lang="en-US"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Chairman</a:t>
            </a: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meetings:</a:t>
            </a:r>
            <a:endParaRPr lang="en-US" altLang="fr-FR" dirty="0"/>
          </a:p>
          <a:p>
            <a:pPr lvl="2"/>
            <a:r>
              <a:rPr lang="en-US" altLang="fr-FR" dirty="0" smtClean="0"/>
              <a:t>CT4#99E </a:t>
            </a:r>
            <a:r>
              <a:rPr lang="en-US" altLang="fr-FR" dirty="0"/>
              <a:t>(</a:t>
            </a:r>
            <a:r>
              <a:rPr lang="de-DE" dirty="0"/>
              <a:t>electronic meeting</a:t>
            </a:r>
            <a:r>
              <a:rPr lang="en-US" altLang="fr-FR" dirty="0" smtClean="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meetings :</a:t>
            </a:r>
          </a:p>
          <a:p>
            <a:pPr lvl="2"/>
            <a:r>
              <a:rPr lang="en-US" altLang="fr-FR" dirty="0" smtClean="0"/>
              <a:t>CT4#101E (e</a:t>
            </a:r>
            <a:r>
              <a:rPr lang="de-DE" dirty="0" smtClean="0"/>
              <a:t>lectronic meeting</a:t>
            </a:r>
            <a:r>
              <a:rPr lang="en-US" altLang="fr-FR" dirty="0"/>
              <a:t>)</a:t>
            </a:r>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838200" y="1822445"/>
            <a:ext cx="5257800" cy="4351338"/>
          </a:xfrm>
        </p:spPr>
        <p:txBody>
          <a:bodyPr/>
          <a:lstStyle/>
          <a:p>
            <a:r>
              <a:rPr lang="en-US" dirty="0"/>
              <a:t>Number of handled documents</a:t>
            </a:r>
          </a:p>
          <a:p>
            <a:pPr lvl="1"/>
            <a:r>
              <a:rPr lang="en-US" sz="2000" dirty="0" smtClean="0"/>
              <a:t>588 </a:t>
            </a:r>
            <a:r>
              <a:rPr lang="en-US" sz="2000" dirty="0"/>
              <a:t>in </a:t>
            </a:r>
            <a:r>
              <a:rPr lang="en-US" sz="2000" dirty="0" smtClean="0"/>
              <a:t>CT4#99E</a:t>
            </a:r>
            <a:r>
              <a:rPr lang="en-US" sz="1200" dirty="0" smtClean="0"/>
              <a:t>*</a:t>
            </a:r>
          </a:p>
          <a:p>
            <a:pPr marL="457200" lvl="1" indent="0">
              <a:buNone/>
            </a:pPr>
            <a:r>
              <a:rPr lang="de-DE" sz="1200" dirty="0" smtClean="0"/>
              <a:t>*Draft revisions are not counted</a:t>
            </a:r>
            <a:endParaRPr lang="en-US" sz="1200" dirty="0" smtClean="0"/>
          </a:p>
          <a:p>
            <a:r>
              <a:rPr lang="en-US" dirty="0" smtClean="0"/>
              <a:t>Agreed CRs </a:t>
            </a:r>
          </a:p>
          <a:p>
            <a:pPr lvl="1"/>
            <a:r>
              <a:rPr lang="en-US" sz="2000" dirty="0"/>
              <a:t>Cat </a:t>
            </a:r>
            <a:r>
              <a:rPr lang="en-US" sz="2000" dirty="0" smtClean="0"/>
              <a:t>B(8)/F(209)/D(3), CT4#99E</a:t>
            </a:r>
          </a:p>
          <a:p>
            <a:r>
              <a:rPr lang="en-US" dirty="0" smtClean="0"/>
              <a:t>Agreed </a:t>
            </a:r>
            <a:r>
              <a:rPr lang="en-US" dirty="0"/>
              <a:t>pCRs</a:t>
            </a:r>
          </a:p>
          <a:p>
            <a:pPr lvl="1"/>
            <a:r>
              <a:rPr lang="en-US" sz="2000" dirty="0" smtClean="0"/>
              <a:t>19 </a:t>
            </a:r>
            <a:r>
              <a:rPr lang="de-DE" sz="2000" dirty="0"/>
              <a:t>CT4#98E</a:t>
            </a:r>
            <a:endParaRPr lang="en-US" sz="2000" dirty="0"/>
          </a:p>
          <a:p>
            <a:r>
              <a:rPr lang="en-US" dirty="0"/>
              <a:t>Attendances</a:t>
            </a:r>
          </a:p>
          <a:p>
            <a:pPr lvl="2"/>
            <a:r>
              <a:rPr lang="en-US" altLang="fr-FR" dirty="0" smtClean="0"/>
              <a:t>CT4#99E (</a:t>
            </a:r>
            <a:r>
              <a:rPr lang="de-DE" dirty="0" smtClean="0"/>
              <a:t>E-Meeting</a:t>
            </a:r>
            <a:r>
              <a:rPr lang="en-US" altLang="fr-FR" dirty="0" smtClean="0"/>
              <a:t>): 95 </a:t>
            </a:r>
            <a:r>
              <a:rPr lang="en-US" altLang="fr-FR" dirty="0"/>
              <a:t/>
            </a:r>
            <a:br>
              <a:rPr lang="en-US" altLang="fr-FR" dirty="0"/>
            </a:br>
            <a:r>
              <a:rPr lang="en-US" altLang="fr-FR" dirty="0" smtClean="0"/>
              <a:t>active on reflector and during conference calls: ~30</a:t>
            </a:r>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of ~1360 emails during the meeting on CT4 meeting reflector</a:t>
            </a:r>
          </a:p>
          <a:p>
            <a:pPr lvl="1"/>
            <a:r>
              <a:rPr lang="de-DE" sz="2000" dirty="0" smtClean="0"/>
              <a:t>Every day conference calls using GoTo meeting</a:t>
            </a:r>
          </a:p>
          <a:p>
            <a:pPr lvl="1"/>
            <a:r>
              <a:rPr lang="de-DE" sz="2000" dirty="0" smtClean="0"/>
              <a:t>CT4#99E was  9 days long </a:t>
            </a:r>
          </a:p>
          <a:p>
            <a:pPr lvl="1"/>
            <a:r>
              <a:rPr lang="de-DE" sz="2000" dirty="0" smtClean="0"/>
              <a:t>The last day of the meeting excluded technical comments</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1186385137"/>
              </p:ext>
            </p:extLst>
          </p:nvPr>
        </p:nvGraphicFramePr>
        <p:xfrm>
          <a:off x="158750" y="1859492"/>
          <a:ext cx="11742738" cy="4483640"/>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11009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Arial" panose="020B0604020202020204" pitchFamily="34" charset="0"/>
                          <a:ea typeface="+mn-ea"/>
                          <a:cs typeface="+mn-cs"/>
                        </a:rPr>
                        <a:t>CP-202028</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latin typeface="Arial" panose="020B0604020202020204" pitchFamily="34" charset="0"/>
                        </a:rPr>
                        <a:t>Service-based support for SMS in 5G</a:t>
                      </a:r>
                    </a:p>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dirty="0" smtClean="0">
                          <a:effectLst/>
                          <a:latin typeface="Times New Roman" panose="02020603050405020304" pitchFamily="18" charset="0"/>
                          <a:ea typeface="Times New Roman" panose="02020603050405020304" pitchFamily="18" charset="0"/>
                        </a:rPr>
                        <a:t>Orange</a:t>
                      </a:r>
                      <a:r>
                        <a:rPr lang="de-DE" sz="1200" smtClean="0">
                          <a:effectLst/>
                          <a:latin typeface="Times New Roman" panose="02020603050405020304" pitchFamily="18" charset="0"/>
                          <a:ea typeface="Times New Roman" panose="02020603050405020304" pitchFamily="18" charset="0"/>
                        </a:rPr>
                        <a:t>, China </a:t>
                      </a:r>
                      <a:r>
                        <a:rPr lang="de-DE" sz="1200" dirty="0" smtClean="0">
                          <a:effectLst/>
                          <a:latin typeface="Times New Roman" panose="02020603050405020304" pitchFamily="18" charset="0"/>
                          <a:ea typeface="Times New Roman" panose="02020603050405020304" pitchFamily="18" charset="0"/>
                        </a:rPr>
                        <a:t>Telekom</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200" kern="1200" dirty="0" smtClean="0">
                          <a:solidFill>
                            <a:schemeClr val="tx1"/>
                          </a:solidFill>
                          <a:latin typeface="Arial" panose="020B0604020202020204" pitchFamily="34" charset="0"/>
                          <a:ea typeface="+mn-ea"/>
                          <a:cs typeface="+mn-cs"/>
                        </a:rPr>
                        <a:t>The main objective of this work item is to specify service-based interfaces which allow SMSF and UDM to only make use of SBA services in 5GC and avoid resorting to legacy MAP and Diameter interfaces within the PLMN and in roaming scenarios. CT4’s  responsibility is :</a:t>
                      </a:r>
                    </a:p>
                    <a:p>
                      <a:pPr marL="268288" lvl="1" indent="-87313" hangingPunct="0"/>
                      <a:r>
                        <a:rPr lang="en-GB" sz="1200" kern="1200" dirty="0" smtClean="0">
                          <a:solidFill>
                            <a:schemeClr val="tx1"/>
                          </a:solidFill>
                          <a:latin typeface="Arial" panose="020B0604020202020204" pitchFamily="34" charset="0"/>
                          <a:ea typeface="+mn-ea"/>
                          <a:cs typeface="+mn-cs"/>
                        </a:rPr>
                        <a:t>-	Study and specify solutions to enable a full SBI-based solution for SMS delivery in 5GC;</a:t>
                      </a:r>
                      <a:endParaRPr lang="en-US" sz="1200" kern="1200" dirty="0" smtClean="0">
                        <a:solidFill>
                          <a:schemeClr val="tx1"/>
                        </a:solidFill>
                        <a:latin typeface="Arial" panose="020B0604020202020204" pitchFamily="34" charset="0"/>
                        <a:ea typeface="+mn-ea"/>
                        <a:cs typeface="+mn-cs"/>
                      </a:endParaRPr>
                    </a:p>
                    <a:p>
                      <a:pPr marL="268288" lvl="1" indent="-87313" hangingPunct="0"/>
                      <a:r>
                        <a:rPr lang="en-GB" sz="1200" kern="1200" dirty="0" smtClean="0">
                          <a:solidFill>
                            <a:schemeClr val="tx1"/>
                          </a:solidFill>
                          <a:latin typeface="Arial" panose="020B0604020202020204" pitchFamily="34" charset="0"/>
                          <a:ea typeface="+mn-ea"/>
                          <a:cs typeface="+mn-cs"/>
                        </a:rPr>
                        <a:t>-	Study and specify the routing mechanisms for SBI messages exchange between SMS nodes (SMS-Router, IP-SM-GW, etc.) and the 5GC, e.g. based on the MSISDN of the SMS recipient;</a:t>
                      </a:r>
                      <a:endParaRPr lang="en-US" sz="1200" kern="1200" dirty="0" smtClean="0">
                        <a:solidFill>
                          <a:schemeClr val="tx1"/>
                        </a:solidFill>
                        <a:latin typeface="Arial" panose="020B0604020202020204" pitchFamily="34" charset="0"/>
                        <a:ea typeface="+mn-ea"/>
                        <a:cs typeface="+mn-cs"/>
                      </a:endParaRPr>
                    </a:p>
                    <a:p>
                      <a:pPr marL="268288" lvl="1" indent="-87313" hangingPunct="0"/>
                      <a:r>
                        <a:rPr lang="en-GB" sz="1200" kern="1200" dirty="0" smtClean="0">
                          <a:solidFill>
                            <a:schemeClr val="tx1"/>
                          </a:solidFill>
                          <a:latin typeface="Arial" panose="020B0604020202020204" pitchFamily="34" charset="0"/>
                          <a:ea typeface="+mn-ea"/>
                          <a:cs typeface="+mn-cs"/>
                        </a:rPr>
                        <a:t>-	Study the interworking needs between the UDM and the HSS/HLR, if any, and evaluate if, when and how they should be used;</a:t>
                      </a:r>
                      <a:endParaRPr lang="en-US" sz="1200" kern="1200" dirty="0" smtClean="0">
                        <a:solidFill>
                          <a:schemeClr val="tx1"/>
                        </a:solidFill>
                        <a:latin typeface="Arial" panose="020B0604020202020204" pitchFamily="34" charset="0"/>
                        <a:ea typeface="+mn-ea"/>
                        <a:cs typeface="+mn-cs"/>
                      </a:endParaRPr>
                    </a:p>
                    <a:p>
                      <a:r>
                        <a:rPr lang="en-GB" sz="1200" kern="1200" dirty="0" smtClean="0">
                          <a:solidFill>
                            <a:schemeClr val="tx1"/>
                          </a:solidFill>
                          <a:latin typeface="Arial" panose="020B0604020202020204" pitchFamily="34" charset="0"/>
                          <a:ea typeface="+mn-ea"/>
                          <a:cs typeface="+mn-cs"/>
                        </a:rPr>
                        <a:t>The target solution shall cover both roaming and non-roaming scenarios</a:t>
                      </a:r>
                      <a:endParaRPr lang="en-US" sz="1200" kern="1200" dirty="0" smtClean="0">
                        <a:solidFill>
                          <a:schemeClr val="tx1"/>
                        </a:solidFill>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11009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Arial" panose="020B0604020202020204" pitchFamily="34" charset="0"/>
                          <a:ea typeface="+mn-ea"/>
                          <a:cs typeface="+mn-cs"/>
                        </a:rPr>
                        <a:t>CP-202029</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200" kern="1200" dirty="0" smtClean="0">
                          <a:solidFill>
                            <a:schemeClr val="tx1"/>
                          </a:solidFill>
                          <a:latin typeface="Arial" panose="020B0604020202020204" pitchFamily="34" charset="0"/>
                        </a:rPr>
                        <a:t>Study Port Number Allocation Alternatives for New Interfaces</a:t>
                      </a:r>
                      <a:r>
                        <a:rPr lang="en-GB" sz="1200" kern="1200" dirty="0" smtClean="0">
                          <a:solidFill>
                            <a:schemeClr val="tx1"/>
                          </a:solidFill>
                          <a:latin typeface="Arial" panose="020B0604020202020204" pitchFamily="34" charset="0"/>
                        </a:rPr>
                        <a:t>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dirty="0" smtClean="0">
                          <a:effectLst/>
                          <a:latin typeface="Times New Roman" panose="02020603050405020304" pitchFamily="18" charset="0"/>
                          <a:ea typeface="Times New Roman" panose="02020603050405020304" pitchFamily="18" charset="0"/>
                        </a:rPr>
                        <a:t>Huawei</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r>
                        <a:rPr lang="de-DE"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Analyse</a:t>
                      </a:r>
                      <a:r>
                        <a:rPr lang="de-DE" sz="1200" kern="1200" baseline="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rPr>
                        <a:t>  and provide guidelines for alllocation of portnumbers for new interfaces as alternative to port number allocation by IANA.</a:t>
                      </a:r>
                      <a:endParaRPr lang="en-US" sz="1200" kern="1200" dirty="0" smtClean="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24068761"/>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13221043"/>
              </p:ext>
            </p:extLst>
          </p:nvPr>
        </p:nvGraphicFramePr>
        <p:xfrm>
          <a:off x="158750" y="1859492"/>
          <a:ext cx="11742738" cy="4347951"/>
        </p:xfrm>
        <a:graphic>
          <a:graphicData uri="http://schemas.openxmlformats.org/drawingml/2006/table">
            <a:tbl>
              <a:tblPr firstRow="1" firstCol="1" bandRow="1"/>
              <a:tblGrid>
                <a:gridCol w="1453022">
                  <a:extLst>
                    <a:ext uri="{9D8B030D-6E8A-4147-A177-3AD203B41FA5}">
                      <a16:colId xmlns="" xmlns:a16="http://schemas.microsoft.com/office/drawing/2014/main" val="20000"/>
                    </a:ext>
                  </a:extLst>
                </a:gridCol>
                <a:gridCol w="4200367">
                  <a:extLst>
                    <a:ext uri="{9D8B030D-6E8A-4147-A177-3AD203B41FA5}">
                      <a16:colId xmlns="" xmlns:a16="http://schemas.microsoft.com/office/drawing/2014/main" val="20001"/>
                    </a:ext>
                  </a:extLst>
                </a:gridCol>
                <a:gridCol w="1544625">
                  <a:extLst>
                    <a:ext uri="{9D8B030D-6E8A-4147-A177-3AD203B41FA5}">
                      <a16:colId xmlns="" xmlns:a16="http://schemas.microsoft.com/office/drawing/2014/main" val="20002"/>
                    </a:ext>
                  </a:extLst>
                </a:gridCol>
                <a:gridCol w="4544724">
                  <a:extLst>
                    <a:ext uri="{9D8B030D-6E8A-4147-A177-3AD203B41FA5}">
                      <a16:colId xmlns="" xmlns:a16="http://schemas.microsoft.com/office/drawing/2014/main" val="20003"/>
                    </a:ext>
                  </a:extLst>
                </a:gridCol>
              </a:tblGrid>
              <a:tr h="452607">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94215">
                <a:tc>
                  <a:txBody>
                    <a:bodyPr/>
                    <a:lstStyle/>
                    <a:p>
                      <a:pPr>
                        <a:spcAft>
                          <a:spcPts val="0"/>
                        </a:spcAft>
                      </a:pPr>
                      <a:r>
                        <a:rPr lang="en-US" sz="1200" u="none" dirty="0" smtClean="0">
                          <a:solidFill>
                            <a:schemeClr val="tx1"/>
                          </a:solidFill>
                          <a:effectLst/>
                          <a:latin typeface="Times New Roman" panose="02020603050405020304" pitchFamily="18" charset="0"/>
                          <a:ea typeface="Times New Roman" panose="02020603050405020304" pitchFamily="18" charset="0"/>
                        </a:rPr>
                        <a:t>CP-202047</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200" kern="1200" dirty="0" smtClean="0">
                          <a:solidFill>
                            <a:schemeClr val="tx1"/>
                          </a:solidFill>
                          <a:latin typeface="Arial" panose="020B0604020202020204" pitchFamily="34" charset="0"/>
                        </a:rPr>
                        <a:t>Authentication and key management for applications based on 3GPP credential in 5G </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dirty="0" smtClean="0">
                          <a:effectLst/>
                          <a:latin typeface="Times New Roman" panose="02020603050405020304" pitchFamily="18" charset="0"/>
                          <a:ea typeface="Times New Roman" panose="02020603050405020304" pitchFamily="18" charset="0"/>
                        </a:rPr>
                        <a:t>China Mobile</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r>
                        <a:rPr lang="en-GB" sz="1200" kern="1200" dirty="0" smtClean="0">
                          <a:solidFill>
                            <a:schemeClr val="tx1"/>
                          </a:solidFill>
                          <a:latin typeface="Arial" panose="020B0604020202020204" pitchFamily="34" charset="0"/>
                          <a:ea typeface="+mn-ea"/>
                          <a:cs typeface="+mn-cs"/>
                        </a:rPr>
                        <a:t>The objective specify the 5GC aspects to support Authentication and key management for applications based on 3GPP credential in 5G </a:t>
                      </a:r>
                      <a:r>
                        <a:rPr lang="en-GB" sz="1200" kern="1200" noProof="0" dirty="0" smtClean="0">
                          <a:solidFill>
                            <a:schemeClr val="tx1"/>
                          </a:solidFill>
                          <a:latin typeface="Arial" panose="020B0604020202020204" pitchFamily="34" charset="0"/>
                          <a:ea typeface="+mn-ea"/>
                          <a:cs typeface="+mn-cs"/>
                        </a:rPr>
                        <a:t>CT4 responsibility is:</a:t>
                      </a:r>
                    </a:p>
                    <a:p>
                      <a:pPr marL="87313" indent="0" hangingPunct="0"/>
                      <a:r>
                        <a:rPr lang="en-GB" sz="1200" kern="1200" noProof="0" dirty="0" smtClean="0">
                          <a:solidFill>
                            <a:schemeClr val="tx1"/>
                          </a:solidFill>
                          <a:latin typeface="Arial" panose="020B0604020202020204" pitchFamily="34" charset="0"/>
                          <a:ea typeface="+mn-ea"/>
                          <a:cs typeface="+mn-cs"/>
                        </a:rPr>
                        <a:t>- </a:t>
                      </a:r>
                      <a:r>
                        <a:rPr lang="en-GB" sz="1200" kern="1200" dirty="0" smtClean="0">
                          <a:solidFill>
                            <a:schemeClr val="tx1"/>
                          </a:solidFill>
                          <a:latin typeface="Arial" panose="020B0604020202020204" pitchFamily="34" charset="0"/>
                          <a:ea typeface="+mn-ea"/>
                          <a:cs typeface="+mn-cs"/>
                        </a:rPr>
                        <a:t>Impacts on AUSF to provide AKMA key material;</a:t>
                      </a:r>
                      <a:endParaRPr lang="en-US" sz="1200" kern="1200" dirty="0" smtClean="0">
                        <a:solidFill>
                          <a:schemeClr val="tx1"/>
                        </a:solidFill>
                        <a:latin typeface="Arial" panose="020B0604020202020204" pitchFamily="34" charset="0"/>
                        <a:ea typeface="+mn-ea"/>
                        <a:cs typeface="+mn-cs"/>
                      </a:endParaRPr>
                    </a:p>
                    <a:p>
                      <a:pPr marL="87313" indent="0" hangingPunct="0"/>
                      <a:r>
                        <a:rPr lang="en-GB" sz="1200" kern="1200" dirty="0" smtClean="0">
                          <a:solidFill>
                            <a:schemeClr val="tx1"/>
                          </a:solidFill>
                          <a:latin typeface="Arial" panose="020B0604020202020204" pitchFamily="34" charset="0"/>
                          <a:ea typeface="+mn-ea"/>
                          <a:cs typeface="+mn-cs"/>
                        </a:rPr>
                        <a:t>- Impacts on UDM to provide the AKMA indicator.</a:t>
                      </a:r>
                      <a:endParaRPr lang="en-US" sz="1200" kern="1200" dirty="0" smtClean="0">
                        <a:solidFill>
                          <a:schemeClr val="tx1"/>
                        </a:solidFill>
                        <a:latin typeface="Arial" panose="020B0604020202020204" pitchFamily="34" charset="0"/>
                        <a:ea typeface="+mn-ea"/>
                        <a:cs typeface="+mn-cs"/>
                      </a:endParaRPr>
                    </a:p>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chemeClr val="tx1"/>
                        </a:solidFill>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285089">
                <a:tc>
                  <a:txBody>
                    <a:bodyPr/>
                    <a:lstStyle/>
                    <a:p>
                      <a:pPr>
                        <a:spcAft>
                          <a:spcPts val="0"/>
                        </a:spcAft>
                      </a:pPr>
                      <a:r>
                        <a:rPr lang="en-US" sz="1200" u="none" dirty="0" smtClean="0">
                          <a:solidFill>
                            <a:schemeClr val="tx1"/>
                          </a:solidFill>
                          <a:effectLst/>
                          <a:latin typeface="Times New Roman" panose="02020603050405020304" pitchFamily="18" charset="0"/>
                          <a:ea typeface="Times New Roman" panose="02020603050405020304" pitchFamily="18" charset="0"/>
                        </a:rPr>
                        <a:t>CP-202186</a:t>
                      </a: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200" kern="1200" dirty="0" smtClean="0">
                          <a:solidFill>
                            <a:schemeClr val="tx1"/>
                          </a:solidFill>
                          <a:latin typeface="Arial" panose="020B0604020202020204" pitchFamily="34" charset="0"/>
                        </a:rPr>
                        <a:t>Enhancement for the 5G Control Plane Steering of Roaming for UE in CONNECTED mode</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de-DE" sz="1200" dirty="0" smtClean="0">
                          <a:effectLst/>
                          <a:latin typeface="Times New Roman" panose="02020603050405020304" pitchFamily="18" charset="0"/>
                          <a:ea typeface="Times New Roman" panose="02020603050405020304" pitchFamily="18" charset="0"/>
                        </a:rPr>
                        <a:t>NTTDOCOMO</a:t>
                      </a: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marR="0" lvl="1" indent="0" algn="l" defTabSz="914400" rtl="0" eaLnBrk="1" fontAlgn="auto" latinLnBrk="0" hangingPunct="1">
                        <a:lnSpc>
                          <a:spcPct val="140000"/>
                        </a:lnSpc>
                        <a:spcBef>
                          <a:spcPct val="10000"/>
                        </a:spcBef>
                        <a:spcAft>
                          <a:spcPct val="0"/>
                        </a:spcAft>
                        <a:buClrTx/>
                        <a:buSzTx/>
                        <a:buFont typeface="Wingdings" pitchFamily="2" charset="2"/>
                        <a:buNone/>
                        <a:tabLst/>
                        <a:defRPr/>
                      </a:pPr>
                      <a:r>
                        <a:rPr lang="en-GB" sz="1200" kern="1200" dirty="0" smtClean="0">
                          <a:solidFill>
                            <a:schemeClr val="tx1"/>
                          </a:solidFill>
                          <a:latin typeface="Arial" panose="020B0604020202020204" pitchFamily="34" charset="0"/>
                          <a:ea typeface="+mn-ea"/>
                          <a:cs typeface="+mn-cs"/>
                        </a:rPr>
                        <a:t>This Work Item is to support the new requirements defined in Rel-17 for performing CP-SOR while the UE is in connected mode. </a:t>
                      </a:r>
                      <a:r>
                        <a:rPr lang="de-DE" sz="1200" kern="1200" dirty="0" smtClean="0">
                          <a:solidFill>
                            <a:schemeClr val="tx1"/>
                          </a:solidFill>
                          <a:latin typeface="Arial" panose="020B0604020202020204" pitchFamily="34" charset="0"/>
                          <a:ea typeface="+mn-ea"/>
                          <a:cs typeface="+mn-cs"/>
                        </a:rPr>
                        <a:t>CT4 responsibility is : </a:t>
                      </a:r>
                      <a:endParaRPr lang="en-US" sz="1200" kern="1200" dirty="0" smtClean="0">
                        <a:solidFill>
                          <a:schemeClr val="tx1"/>
                        </a:solidFill>
                        <a:latin typeface="Arial" panose="020B0604020202020204" pitchFamily="34" charset="0"/>
                        <a:ea typeface="+mn-ea"/>
                        <a:cs typeface="+mn-cs"/>
                      </a:endParaRPr>
                    </a:p>
                    <a:p>
                      <a:pPr marL="87313" indent="0" hangingPunct="0"/>
                      <a:r>
                        <a:rPr lang="en-GB" sz="1200" kern="1200" dirty="0" smtClean="0">
                          <a:solidFill>
                            <a:schemeClr val="tx1"/>
                          </a:solidFill>
                          <a:latin typeface="Arial" panose="020B0604020202020204" pitchFamily="34" charset="0"/>
                          <a:ea typeface="+mn-ea"/>
                          <a:cs typeface="+mn-cs"/>
                        </a:rPr>
                        <a:t>-Enhancements to the UDM, UDR, and SOR-AF to enable them to convey to the NF consumers, the new Steering of Roaming information, considering the type of ongoing communication / session(s) that the UE needs to consider when performing SOR in connected mode.</a:t>
                      </a:r>
                      <a:endParaRPr lang="en-US" sz="1200" kern="1200" dirty="0" smtClean="0">
                        <a:solidFill>
                          <a:schemeClr val="tx1"/>
                        </a:solidFill>
                        <a:latin typeface="Arial" panose="020B0604020202020204" pitchFamily="34" charset="0"/>
                        <a:ea typeface="+mn-ea"/>
                        <a:cs typeface="+mn-cs"/>
                      </a:endParaRPr>
                    </a:p>
                    <a:p>
                      <a:pPr marL="87313" indent="0" hangingPunct="0"/>
                      <a:r>
                        <a:rPr lang="en-GB" sz="1200" kern="1200" dirty="0" smtClean="0">
                          <a:solidFill>
                            <a:schemeClr val="tx1"/>
                          </a:solidFill>
                          <a:latin typeface="Arial" panose="020B0604020202020204" pitchFamily="34" charset="0"/>
                          <a:ea typeface="+mn-ea"/>
                          <a:cs typeface="+mn-cs"/>
                        </a:rPr>
                        <a:t>- Possible enhancements of the AUSF to provide new security protection for the new SOR information to NF consumer, i.e. UDM.</a:t>
                      </a:r>
                      <a:endParaRPr lang="en-US" sz="1200" kern="1200" noProof="0" dirty="0">
                        <a:solidFill>
                          <a:schemeClr val="tx1"/>
                        </a:solidFill>
                        <a:latin typeface="Arial" panose="020B0604020202020204" pitchFamily="34" charset="0"/>
                        <a:ea typeface="+mn-ea"/>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51643">
                <a:tc>
                  <a:txBody>
                    <a:bodyPr/>
                    <a:lstStyle/>
                    <a:p>
                      <a:pPr>
                        <a:spcAft>
                          <a:spcPts val="0"/>
                        </a:spcAft>
                      </a:pPr>
                      <a:endParaRPr lang="en-US" sz="12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endParaRPr lang="en-US" sz="12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0488" lvl="1" indent="0" algn="l" defTabSz="914400" rtl="0" eaLnBrk="1" latinLnBrk="0" hangingPunct="1">
                        <a:lnSpc>
                          <a:spcPct val="140000"/>
                        </a:lnSpc>
                        <a:spcBef>
                          <a:spcPct val="10000"/>
                        </a:spcBef>
                        <a:spcAft>
                          <a:spcPct val="0"/>
                        </a:spcAft>
                        <a:buSzTx/>
                        <a:buFont typeface="Wingdings" pitchFamily="2" charset="2"/>
                        <a:buNone/>
                        <a:defRPr/>
                      </a:pPr>
                      <a:endParaRPr lang="en-US" sz="1200" kern="1200" noProof="0"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bl>
          </a:graphicData>
        </a:graphic>
      </p:graphicFrame>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1/3)</a:t>
            </a:r>
            <a:endParaRPr lang="en-US" dirty="0"/>
          </a:p>
        </p:txBody>
      </p:sp>
      <p:sp>
        <p:nvSpPr>
          <p:cNvPr id="3" name="Content Placeholder 2"/>
          <p:cNvSpPr>
            <a:spLocks noGrp="1"/>
          </p:cNvSpPr>
          <p:nvPr>
            <p:ph idx="1"/>
          </p:nvPr>
        </p:nvSpPr>
        <p:spPr>
          <a:xfrm>
            <a:off x="871868" y="2126071"/>
            <a:ext cx="10308265" cy="4058902"/>
          </a:xfrm>
        </p:spPr>
        <p:txBody>
          <a:bodyPr/>
          <a:lstStyle/>
          <a:p>
            <a:endParaRPr lang="en-US" dirty="0"/>
          </a:p>
        </p:txBody>
      </p:sp>
      <p:graphicFrame>
        <p:nvGraphicFramePr>
          <p:cNvPr id="4" name="Tableau 3"/>
          <p:cNvGraphicFramePr>
            <a:graphicFrameLocks noGrp="1"/>
          </p:cNvGraphicFramePr>
          <p:nvPr>
            <p:extLst>
              <p:ext uri="{D42A27DB-BD31-4B8C-83A1-F6EECF244321}">
                <p14:modId xmlns:p14="http://schemas.microsoft.com/office/powerpoint/2010/main" val="190294094"/>
              </p:ext>
            </p:extLst>
          </p:nvPr>
        </p:nvGraphicFramePr>
        <p:xfrm>
          <a:off x="846667" y="2126071"/>
          <a:ext cx="10126132" cy="3341905"/>
        </p:xfrm>
        <a:graphic>
          <a:graphicData uri="http://schemas.openxmlformats.org/drawingml/2006/table">
            <a:tbl>
              <a:tblPr firstRow="1" firstCol="1" bandRow="1"/>
              <a:tblGrid>
                <a:gridCol w="5830944">
                  <a:extLst>
                    <a:ext uri="{9D8B030D-6E8A-4147-A177-3AD203B41FA5}">
                      <a16:colId xmlns="" xmlns:a16="http://schemas.microsoft.com/office/drawing/2014/main" val="20000"/>
                    </a:ext>
                  </a:extLst>
                </a:gridCol>
                <a:gridCol w="910869">
                  <a:extLst>
                    <a:ext uri="{9D8B030D-6E8A-4147-A177-3AD203B41FA5}">
                      <a16:colId xmlns="" xmlns:a16="http://schemas.microsoft.com/office/drawing/2014/main" val="20001"/>
                    </a:ext>
                  </a:extLst>
                </a:gridCol>
                <a:gridCol w="857289">
                  <a:extLst>
                    <a:ext uri="{9D8B030D-6E8A-4147-A177-3AD203B41FA5}">
                      <a16:colId xmlns="" xmlns:a16="http://schemas.microsoft.com/office/drawing/2014/main" val="20002"/>
                    </a:ext>
                  </a:extLst>
                </a:gridCol>
                <a:gridCol w="857290">
                  <a:extLst>
                    <a:ext uri="{9D8B030D-6E8A-4147-A177-3AD203B41FA5}">
                      <a16:colId xmlns="" xmlns:a16="http://schemas.microsoft.com/office/drawing/2014/main" val="20003"/>
                    </a:ext>
                  </a:extLst>
                </a:gridCol>
                <a:gridCol w="522409">
                  <a:extLst>
                    <a:ext uri="{9D8B030D-6E8A-4147-A177-3AD203B41FA5}">
                      <a16:colId xmlns="" xmlns:a16="http://schemas.microsoft.com/office/drawing/2014/main" val="20004"/>
                    </a:ext>
                  </a:extLst>
                </a:gridCol>
                <a:gridCol w="1147331">
                  <a:extLst>
                    <a:ext uri="{9D8B030D-6E8A-4147-A177-3AD203B41FA5}">
                      <a16:colId xmlns="" xmlns:a16="http://schemas.microsoft.com/office/drawing/2014/main" val="20005"/>
                    </a:ext>
                  </a:extLst>
                </a:gridCol>
              </a:tblGrid>
              <a:tr h="343357">
                <a:tc>
                  <a:txBody>
                    <a:bodyPr/>
                    <a:lstStyle/>
                    <a:p>
                      <a:pPr algn="ctr" fontAlgn="auto" hangingPunct="1">
                        <a:spcAft>
                          <a:spcPts val="0"/>
                        </a:spcAft>
                      </a:pPr>
                      <a:r>
                        <a:rPr lang="fr-FR" sz="1400" b="1" dirty="0">
                          <a:solidFill>
                            <a:srgbClr val="FFFFFF"/>
                          </a:solidFill>
                          <a:effectLst/>
                          <a:latin typeface="Arial"/>
                          <a:ea typeface="Times New Roman"/>
                        </a:rPr>
                        <a:t>Name</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Acronym</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Start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End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WID</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214950">
                <a:tc>
                  <a:txBody>
                    <a:bodyPr/>
                    <a:lstStyle/>
                    <a:p>
                      <a:pPr algn="l" fontAlgn="t"/>
                      <a:r>
                        <a:rPr lang="en-US" sz="1100" b="0" i="0" u="none" strike="noStrike" dirty="0">
                          <a:solidFill>
                            <a:schemeClr val="tx1"/>
                          </a:solidFill>
                          <a:effectLst/>
                          <a:latin typeface="Arial" panose="020B0604020202020204" pitchFamily="34" charset="0"/>
                        </a:rPr>
                        <a:t>Best Practice of Packet Forwarding Control Protocol (PFCP) </a:t>
                      </a:r>
                      <a:r>
                        <a:rPr lang="en-US" sz="1100" b="0" i="1" u="none" strike="noStrike" dirty="0" smtClean="0">
                          <a:solidFill>
                            <a:schemeClr val="tx1"/>
                          </a:solidFill>
                          <a:effectLst/>
                          <a:latin typeface="Arial" panose="020B0604020202020204" pitchFamily="34" charset="0"/>
                        </a:rPr>
                        <a:t>(CT4 Lead)</a:t>
                      </a:r>
                      <a:endParaRPr lang="en-US" sz="1100" b="0" i="0" u="none" strike="noStrike" dirty="0">
                        <a:solidFill>
                          <a:schemeClr val="tx1"/>
                        </a:solidFill>
                        <a:effectLst/>
                        <a:latin typeface="Arial" panose="020B0604020202020204" pitchFamily="34"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err="1">
                          <a:solidFill>
                            <a:srgbClr val="000000"/>
                          </a:solidFill>
                          <a:effectLst/>
                          <a:latin typeface="Arial" panose="020B0604020202020204" pitchFamily="34" charset="0"/>
                        </a:rPr>
                        <a:t>BEPoP</a:t>
                      </a:r>
                      <a:endParaRPr lang="en-US" sz="1100" b="0" i="0" u="none" strike="noStrike" dirty="0">
                        <a:solidFill>
                          <a:srgbClr val="000000"/>
                        </a:solidFill>
                        <a:effectLst/>
                        <a:latin typeface="Arial" panose="020B0604020202020204" pitchFamily="34"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rPr>
                        <a:t>15/09/2021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10%</a:t>
                      </a:r>
                      <a:endParaRPr lang="en-US" sz="11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168331">
                <a:tc>
                  <a:txBody>
                    <a:bodyPr/>
                    <a:lstStyle/>
                    <a:p>
                      <a:pPr algn="l" fontAlgn="t"/>
                      <a:r>
                        <a:rPr lang="en-US" sz="1100" b="0" i="0" u="none" strike="noStrike" dirty="0">
                          <a:solidFill>
                            <a:schemeClr val="tx1"/>
                          </a:solidFill>
                          <a:effectLst/>
                          <a:latin typeface="Arial" panose="020B0604020202020204" pitchFamily="34" charset="0"/>
                        </a:rPr>
                        <a:t>   CT4 aspects of </a:t>
                      </a:r>
                      <a:r>
                        <a:rPr lang="en-US" sz="1100" b="0" i="0" u="none" strike="noStrike" dirty="0" smtClean="0">
                          <a:solidFill>
                            <a:schemeClr val="tx1"/>
                          </a:solidFill>
                          <a:effectLst/>
                          <a:latin typeface="Arial" panose="020B0604020202020204" pitchFamily="34" charset="0"/>
                        </a:rPr>
                        <a:t>SBIProtoc17 </a:t>
                      </a:r>
                      <a:r>
                        <a:rPr lang="en-US" sz="1100" b="0" i="1" u="none" strike="noStrike" dirty="0" smtClean="0">
                          <a:solidFill>
                            <a:schemeClr val="tx1"/>
                          </a:solidFill>
                          <a:effectLst/>
                          <a:latin typeface="Arial" panose="020B0604020202020204" pitchFamily="34" charset="0"/>
                        </a:rPr>
                        <a:t>(CT4 Lead)</a:t>
                      </a:r>
                      <a:endParaRPr lang="en-US" sz="1100" b="0" i="0" u="none" strike="noStrike" dirty="0">
                        <a:solidFill>
                          <a:schemeClr val="tx1"/>
                        </a:solidFill>
                        <a:effectLst/>
                        <a:latin typeface="Arial" panose="020B0604020202020204" pitchFamily="34"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a:solidFill>
                            <a:srgbClr val="000000"/>
                          </a:solidFill>
                          <a:effectLst/>
                          <a:latin typeface="Arial" panose="020B0604020202020204" pitchFamily="34" charset="0"/>
                        </a:rPr>
                        <a:t>SBIProtoc17</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rPr>
                        <a:t>20/09/2021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10%</a:t>
                      </a:r>
                      <a:endParaRPr lang="en-US" sz="11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369">
                <a:tc>
                  <a:txBody>
                    <a:bodyPr/>
                    <a:lstStyle/>
                    <a:p>
                      <a:pPr algn="l" fontAlgn="t"/>
                      <a:r>
                        <a:rPr lang="en-US" sz="1100" b="0" i="0" u="none" strike="noStrike" dirty="0">
                          <a:solidFill>
                            <a:schemeClr val="tx1"/>
                          </a:solidFill>
                          <a:effectLst/>
                          <a:latin typeface="Arial" panose="020B0604020202020204" pitchFamily="34" charset="0"/>
                        </a:rPr>
                        <a:t>Study on IETF QUIC Transport for Service Based </a:t>
                      </a:r>
                      <a:r>
                        <a:rPr lang="en-US" sz="1100" b="0" i="0" u="none" strike="noStrike" dirty="0" smtClean="0">
                          <a:solidFill>
                            <a:schemeClr val="tx1"/>
                          </a:solidFill>
                          <a:effectLst/>
                          <a:latin typeface="Arial" panose="020B0604020202020204" pitchFamily="34" charset="0"/>
                        </a:rPr>
                        <a:t>Interfaces </a:t>
                      </a:r>
                      <a:r>
                        <a:rPr lang="en-US" sz="1100" b="0" i="1" u="none" strike="noStrike" dirty="0" smtClean="0">
                          <a:solidFill>
                            <a:schemeClr val="tx1"/>
                          </a:solidFill>
                          <a:effectLst/>
                          <a:latin typeface="Arial" panose="020B0604020202020204" pitchFamily="34" charset="0"/>
                        </a:rPr>
                        <a:t>(CT4 Lead)</a:t>
                      </a:r>
                      <a:endParaRPr lang="en-US" sz="1100" b="0" i="0" u="none" strike="noStrike" dirty="0">
                        <a:solidFill>
                          <a:schemeClr val="tx1"/>
                        </a:solidFill>
                        <a:effectLst/>
                        <a:latin typeface="Arial" panose="020B0604020202020204" pitchFamily="34"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t"/>
                      <a:r>
                        <a:rPr lang="en-US" sz="1100" b="0" i="0" u="none" strike="noStrike" dirty="0">
                          <a:solidFill>
                            <a:srgbClr val="000000"/>
                          </a:solidFill>
                          <a:effectLst/>
                          <a:latin typeface="Arial" panose="020B0604020202020204" pitchFamily="34" charset="0"/>
                        </a:rPr>
                        <a:t>FS_QUIC</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rPr>
                        <a:t>06/06/2018</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smtClean="0">
                          <a:solidFill>
                            <a:srgbClr val="FF0000"/>
                          </a:solidFill>
                          <a:effectLst/>
                          <a:latin typeface="Arial" panose="020B0604020202020204" pitchFamily="34" charset="0"/>
                        </a:rPr>
                        <a:t>20/09/2021</a:t>
                      </a:r>
                      <a:endParaRPr lang="en-US" sz="800" b="0" i="0" u="none" strike="noStrike" dirty="0">
                        <a:solidFill>
                          <a:srgbClr val="FF0000"/>
                        </a:solidFill>
                        <a:effectLst/>
                        <a:latin typeface="Arial" panose="020B0604020202020204" pitchFamily="34" charset="0"/>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chemeClr val="tx1"/>
                          </a:solidFill>
                          <a:effectLst/>
                          <a:latin typeface="Arial" panose="020B0604020202020204" pitchFamily="34" charset="0"/>
                        </a:rPr>
                        <a:t>80%</a:t>
                      </a:r>
                      <a:endParaRPr lang="en-US" sz="11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r h="317369">
                <a:tc>
                  <a:txBody>
                    <a:bodyPr/>
                    <a:lstStyle/>
                    <a:p>
                      <a:pPr algn="l" fontAlgn="b"/>
                      <a:r>
                        <a:rPr lang="en-US" sz="1100" b="0" i="0" u="none" strike="noStrike" dirty="0" smtClean="0">
                          <a:solidFill>
                            <a:srgbClr val="FF0000"/>
                          </a:solidFill>
                          <a:effectLst/>
                          <a:latin typeface="Arial" panose="020B0604020202020204" pitchFamily="34" charset="0"/>
                        </a:rPr>
                        <a:t>Service-based </a:t>
                      </a:r>
                      <a:r>
                        <a:rPr lang="en-US" sz="1100" b="0" i="0" u="none" strike="noStrike" dirty="0">
                          <a:solidFill>
                            <a:srgbClr val="FF0000"/>
                          </a:solidFill>
                          <a:effectLst/>
                          <a:latin typeface="Arial" panose="020B0604020202020204" pitchFamily="34" charset="0"/>
                        </a:rPr>
                        <a:t>support for SMS in </a:t>
                      </a:r>
                      <a:r>
                        <a:rPr lang="en-US" sz="1100" b="0" i="0" u="none" strike="noStrike" dirty="0" smtClean="0">
                          <a:solidFill>
                            <a:srgbClr val="FF0000"/>
                          </a:solidFill>
                          <a:effectLst/>
                          <a:latin typeface="Arial" panose="020B0604020202020204" pitchFamily="34" charset="0"/>
                        </a:rPr>
                        <a:t>5GC</a:t>
                      </a:r>
                      <a:r>
                        <a:rPr lang="en-US" sz="1100" b="0" i="1" u="none" strike="noStrike" dirty="0" smtClean="0">
                          <a:solidFill>
                            <a:srgbClr val="FF0000"/>
                          </a:solidFill>
                          <a:effectLst/>
                          <a:latin typeface="Arial" panose="020B0604020202020204" pitchFamily="34" charset="0"/>
                        </a:rPr>
                        <a:t>(CT4 Lead)</a:t>
                      </a:r>
                      <a:endParaRPr lang="en-US" sz="1100" b="0" i="0" u="none" strike="noStrike" dirty="0">
                        <a:solidFill>
                          <a:srgbClr val="FF0000"/>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dirty="0">
                          <a:solidFill>
                            <a:srgbClr val="FF0000"/>
                          </a:solidFill>
                          <a:effectLst/>
                          <a:latin typeface="Arial" panose="020B0604020202020204" pitchFamily="34" charset="0"/>
                        </a:rPr>
                        <a:t>SMS_SBI </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rgbClr val="FF0000"/>
                          </a:solidFill>
                          <a:effectLst/>
                          <a:latin typeface="Arial" panose="020B0604020202020204" pitchFamily="34" charset="0"/>
                          <a:ea typeface="+mn-ea"/>
                          <a:cs typeface="+mn-cs"/>
                        </a:rPr>
                        <a:t>15/092020</a:t>
                      </a:r>
                      <a:endParaRPr lang="en-US" sz="800" b="0" i="0" u="none" strike="noStrike" kern="1200" dirty="0">
                        <a:solidFill>
                          <a:srgbClr val="FF0000"/>
                        </a:solidFill>
                        <a:effectLst/>
                        <a:latin typeface="Arial" panose="020B0604020202020204" pitchFamily="34" charset="0"/>
                        <a:ea typeface="+mn-ea"/>
                        <a:cs typeface="+mn-cs"/>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rgbClr val="FF0000"/>
                          </a:solidFill>
                          <a:effectLst/>
                          <a:latin typeface="Arial" panose="020B0604020202020204" pitchFamily="34" charset="0"/>
                          <a:ea typeface="+mn-ea"/>
                          <a:cs typeface="+mn-cs"/>
                        </a:rPr>
                        <a:t>20/09/2021</a:t>
                      </a:r>
                    </a:p>
                    <a:p>
                      <a:pPr marL="0" algn="l" defTabSz="914400" rtl="0" eaLnBrk="1" fontAlgn="t" latinLnBrk="0" hangingPunct="1"/>
                      <a:endParaRPr lang="en-US" sz="800" b="0" i="0" u="none" strike="noStrike" kern="1200" dirty="0">
                        <a:solidFill>
                          <a:srgbClr val="FF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0%</a:t>
                      </a:r>
                      <a:endParaRPr lang="en-US" sz="11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3"/>
                  </a:ext>
                </a:extLst>
              </a:tr>
              <a:tr h="317369">
                <a:tc>
                  <a:txBody>
                    <a:bodyPr/>
                    <a:lstStyle/>
                    <a:p>
                      <a:pPr algn="l" fontAlgn="b"/>
                      <a:r>
                        <a:rPr lang="en-US" sz="1100" b="0" i="0" u="none" strike="noStrike" dirty="0">
                          <a:solidFill>
                            <a:srgbClr val="FF0000"/>
                          </a:solidFill>
                          <a:effectLst/>
                          <a:latin typeface="Arial" panose="020B0604020202020204" pitchFamily="34" charset="0"/>
                        </a:rPr>
                        <a:t>Port Number Allocation Alternatives for New </a:t>
                      </a:r>
                      <a:r>
                        <a:rPr lang="en-US" sz="1100" b="0" i="0" u="none" strike="noStrike" dirty="0" smtClean="0">
                          <a:solidFill>
                            <a:srgbClr val="FF0000"/>
                          </a:solidFill>
                          <a:effectLst/>
                          <a:latin typeface="Arial" panose="020B0604020202020204" pitchFamily="34" charset="0"/>
                        </a:rPr>
                        <a:t>Interfaces </a:t>
                      </a:r>
                      <a:r>
                        <a:rPr lang="en-US" sz="1100" b="0" i="1" u="none" strike="noStrike" dirty="0" smtClean="0">
                          <a:solidFill>
                            <a:srgbClr val="FF0000"/>
                          </a:solidFill>
                          <a:effectLst/>
                          <a:latin typeface="Arial" panose="020B0604020202020204" pitchFamily="34" charset="0"/>
                        </a:rPr>
                        <a:t>(CT4 Lead)</a:t>
                      </a:r>
                      <a:endParaRPr lang="en-US" sz="1100" b="0" i="0" u="none" strike="noStrike" dirty="0">
                        <a:solidFill>
                          <a:srgbClr val="FF0000"/>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100" b="0" i="0" u="none" strike="noStrike" dirty="0" err="1">
                          <a:solidFill>
                            <a:srgbClr val="FF0000"/>
                          </a:solidFill>
                          <a:effectLst/>
                          <a:latin typeface="Arial" panose="020B0604020202020204" pitchFamily="34" charset="0"/>
                        </a:rPr>
                        <a:t>FS_PortAl</a:t>
                      </a:r>
                      <a:endParaRPr lang="en-US" sz="1100" b="0" i="0" u="none" strike="noStrike" dirty="0">
                        <a:solidFill>
                          <a:srgbClr val="FF0000"/>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ctr"/>
                      <a:r>
                        <a:rPr lang="de-DE" sz="800" b="0" i="0" u="none" strike="noStrike" kern="1200" dirty="0" smtClean="0">
                          <a:solidFill>
                            <a:srgbClr val="FF0000"/>
                          </a:solidFill>
                          <a:effectLst/>
                          <a:latin typeface="Arial" panose="020B0604020202020204" pitchFamily="34" charset="0"/>
                          <a:ea typeface="+mn-ea"/>
                          <a:cs typeface="+mn-cs"/>
                        </a:rPr>
                        <a:t>15/092020</a:t>
                      </a:r>
                      <a:endParaRPr lang="en-US" sz="800" b="0" i="0" u="none" strike="noStrike" kern="1200" dirty="0">
                        <a:solidFill>
                          <a:srgbClr val="FF0000"/>
                        </a:solidFill>
                        <a:effectLst/>
                        <a:latin typeface="Arial" panose="020B0604020202020204" pitchFamily="34" charset="0"/>
                        <a:ea typeface="+mn-ea"/>
                        <a:cs typeface="+mn-cs"/>
                      </a:endParaRPr>
                    </a:p>
                  </a:txBody>
                  <a:tcPr marL="9525" marR="9525"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rgbClr val="FF0000"/>
                          </a:solidFill>
                          <a:effectLst/>
                          <a:latin typeface="Arial" panose="020B0604020202020204" pitchFamily="34" charset="0"/>
                          <a:ea typeface="+mn-ea"/>
                          <a:cs typeface="+mn-cs"/>
                        </a:rPr>
                        <a:t>20/09/2021</a:t>
                      </a:r>
                    </a:p>
                    <a:p>
                      <a:pPr marL="0" algn="l" defTabSz="914400" rtl="0" eaLnBrk="1" fontAlgn="t" latinLnBrk="0" hangingPunct="1"/>
                      <a:endParaRPr lang="en-US" sz="800" b="0" i="0" u="none" strike="noStrike" kern="1200" dirty="0">
                        <a:solidFill>
                          <a:srgbClr val="FF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5%</a:t>
                      </a:r>
                      <a:endParaRPr lang="en-US" sz="11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4"/>
                  </a:ext>
                </a:extLst>
              </a:tr>
              <a:tr h="317369">
                <a:tc>
                  <a:txBody>
                    <a:bodyPr/>
                    <a:lstStyle/>
                    <a:p>
                      <a:pPr marL="0" algn="l" defTabSz="914400" rtl="0" eaLnBrk="1" fontAlgn="t" latinLnBrk="0" hangingPunct="1"/>
                      <a:r>
                        <a:rPr lang="en-US" sz="1100" b="0" i="0" u="none" strike="noStrike" kern="1200" dirty="0" smtClean="0">
                          <a:solidFill>
                            <a:schemeClr val="tx1"/>
                          </a:solidFill>
                          <a:effectLst/>
                          <a:latin typeface="Arial" panose="020B0604020202020204" pitchFamily="34" charset="0"/>
                          <a:ea typeface="+mn-ea"/>
                          <a:cs typeface="+mn-cs"/>
                        </a:rPr>
                        <a:t>CT4 </a:t>
                      </a:r>
                      <a:r>
                        <a:rPr lang="en-US" sz="1100" b="0" i="0" u="none" strike="noStrike" kern="1200" dirty="0">
                          <a:solidFill>
                            <a:schemeClr val="tx1"/>
                          </a:solidFill>
                          <a:effectLst/>
                          <a:latin typeface="Arial" panose="020B0604020202020204" pitchFamily="34" charset="0"/>
                          <a:ea typeface="+mn-ea"/>
                          <a:cs typeface="+mn-cs"/>
                        </a:rPr>
                        <a:t>aspects of MPS2 </a:t>
                      </a:r>
                      <a:r>
                        <a:rPr lang="en-US" sz="1100" b="0" i="1" u="none" strike="noStrike" kern="1200" dirty="0" smtClean="0">
                          <a:solidFill>
                            <a:schemeClr val="tx1"/>
                          </a:solidFill>
                          <a:effectLst/>
                          <a:latin typeface="Arial" panose="020B0604020202020204" pitchFamily="34" charset="0"/>
                          <a:ea typeface="+mn-ea"/>
                          <a:cs typeface="+mn-cs"/>
                        </a:rPr>
                        <a:t> (CT3 lead)</a:t>
                      </a:r>
                      <a:endParaRPr lang="en-US" sz="1100" b="0" i="1" u="none" strike="noStrike" kern="1200" dirty="0">
                        <a:solidFill>
                          <a:schemeClr val="tx1"/>
                        </a:solidFill>
                        <a:effectLst/>
                        <a:latin typeface="Arial" panose="020B0604020202020204" pitchFamily="34" charset="0"/>
                        <a:ea typeface="+mn-ea"/>
                        <a:cs typeface="+mn-cs"/>
                      </a:endParaRP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marL="0" algn="l" defTabSz="914400" rtl="0" eaLnBrk="1" fontAlgn="t" latinLnBrk="0" hangingPunct="1"/>
                      <a:r>
                        <a:rPr lang="en-US" sz="1100" b="0" i="0" u="none" strike="noStrike" kern="1200" dirty="0">
                          <a:solidFill>
                            <a:schemeClr val="tx1"/>
                          </a:solidFill>
                          <a:effectLst/>
                          <a:latin typeface="Arial" panose="020B0604020202020204" pitchFamily="34" charset="0"/>
                          <a:ea typeface="+mn-ea"/>
                          <a:cs typeface="+mn-cs"/>
                        </a:rPr>
                        <a:t>MPS2</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rPr>
                        <a:t>25/06/2020</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rPr>
                        <a:t>15/03/2021</a:t>
                      </a:r>
                    </a:p>
                  </a:txBody>
                  <a:tcPr marL="6350" marR="6350" marT="635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de-DE" sz="1100" b="0" i="0" u="none" strike="noStrike" dirty="0" smtClean="0">
                          <a:solidFill>
                            <a:srgbClr val="FF0000"/>
                          </a:solidFill>
                          <a:effectLst/>
                          <a:latin typeface="Arial" panose="020B0604020202020204" pitchFamily="34" charset="0"/>
                        </a:rPr>
                        <a:t>0%</a:t>
                      </a:r>
                      <a:endParaRPr lang="en-US" sz="1100" b="0" i="0" u="none" strike="noStrike" dirty="0" smtClean="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5"/>
                  </a:ext>
                </a:extLst>
              </a:tr>
              <a:tr h="317369">
                <a:tc>
                  <a:txBody>
                    <a:bodyPr/>
                    <a:lstStyle/>
                    <a:p>
                      <a:pPr algn="l" fontAlgn="b"/>
                      <a:r>
                        <a:rPr lang="en-US" sz="1000" b="0" i="0" u="none" strike="noStrike" dirty="0">
                          <a:solidFill>
                            <a:srgbClr val="FF0000"/>
                          </a:solidFill>
                          <a:effectLst/>
                          <a:latin typeface="Arial" panose="020B0604020202020204" pitchFamily="34" charset="0"/>
                        </a:rPr>
                        <a:t>Enhancement for the 5G Control Plane Steering of Roaming for UE in CONNECTED </a:t>
                      </a:r>
                      <a:r>
                        <a:rPr lang="en-US" sz="1000" b="0" i="0" u="none" strike="noStrike" dirty="0" smtClean="0">
                          <a:solidFill>
                            <a:srgbClr val="FF0000"/>
                          </a:solidFill>
                          <a:effectLst/>
                          <a:latin typeface="Arial" panose="020B0604020202020204" pitchFamily="34" charset="0"/>
                        </a:rPr>
                        <a:t>mode </a:t>
                      </a:r>
                      <a:r>
                        <a:rPr lang="en-US" sz="1000" b="0" i="1" u="none" strike="noStrike" kern="1200" dirty="0" smtClean="0">
                          <a:solidFill>
                            <a:srgbClr val="FF0000"/>
                          </a:solidFill>
                          <a:effectLst/>
                          <a:latin typeface="Arial" panose="020B0604020202020204" pitchFamily="34" charset="0"/>
                          <a:ea typeface="+mn-ea"/>
                          <a:cs typeface="+mn-cs"/>
                        </a:rPr>
                        <a:t> (CT1 lead)</a:t>
                      </a:r>
                      <a:endParaRPr lang="en-US" sz="1000" b="0" i="0" u="none" strike="noStrike" dirty="0">
                        <a:solidFill>
                          <a:srgbClr val="FF0000"/>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a:solidFill>
                            <a:srgbClr val="FF0000"/>
                          </a:solidFill>
                          <a:effectLst/>
                          <a:latin typeface="Arial" panose="020B0604020202020204" pitchFamily="34" charset="0"/>
                        </a:rPr>
                        <a:t>eCPSOR_CON</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800" b="0" i="0" u="none" strike="noStrike" dirty="0" smtClean="0">
                          <a:solidFill>
                            <a:srgbClr val="FF0000"/>
                          </a:solidFill>
                          <a:effectLst/>
                          <a:latin typeface="Arial" panose="020B0604020202020204" pitchFamily="34" charset="0"/>
                        </a:rPr>
                        <a:t>25/06/2020</a:t>
                      </a:r>
                    </a:p>
                    <a:p>
                      <a:pPr marL="0" algn="l" defTabSz="914400" rtl="0" eaLnBrk="1" fontAlgn="ctr" latinLnBrk="0" hangingPunct="1"/>
                      <a:endParaRPr lang="en-US" sz="800" b="0" i="0" u="none" strike="noStrike" kern="1200" dirty="0">
                        <a:solidFill>
                          <a:srgbClr val="FF0000"/>
                        </a:solidFill>
                        <a:effectLst/>
                        <a:latin typeface="Arial" panose="020B0604020202020204" pitchFamily="34" charset="0"/>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rgbClr val="FF0000"/>
                          </a:solidFill>
                          <a:effectLst/>
                          <a:latin typeface="Arial" panose="020B0604020202020204" pitchFamily="34" charset="0"/>
                          <a:ea typeface="+mn-ea"/>
                          <a:cs typeface="+mn-cs"/>
                        </a:rPr>
                        <a:t>20/09/2021</a:t>
                      </a:r>
                    </a:p>
                    <a:p>
                      <a:pPr marL="0" marR="0" lvl="0" indent="0" algn="l" defTabSz="914400" rtl="0" eaLnBrk="1" fontAlgn="t" latinLnBrk="0" hangingPunct="1">
                        <a:lnSpc>
                          <a:spcPct val="100000"/>
                        </a:lnSpc>
                        <a:spcBef>
                          <a:spcPts val="0"/>
                        </a:spcBef>
                        <a:spcAft>
                          <a:spcPts val="0"/>
                        </a:spcAft>
                        <a:buClrTx/>
                        <a:buSzTx/>
                        <a:buFontTx/>
                        <a:buNone/>
                        <a:tabLst/>
                        <a:defRPr/>
                      </a:pPr>
                      <a:endParaRPr lang="en-US" sz="800" b="0" i="0" u="none" strike="noStrike" kern="1200" dirty="0" smtClean="0">
                        <a:solidFill>
                          <a:srgbClr val="FF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de-DE" sz="1100" b="0" i="0" u="none" strike="noStrike" dirty="0" smtClean="0">
                          <a:solidFill>
                            <a:srgbClr val="FF0000"/>
                          </a:solidFill>
                          <a:effectLst/>
                          <a:latin typeface="Arial" panose="020B0604020202020204" pitchFamily="34" charset="0"/>
                        </a:rPr>
                        <a:t>0%</a:t>
                      </a:r>
                      <a:endParaRPr lang="en-US" sz="1100" b="0" i="0" u="none" strike="noStrike" dirty="0" smtClean="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6"/>
                  </a:ext>
                </a:extLst>
              </a:tr>
              <a:tr h="317369">
                <a:tc>
                  <a:txBody>
                    <a:bodyPr/>
                    <a:lstStyle/>
                    <a:p>
                      <a:pPr algn="l" fontAlgn="b"/>
                      <a:r>
                        <a:rPr lang="en-US" sz="1000" b="0" i="0" u="none" strike="noStrike" dirty="0">
                          <a:solidFill>
                            <a:srgbClr val="FF0000"/>
                          </a:solidFill>
                          <a:effectLst/>
                          <a:latin typeface="Arial" panose="020B0604020202020204" pitchFamily="34" charset="0"/>
                        </a:rPr>
                        <a:t>Authentication and key management for applications based on 3GPP credential in </a:t>
                      </a:r>
                      <a:r>
                        <a:rPr lang="en-US" sz="1000" b="0" i="0" u="none" strike="noStrike" dirty="0" smtClean="0">
                          <a:solidFill>
                            <a:srgbClr val="FF0000"/>
                          </a:solidFill>
                          <a:effectLst/>
                          <a:latin typeface="Arial" panose="020B0604020202020204" pitchFamily="34" charset="0"/>
                        </a:rPr>
                        <a:t>5G </a:t>
                      </a:r>
                      <a:r>
                        <a:rPr lang="en-US" sz="1000" b="0" i="1" u="none" strike="noStrike" kern="1200" dirty="0" smtClean="0">
                          <a:solidFill>
                            <a:srgbClr val="FF0000"/>
                          </a:solidFill>
                          <a:effectLst/>
                          <a:latin typeface="Arial" panose="020B0604020202020204" pitchFamily="34" charset="0"/>
                          <a:ea typeface="+mn-ea"/>
                          <a:cs typeface="+mn-cs"/>
                        </a:rPr>
                        <a:t> (CT3 lead)</a:t>
                      </a:r>
                      <a:endParaRPr lang="en-US" sz="1000" b="0" i="0" u="none" strike="noStrike" dirty="0">
                        <a:solidFill>
                          <a:srgbClr val="FF0000"/>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GB" sz="1000" b="0" i="0" u="none" strike="noStrike">
                          <a:solidFill>
                            <a:srgbClr val="FF0000"/>
                          </a:solidFill>
                          <a:effectLst/>
                          <a:latin typeface="Arial" panose="020B0604020202020204" pitchFamily="34" charset="0"/>
                        </a:rPr>
                        <a:t>AKMA-CT</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ctr" latinLnBrk="0" hangingPunct="1"/>
                      <a:r>
                        <a:rPr lang="de-DE" sz="800" b="0" i="0" u="none" strike="noStrike" kern="1200" dirty="0" smtClean="0">
                          <a:solidFill>
                            <a:srgbClr val="FF0000"/>
                          </a:solidFill>
                          <a:effectLst/>
                          <a:latin typeface="Arial" panose="020B0604020202020204" pitchFamily="34" charset="0"/>
                          <a:ea typeface="+mn-ea"/>
                          <a:cs typeface="+mn-cs"/>
                        </a:rPr>
                        <a:t>15/092020</a:t>
                      </a:r>
                      <a:endParaRPr lang="en-US" sz="800" b="0" i="0" u="none" strike="noStrike" kern="1200" dirty="0">
                        <a:solidFill>
                          <a:srgbClr val="FF0000"/>
                        </a:solidFill>
                        <a:effectLst/>
                        <a:latin typeface="Arial" panose="020B0604020202020204" pitchFamily="34" charset="0"/>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rgbClr val="FF0000"/>
                          </a:solidFill>
                          <a:effectLst/>
                          <a:latin typeface="Arial" panose="020B0604020202020204" pitchFamily="34" charset="0"/>
                          <a:ea typeface="+mn-ea"/>
                          <a:cs typeface="+mn-cs"/>
                        </a:rPr>
                        <a:t>20/09/2021</a:t>
                      </a: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0%</a:t>
                      </a:r>
                      <a:endParaRPr lang="en-US" sz="11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7"/>
                  </a:ext>
                </a:extLst>
              </a:tr>
              <a:tr h="352697">
                <a:tc>
                  <a:txBody>
                    <a:bodyPr/>
                    <a:lstStyle/>
                    <a:p>
                      <a:pPr algn="l" fontAlgn="b"/>
                      <a:r>
                        <a:rPr lang="en-US" sz="1000" b="0" i="0" u="none" strike="noStrike" dirty="0">
                          <a:solidFill>
                            <a:schemeClr val="tx1"/>
                          </a:solidFill>
                          <a:effectLst/>
                          <a:latin typeface="Arial" panose="020B0604020202020204" pitchFamily="34" charset="0"/>
                        </a:rPr>
                        <a:t>Study on enhanced IMS to 5GC Integration Phase 2 </a:t>
                      </a:r>
                      <a:r>
                        <a:rPr lang="en-US" sz="1000" b="0" i="1" u="none" strike="noStrike" kern="1200" dirty="0" smtClean="0">
                          <a:solidFill>
                            <a:schemeClr val="tx1"/>
                          </a:solidFill>
                          <a:effectLst/>
                          <a:latin typeface="Arial" panose="020B0604020202020204" pitchFamily="34" charset="0"/>
                          <a:ea typeface="+mn-ea"/>
                          <a:cs typeface="+mn-cs"/>
                        </a:rPr>
                        <a:t> (CT1 lead)</a:t>
                      </a:r>
                      <a:endParaRPr lang="en-US" sz="1000" b="0" i="0" u="none" strike="noStrike" dirty="0">
                        <a:solidFill>
                          <a:schemeClr val="tx1"/>
                        </a:solidFill>
                        <a:effectLst/>
                        <a:latin typeface="Arial" panose="020B0604020202020204" pitchFamily="34" charset="0"/>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l" fontAlgn="b"/>
                      <a:r>
                        <a:rPr lang="en-US" sz="1000" b="0" i="0" u="none" strike="noStrike" dirty="0">
                          <a:solidFill>
                            <a:schemeClr val="tx1"/>
                          </a:solidFill>
                          <a:effectLst/>
                          <a:latin typeface="Arial" panose="020B0604020202020204" pitchFamily="34" charset="0"/>
                        </a:rPr>
                        <a:t>FS_eIMS5G2</a:t>
                      </a: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rgbClr val="000000"/>
                          </a:solidFill>
                          <a:effectLst/>
                          <a:latin typeface="Arial" panose="020B0604020202020204" pitchFamily="34" charset="0"/>
                          <a:ea typeface="+mn-ea"/>
                          <a:cs typeface="+mn-cs"/>
                        </a:rPr>
                        <a:t>25/06/2020</a:t>
                      </a:r>
                    </a:p>
                    <a:p>
                      <a:pPr marL="0" algn="l" defTabSz="914400" rtl="0" eaLnBrk="1" fontAlgn="t" latinLnBrk="0" hangingPunct="1"/>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b">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800" b="0" i="0" u="none" strike="noStrike" kern="1200" dirty="0" smtClean="0">
                          <a:solidFill>
                            <a:srgbClr val="000000"/>
                          </a:solidFill>
                          <a:effectLst/>
                          <a:latin typeface="Arial" panose="020B0604020202020204" pitchFamily="34" charset="0"/>
                          <a:ea typeface="+mn-ea"/>
                          <a:cs typeface="+mn-cs"/>
                        </a:rPr>
                        <a:t>20/09/2021</a:t>
                      </a:r>
                    </a:p>
                    <a:p>
                      <a:pPr marL="0" algn="l" defTabSz="914400" rtl="0" eaLnBrk="1" fontAlgn="t" latinLnBrk="0" hangingPunct="1"/>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r>
                        <a:rPr lang="de-DE" sz="1100" b="0" i="0" u="none" strike="noStrike" dirty="0" smtClean="0">
                          <a:solidFill>
                            <a:srgbClr val="FF0000"/>
                          </a:solidFill>
                          <a:effectLst/>
                          <a:latin typeface="Arial" panose="020B0604020202020204" pitchFamily="34" charset="0"/>
                        </a:rPr>
                        <a:t>5%</a:t>
                      </a:r>
                      <a:endParaRPr lang="en-US" sz="1100" b="0" i="0" u="none" strike="noStrike" dirty="0">
                        <a:solidFill>
                          <a:srgbClr val="FF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bg1"/>
                    </a:solidFill>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8"/>
                  </a:ext>
                </a:extLst>
              </a:tr>
              <a:tr h="352697">
                <a:tc>
                  <a:txBody>
                    <a:bodyPr/>
                    <a:lstStyle/>
                    <a:p>
                      <a:pPr marL="0" algn="l" defTabSz="914400" rtl="0" eaLnBrk="1" fontAlgn="ctr" latinLnBrk="0" hangingPunct="1">
                        <a:tabLst>
                          <a:tab pos="177800" algn="l"/>
                        </a:tabLst>
                      </a:pPr>
                      <a:endParaRPr lang="en-US" sz="800" b="0" i="0" u="none" strike="noStrike" kern="1200" dirty="0">
                        <a:solidFill>
                          <a:srgbClr val="000000"/>
                        </a:solidFill>
                        <a:effectLst/>
                        <a:latin typeface="Arial" panose="020B0604020202020204" pitchFamily="34" charset="0"/>
                        <a:ea typeface="+mn-ea"/>
                        <a:cs typeface="+mn-cs"/>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noFill/>
                  </a:tcPr>
                </a:tc>
                <a:tc>
                  <a:txBody>
                    <a:bodyPr/>
                    <a:lstStyle/>
                    <a:p>
                      <a:pPr algn="l"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endParaRPr lang="en-US" sz="800" b="0" i="0" u="none" strike="noStrike" dirty="0">
                        <a:solidFill>
                          <a:schemeClr val="tx1"/>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ctr" fontAlgn="ctr"/>
                      <a:endParaRPr lang="en-US" sz="800" b="0" i="0" u="none" strike="noStrike" dirty="0">
                        <a:solidFill>
                          <a:srgbClr val="000000"/>
                        </a:solidFill>
                        <a:effectLst/>
                        <a:latin typeface="Arial" panose="020B0604020202020204" pitchFamily="34" charset="0"/>
                      </a:endParaRPr>
                    </a:p>
                  </a:txBody>
                  <a:tcPr marL="6350" marR="6350" marT="635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9"/>
                  </a:ext>
                </a:extLst>
              </a:tr>
            </a:tbl>
          </a:graphicData>
        </a:graphic>
      </p:graphicFrame>
      <p:sp>
        <p:nvSpPr>
          <p:cNvPr id="5" name="Content Placeholder 2">
            <a:extLst>
              <a:ext uri="{FF2B5EF4-FFF2-40B4-BE49-F238E27FC236}">
                <a16:creationId xmlns="" xmlns:a16="http://schemas.microsoft.com/office/drawing/2014/main"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 no exception sheet </a:t>
            </a:r>
            <a:br>
              <a:rPr lang="fi-FI" altLang="de-DE" sz="1000" dirty="0">
                <a:latin typeface="Arial" panose="020B0604020202020204" pitchFamily="34" charset="0"/>
              </a:rPr>
            </a:br>
            <a:r>
              <a:rPr lang="fi-FI" altLang="de-DE" sz="1000" dirty="0" smtClean="0">
                <a:highlight>
                  <a:srgbClr val="FF0000"/>
                </a:highlight>
                <a:latin typeface="Arial" panose="020B0604020202020204" pitchFamily="34" charset="0"/>
              </a:rPr>
              <a:t>Red  </a:t>
            </a:r>
            <a:r>
              <a:rPr lang="fi-FI" altLang="de-DE" sz="1000" dirty="0">
                <a:highlight>
                  <a:srgbClr val="FF0000"/>
                </a:highlight>
                <a:latin typeface="Arial" panose="020B0604020202020204" pitchFamily="34" charset="0"/>
              </a:rPr>
              <a:t>row     </a:t>
            </a:r>
            <a:r>
              <a:rPr lang="fi-FI" altLang="de-DE" sz="1000" dirty="0">
                <a:latin typeface="Arial" panose="020B0604020202020204" pitchFamily="34" charset="0"/>
              </a:rPr>
              <a:t>– exception sheet</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latin typeface="Arial" panose="020B0604020202020204" pitchFamily="34" charset="0"/>
              </a:rPr>
              <a:t>black text    -  no </a:t>
            </a:r>
            <a:r>
              <a:rPr lang="fi-FI" altLang="de-DE" sz="1000" dirty="0">
                <a:latin typeface="Arial" panose="020B0604020202020204" pitchFamily="34" charset="0"/>
              </a:rPr>
              <a:t>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smtClean="0">
                <a:solidFill>
                  <a:srgbClr val="FF0000"/>
                </a:solidFill>
                <a:latin typeface="Arial" panose="020B0604020202020204" pitchFamily="34" charset="0"/>
              </a:rPr>
              <a:t>red text</a:t>
            </a:r>
            <a:r>
              <a:rPr lang="fi-FI" altLang="de-DE" sz="1000" dirty="0" smtClean="0">
                <a:latin typeface="Arial" panose="020B0604020202020204" pitchFamily="34" charset="0"/>
              </a:rPr>
              <a:t>       -  Updated text since last plenary</a:t>
            </a:r>
            <a:endParaRPr lang="fi-FI" altLang="de-DE" sz="1000" dirty="0">
              <a:latin typeface="Arial" panose="020B0604020202020204" pitchFamily="34" charset="0"/>
            </a:endParaRPr>
          </a:p>
        </p:txBody>
      </p:sp>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583998775"/>
              </p:ext>
            </p:extLst>
          </p:nvPr>
        </p:nvGraphicFramePr>
        <p:xfrm>
          <a:off x="776032" y="1855410"/>
          <a:ext cx="10411095" cy="1139508"/>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363573">
                  <a:extLst>
                    <a:ext uri="{9D8B030D-6E8A-4147-A177-3AD203B41FA5}">
                      <a16:colId xmlns="" xmlns:a16="http://schemas.microsoft.com/office/drawing/2014/main" val="20002"/>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r h="430331">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
        <p:nvSpPr>
          <p:cNvPr id="3" name="TextBox 2"/>
          <p:cNvSpPr txBox="1"/>
          <p:nvPr/>
        </p:nvSpPr>
        <p:spPr>
          <a:xfrm rot="21032112">
            <a:off x="4281800" y="2507758"/>
            <a:ext cx="1839752"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870995448"/>
              </p:ext>
            </p:extLst>
          </p:nvPr>
        </p:nvGraphicFramePr>
        <p:xfrm>
          <a:off x="776032" y="1855410"/>
          <a:ext cx="9047522" cy="709177"/>
        </p:xfrm>
        <a:graphic>
          <a:graphicData uri="http://schemas.openxmlformats.org/drawingml/2006/table">
            <a:tbl>
              <a:tblPr firstRow="1" firstCol="1" bandRow="1"/>
              <a:tblGrid>
                <a:gridCol w="1058269">
                  <a:extLst>
                    <a:ext uri="{9D8B030D-6E8A-4147-A177-3AD203B41FA5}">
                      <a16:colId xmlns="" xmlns:a16="http://schemas.microsoft.com/office/drawing/2014/main" val="20000"/>
                    </a:ext>
                  </a:extLst>
                </a:gridCol>
                <a:gridCol w="4859204">
                  <a:extLst>
                    <a:ext uri="{9D8B030D-6E8A-4147-A177-3AD203B41FA5}">
                      <a16:colId xmlns="" xmlns:a16="http://schemas.microsoft.com/office/drawing/2014/main" val="20001"/>
                    </a:ext>
                  </a:extLst>
                </a:gridCol>
                <a:gridCol w="1614147">
                  <a:extLst>
                    <a:ext uri="{9D8B030D-6E8A-4147-A177-3AD203B41FA5}">
                      <a16:colId xmlns="" xmlns:a16="http://schemas.microsoft.com/office/drawing/2014/main" val="20003"/>
                    </a:ext>
                  </a:extLst>
                </a:gridCol>
                <a:gridCol w="1515902">
                  <a:extLst>
                    <a:ext uri="{9D8B030D-6E8A-4147-A177-3AD203B41FA5}">
                      <a16:colId xmlns="" xmlns:a16="http://schemas.microsoft.com/office/drawing/2014/main"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341686">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l" fontAlgn="t"/>
                      <a:endParaRPr lang="en-US" sz="1200" kern="1200" dirty="0">
                        <a:solidFill>
                          <a:srgbClr val="000000"/>
                        </a:solidFill>
                        <a:effectLst/>
                        <a:latin typeface="Arial"/>
                        <a:ea typeface="Times New Roman"/>
                        <a:cs typeface="+mn-cs"/>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US" sz="12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fontAlgn="auto" latinLnBrk="0" hangingPunct="1">
                        <a:spcAft>
                          <a:spcPts val="0"/>
                        </a:spcAft>
                      </a:pP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
        <p:nvSpPr>
          <p:cNvPr id="3" name="TextBox 2"/>
          <p:cNvSpPr txBox="1"/>
          <p:nvPr/>
        </p:nvSpPr>
        <p:spPr>
          <a:xfrm rot="20555683">
            <a:off x="3543257" y="2308629"/>
            <a:ext cx="1843087" cy="369332"/>
          </a:xfrm>
          <a:prstGeom prst="rect">
            <a:avLst/>
          </a:prstGeom>
          <a:noFill/>
        </p:spPr>
        <p:txBody>
          <a:bodyPr wrap="square" rtlCol="0">
            <a:spAutoFit/>
          </a:bodyPr>
          <a:lstStyle/>
          <a:p>
            <a:r>
              <a:rPr lang="de-DE" dirty="0" smtClean="0">
                <a:solidFill>
                  <a:srgbClr val="FF0000"/>
                </a:solidFill>
              </a:rPr>
              <a:t>None this time</a:t>
            </a:r>
            <a:endParaRPr lang="en-US" dirty="0">
              <a:solidFill>
                <a:srgbClr val="FF0000"/>
              </a:solidFill>
            </a:endParaRP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51404</TotalTime>
  <Words>2021</Words>
  <Application>Microsoft Office PowerPoint</Application>
  <PresentationFormat>Widescreen</PresentationFormat>
  <Paragraphs>354</Paragraphs>
  <Slides>22</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 </vt:lpstr>
      <vt:lpstr>MS PGothic</vt:lpstr>
      <vt:lpstr>Arial</vt:lpstr>
      <vt:lpstr>Calibri</vt:lpstr>
      <vt:lpstr>Calibri Light</vt:lpstr>
      <vt:lpstr>Times New Roman</vt:lpstr>
      <vt:lpstr>Wingdings</vt:lpstr>
      <vt:lpstr>Office Theme</vt:lpstr>
      <vt:lpstr>CT WG4 Status Report  to TSG CT#89e</vt:lpstr>
      <vt:lpstr>TSG CT4 Officials</vt:lpstr>
      <vt:lpstr>Meeting Calendar</vt:lpstr>
      <vt:lpstr>TSG WG CT4 Statistics</vt:lpstr>
      <vt:lpstr>New/revised agreed  Study/Work Items led by CT4</vt:lpstr>
      <vt:lpstr>New/revised endorsed  Study/Work Items by CT4</vt:lpstr>
      <vt:lpstr>Work Plan (1/3)</vt:lpstr>
      <vt:lpstr>TS/TR sent to CT plenary</vt:lpstr>
      <vt:lpstr>Exception sheets to CT plenary</vt:lpstr>
      <vt:lpstr>Release 15 Status</vt:lpstr>
      <vt:lpstr>Release 16 Status</vt:lpstr>
      <vt:lpstr>Release 16 Status</vt:lpstr>
      <vt:lpstr>Release 16 Status</vt:lpstr>
      <vt:lpstr>Release 17 Status</vt:lpstr>
      <vt:lpstr>Release 17 Status</vt:lpstr>
      <vt:lpstr>Backward Incompatible Changes</vt:lpstr>
      <vt:lpstr>For Information to CT</vt:lpstr>
      <vt:lpstr>For Action to CT</vt:lpstr>
      <vt:lpstr>Acknowledgement</vt:lpstr>
      <vt:lpstr>Annex</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Rapporteuer</cp:lastModifiedBy>
  <cp:revision>965</cp:revision>
  <dcterms:created xsi:type="dcterms:W3CDTF">2010-02-05T13:52:04Z</dcterms:created>
  <dcterms:modified xsi:type="dcterms:W3CDTF">2020-09-07T12:14:15Z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(2)bABhfS2GDzE84fosjRSSCtpaYRVCuy95CrNDkT757YHOBjS1v9q6LHVirBHP4p3ZReT3RElH
cJb7M1zsDeOmSzQ0CnT5lgkQpI8jxPTxgeywzocaw0F2nYw0BLnUiWMZBuuchWsI6DutOYol
YxI+RmXOMPudWiZz8ev4wrrDWdDBG1zuh+XfXBBJuLvmlwlGM9qdsgXccTeMBA26+MyaWyTr
IqxZ7aTsyJU7CTBH/H</vt:lpwstr>
  </property>
  <property fmtid="{D5CDD505-2E9C-101B-9397-08002B2CF9AE}" pid="3" name="_2015_ms_pID_7253431">
    <vt:lpwstr>FFduw7jF30ikkGt/Cy4ST9yb7kIIUzdVxRMr7TQdGnKTcRUtBn4g9j
nk5mGKjCK1zcdDMUAqQ3IY9nWraJWSfaemWukfYQDL1eMYBcrlPHGImXW3Wup+QhfC3zyh2b
b3k7Hky8PdcsWpzkd4IJ1XKAzYdXi+rAMYdzGBcBYH2vdGL1O8qkCekmg3ANxrRLilCm+9tf
DNdlFHKdbeMOo/kH</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1599130322</vt:lpwstr>
  </property>
</Properties>
</file>