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3"/>
  </p:notesMasterIdLst>
  <p:handoutMasterIdLst>
    <p:handoutMasterId r:id="rId24"/>
  </p:handoutMasterIdLst>
  <p:sldIdLst>
    <p:sldId id="341" r:id="rId2"/>
    <p:sldId id="396" r:id="rId3"/>
    <p:sldId id="412" r:id="rId4"/>
    <p:sldId id="380" r:id="rId5"/>
    <p:sldId id="411" r:id="rId6"/>
    <p:sldId id="397" r:id="rId7"/>
    <p:sldId id="413" r:id="rId8"/>
    <p:sldId id="398" r:id="rId9"/>
    <p:sldId id="399" r:id="rId10"/>
    <p:sldId id="400" r:id="rId11"/>
    <p:sldId id="401" r:id="rId12"/>
    <p:sldId id="402" r:id="rId13"/>
    <p:sldId id="403" r:id="rId14"/>
    <p:sldId id="404" r:id="rId15"/>
    <p:sldId id="405" r:id="rId16"/>
    <p:sldId id="406" r:id="rId17"/>
    <p:sldId id="407" r:id="rId18"/>
    <p:sldId id="408" r:id="rId19"/>
    <p:sldId id="409" r:id="rId20"/>
    <p:sldId id="410" r:id="rId21"/>
    <p:sldId id="379" r:id="rId2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72" d="100"/>
          <a:sy n="72" d="100"/>
        </p:scale>
        <p:origin x="46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CP-202007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CT#89e</a:t>
            </a:r>
            <a:endParaRPr lang="sv-SE" altLang="en-US" sz="1200" b="1" dirty="0" smtClean="0">
              <a:latin typeface="Arial "/>
            </a:endParaRP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E-Meeting– </a:t>
            </a:r>
            <a:r>
              <a:rPr lang="sv-SE" altLang="en-US" sz="1200" b="1" dirty="0" smtClean="0">
                <a:latin typeface="Arial "/>
              </a:rPr>
              <a:t>14.-16. </a:t>
            </a:r>
            <a:r>
              <a:rPr lang="sv-SE" altLang="en-US" sz="1200" b="1" dirty="0" smtClean="0">
                <a:latin typeface="Arial "/>
              </a:rPr>
              <a:t>September 2020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IETF Status Report 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CT/SA#89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3GPP 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Drafts</a:t>
            </a:r>
            <a:r>
              <a:rPr lang="fr-FR" dirty="0" smtClean="0"/>
              <a:t> in RFC Editor queue (clue)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-clue-framework</a:t>
            </a:r>
            <a:endParaRPr lang="en-US" dirty="0"/>
          </a:p>
          <a:p>
            <a:pPr lvl="1"/>
            <a:r>
              <a:rPr lang="en-US" dirty="0"/>
              <a:t>Title: Framework for Telepresence Multi-Streams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-clue-signaling</a:t>
            </a:r>
          </a:p>
          <a:p>
            <a:pPr lvl="1"/>
            <a:r>
              <a:rPr lang="en-US" dirty="0"/>
              <a:t>Title: Session Signaling for Controlling Multiple Streams for Telepresence (CLUE) </a:t>
            </a:r>
            <a:endParaRPr lang="en-US" dirty="0" smtClean="0"/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-clue-</a:t>
            </a:r>
            <a:r>
              <a:rPr lang="fr-FR" dirty="0" err="1" smtClean="0"/>
              <a:t>datachannel</a:t>
            </a:r>
            <a:r>
              <a:rPr lang="fr-FR" dirty="0" smtClean="0"/>
              <a:t> (</a:t>
            </a:r>
            <a:r>
              <a:rPr lang="fr-FR" dirty="0" smtClean="0">
                <a:solidFill>
                  <a:srgbClr val="FF0000"/>
                </a:solidFill>
              </a:rPr>
              <a:t>NEW</a:t>
            </a:r>
            <a:r>
              <a:rPr lang="fr-FR" dirty="0" smtClean="0"/>
              <a:t>) 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CLUE Protocol data </a:t>
            </a:r>
            <a:r>
              <a:rPr lang="fr-FR" dirty="0" err="1" smtClean="0"/>
              <a:t>channel</a:t>
            </a:r>
            <a:endParaRPr lang="fr-FR" dirty="0" smtClean="0"/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-clue-data-model-</a:t>
            </a:r>
            <a:r>
              <a:rPr lang="fr-FR" dirty="0" err="1" smtClean="0"/>
              <a:t>schema</a:t>
            </a:r>
            <a:r>
              <a:rPr lang="fr-FR" dirty="0" smtClean="0"/>
              <a:t> 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</a:t>
            </a:r>
            <a:r>
              <a:rPr lang="en-US" dirty="0"/>
              <a:t>An XML Schema for the CLUE data model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762789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 (clue)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-clue-</a:t>
            </a:r>
            <a:r>
              <a:rPr lang="en-US" dirty="0" err="1"/>
              <a:t>rtp</a:t>
            </a:r>
            <a:r>
              <a:rPr lang="en-US" dirty="0"/>
              <a:t>-mapping</a:t>
            </a:r>
          </a:p>
          <a:p>
            <a:pPr lvl="1"/>
            <a:r>
              <a:rPr lang="en-US" dirty="0"/>
              <a:t>Title: Mapping RTP streams to CLUE Media Captures</a:t>
            </a:r>
          </a:p>
          <a:p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-clue-</a:t>
            </a:r>
            <a:r>
              <a:rPr lang="fr-FR" dirty="0" err="1"/>
              <a:t>protocol</a:t>
            </a:r>
            <a:r>
              <a:rPr lang="fr-FR" dirty="0"/>
              <a:t> (</a:t>
            </a:r>
            <a:r>
              <a:rPr lang="fr-FR" dirty="0">
                <a:solidFill>
                  <a:srgbClr val="FF0000"/>
                </a:solidFill>
              </a:rPr>
              <a:t>NEW</a:t>
            </a:r>
            <a:r>
              <a:rPr lang="fr-FR" dirty="0"/>
              <a:t>)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Protocol for </a:t>
            </a:r>
            <a:r>
              <a:rPr lang="fr-FR" dirty="0" err="1"/>
              <a:t>Controlling</a:t>
            </a:r>
            <a:r>
              <a:rPr lang="fr-FR" dirty="0"/>
              <a:t> Multiple </a:t>
            </a:r>
            <a:r>
              <a:rPr lang="fr-FR" dirty="0" err="1"/>
              <a:t>Streams</a:t>
            </a:r>
            <a:r>
              <a:rPr lang="fr-FR" dirty="0"/>
              <a:t> for </a:t>
            </a:r>
            <a:r>
              <a:rPr lang="fr-FR" dirty="0" err="1"/>
              <a:t>Telepresence</a:t>
            </a:r>
            <a:r>
              <a:rPr lang="fr-FR" dirty="0"/>
              <a:t> (CLUE)</a:t>
            </a:r>
          </a:p>
        </p:txBody>
      </p:sp>
    </p:spTree>
    <p:extLst>
      <p:ext uri="{BB962C8B-B14F-4D97-AF65-F5344CB8AC3E}">
        <p14:creationId xmlns:p14="http://schemas.microsoft.com/office/powerpoint/2010/main" val="21652671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</a:t>
            </a:r>
            <a:r>
              <a:rPr lang="fr-FR" dirty="0" smtClean="0"/>
              <a:t>queue (</a:t>
            </a:r>
            <a:r>
              <a:rPr lang="fr-FR" dirty="0" err="1" smtClean="0"/>
              <a:t>mmusic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draft-ietf-mmusic-sctp-sdp</a:t>
            </a:r>
            <a:endParaRPr lang="fr-FR" dirty="0"/>
          </a:p>
          <a:p>
            <a:pPr lvl="1"/>
            <a:r>
              <a:rPr lang="fr-FR" dirty="0" err="1"/>
              <a:t>Title</a:t>
            </a:r>
            <a:r>
              <a:rPr lang="fr-FR" dirty="0"/>
              <a:t>: SDP </a:t>
            </a:r>
            <a:r>
              <a:rPr lang="fr-FR" dirty="0" err="1"/>
              <a:t>Offer</a:t>
            </a:r>
            <a:r>
              <a:rPr lang="fr-FR" dirty="0"/>
              <a:t>/</a:t>
            </a:r>
            <a:r>
              <a:rPr lang="fr-FR" dirty="0" err="1"/>
              <a:t>Answer</a:t>
            </a:r>
            <a:r>
              <a:rPr lang="fr-FR" dirty="0"/>
              <a:t> </a:t>
            </a:r>
            <a:r>
              <a:rPr lang="fr-FR" dirty="0" err="1"/>
              <a:t>Procedures</a:t>
            </a:r>
            <a:r>
              <a:rPr lang="fr-FR" dirty="0"/>
              <a:t> For SCTP over DTLS Transport.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-simulcast</a:t>
            </a:r>
          </a:p>
          <a:p>
            <a:pPr lvl="1"/>
            <a:r>
              <a:rPr lang="en-US" dirty="0" smtClean="0"/>
              <a:t>Title: Using </a:t>
            </a:r>
            <a:r>
              <a:rPr lang="en-US" dirty="0"/>
              <a:t>Simulcast in SDP and RTP </a:t>
            </a:r>
            <a:r>
              <a:rPr lang="en-US" dirty="0" smtClean="0"/>
              <a:t>Sessions</a:t>
            </a:r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mmusic</a:t>
            </a:r>
            <a:r>
              <a:rPr lang="fr-FR" dirty="0" smtClean="0"/>
              <a:t>-data-</a:t>
            </a:r>
            <a:r>
              <a:rPr lang="fr-FR" dirty="0" err="1" smtClean="0"/>
              <a:t>channel</a:t>
            </a:r>
            <a:r>
              <a:rPr lang="fr-FR" dirty="0" smtClean="0"/>
              <a:t>-</a:t>
            </a:r>
            <a:r>
              <a:rPr lang="fr-FR" dirty="0" err="1" smtClean="0"/>
              <a:t>sdpneg</a:t>
            </a:r>
            <a:endParaRPr lang="fr-FR" dirty="0" smtClean="0"/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SDP-</a:t>
            </a:r>
            <a:r>
              <a:rPr lang="fr-FR" dirty="0" err="1" smtClean="0"/>
              <a:t>based</a:t>
            </a:r>
            <a:r>
              <a:rPr lang="fr-FR" dirty="0" smtClean="0"/>
              <a:t> </a:t>
            </a:r>
            <a:r>
              <a:rPr lang="fr-FR" dirty="0"/>
              <a:t>Data Channel </a:t>
            </a:r>
            <a:r>
              <a:rPr lang="fr-FR" dirty="0" err="1" smtClean="0"/>
              <a:t>Negotiation</a:t>
            </a:r>
            <a:endParaRPr lang="fr-FR" dirty="0" smtClean="0"/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-rid</a:t>
            </a:r>
          </a:p>
          <a:p>
            <a:pPr lvl="1"/>
            <a:r>
              <a:rPr lang="en-US" dirty="0"/>
              <a:t>Title: RTP Payload Format Restrictions</a:t>
            </a:r>
          </a:p>
          <a:p>
            <a:r>
              <a:rPr lang="fr-FR" dirty="0" err="1"/>
              <a:t>draft-ietf-mmusic-dtls-sdp</a:t>
            </a:r>
            <a:endParaRPr lang="fr-FR" dirty="0"/>
          </a:p>
          <a:p>
            <a:pPr lvl="1"/>
            <a:r>
              <a:rPr lang="fr-FR" dirty="0" err="1"/>
              <a:t>Title</a:t>
            </a:r>
            <a:r>
              <a:rPr lang="fr-FR" dirty="0"/>
              <a:t>: SDP </a:t>
            </a:r>
            <a:r>
              <a:rPr lang="fr-FR" dirty="0" err="1"/>
              <a:t>Offer</a:t>
            </a:r>
            <a:r>
              <a:rPr lang="fr-FR" dirty="0"/>
              <a:t>/</a:t>
            </a:r>
            <a:r>
              <a:rPr lang="fr-FR" dirty="0" err="1"/>
              <a:t>Answer</a:t>
            </a:r>
            <a:r>
              <a:rPr lang="fr-FR" dirty="0"/>
              <a:t> </a:t>
            </a:r>
            <a:r>
              <a:rPr lang="fr-FR" dirty="0" err="1"/>
              <a:t>Considerations</a:t>
            </a:r>
            <a:r>
              <a:rPr lang="fr-FR" dirty="0"/>
              <a:t> for DTLS and TLS</a:t>
            </a:r>
          </a:p>
        </p:txBody>
      </p:sp>
    </p:spTree>
    <p:extLst>
      <p:ext uri="{BB962C8B-B14F-4D97-AF65-F5344CB8AC3E}">
        <p14:creationId xmlns:p14="http://schemas.microsoft.com/office/powerpoint/2010/main" val="13300631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 (</a:t>
            </a:r>
            <a:r>
              <a:rPr lang="fr-FR" dirty="0" err="1"/>
              <a:t>mmusic</a:t>
            </a:r>
            <a:r>
              <a:rPr lang="fr-FR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draft-ietf-mmusic-t140-usage-data-channel </a:t>
            </a:r>
            <a:endParaRPr lang="en-US" dirty="0" smtClean="0"/>
          </a:p>
          <a:p>
            <a:pPr lvl="1"/>
            <a:r>
              <a:rPr lang="en-US" dirty="0" smtClean="0"/>
              <a:t>Title: T.140 Real-time Text Conversation over </a:t>
            </a:r>
            <a:r>
              <a:rPr lang="en-US" dirty="0" err="1" smtClean="0"/>
              <a:t>WebRTC</a:t>
            </a:r>
            <a:r>
              <a:rPr lang="en-US" dirty="0" smtClean="0"/>
              <a:t> Data Channels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-mux-exclusive</a:t>
            </a:r>
            <a:endParaRPr lang="en-US" dirty="0"/>
          </a:p>
          <a:p>
            <a:pPr lvl="1"/>
            <a:r>
              <a:rPr lang="en-US" dirty="0"/>
              <a:t>Indicating Exclusive Support of RTP/RTCP Multiplexing using SDP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</a:t>
            </a:r>
            <a:r>
              <a:rPr lang="en-US" dirty="0" err="1"/>
              <a:t>sdp</a:t>
            </a:r>
            <a:r>
              <a:rPr lang="en-US" dirty="0"/>
              <a:t>-bundle-negotiation</a:t>
            </a:r>
          </a:p>
          <a:p>
            <a:pPr lvl="1"/>
            <a:r>
              <a:rPr lang="en-US" dirty="0"/>
              <a:t>Title: Negotiating Media Multiplexing Using the </a:t>
            </a:r>
            <a:r>
              <a:rPr lang="en-US" dirty="0" smtClean="0"/>
              <a:t>SDP</a:t>
            </a:r>
          </a:p>
          <a:p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</a:t>
            </a:r>
            <a:r>
              <a:rPr lang="fr-FR" dirty="0" err="1"/>
              <a:t>mmusic</a:t>
            </a:r>
            <a:r>
              <a:rPr lang="fr-FR" dirty="0"/>
              <a:t>-</a:t>
            </a:r>
            <a:r>
              <a:rPr lang="fr-FR" dirty="0" err="1"/>
              <a:t>msrp</a:t>
            </a:r>
            <a:r>
              <a:rPr lang="fr-FR" dirty="0"/>
              <a:t>-usage-data-</a:t>
            </a:r>
            <a:r>
              <a:rPr lang="fr-FR" dirty="0" err="1"/>
              <a:t>channel</a:t>
            </a:r>
            <a:r>
              <a:rPr lang="fr-FR" dirty="0"/>
              <a:t> (</a:t>
            </a:r>
            <a:r>
              <a:rPr lang="en-US" dirty="0">
                <a:solidFill>
                  <a:srgbClr val="FF0000"/>
                </a:solidFill>
              </a:rPr>
              <a:t>NEW</a:t>
            </a:r>
            <a:r>
              <a:rPr lang="en-US" dirty="0"/>
              <a:t>)</a:t>
            </a:r>
            <a:endParaRPr lang="fr-FR" dirty="0"/>
          </a:p>
          <a:p>
            <a:pPr lvl="1"/>
            <a:r>
              <a:rPr lang="fr-FR" dirty="0" err="1"/>
              <a:t>Title</a:t>
            </a:r>
            <a:r>
              <a:rPr lang="fr-FR" dirty="0"/>
              <a:t>: MSRP over Data </a:t>
            </a:r>
            <a:r>
              <a:rPr lang="fr-FR" dirty="0" err="1"/>
              <a:t>Channels</a:t>
            </a:r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</a:t>
            </a:r>
            <a:r>
              <a:rPr lang="fr-FR" dirty="0" smtClean="0"/>
              <a:t>queue (</a:t>
            </a:r>
            <a:r>
              <a:rPr lang="fr-FR" dirty="0" err="1" smtClean="0"/>
              <a:t>other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-ice-trickle</a:t>
            </a:r>
          </a:p>
          <a:p>
            <a:pPr lvl="1"/>
            <a:r>
              <a:rPr lang="en-US" dirty="0" smtClean="0"/>
              <a:t>Title: Trickle ICE: Incremental Provisioning of Candidates for the Interactive Connectivity Establishment (ICE) Protocol</a:t>
            </a:r>
          </a:p>
          <a:p>
            <a:pPr lvl="1"/>
            <a:endParaRPr lang="fr-FR" dirty="0" smtClean="0"/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-stir-passport-divert	</a:t>
            </a:r>
          </a:p>
          <a:p>
            <a:pPr lvl="1"/>
            <a:r>
              <a:rPr lang="en-US" dirty="0"/>
              <a:t>Title: </a:t>
            </a:r>
            <a:r>
              <a:rPr lang="en-US" dirty="0" err="1"/>
              <a:t>PASSporT</a:t>
            </a:r>
            <a:r>
              <a:rPr lang="en-US" dirty="0"/>
              <a:t> Extension for Diverted Calls</a:t>
            </a:r>
          </a:p>
          <a:p>
            <a:pPr lvl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823598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</a:t>
            </a:r>
            <a:r>
              <a:rPr lang="en-US" dirty="0"/>
              <a:t>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ym typeface="Wingdings" panose="05000000000000000000" pitchFamily="2" charset="2"/>
              </a:rPr>
              <a:t>draft-ietf-emu-rfc5448bis</a:t>
            </a:r>
            <a:r>
              <a:rPr lang="en-US" dirty="0">
                <a:sym typeface="Wingdings" panose="05000000000000000000" pitchFamily="2" charset="2"/>
              </a:rPr>
              <a:t>	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Improved Extensible Authentication Protocol Method for 3GPP Mobile Network Authentication and Key Agreement (EAP-AKA</a:t>
            </a:r>
            <a:r>
              <a:rPr lang="en-US" dirty="0" smtClean="0">
                <a:sym typeface="Wingdings" panose="05000000000000000000" pitchFamily="2" charset="2"/>
              </a:rPr>
              <a:t>')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152677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WG document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None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489700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Individual</a:t>
            </a:r>
            <a:r>
              <a:rPr lang="fr-FR" dirty="0" smtClean="0"/>
              <a:t> </a:t>
            </a:r>
            <a:r>
              <a:rPr lang="fr-FR" dirty="0" err="1" smtClean="0"/>
              <a:t>submission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en-US" dirty="0"/>
              <a:t>Managed by https://json-schema.org/</a:t>
            </a:r>
          </a:p>
          <a:p>
            <a:pPr lvl="1"/>
            <a:r>
              <a:rPr lang="en-US" dirty="0"/>
              <a:t>Status: </a:t>
            </a:r>
            <a:r>
              <a:rPr lang="en-US" b="1" dirty="0" smtClean="0">
                <a:solidFill>
                  <a:srgbClr val="FF0000"/>
                </a:solidFill>
              </a:rPr>
              <a:t>it seems a controversial topic in IETF. Not sure one of them get </a:t>
            </a:r>
            <a:r>
              <a:rPr lang="en-US" b="1" dirty="0" err="1" smtClean="0">
                <a:solidFill>
                  <a:srgbClr val="FF0000"/>
                </a:solidFill>
              </a:rPr>
              <a:t>RFCized</a:t>
            </a:r>
            <a:endParaRPr lang="fr-FR" b="1" dirty="0" smtClean="0">
              <a:solidFill>
                <a:srgbClr val="FF0000"/>
              </a:solidFill>
            </a:endParaRPr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handrews</a:t>
            </a:r>
            <a:r>
              <a:rPr lang="fr-FR" dirty="0" smtClean="0"/>
              <a:t>-</a:t>
            </a:r>
            <a:r>
              <a:rPr lang="fr-FR" dirty="0" err="1" smtClean="0"/>
              <a:t>json</a:t>
            </a:r>
            <a:r>
              <a:rPr lang="fr-FR" dirty="0" smtClean="0"/>
              <a:t>-</a:t>
            </a:r>
            <a:r>
              <a:rPr lang="fr-FR" dirty="0" err="1" smtClean="0"/>
              <a:t>schema</a:t>
            </a:r>
            <a:r>
              <a:rPr lang="fr-FR" dirty="0" smtClean="0"/>
              <a:t>-validation		[REST_SS]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JSON </a:t>
            </a:r>
            <a:r>
              <a:rPr lang="fr-FR" dirty="0" err="1"/>
              <a:t>Schema</a:t>
            </a:r>
            <a:r>
              <a:rPr lang="fr-FR" dirty="0"/>
              <a:t> Validation: A </a:t>
            </a:r>
            <a:r>
              <a:rPr lang="fr-FR" dirty="0" err="1"/>
              <a:t>Vocabulary</a:t>
            </a:r>
            <a:r>
              <a:rPr lang="fr-FR" dirty="0"/>
              <a:t> for Structural Validation of </a:t>
            </a:r>
            <a:r>
              <a:rPr lang="fr-FR" dirty="0" smtClean="0"/>
              <a:t>JSON</a:t>
            </a:r>
          </a:p>
          <a:p>
            <a:pPr lvl="1"/>
            <a:r>
              <a:rPr lang="fr-FR" dirty="0" err="1" smtClean="0"/>
              <a:t>Published</a:t>
            </a:r>
            <a:r>
              <a:rPr lang="fr-FR" dirty="0" smtClean="0"/>
              <a:t> : 2019-09-17</a:t>
            </a:r>
          </a:p>
          <a:p>
            <a:r>
              <a:rPr lang="fr-FR" dirty="0" err="1" smtClean="0"/>
              <a:t>draft-handrews-json-schema</a:t>
            </a:r>
            <a:r>
              <a:rPr lang="fr-FR" dirty="0" smtClean="0"/>
              <a:t> 			[REST_SS]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JSON </a:t>
            </a:r>
            <a:r>
              <a:rPr lang="fr-FR" dirty="0" err="1"/>
              <a:t>Schema</a:t>
            </a:r>
            <a:r>
              <a:rPr lang="fr-FR" dirty="0"/>
              <a:t>: A Media Type for </a:t>
            </a:r>
            <a:r>
              <a:rPr lang="fr-FR" dirty="0" err="1"/>
              <a:t>Describing</a:t>
            </a:r>
            <a:r>
              <a:rPr lang="fr-FR" dirty="0"/>
              <a:t> JSON </a:t>
            </a:r>
            <a:r>
              <a:rPr lang="fr-FR" dirty="0" smtClean="0"/>
              <a:t>Documents</a:t>
            </a:r>
          </a:p>
          <a:p>
            <a:pPr lvl="1"/>
            <a:r>
              <a:rPr lang="fr-FR" dirty="0" err="1"/>
              <a:t>Published</a:t>
            </a:r>
            <a:r>
              <a:rPr lang="fr-FR" dirty="0"/>
              <a:t> : 2019-09-17</a:t>
            </a:r>
          </a:p>
          <a:p>
            <a:r>
              <a:rPr lang="fr-FR" dirty="0" err="1" smtClean="0"/>
              <a:t>draft-handrews-json-schema-hyperschema</a:t>
            </a:r>
            <a:r>
              <a:rPr lang="fr-FR" dirty="0"/>
              <a:t>	</a:t>
            </a:r>
            <a:r>
              <a:rPr lang="fr-FR" dirty="0" smtClean="0"/>
              <a:t>[REST_SS]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JSON </a:t>
            </a:r>
            <a:r>
              <a:rPr lang="fr-FR" dirty="0"/>
              <a:t>Hyper-</a:t>
            </a:r>
            <a:r>
              <a:rPr lang="fr-FR" dirty="0" err="1"/>
              <a:t>Schema</a:t>
            </a:r>
            <a:r>
              <a:rPr lang="fr-FR" dirty="0"/>
              <a:t>: A </a:t>
            </a:r>
            <a:r>
              <a:rPr lang="fr-FR" dirty="0" err="1"/>
              <a:t>Vocabulary</a:t>
            </a:r>
            <a:r>
              <a:rPr lang="fr-FR" dirty="0"/>
              <a:t> for </a:t>
            </a:r>
            <a:r>
              <a:rPr lang="fr-FR" dirty="0" err="1"/>
              <a:t>Hypermedia</a:t>
            </a:r>
            <a:r>
              <a:rPr lang="fr-FR" dirty="0"/>
              <a:t> Annotation of JSON</a:t>
            </a:r>
          </a:p>
        </p:txBody>
      </p:sp>
    </p:spTree>
    <p:extLst>
      <p:ext uri="{BB962C8B-B14F-4D97-AF65-F5344CB8AC3E}">
        <p14:creationId xmlns:p14="http://schemas.microsoft.com/office/powerpoint/2010/main" val="20362632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Summary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 ongoing request for IANA port number assignment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15 drafts have </a:t>
            </a:r>
            <a:r>
              <a:rPr lang="en-US" dirty="0"/>
              <a:t>become RFC </a:t>
            </a:r>
            <a:r>
              <a:rPr lang="en-US" dirty="0" smtClean="0"/>
              <a:t>already</a:t>
            </a:r>
          </a:p>
          <a:p>
            <a:pPr lvl="1"/>
            <a:r>
              <a:rPr lang="en-US" dirty="0" smtClean="0"/>
              <a:t>final </a:t>
            </a:r>
            <a:r>
              <a:rPr lang="en-US" dirty="0"/>
              <a:t>CR in 3GPP still needed</a:t>
            </a:r>
            <a:r>
              <a:rPr lang="en-US" dirty="0" smtClean="0"/>
              <a:t>, for some of them</a:t>
            </a:r>
            <a:endParaRPr lang="en-US" dirty="0"/>
          </a:p>
          <a:p>
            <a:r>
              <a:rPr lang="en-US" dirty="0"/>
              <a:t> </a:t>
            </a:r>
            <a:r>
              <a:rPr lang="en-US" dirty="0" smtClean="0"/>
              <a:t>19 drafts are </a:t>
            </a:r>
            <a:r>
              <a:rPr lang="en-US" dirty="0"/>
              <a:t>in the RFC Editors Queue,</a:t>
            </a:r>
          </a:p>
          <a:p>
            <a:r>
              <a:rPr lang="en-US" dirty="0"/>
              <a:t> </a:t>
            </a:r>
            <a:r>
              <a:rPr lang="en-US" dirty="0" smtClean="0"/>
              <a:t> 4 drafts still under IESG review,</a:t>
            </a:r>
            <a:endParaRPr lang="en-US" dirty="0"/>
          </a:p>
          <a:p>
            <a:r>
              <a:rPr lang="en-US" dirty="0"/>
              <a:t>   </a:t>
            </a:r>
            <a:r>
              <a:rPr lang="en-US" dirty="0" smtClean="0"/>
              <a:t>4 </a:t>
            </a:r>
            <a:r>
              <a:rPr lang="en-US" dirty="0"/>
              <a:t>individual drafts and</a:t>
            </a:r>
          </a:p>
          <a:p>
            <a:r>
              <a:rPr lang="en-US" dirty="0"/>
              <a:t>   </a:t>
            </a:r>
            <a:r>
              <a:rPr lang="en-US" dirty="0" smtClean="0"/>
              <a:t>4 drafts that </a:t>
            </a:r>
            <a:r>
              <a:rPr lang="en-US" dirty="0"/>
              <a:t>have expired.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4996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Expired Drafts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910455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schwarz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-for-</a:t>
            </a:r>
            <a:r>
              <a:rPr lang="en-US" dirty="0" err="1" smtClean="0"/>
              <a:t>gw</a:t>
            </a:r>
            <a:endParaRPr lang="en-US" dirty="0" smtClean="0"/>
          </a:p>
          <a:p>
            <a:pPr lvl="1"/>
            <a:r>
              <a:rPr lang="en-US" dirty="0" smtClean="0"/>
              <a:t>Still to be done</a:t>
            </a:r>
          </a:p>
          <a:p>
            <a:r>
              <a:rPr lang="en-US" strike="dblStrike" dirty="0" smtClean="0"/>
              <a:t>draft-</a:t>
            </a:r>
            <a:r>
              <a:rPr lang="en-US" strike="dblStrike" dirty="0" err="1" smtClean="0"/>
              <a:t>jesske</a:t>
            </a:r>
            <a:r>
              <a:rPr lang="en-US" strike="dblStrike" dirty="0" smtClean="0"/>
              <a:t>-</a:t>
            </a:r>
            <a:r>
              <a:rPr lang="en-US" strike="dblStrike" dirty="0" err="1" smtClean="0"/>
              <a:t>sipcore</a:t>
            </a:r>
            <a:r>
              <a:rPr lang="en-US" strike="dblStrike" dirty="0" smtClean="0"/>
              <a:t>-sip-tree-cap-indicators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Removed from CT1 spec. No more dependency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oauth</a:t>
            </a:r>
            <a:r>
              <a:rPr lang="en-US" dirty="0" smtClean="0"/>
              <a:t>-pop-architecture</a:t>
            </a:r>
          </a:p>
          <a:p>
            <a:pPr lvl="1"/>
            <a:r>
              <a:rPr lang="en-US" dirty="0" smtClean="0"/>
              <a:t>Title: OAuth </a:t>
            </a:r>
            <a:r>
              <a:rPr lang="en-US" dirty="0"/>
              <a:t>2.0 Proof-of-Possession (</a:t>
            </a:r>
            <a:r>
              <a:rPr lang="en-US" dirty="0" err="1"/>
              <a:t>PoP</a:t>
            </a:r>
            <a:r>
              <a:rPr lang="en-US" dirty="0"/>
              <a:t>) Security </a:t>
            </a:r>
            <a:r>
              <a:rPr lang="en-US" dirty="0" smtClean="0"/>
              <a:t>Architecture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Seems not required anymore as we could refer to RFC 7800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jesske</a:t>
            </a:r>
            <a:r>
              <a:rPr lang="en-US" dirty="0" smtClean="0"/>
              <a:t>-update-p-visited-network</a:t>
            </a:r>
            <a:r>
              <a:rPr lang="en-US" dirty="0"/>
              <a:t>		</a:t>
            </a:r>
            <a:endParaRPr lang="en-US" dirty="0" smtClean="0"/>
          </a:p>
          <a:p>
            <a:pPr lvl="1"/>
            <a:r>
              <a:rPr lang="en-US" dirty="0" smtClean="0"/>
              <a:t>Title</a:t>
            </a:r>
            <a:r>
              <a:rPr lang="en-US" dirty="0"/>
              <a:t>: Update to P-Visited-Network-ID in SIP Requests and Responses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To be </a:t>
            </a:r>
            <a:r>
              <a:rPr lang="en-US" dirty="0" err="1" smtClean="0">
                <a:solidFill>
                  <a:srgbClr val="FF0000"/>
                </a:solidFill>
              </a:rPr>
              <a:t>reactived</a:t>
            </a:r>
            <a:r>
              <a:rPr lang="en-US" dirty="0" smtClean="0">
                <a:solidFill>
                  <a:srgbClr val="FF0000"/>
                </a:solidFill>
              </a:rPr>
              <a:t> by Roland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3418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Lionel Morand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3GPP-IETF Liaison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lionel.morand@orange.com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IANA Action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618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IANA number Assignment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Thanks to IESG, IANA has allocated the port 37472 to W1 interface</a:t>
            </a:r>
          </a:p>
          <a:p>
            <a:r>
              <a:rPr lang="en-US" dirty="0" smtClean="0"/>
              <a:t>3GPP is tasked to work on alternative solutions to avoid the need for port assignment for (private) 3GPP interfaces</a:t>
            </a:r>
          </a:p>
          <a:p>
            <a:r>
              <a:rPr lang="en-US" dirty="0" smtClean="0"/>
              <a:t>A study has been initiated in CT4 (WID approved at CT#89-e)</a:t>
            </a:r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New </a:t>
            </a:r>
            <a:r>
              <a:rPr lang="fr-FR" dirty="0" err="1" smtClean="0"/>
              <a:t>Published</a:t>
            </a:r>
            <a:r>
              <a:rPr lang="fr-FR" dirty="0" smtClean="0"/>
              <a:t> </a:t>
            </a:r>
            <a:r>
              <a:rPr lang="fr-FR" dirty="0" err="1" smtClean="0"/>
              <a:t>RFCs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New published RFCs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dirty="0" smtClean="0"/>
              <a:t>RFC 8684</a:t>
            </a:r>
          </a:p>
          <a:p>
            <a:pPr lvl="1"/>
            <a:r>
              <a:rPr lang="en-US" dirty="0" smtClean="0"/>
              <a:t>Title: </a:t>
            </a:r>
            <a:r>
              <a:rPr lang="en-US" dirty="0"/>
              <a:t>TCP Extensions for Multipath Operation with Multiple Addresses</a:t>
            </a:r>
            <a:endParaRPr lang="en-US" dirty="0" smtClean="0"/>
          </a:p>
          <a:p>
            <a:pPr lvl="1"/>
            <a:r>
              <a:rPr lang="en-US" dirty="0" smtClean="0"/>
              <a:t>Was: draft-ietf-mptcp-rfc6824bis</a:t>
            </a:r>
          </a:p>
          <a:p>
            <a:pPr lvl="1"/>
            <a:r>
              <a:rPr lang="en-US" dirty="0" smtClean="0"/>
              <a:t>To be updated: TS 23.501 Rel-16</a:t>
            </a:r>
            <a:endParaRPr lang="en-US" dirty="0"/>
          </a:p>
          <a:p>
            <a:r>
              <a:rPr lang="en-US" dirty="0"/>
              <a:t>RFC 8693</a:t>
            </a:r>
            <a:endParaRPr lang="fr-FR" dirty="0"/>
          </a:p>
          <a:p>
            <a:pPr lvl="1"/>
            <a:r>
              <a:rPr lang="en-US" dirty="0" smtClean="0"/>
              <a:t>Title: OAuth </a:t>
            </a:r>
            <a:r>
              <a:rPr lang="en-US" dirty="0"/>
              <a:t>2.0 Token </a:t>
            </a:r>
            <a:r>
              <a:rPr lang="en-US" dirty="0" smtClean="0"/>
              <a:t>Exchange</a:t>
            </a:r>
          </a:p>
          <a:p>
            <a:pPr lvl="1"/>
            <a:r>
              <a:rPr lang="en-US" dirty="0"/>
              <a:t>Was: 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oauth</a:t>
            </a:r>
            <a:r>
              <a:rPr lang="en-US" dirty="0"/>
              <a:t>-token-exchange</a:t>
            </a:r>
          </a:p>
          <a:p>
            <a:pPr lvl="1"/>
            <a:r>
              <a:rPr lang="en-US" dirty="0" smtClean="0"/>
              <a:t>To be updated: TS 24.482 (since rel-14)</a:t>
            </a:r>
            <a:endParaRPr lang="en-US" dirty="0"/>
          </a:p>
          <a:p>
            <a:r>
              <a:rPr lang="fr-FR" dirty="0" smtClean="0"/>
              <a:t>RFC 8787 </a:t>
            </a:r>
            <a:r>
              <a:rPr lang="fr-FR" dirty="0"/>
              <a:t>(</a:t>
            </a:r>
            <a:r>
              <a:rPr lang="fr-FR" dirty="0">
                <a:solidFill>
                  <a:srgbClr val="FF0000"/>
                </a:solidFill>
              </a:rPr>
              <a:t>NEW</a:t>
            </a:r>
            <a:r>
              <a:rPr lang="fr-FR" dirty="0"/>
              <a:t>)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</a:t>
            </a:r>
            <a:r>
              <a:rPr lang="en-US" dirty="0"/>
              <a:t>Location Source Parameter for the SIP Geolocation Header Field</a:t>
            </a:r>
          </a:p>
          <a:p>
            <a:pPr lvl="1"/>
            <a:r>
              <a:rPr lang="en-US" dirty="0"/>
              <a:t>Was: </a:t>
            </a:r>
            <a:r>
              <a:rPr lang="fr-FR" dirty="0" err="1"/>
              <a:t>draft-ietf-sipcore-locparam</a:t>
            </a:r>
            <a:r>
              <a:rPr lang="fr-FR" dirty="0"/>
              <a:t> </a:t>
            </a:r>
            <a:endParaRPr lang="fr-FR" dirty="0" smtClean="0"/>
          </a:p>
          <a:p>
            <a:pPr lvl="1"/>
            <a:r>
              <a:rPr lang="en-US" dirty="0" smtClean="0"/>
              <a:t>To </a:t>
            </a:r>
            <a:r>
              <a:rPr lang="en-US" dirty="0"/>
              <a:t>be updated: TS </a:t>
            </a:r>
            <a:r>
              <a:rPr lang="en-US" dirty="0" smtClean="0"/>
              <a:t>24.229 </a:t>
            </a:r>
            <a:r>
              <a:rPr lang="en-US" dirty="0"/>
              <a:t>Rel-16</a:t>
            </a:r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965375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RFC </a:t>
            </a:r>
            <a:r>
              <a:rPr lang="fr-FR" dirty="0" smtClean="0"/>
              <a:t>8898</a:t>
            </a:r>
            <a:endParaRPr lang="fr-FR" dirty="0"/>
          </a:p>
          <a:p>
            <a:pPr lvl="1"/>
            <a:r>
              <a:rPr lang="en-US" dirty="0"/>
              <a:t>Title: Third-Party Token-based Authentication and Authorization for Session Initiation Protocol (SIP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/>
              <a:t>Was: 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sipcore</a:t>
            </a:r>
            <a:r>
              <a:rPr lang="en-US" dirty="0"/>
              <a:t>-sip-token-</a:t>
            </a:r>
            <a:r>
              <a:rPr lang="en-US" dirty="0" err="1"/>
              <a:t>authnz</a:t>
            </a:r>
            <a:r>
              <a:rPr lang="en-US" dirty="0"/>
              <a:t> </a:t>
            </a:r>
            <a:endParaRPr lang="en-US" dirty="0" smtClean="0"/>
          </a:p>
          <a:p>
            <a:pPr lvl="1"/>
            <a:r>
              <a:rPr lang="en-US" dirty="0" smtClean="0"/>
              <a:t>To </a:t>
            </a:r>
            <a:r>
              <a:rPr lang="en-US" dirty="0"/>
              <a:t>be updated: TS </a:t>
            </a:r>
            <a:r>
              <a:rPr lang="en-US" dirty="0" smtClean="0"/>
              <a:t>24.371 </a:t>
            </a:r>
            <a:r>
              <a:rPr lang="en-US" dirty="0"/>
              <a:t>(since </a:t>
            </a:r>
            <a:r>
              <a:rPr lang="en-US" dirty="0" smtClean="0"/>
              <a:t>rel-12)</a:t>
            </a:r>
          </a:p>
          <a:p>
            <a:pPr lvl="1"/>
            <a:endParaRPr lang="en-US" dirty="0" smtClean="0"/>
          </a:p>
          <a:p>
            <a:r>
              <a:rPr lang="en-US" dirty="0"/>
              <a:t>RFC </a:t>
            </a:r>
            <a:r>
              <a:rPr lang="fr-FR" dirty="0" smtClean="0"/>
              <a:t>8803</a:t>
            </a:r>
            <a:endParaRPr lang="fr-FR" dirty="0"/>
          </a:p>
          <a:p>
            <a:pPr lvl="1"/>
            <a:r>
              <a:rPr lang="en-US" dirty="0"/>
              <a:t>Title: </a:t>
            </a:r>
            <a:r>
              <a:rPr lang="fr-FR" dirty="0"/>
              <a:t>0-RTT TCP </a:t>
            </a:r>
            <a:r>
              <a:rPr lang="fr-FR" dirty="0" err="1"/>
              <a:t>Convert</a:t>
            </a:r>
            <a:r>
              <a:rPr lang="fr-FR" dirty="0"/>
              <a:t> Protocol </a:t>
            </a:r>
            <a:endParaRPr lang="fr-FR" dirty="0" smtClean="0"/>
          </a:p>
          <a:p>
            <a:pPr lvl="1"/>
            <a:r>
              <a:rPr lang="en-US" dirty="0" smtClean="0"/>
              <a:t>Was</a:t>
            </a:r>
            <a:r>
              <a:rPr lang="en-US" dirty="0"/>
              <a:t>: </a:t>
            </a:r>
            <a:r>
              <a:rPr lang="fr-FR" dirty="0" err="1" smtClean="0"/>
              <a:t>draft-ietf-tcpm-converters</a:t>
            </a:r>
            <a:endParaRPr lang="en-US" dirty="0"/>
          </a:p>
          <a:p>
            <a:pPr lvl="1"/>
            <a:r>
              <a:rPr lang="en-US" dirty="0"/>
              <a:t>To be updated: TS </a:t>
            </a:r>
            <a:r>
              <a:rPr lang="en-US" dirty="0" smtClean="0"/>
              <a:t>23.501, </a:t>
            </a:r>
            <a:r>
              <a:rPr lang="fr-FR" dirty="0" smtClean="0"/>
              <a:t>24.193</a:t>
            </a:r>
            <a:r>
              <a:rPr lang="fr-FR" dirty="0"/>
              <a:t>, </a:t>
            </a:r>
            <a:r>
              <a:rPr lang="fr-FR" dirty="0" smtClean="0"/>
              <a:t>29.244 </a:t>
            </a:r>
            <a:r>
              <a:rPr lang="en-US" dirty="0" smtClean="0"/>
              <a:t>(</a:t>
            </a:r>
            <a:r>
              <a:rPr lang="en-US" dirty="0"/>
              <a:t>since </a:t>
            </a:r>
            <a:r>
              <a:rPr lang="en-US" dirty="0" smtClean="0"/>
              <a:t>rel-16)</a:t>
            </a:r>
            <a:endParaRPr lang="en-US" dirty="0"/>
          </a:p>
          <a:p>
            <a:pPr lvl="1"/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88899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</a:t>
            </a:r>
            <a:r>
              <a:rPr lang="fr-FR" dirty="0" smtClean="0"/>
              <a:t>queue (</a:t>
            </a:r>
            <a:r>
              <a:rPr lang="fr-FR" dirty="0" err="1" smtClean="0"/>
              <a:t>rtcweb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-overview</a:t>
            </a:r>
          </a:p>
          <a:p>
            <a:pPr lvl="1"/>
            <a:r>
              <a:rPr lang="en-US" dirty="0"/>
              <a:t>Title: Overview: Real Time Protocols for Browser-based Applications</a:t>
            </a:r>
          </a:p>
          <a:p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</a:t>
            </a:r>
            <a:r>
              <a:rPr lang="fr-FR" dirty="0" err="1"/>
              <a:t>rtcweb</a:t>
            </a:r>
            <a:r>
              <a:rPr lang="fr-FR" dirty="0"/>
              <a:t>-data-</a:t>
            </a:r>
            <a:r>
              <a:rPr lang="fr-FR" dirty="0" err="1"/>
              <a:t>channel</a:t>
            </a:r>
            <a:r>
              <a:rPr lang="fr-FR" dirty="0"/>
              <a:t> 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</a:t>
            </a:r>
            <a:r>
              <a:rPr lang="fr-FR" dirty="0" err="1"/>
              <a:t>WebRTC</a:t>
            </a:r>
            <a:r>
              <a:rPr lang="fr-FR" dirty="0"/>
              <a:t> Data </a:t>
            </a:r>
            <a:r>
              <a:rPr lang="fr-FR" dirty="0" err="1" smtClean="0"/>
              <a:t>Channels</a:t>
            </a:r>
            <a:endParaRPr lang="fr-FR" dirty="0" smtClean="0"/>
          </a:p>
          <a:p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</a:t>
            </a:r>
            <a:r>
              <a:rPr lang="fr-FR" dirty="0" err="1"/>
              <a:t>rtcweb</a:t>
            </a:r>
            <a:r>
              <a:rPr lang="fr-FR" dirty="0"/>
              <a:t>-data-</a:t>
            </a:r>
            <a:r>
              <a:rPr lang="fr-FR" dirty="0" err="1"/>
              <a:t>protocol</a:t>
            </a:r>
            <a:endParaRPr lang="fr-FR" dirty="0"/>
          </a:p>
          <a:p>
            <a:pPr lvl="1"/>
            <a:r>
              <a:rPr lang="fr-FR" dirty="0" err="1"/>
              <a:t>WebRTC</a:t>
            </a:r>
            <a:r>
              <a:rPr lang="fr-FR" dirty="0"/>
              <a:t> Data Channel Establishment Protocol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-security</a:t>
            </a:r>
          </a:p>
          <a:p>
            <a:pPr lvl="1"/>
            <a:r>
              <a:rPr lang="en-US" dirty="0"/>
              <a:t>Title: Security Considerations for </a:t>
            </a:r>
            <a:r>
              <a:rPr lang="en-US" dirty="0" err="1" smtClean="0"/>
              <a:t>WebRTC</a:t>
            </a:r>
            <a:endParaRPr lang="en-US" dirty="0" smtClean="0"/>
          </a:p>
          <a:p>
            <a:pPr marL="457200" lvl="1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5916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14849</TotalTime>
  <Words>594</Words>
  <Application>Microsoft Office PowerPoint</Application>
  <PresentationFormat>Grand écran</PresentationFormat>
  <Paragraphs>123</Paragraphs>
  <Slides>21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8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IETF Status Report  to TSG CT/SA#89</vt:lpstr>
      <vt:lpstr>Summary</vt:lpstr>
      <vt:lpstr>IANA Action</vt:lpstr>
      <vt:lpstr>IANA number Assignment</vt:lpstr>
      <vt:lpstr>New Published RFCs</vt:lpstr>
      <vt:lpstr>New published RFCs</vt:lpstr>
      <vt:lpstr>Présentation PowerPoint</vt:lpstr>
      <vt:lpstr>Drafts in RFC Editor queue</vt:lpstr>
      <vt:lpstr>Drafts in RFC Editor queue (rtcweb)</vt:lpstr>
      <vt:lpstr>Drafts in RFC Editor queue (clue)</vt:lpstr>
      <vt:lpstr>Drafts in RFC Editor queue (clue)</vt:lpstr>
      <vt:lpstr>Drafts in RFC Editor queue (mmusic)</vt:lpstr>
      <vt:lpstr>Drafts in RFC Editor queue (mmusic)</vt:lpstr>
      <vt:lpstr>Drafts in RFC Editor queue (other)</vt:lpstr>
      <vt:lpstr>Drafts under IESG review</vt:lpstr>
      <vt:lpstr>Drafts under IESG review</vt:lpstr>
      <vt:lpstr>Active WG document</vt:lpstr>
      <vt:lpstr>Active WG document</vt:lpstr>
      <vt:lpstr>Individual submission</vt:lpstr>
      <vt:lpstr>Expired Drafts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MORAND Lionel TGI/OLN</cp:lastModifiedBy>
  <cp:revision>700</cp:revision>
  <dcterms:created xsi:type="dcterms:W3CDTF">2010-02-05T13:52:04Z</dcterms:created>
  <dcterms:modified xsi:type="dcterms:W3CDTF">2020-10-01T09:31:04Z</dcterms:modified>
  <cp:contentStatus>Template 2017</cp:contentStatus>
</cp:coreProperties>
</file>