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8"/>
  </p:notesMasterIdLst>
  <p:handoutMasterIdLst>
    <p:handoutMasterId r:id="rId19"/>
  </p:handoutMasterIdLst>
  <p:sldIdLst>
    <p:sldId id="341" r:id="rId2"/>
    <p:sldId id="363" r:id="rId3"/>
    <p:sldId id="366" r:id="rId4"/>
    <p:sldId id="377" r:id="rId5"/>
    <p:sldId id="368" r:id="rId6"/>
    <p:sldId id="369" r:id="rId7"/>
    <p:sldId id="370" r:id="rId8"/>
    <p:sldId id="371" r:id="rId9"/>
    <p:sldId id="372" r:id="rId10"/>
    <p:sldId id="373" r:id="rId11"/>
    <p:sldId id="374" r:id="rId12"/>
    <p:sldId id="375" r:id="rId13"/>
    <p:sldId id="365" r:id="rId14"/>
    <p:sldId id="376" r:id="rId15"/>
    <p:sldId id="378" r:id="rId16"/>
    <p:sldId id="379" r:id="rId1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00FF99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7627" autoAdjust="0"/>
    <p:restoredTop sz="99112" autoAdjust="0"/>
  </p:normalViewPr>
  <p:slideViewPr>
    <p:cSldViewPr snapToGrid="0">
      <p:cViewPr varScale="1">
        <p:scale>
          <a:sx n="92" d="100"/>
          <a:sy n="92" d="100"/>
        </p:scale>
        <p:origin x="102" y="5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Meeting #</a:t>
            </a:r>
            <a:r>
              <a:rPr lang="sv-SE" altLang="en-US" sz="1200" b="1" dirty="0" smtClean="0">
                <a:latin typeface="Arial "/>
              </a:rPr>
              <a:t>87-e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US" altLang="en-US" sz="1200" b="1" dirty="0" smtClean="0">
                <a:latin typeface="Arial "/>
              </a:rPr>
              <a:t>e-meeting, 16 </a:t>
            </a:r>
            <a:r>
              <a:rPr lang="en-US" altLang="en-US" sz="1200" b="1" dirty="0">
                <a:latin typeface="Arial "/>
              </a:rPr>
              <a:t>– </a:t>
            </a:r>
            <a:r>
              <a:rPr lang="en-US" altLang="en-US" sz="1200" b="1" dirty="0" smtClean="0">
                <a:latin typeface="Arial "/>
              </a:rPr>
              <a:t>17 March 2020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smtClean="0">
                <a:latin typeface="Arial "/>
              </a:rPr>
              <a:t>CP-200012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WG6 Status Report </a:t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CT#87-e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chairman,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423448"/>
              </p:ext>
            </p:extLst>
          </p:nvPr>
        </p:nvGraphicFramePr>
        <p:xfrm>
          <a:off x="209550" y="2282825"/>
          <a:ext cx="11742738" cy="2421285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i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CP-200083 (C6-200198)</a:t>
                      </a: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200" i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Report of SA3 S3-194455 </a:t>
                      </a:r>
                      <a:r>
                        <a:rPr lang="en-US" sz="1200" i="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Tdocs</a:t>
                      </a:r>
                      <a:r>
                        <a:rPr lang="en-US" sz="1200" i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recommendation (in Rel15)</a:t>
                      </a: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i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Thales DIS</a:t>
                      </a: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i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31.102</a:t>
                      </a: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i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CT1, SA3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i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CT3,</a:t>
                      </a:r>
                      <a:r>
                        <a:rPr lang="fr-FR" sz="1200" i="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CT4, SA2 ?</a:t>
                      </a: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altLang="fr-FR" dirty="0" err="1" smtClean="0"/>
              <a:t>History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from</a:t>
            </a:r>
            <a:r>
              <a:rPr lang="de-DE" altLang="fr-FR" dirty="0" smtClean="0"/>
              <a:t> CT#86:</a:t>
            </a:r>
          </a:p>
          <a:p>
            <a:pPr lvl="1"/>
            <a:r>
              <a:rPr lang="de-DE" altLang="fr-FR" dirty="0" err="1" smtClean="0"/>
              <a:t>No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clarification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received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from</a:t>
            </a:r>
            <a:r>
              <a:rPr lang="de-DE" altLang="fr-FR" dirty="0" smtClean="0"/>
              <a:t> SA1, SA2 </a:t>
            </a:r>
            <a:r>
              <a:rPr lang="de-DE" altLang="fr-FR" dirty="0" err="1" smtClean="0"/>
              <a:t>and</a:t>
            </a:r>
            <a:r>
              <a:rPr lang="de-DE" altLang="fr-FR" dirty="0" smtClean="0"/>
              <a:t> SA3 </a:t>
            </a:r>
            <a:r>
              <a:rPr lang="de-DE" altLang="fr-FR" dirty="0" err="1" smtClean="0"/>
              <a:t>before</a:t>
            </a:r>
            <a:r>
              <a:rPr lang="de-DE" altLang="fr-FR" dirty="0" smtClean="0"/>
              <a:t> CT6#97. </a:t>
            </a:r>
            <a:r>
              <a:rPr lang="de-DE" altLang="fr-FR" dirty="0" err="1" smtClean="0"/>
              <a:t>Hence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no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progress</a:t>
            </a:r>
            <a:r>
              <a:rPr lang="de-DE" altLang="fr-FR" dirty="0" smtClean="0"/>
              <a:t> on </a:t>
            </a:r>
            <a:r>
              <a:rPr lang="de-DE" altLang="fr-FR" dirty="0" err="1" smtClean="0"/>
              <a:t>issue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of</a:t>
            </a:r>
            <a:r>
              <a:rPr lang="de-DE" altLang="fr-FR" dirty="0" smtClean="0"/>
              <a:t> SUPI in form </a:t>
            </a:r>
            <a:r>
              <a:rPr lang="de-DE" altLang="fr-FR" dirty="0" err="1" smtClean="0"/>
              <a:t>of</a:t>
            </a:r>
            <a:r>
              <a:rPr lang="de-DE" altLang="fr-FR" dirty="0" smtClean="0"/>
              <a:t> NSI </a:t>
            </a:r>
            <a:r>
              <a:rPr lang="de-DE" altLang="fr-FR" dirty="0" err="1" smtClean="0"/>
              <a:t>and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if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more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than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one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identifier</a:t>
            </a:r>
            <a:r>
              <a:rPr lang="de-DE" altLang="fr-FR" dirty="0" smtClean="0"/>
              <a:t> (NSI </a:t>
            </a:r>
            <a:r>
              <a:rPr lang="de-DE" altLang="fr-FR" dirty="0" err="1" smtClean="0"/>
              <a:t>and</a:t>
            </a:r>
            <a:r>
              <a:rPr lang="de-DE" altLang="fr-FR" dirty="0" smtClean="0"/>
              <a:t> IMSI) per USIM is </a:t>
            </a:r>
            <a:r>
              <a:rPr lang="de-DE" altLang="fr-FR" dirty="0" err="1" smtClean="0"/>
              <a:t>possible</a:t>
            </a:r>
            <a:r>
              <a:rPr lang="de-DE" altLang="fr-FR" dirty="0" smtClean="0"/>
              <a:t>/</a:t>
            </a:r>
            <a:r>
              <a:rPr lang="de-DE" altLang="fr-FR" dirty="0" err="1" smtClean="0"/>
              <a:t>necessary</a:t>
            </a:r>
            <a:endParaRPr lang="de-DE" altLang="fr-FR" dirty="0" smtClean="0"/>
          </a:p>
          <a:p>
            <a:pPr lvl="1"/>
            <a:r>
              <a:rPr lang="de-DE" altLang="fr-FR" dirty="0" smtClean="0"/>
              <a:t>Additional </a:t>
            </a:r>
            <a:r>
              <a:rPr lang="de-DE" altLang="fr-FR" dirty="0" err="1" smtClean="0"/>
              <a:t>issue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identified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related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to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security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requirements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for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usage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and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storage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of</a:t>
            </a:r>
            <a:r>
              <a:rPr lang="de-DE" altLang="fr-FR" dirty="0" smtClean="0"/>
              <a:t> NSI </a:t>
            </a:r>
            <a:r>
              <a:rPr lang="de-DE" altLang="fr-FR" dirty="0" err="1" smtClean="0"/>
              <a:t>and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credentials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for</a:t>
            </a:r>
            <a:r>
              <a:rPr lang="de-DE" altLang="fr-FR" dirty="0" smtClean="0"/>
              <a:t> private </a:t>
            </a:r>
            <a:r>
              <a:rPr lang="de-DE" altLang="fr-FR" dirty="0" err="1" smtClean="0"/>
              <a:t>networks</a:t>
            </a:r>
            <a:r>
              <a:rPr lang="de-DE" altLang="fr-FR" dirty="0" smtClean="0"/>
              <a:t> in </a:t>
            </a:r>
            <a:r>
              <a:rPr lang="de-DE" altLang="fr-FR" dirty="0" err="1" smtClean="0"/>
              <a:t>case</a:t>
            </a:r>
            <a:r>
              <a:rPr lang="de-DE" altLang="fr-FR" dirty="0" smtClean="0"/>
              <a:t> 5G-AKA </a:t>
            </a:r>
            <a:r>
              <a:rPr lang="de-DE" altLang="fr-FR" dirty="0" err="1" smtClean="0"/>
              <a:t>or</a:t>
            </a:r>
            <a:r>
              <a:rPr lang="de-DE" altLang="fr-FR" dirty="0" smtClean="0"/>
              <a:t> EAP-AKA‘ </a:t>
            </a:r>
            <a:r>
              <a:rPr lang="de-DE" altLang="fr-FR" dirty="0" err="1" smtClean="0"/>
              <a:t>are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used</a:t>
            </a:r>
            <a:r>
              <a:rPr lang="de-DE" altLang="fr-FR" dirty="0" smtClean="0"/>
              <a:t>. LS </a:t>
            </a:r>
            <a:r>
              <a:rPr lang="de-DE" altLang="fr-FR" dirty="0" err="1" smtClean="0"/>
              <a:t>sent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to</a:t>
            </a:r>
            <a:r>
              <a:rPr lang="de-DE" altLang="fr-FR" dirty="0" smtClean="0"/>
              <a:t> SA2, SA3 </a:t>
            </a:r>
            <a:r>
              <a:rPr lang="de-DE" altLang="fr-FR" dirty="0" err="1" smtClean="0"/>
              <a:t>and</a:t>
            </a:r>
            <a:r>
              <a:rPr lang="de-DE" altLang="fr-FR" dirty="0" smtClean="0"/>
              <a:t> CT1 </a:t>
            </a:r>
          </a:p>
          <a:p>
            <a:r>
              <a:rPr lang="de-DE" altLang="fr-FR" dirty="0" smtClean="0"/>
              <a:t>Responses </a:t>
            </a:r>
            <a:r>
              <a:rPr lang="de-DE" altLang="fr-FR" dirty="0" err="1" smtClean="0"/>
              <a:t>from</a:t>
            </a:r>
            <a:r>
              <a:rPr lang="de-DE" altLang="fr-FR" dirty="0" smtClean="0"/>
              <a:t> SA1, SA2, SA3 </a:t>
            </a:r>
            <a:r>
              <a:rPr lang="de-DE" altLang="fr-FR" dirty="0" err="1" smtClean="0"/>
              <a:t>received</a:t>
            </a:r>
            <a:r>
              <a:rPr lang="de-DE" altLang="fr-FR" dirty="0" smtClean="0"/>
              <a:t> in CT6#98-e </a:t>
            </a:r>
            <a:r>
              <a:rPr lang="de-DE" altLang="fr-FR" dirty="0" err="1" smtClean="0"/>
              <a:t>and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clear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statement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that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only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one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identifier</a:t>
            </a:r>
            <a:r>
              <a:rPr lang="de-DE" altLang="fr-FR" dirty="0" smtClean="0"/>
              <a:t> (IMSI </a:t>
            </a:r>
            <a:r>
              <a:rPr lang="de-DE" altLang="fr-FR" dirty="0" err="1" smtClean="0"/>
              <a:t>or</a:t>
            </a:r>
            <a:r>
              <a:rPr lang="de-DE" altLang="fr-FR" dirty="0" smtClean="0"/>
              <a:t> NSI) per USIM </a:t>
            </a:r>
            <a:r>
              <a:rPr lang="de-DE" altLang="fr-FR" dirty="0" err="1" smtClean="0"/>
              <a:t>application</a:t>
            </a:r>
            <a:r>
              <a:rPr lang="de-DE" altLang="fr-FR" dirty="0" smtClean="0"/>
              <a:t>. </a:t>
            </a:r>
            <a:r>
              <a:rPr lang="de-DE" altLang="fr-FR" dirty="0" smtClean="0"/>
              <a:t>As a </a:t>
            </a:r>
            <a:r>
              <a:rPr lang="de-DE" altLang="fr-FR" dirty="0" err="1" smtClean="0"/>
              <a:t>result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and</a:t>
            </a:r>
            <a:r>
              <a:rPr lang="de-DE" altLang="fr-FR" dirty="0" smtClean="0"/>
              <a:t> due </a:t>
            </a:r>
            <a:r>
              <a:rPr lang="de-DE" altLang="fr-FR" dirty="0" err="1" smtClean="0"/>
              <a:t>to</a:t>
            </a:r>
            <a:r>
              <a:rPr lang="de-DE" altLang="fr-FR" dirty="0" smtClean="0"/>
              <a:t> SNPNs </a:t>
            </a:r>
            <a:r>
              <a:rPr lang="de-DE" altLang="fr-FR" dirty="0" err="1" smtClean="0"/>
              <a:t>being</a:t>
            </a:r>
            <a:r>
              <a:rPr lang="de-DE" altLang="fr-FR" dirty="0" smtClean="0"/>
              <a:t> a Rel-16 </a:t>
            </a:r>
            <a:r>
              <a:rPr lang="de-DE" altLang="fr-FR" dirty="0" err="1" smtClean="0"/>
              <a:t>feature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and</a:t>
            </a:r>
            <a:r>
              <a:rPr lang="de-DE" altLang="fr-FR" dirty="0" smtClean="0"/>
              <a:t> IMSI </a:t>
            </a:r>
            <a:r>
              <a:rPr lang="de-DE" altLang="fr-FR" dirty="0" err="1" smtClean="0"/>
              <a:t>being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mandatory</a:t>
            </a:r>
            <a:r>
              <a:rPr lang="de-DE" altLang="fr-FR" dirty="0" smtClean="0"/>
              <a:t> in Rel-15, </a:t>
            </a:r>
            <a:r>
              <a:rPr lang="de-DE" altLang="fr-FR" dirty="0" err="1" smtClean="0"/>
              <a:t>removed</a:t>
            </a:r>
            <a:r>
              <a:rPr lang="de-DE" altLang="fr-FR" dirty="0" smtClean="0"/>
              <a:t> NSI </a:t>
            </a:r>
            <a:r>
              <a:rPr lang="de-DE" altLang="fr-FR" dirty="0" err="1" smtClean="0"/>
              <a:t>storage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capability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from</a:t>
            </a:r>
            <a:r>
              <a:rPr lang="de-DE" altLang="fr-FR" dirty="0" smtClean="0"/>
              <a:t> Rel-15. This is a non-</a:t>
            </a:r>
            <a:r>
              <a:rPr lang="de-DE" altLang="fr-FR" dirty="0" err="1" smtClean="0"/>
              <a:t>backwards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compatible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change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and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possibly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requires</a:t>
            </a:r>
            <a:r>
              <a:rPr lang="de-DE" altLang="fr-FR" dirty="0" smtClean="0"/>
              <a:t> </a:t>
            </a:r>
            <a:r>
              <a:rPr lang="de-DE" altLang="fr-FR" dirty="0" err="1" smtClean="0"/>
              <a:t>changes</a:t>
            </a:r>
            <a:r>
              <a:rPr lang="de-DE" altLang="fr-FR" dirty="0" smtClean="0"/>
              <a:t> in SA2, SA3, CT1, CT3, CT4</a:t>
            </a:r>
            <a:endParaRPr lang="de-DE" altLang="fr-FR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 smtClean="0">
                <a:ea typeface="MS PGothic" panose="020B0600070205080204" pitchFamily="34" charset="-128"/>
              </a:rPr>
              <a:t>All </a:t>
            </a:r>
            <a:r>
              <a:rPr lang="en-US" altLang="ja-JP" sz="1800" dirty="0">
                <a:ea typeface="MS PGothic" panose="020B0600070205080204" pitchFamily="34" charset="-128"/>
              </a:rPr>
              <a:t>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590901"/>
              </p:ext>
            </p:extLst>
          </p:nvPr>
        </p:nvGraphicFramePr>
        <p:xfrm>
          <a:off x="1467616" y="1790795"/>
          <a:ext cx="8588550" cy="47577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1824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204457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5772269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438359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CP-200012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err="1">
                          <a:effectLst/>
                        </a:rPr>
                        <a:t>report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CT6 Status </a:t>
                      </a:r>
                      <a:r>
                        <a:rPr lang="de-DE" sz="1800" dirty="0" smtClean="0">
                          <a:effectLst/>
                        </a:rPr>
                        <a:t>Report</a:t>
                      </a: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2515864588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CP-200013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err="1">
                          <a:effectLst/>
                        </a:rPr>
                        <a:t>report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CT6 </a:t>
                      </a:r>
                      <a:r>
                        <a:rPr lang="de-DE" sz="1800" dirty="0" err="1">
                          <a:effectLst/>
                        </a:rPr>
                        <a:t>meeting</a:t>
                      </a:r>
                      <a:r>
                        <a:rPr lang="de-DE" sz="1800" dirty="0">
                          <a:effectLst/>
                        </a:rPr>
                        <a:t> </a:t>
                      </a:r>
                      <a:r>
                        <a:rPr lang="de-DE" sz="1800" dirty="0" err="1" smtClean="0">
                          <a:effectLst/>
                        </a:rPr>
                        <a:t>report</a:t>
                      </a:r>
                      <a:r>
                        <a:rPr lang="de-DE" sz="1800" dirty="0" smtClean="0">
                          <a:effectLst/>
                        </a:rPr>
                        <a:t> </a:t>
                      </a:r>
                      <a:r>
                        <a:rPr lang="de-DE" sz="1800" dirty="0">
                          <a:effectLst/>
                        </a:rPr>
                        <a:t>after previous plenary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699448145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CP-200083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Correction on TS 31.102 Rel-15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1423207732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CP-200084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on TS 31.121 on UE Conformance Test Aspects - CT6 aspects of 5G System Phase 1</a:t>
                      </a:r>
                      <a:endParaRPr lang="de-DE" sz="20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4079725673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CP-200085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  <a:r>
                        <a:rPr lang="en-GB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nhancements on TS 31.124 on UE Conformance Test Aspects - CT6 aspects of 5G System Phase 1</a:t>
                      </a:r>
                      <a:endParaRPr lang="de-DE" sz="18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529730864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CP-200086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on CT6 aspects of V2X services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674449044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CP-200087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 on TS 31.111 Rel-16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152607995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CP-200088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31.115 Rel-16</a:t>
                      </a:r>
                      <a:endParaRPr lang="de-DE" sz="18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436451625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CP-200089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Configuration file for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MuD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MiD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</a:t>
                      </a:r>
                      <a:endParaRPr lang="de-DE" sz="18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1535714622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CP-200090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TS 31.102 Rel-16</a:t>
                      </a:r>
                      <a:endParaRPr lang="de-DE" sz="18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2698227572"/>
                  </a:ext>
                </a:extLst>
              </a:tr>
              <a:tr h="39267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 smtClean="0">
                          <a:effectLst/>
                        </a:rPr>
                        <a:t>CP-200091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CR pack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PARLOS</a:t>
                      </a:r>
                      <a:endParaRPr lang="de-DE" sz="18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14898738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3989012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 smtClean="0">
                <a:latin typeface="Arial" pitchFamily="34" charset="0"/>
                <a:cs typeface="Arial" pitchFamily="34" charset="0"/>
              </a:rPr>
              <a:t>Heiko Kruse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</a:t>
            </a: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WG6 Chairman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 smtClean="0"/>
              <a:t>Re-elected</a:t>
            </a:r>
            <a:r>
              <a:rPr lang="fr-FR" altLang="en-US" sz="1800" dirty="0" smtClean="0"/>
              <a:t> at CT6#97</a:t>
            </a:r>
            <a:r>
              <a:rPr lang="fr-FR" altLang="en-US" sz="1800" dirty="0"/>
              <a:t/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CT6#98-e </a:t>
            </a:r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3773487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CT6#99 (canceled)</a:t>
            </a:r>
          </a:p>
          <a:p>
            <a:pPr lvl="2"/>
            <a:r>
              <a:rPr lang="en-US" altLang="fr-FR" dirty="0" smtClean="0"/>
              <a:t>CT6#100 (Wroclaw, Poland)</a:t>
            </a:r>
            <a:endParaRPr lang="en-US" altLang="fr-FR" dirty="0"/>
          </a:p>
          <a:p>
            <a:pPr lvl="1"/>
            <a:r>
              <a:rPr lang="en-US" altLang="fr-FR" dirty="0" smtClean="0"/>
              <a:t>Ad-hoc</a:t>
            </a:r>
            <a:r>
              <a:rPr lang="en-US" altLang="fr-FR" dirty="0"/>
              <a:t>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 smtClean="0"/>
              <a:t>98 </a:t>
            </a:r>
          </a:p>
          <a:p>
            <a:pPr lvl="1"/>
            <a:r>
              <a:rPr lang="en-US" dirty="0" smtClean="0"/>
              <a:t>Agreed </a:t>
            </a:r>
            <a:r>
              <a:rPr lang="en-US" dirty="0"/>
              <a:t>CRs </a:t>
            </a:r>
          </a:p>
          <a:p>
            <a:pPr lvl="1"/>
            <a:r>
              <a:rPr lang="en-US" dirty="0" smtClean="0"/>
              <a:t>31</a:t>
            </a:r>
            <a:endParaRPr lang="en-US" dirty="0"/>
          </a:p>
          <a:p>
            <a:pPr lvl="1"/>
            <a:r>
              <a:rPr lang="en-US" dirty="0"/>
              <a:t>Cat </a:t>
            </a:r>
            <a:r>
              <a:rPr lang="en-US" dirty="0" smtClean="0"/>
              <a:t>A(0)/</a:t>
            </a:r>
            <a:r>
              <a:rPr lang="en-US" dirty="0" smtClean="0"/>
              <a:t>B </a:t>
            </a:r>
            <a:r>
              <a:rPr lang="en-US" dirty="0" smtClean="0"/>
              <a:t>(22)/</a:t>
            </a:r>
            <a:r>
              <a:rPr lang="en-US" dirty="0"/>
              <a:t>C (0)/F </a:t>
            </a:r>
            <a:r>
              <a:rPr lang="en-US" dirty="0" smtClean="0"/>
              <a:t>(9</a:t>
            </a:r>
            <a:r>
              <a:rPr lang="en-US" dirty="0" smtClean="0"/>
              <a:t>)/</a:t>
            </a:r>
            <a:r>
              <a:rPr lang="en-US" dirty="0"/>
              <a:t>D </a:t>
            </a:r>
            <a:r>
              <a:rPr lang="en-US" dirty="0" smtClean="0"/>
              <a:t>(0) </a:t>
            </a:r>
            <a:endParaRPr lang="en-US" dirty="0"/>
          </a:p>
          <a:p>
            <a:pPr lvl="1"/>
            <a:r>
              <a:rPr lang="en-US" dirty="0" smtClean="0"/>
              <a:t>Rel-15 </a:t>
            </a:r>
            <a:r>
              <a:rPr lang="en-US" dirty="0" smtClean="0"/>
              <a:t>(</a:t>
            </a:r>
            <a:r>
              <a:rPr lang="en-US" dirty="0"/>
              <a:t>1</a:t>
            </a:r>
            <a:r>
              <a:rPr lang="en-US" dirty="0" smtClean="0"/>
              <a:t>) + Test(19) </a:t>
            </a:r>
            <a:r>
              <a:rPr lang="en-US" dirty="0"/>
              <a:t>/ </a:t>
            </a:r>
            <a:r>
              <a:rPr lang="en-US" dirty="0" smtClean="0"/>
              <a:t>Rel-16(11)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 smtClean="0"/>
              <a:t>CT6#98-e: 28 registered</a:t>
            </a: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/revised agreed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534172"/>
              </p:ext>
            </p:extLst>
          </p:nvPr>
        </p:nvGraphicFramePr>
        <p:xfrm>
          <a:off x="209550" y="2282825"/>
          <a:ext cx="11742738" cy="2777843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C6-200157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Cellular </a:t>
                      </a:r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support and evolution for the 5G System (5G_CIoT)</a:t>
                      </a:r>
                      <a:endParaRPr lang="en-US" sz="16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Qualcomm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200" i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For CT6, </a:t>
                      </a:r>
                      <a:r>
                        <a:rPr lang="en-US" sz="1200" i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 work </a:t>
                      </a:r>
                      <a:r>
                        <a:rPr lang="en-US" sz="1200" i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expected </a:t>
                      </a:r>
                      <a:r>
                        <a:rPr lang="en-US" sz="1200" i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anymore.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200" i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Endorsed by CT6</a:t>
                      </a:r>
                      <a:endParaRPr lang="en-US" sz="1200" i="1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C6-200159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Multi-device and multi-identity (</a:t>
                      </a:r>
                      <a:r>
                        <a:rPr lang="en-GB" sz="18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MuD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Ericsson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i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Addition of CT6 impacts</a:t>
                      </a:r>
                      <a:r>
                        <a:rPr lang="fr-FR" sz="1200" i="1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-</a:t>
                      </a:r>
                      <a:r>
                        <a:rPr lang="fr-FR" sz="1200" i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configuration data in ISIM and USIM applications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i="1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Endorsed</a:t>
                      </a:r>
                      <a:r>
                        <a:rPr lang="fr-FR" sz="1200" i="1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by CT6</a:t>
                      </a:r>
                      <a:endParaRPr lang="fr-FR" sz="1200" i="1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629809"/>
              </p:ext>
            </p:extLst>
          </p:nvPr>
        </p:nvGraphicFramePr>
        <p:xfrm>
          <a:off x="304799" y="2126071"/>
          <a:ext cx="11173841" cy="3427821"/>
        </p:xfrm>
        <a:graphic>
          <a:graphicData uri="http://schemas.openxmlformats.org/drawingml/2006/table">
            <a:tbl>
              <a:tblPr firstRow="1" firstCol="1" bandRow="1"/>
              <a:tblGrid>
                <a:gridCol w="6083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9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0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29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82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UE Conformance Test Aspects – CT6 aspects of 5G System Phase 1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5GS_Ph1_UEConTest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(</a:t>
                      </a:r>
                      <a:r>
                        <a:rPr lang="fr-FR" sz="1100" dirty="0" err="1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Comprion</a:t>
                      </a:r>
                      <a:r>
                        <a:rPr lang="fr-FR" sz="11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)</a:t>
                      </a:r>
                      <a:endParaRPr lang="fr-FR" sz="11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2019-11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85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CP-183242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System enhancements for Provision of Access to Restricted Local Operator Services by Unauthenticated UEs</a:t>
                      </a:r>
                      <a:endParaRPr lang="fr-FR" sz="1600" b="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PARLOS</a:t>
                      </a:r>
                    </a:p>
                    <a:p>
                      <a:pPr algn="ctr"/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(Nokia)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CP-190107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Cellular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IoT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 support and evolution for the 5G System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5G_CIoT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(</a:t>
                      </a:r>
                      <a:r>
                        <a:rPr lang="fr-FR" sz="1100" b="0" dirty="0" err="1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Qualcomm</a:t>
                      </a:r>
                      <a:r>
                        <a:rPr lang="fr-FR" sz="11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)</a:t>
                      </a:r>
                      <a:endParaRPr lang="fr-FR" sz="11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CP-190198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New - Architecture enhancements for 3GPP support of advanced V2X services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(Huawei/</a:t>
                      </a:r>
                      <a:r>
                        <a:rPr lang="en-GB" sz="12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fr-FR" sz="11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CP-191235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 aspects on wireless and wireline convergence for the 5G system architecture</a:t>
                      </a:r>
                      <a:endParaRPr lang="de-DE" sz="1600" b="0" kern="1200" dirty="0" smtClean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5WWC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(Huawei/</a:t>
                      </a:r>
                      <a:r>
                        <a:rPr lang="en-GB" sz="12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fr-FR" sz="1100" b="0" dirty="0" smtClean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2019-12 for CT6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CP-192079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(Exception requested)</a:t>
                      </a:r>
                      <a:endParaRPr lang="fr-FR" sz="14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8121890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553892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6226363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422169"/>
              </p:ext>
            </p:extLst>
          </p:nvPr>
        </p:nvGraphicFramePr>
        <p:xfrm>
          <a:off x="809898" y="1999343"/>
          <a:ext cx="10411095" cy="1435261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Rel-16 work </a:t>
            </a:r>
            <a:r>
              <a:rPr lang="en-US" dirty="0" smtClean="0"/>
              <a:t>nearly closed</a:t>
            </a:r>
            <a:r>
              <a:rPr lang="en-US" dirty="0" smtClean="0"/>
              <a:t>, </a:t>
            </a:r>
            <a:r>
              <a:rPr lang="en-US" dirty="0" smtClean="0"/>
              <a:t>most of open work items have </a:t>
            </a:r>
            <a:r>
              <a:rPr lang="en-US" dirty="0" smtClean="0"/>
              <a:t>been closed</a:t>
            </a:r>
          </a:p>
          <a:p>
            <a:r>
              <a:rPr lang="en-US" dirty="0" smtClean="0"/>
              <a:t>One exception requested for work on 5WWC </a:t>
            </a:r>
            <a:endParaRPr lang="en-US" dirty="0" smtClean="0"/>
          </a:p>
          <a:p>
            <a:r>
              <a:rPr lang="en-US" dirty="0" smtClean="0"/>
              <a:t>Possible CT6 aspects covered late in work on </a:t>
            </a:r>
            <a:r>
              <a:rPr lang="en-US" dirty="0" smtClean="0"/>
              <a:t>5WWC and still some details open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Rel-15 core specifications stable – just </a:t>
            </a:r>
            <a:r>
              <a:rPr lang="en-US" dirty="0" smtClean="0"/>
              <a:t>one</a:t>
            </a:r>
            <a:r>
              <a:rPr lang="en-US" dirty="0" smtClean="0"/>
              <a:t> major correction related to SUPI storage.</a:t>
            </a:r>
          </a:p>
          <a:p>
            <a:r>
              <a:rPr lang="en-US" dirty="0" smtClean="0"/>
              <a:t>All other Rel-15 (or earlier) CRs have been postponed to next meeting (CT6#100)</a:t>
            </a:r>
            <a:endParaRPr lang="en-US" dirty="0"/>
          </a:p>
          <a:p>
            <a:r>
              <a:rPr lang="en-US" dirty="0" smtClean="0"/>
              <a:t>Nearly all</a:t>
            </a:r>
            <a:r>
              <a:rPr lang="en-US" dirty="0" smtClean="0"/>
              <a:t> </a:t>
            </a:r>
            <a:r>
              <a:rPr lang="en-US" dirty="0" smtClean="0"/>
              <a:t>Rel-15 CRs </a:t>
            </a:r>
            <a:r>
              <a:rPr lang="en-US" dirty="0" smtClean="0"/>
              <a:t>(</a:t>
            </a:r>
            <a:r>
              <a:rPr lang="en-US" dirty="0" smtClean="0"/>
              <a:t>19</a:t>
            </a:r>
            <a:r>
              <a:rPr lang="en-US" dirty="0" smtClean="0"/>
              <a:t> </a:t>
            </a:r>
            <a:r>
              <a:rPr lang="en-US" dirty="0" smtClean="0"/>
              <a:t>out of </a:t>
            </a:r>
            <a:r>
              <a:rPr lang="en-US" dirty="0" smtClean="0"/>
              <a:t>20) </a:t>
            </a:r>
            <a:r>
              <a:rPr lang="en-US" dirty="0" smtClean="0"/>
              <a:t>are for test specifications. Work </a:t>
            </a:r>
            <a:r>
              <a:rPr lang="en-US" dirty="0"/>
              <a:t>on Rel-15 Tests now progressing </a:t>
            </a:r>
            <a:r>
              <a:rPr lang="en-US" dirty="0" smtClean="0"/>
              <a:t>well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834</Words>
  <Application>Microsoft Office PowerPoint</Application>
  <PresentationFormat>Breitbild</PresentationFormat>
  <Paragraphs>183</Paragraphs>
  <Slides>16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23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CT WG6 Status Report  to TSG CT#87-e</vt:lpstr>
      <vt:lpstr>TSG CT WG6 Officials</vt:lpstr>
      <vt:lpstr>Meeting Calendar</vt:lpstr>
      <vt:lpstr>TSG WG CT6 Statistics</vt:lpstr>
      <vt:lpstr>New /revised agreed  Study/Work Items</vt:lpstr>
      <vt:lpstr>Work Plan</vt:lpstr>
      <vt:lpstr>TS/TR sent to CT plenary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Annex</vt:lpstr>
      <vt:lpstr>Overview of CT6 contributions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625</cp:revision>
  <dcterms:created xsi:type="dcterms:W3CDTF">2010-02-05T13:52:04Z</dcterms:created>
  <dcterms:modified xsi:type="dcterms:W3CDTF">2020-03-06T09:45:27Z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</Properties>
</file>