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82" r:id="rId3"/>
    <p:sldId id="363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80" r:id="rId18"/>
    <p:sldId id="365" r:id="rId19"/>
    <p:sldId id="381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32" y="-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TSG-CT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  <p:sp>
        <p:nvSpPr>
          <p:cNvPr id="17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CP-193257	</a:t>
            </a:r>
            <a:endParaRPr lang="sv-SE" altLang="en-US" sz="1200" b="1" dirty="0" smtClean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1_mm-cc-sm_ex-CN1/TSGC1_119_Wroclaw/Docs/C1-194364.zip" TargetMode="External"/><Relationship Id="rId2" Type="http://schemas.openxmlformats.org/officeDocument/2006/relationships/hyperlink" Target="http://www.3gpp.org/ftp/tsg_ct/WG1_mm-cc-sm_ex-CN1/TSGC1_119_Wroclaw/Docs/C1-194188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1_series/21.801/21801-g10.zip" TargetMode="External"/><Relationship Id="rId2" Type="http://schemas.openxmlformats.org/officeDocument/2006/relationships/hyperlink" Target="https://www.3gpp.org/ftp/Information/Working_Procedur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Specs/archive/21_series/21.900/21900-g10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Work Item Management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Block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sub-division of a </a:t>
            </a:r>
            <a:r>
              <a:rPr lang="en-GB" dirty="0" smtClean="0"/>
              <a:t>feature</a:t>
            </a:r>
          </a:p>
          <a:p>
            <a:r>
              <a:rPr lang="en-GB" dirty="0" smtClean="0"/>
              <a:t>Generally restricted to:</a:t>
            </a:r>
          </a:p>
          <a:p>
            <a:pPr lvl="1"/>
            <a:r>
              <a:rPr lang="en-GB" dirty="0" smtClean="0"/>
              <a:t>a </a:t>
            </a:r>
            <a:r>
              <a:rPr lang="en-GB" dirty="0"/>
              <a:t>single physical </a:t>
            </a:r>
            <a:endParaRPr lang="en-GB" dirty="0" smtClean="0"/>
          </a:p>
          <a:p>
            <a:pPr lvl="1"/>
            <a:r>
              <a:rPr lang="en-GB" dirty="0" smtClean="0"/>
              <a:t>logical </a:t>
            </a:r>
            <a:r>
              <a:rPr lang="en-GB" dirty="0"/>
              <a:t>entity </a:t>
            </a:r>
            <a:endParaRPr lang="en-GB" dirty="0" smtClean="0"/>
          </a:p>
          <a:p>
            <a:pPr lvl="1"/>
            <a:r>
              <a:rPr lang="en-GB" dirty="0" smtClean="0"/>
              <a:t>or </a:t>
            </a:r>
            <a:r>
              <a:rPr lang="en-GB" dirty="0"/>
              <a:t>a single </a:t>
            </a:r>
            <a:r>
              <a:rPr lang="en-GB" dirty="0" smtClean="0"/>
              <a:t>protocol</a:t>
            </a:r>
          </a:p>
          <a:p>
            <a:r>
              <a:rPr lang="en-GB" dirty="0" smtClean="0"/>
              <a:t>For simple </a:t>
            </a:r>
            <a:r>
              <a:rPr lang="en-GB" dirty="0"/>
              <a:t>features, a single building block may suffice, </a:t>
            </a:r>
            <a:r>
              <a:rPr lang="en-GB" dirty="0" smtClean="0"/>
              <a:t>then feature = building block</a:t>
            </a:r>
          </a:p>
          <a:p>
            <a:r>
              <a:rPr lang="en-GB" dirty="0" smtClean="0"/>
              <a:t>Can be further subdividing </a:t>
            </a:r>
            <a:r>
              <a:rPr lang="en-GB" dirty="0"/>
              <a:t>into smaller tasks, each representing a closely specified and easily comprehended </a:t>
            </a:r>
            <a:r>
              <a:rPr lang="en-GB" dirty="0" smtClean="0"/>
              <a:t>activity.</a:t>
            </a:r>
            <a:endParaRPr lang="en-GB" b="1" dirty="0"/>
          </a:p>
          <a:p>
            <a:pPr lvl="1"/>
            <a:r>
              <a:rPr lang="en-GB" dirty="0" smtClean="0"/>
              <a:t>divided </a:t>
            </a:r>
            <a:r>
              <a:rPr lang="en-GB" dirty="0"/>
              <a:t>by technical </a:t>
            </a:r>
            <a:r>
              <a:rPr lang="en-GB" dirty="0" smtClean="0"/>
              <a:t>content and/or </a:t>
            </a:r>
            <a:r>
              <a:rPr lang="en-GB" dirty="0"/>
              <a:t>by phase.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17416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Task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sub-division of a building block, representing a self-contained, well-scoped and well-scheduled item of </a:t>
            </a:r>
            <a:r>
              <a:rPr lang="en-GB" dirty="0" smtClean="0"/>
              <a:t>work</a:t>
            </a:r>
          </a:p>
          <a:p>
            <a:r>
              <a:rPr lang="en-GB" dirty="0"/>
              <a:t>lowest hierarchical level of breakdown </a:t>
            </a:r>
            <a:r>
              <a:rPr lang="en-GB" dirty="0" smtClean="0"/>
              <a:t>the scope of work</a:t>
            </a:r>
          </a:p>
          <a:p>
            <a:r>
              <a:rPr lang="en-US" dirty="0"/>
              <a:t>The output of a work task shall be: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or more new Technical Specifications (or Reports); and / or</a:t>
            </a:r>
          </a:p>
          <a:p>
            <a:pPr lvl="1"/>
            <a:r>
              <a:rPr lang="en-US" dirty="0" smtClean="0"/>
              <a:t>Change </a:t>
            </a:r>
            <a:r>
              <a:rPr lang="en-US" dirty="0"/>
              <a:t>Requests to existing TSs / TRs</a:t>
            </a:r>
            <a:r>
              <a:rPr lang="en-US" dirty="0" smtClean="0"/>
              <a:t>.</a:t>
            </a:r>
          </a:p>
          <a:p>
            <a:r>
              <a:rPr lang="en-GB" dirty="0" smtClean="0"/>
              <a:t>For simple </a:t>
            </a:r>
            <a:r>
              <a:rPr lang="en-GB" dirty="0"/>
              <a:t>building blocks, </a:t>
            </a:r>
            <a:r>
              <a:rPr lang="en-GB" dirty="0" smtClean="0"/>
              <a:t>work </a:t>
            </a:r>
            <a:r>
              <a:rPr lang="en-GB" dirty="0"/>
              <a:t>task </a:t>
            </a:r>
            <a:r>
              <a:rPr lang="en-GB" dirty="0" smtClean="0"/>
              <a:t>= </a:t>
            </a:r>
            <a:r>
              <a:rPr lang="en-GB" dirty="0"/>
              <a:t>building </a:t>
            </a:r>
            <a:r>
              <a:rPr lang="en-GB" dirty="0" smtClean="0"/>
              <a:t>block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7633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</a:t>
            </a:r>
            <a:r>
              <a:rPr lang="en-US" dirty="0" smtClean="0"/>
              <a:t>Rapporteur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Work Item shall have a R</a:t>
            </a:r>
            <a:r>
              <a:rPr lang="en-US" dirty="0" smtClean="0"/>
              <a:t>apporteur</a:t>
            </a:r>
          </a:p>
          <a:p>
            <a:r>
              <a:rPr lang="en-GB" dirty="0" smtClean="0"/>
              <a:t>Prime contact point</a:t>
            </a:r>
          </a:p>
          <a:p>
            <a:pPr lvl="1"/>
            <a:r>
              <a:rPr lang="en-GB" dirty="0" smtClean="0"/>
              <a:t>on technical matters</a:t>
            </a:r>
          </a:p>
          <a:p>
            <a:pPr lvl="1"/>
            <a:r>
              <a:rPr lang="en-GB" dirty="0" smtClean="0"/>
              <a:t>for information on progress throughout the drafting phases </a:t>
            </a:r>
          </a:p>
          <a:p>
            <a:pPr lvl="1"/>
            <a:r>
              <a:rPr lang="en-GB" dirty="0" smtClean="0"/>
              <a:t>inside </a:t>
            </a:r>
            <a:r>
              <a:rPr lang="en-GB" dirty="0"/>
              <a:t>or outside </a:t>
            </a:r>
            <a:r>
              <a:rPr lang="en-GB" dirty="0" smtClean="0"/>
              <a:t>3GPP </a:t>
            </a:r>
            <a:endParaRPr lang="en-US" dirty="0" smtClean="0"/>
          </a:p>
          <a:p>
            <a:r>
              <a:rPr lang="en-US" dirty="0" smtClean="0"/>
              <a:t>Selected 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regular attendees of the primary responsible </a:t>
            </a:r>
            <a:r>
              <a:rPr lang="en-US" dirty="0" smtClean="0"/>
              <a:t>Group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supporting </a:t>
            </a:r>
            <a:r>
              <a:rPr lang="en-US" dirty="0" smtClean="0"/>
              <a:t>companies</a:t>
            </a:r>
          </a:p>
        </p:txBody>
      </p:sp>
    </p:spTree>
    <p:extLst>
      <p:ext uri="{BB962C8B-B14F-4D97-AF65-F5344CB8AC3E}">
        <p14:creationId xmlns:p14="http://schemas.microsoft.com/office/powerpoint/2010/main" val="268075924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Work Item Rapporteur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 the WG, establish and update the Work Plan</a:t>
            </a:r>
          </a:p>
          <a:p>
            <a:r>
              <a:rPr lang="en-US" dirty="0" smtClean="0"/>
              <a:t>Monitor </a:t>
            </a:r>
            <a:r>
              <a:rPr lang="en-US" dirty="0"/>
              <a:t>the progress of the work in </a:t>
            </a:r>
            <a:r>
              <a:rPr lang="en-US" dirty="0" smtClean="0"/>
              <a:t>(all) WG(s)</a:t>
            </a:r>
          </a:p>
          <a:p>
            <a:r>
              <a:rPr lang="en-US" dirty="0"/>
              <a:t>Schedule </a:t>
            </a:r>
            <a:r>
              <a:rPr lang="en-US" dirty="0" smtClean="0"/>
              <a:t>offline sessions (drafting session, </a:t>
            </a:r>
            <a:r>
              <a:rPr lang="en-US" dirty="0" err="1" smtClean="0"/>
              <a:t>confcall</a:t>
            </a:r>
            <a:r>
              <a:rPr lang="en-US" dirty="0" smtClean="0"/>
              <a:t>, etc.) if needed</a:t>
            </a:r>
          </a:p>
          <a:p>
            <a:r>
              <a:rPr lang="en-US" dirty="0" smtClean="0"/>
              <a:t>Report </a:t>
            </a:r>
            <a:r>
              <a:rPr lang="en-US" dirty="0"/>
              <a:t>to the responsible WG </a:t>
            </a:r>
            <a:r>
              <a:rPr lang="en-US" dirty="0" smtClean="0"/>
              <a:t>on the progress of the work</a:t>
            </a:r>
            <a:endParaRPr lang="en-US" dirty="0"/>
          </a:p>
          <a:p>
            <a:r>
              <a:rPr lang="en-US" dirty="0" smtClean="0"/>
              <a:t>Identify the completion of the WI to update the 3GPP Work Plan</a:t>
            </a:r>
          </a:p>
          <a:p>
            <a:r>
              <a:rPr lang="en-US" dirty="0" smtClean="0"/>
              <a:t>Keep </a:t>
            </a:r>
            <a:r>
              <a:rPr lang="en-US" dirty="0"/>
              <a:t>the WI </a:t>
            </a:r>
            <a:r>
              <a:rPr lang="en-US" dirty="0" smtClean="0"/>
              <a:t>Description up-to-date (when needed)</a:t>
            </a:r>
          </a:p>
          <a:p>
            <a:r>
              <a:rPr lang="en-US" dirty="0" smtClean="0"/>
              <a:t>Help in the identification of rapporteurs for new specifications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739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Role of Specification Rapporteur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Serve </a:t>
            </a:r>
            <a:r>
              <a:rPr lang="en-GB" dirty="0"/>
              <a:t>as Editor </a:t>
            </a:r>
            <a:r>
              <a:rPr lang="en-GB" dirty="0" smtClean="0"/>
              <a:t>until </a:t>
            </a:r>
            <a:r>
              <a:rPr lang="en-GB" dirty="0"/>
              <a:t>the </a:t>
            </a:r>
            <a:r>
              <a:rPr lang="en-GB" dirty="0" smtClean="0"/>
              <a:t>specification.</a:t>
            </a:r>
          </a:p>
          <a:p>
            <a:pPr lvl="1"/>
            <a:r>
              <a:rPr lang="en-US" dirty="0" smtClean="0"/>
              <a:t>producing the </a:t>
            </a:r>
            <a:r>
              <a:rPr lang="en-US" dirty="0"/>
              <a:t>initial </a:t>
            </a:r>
            <a:r>
              <a:rPr lang="en-US" dirty="0" smtClean="0"/>
              <a:t>draft and </a:t>
            </a:r>
            <a:r>
              <a:rPr lang="en-US" dirty="0"/>
              <a:t>subsequent revised </a:t>
            </a:r>
            <a:r>
              <a:rPr lang="en-US" dirty="0" smtClean="0"/>
              <a:t>versions until approval of the specification.</a:t>
            </a:r>
          </a:p>
          <a:p>
            <a:r>
              <a:rPr lang="en-GB" dirty="0"/>
              <a:t>Oversee the technical quality of the specification.</a:t>
            </a:r>
            <a:endParaRPr lang="fr-FR" dirty="0"/>
          </a:p>
          <a:p>
            <a:r>
              <a:rPr lang="en-GB" dirty="0"/>
              <a:t>Explain the specification to any other group (inside or outside 3GPP), where appropriate.</a:t>
            </a:r>
            <a:endParaRPr lang="fr-FR" dirty="0"/>
          </a:p>
          <a:p>
            <a:r>
              <a:rPr lang="en-GB" dirty="0"/>
              <a:t>Serve as focal point for technical questions.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789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Specification Rapporteur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Deliver a clean specification to the MCC for editorial clean-up before submission for TSG approval to come under change control.</a:t>
            </a:r>
          </a:p>
          <a:p>
            <a:r>
              <a:rPr lang="en-GB" dirty="0" smtClean="0"/>
              <a:t>When the specification is approved, the Rapporteur remains the key contact for any proposed modification to the specification</a:t>
            </a:r>
            <a:endParaRPr lang="fr-FR" dirty="0" smtClean="0"/>
          </a:p>
          <a:p>
            <a:r>
              <a:rPr lang="en-GB" dirty="0" smtClean="0"/>
              <a:t>Propose an ordered list of CRs to address (if relevant) to help the WG chairs in the organisation of the meeting</a:t>
            </a:r>
            <a:endParaRPr lang="fr-FR" dirty="0" smtClean="0"/>
          </a:p>
          <a:p>
            <a:r>
              <a:rPr lang="en-GB" dirty="0" smtClean="0"/>
              <a:t>Review </a:t>
            </a:r>
            <a:r>
              <a:rPr lang="en-GB" dirty="0"/>
              <a:t>all CRs to the approved specification prior to agreement in the Working Group.</a:t>
            </a:r>
          </a:p>
          <a:p>
            <a:pPr lvl="1"/>
            <a:r>
              <a:rPr lang="en-GB" dirty="0"/>
              <a:t>This includes identifying and resolving clashes</a:t>
            </a:r>
            <a:r>
              <a:rPr lang="en-GB" dirty="0" smtClean="0"/>
              <a:t>.</a:t>
            </a:r>
          </a:p>
          <a:p>
            <a:endParaRPr lang="fr-FR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251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WI/Specification Rapporteur Report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Rapporteur should provide a WI/Specification Work Plan status report at each meeting</a:t>
            </a:r>
          </a:p>
          <a:p>
            <a:r>
              <a:rPr lang="en-US" dirty="0" smtClean="0"/>
              <a:t>Status </a:t>
            </a:r>
            <a:r>
              <a:rPr lang="en-US" dirty="0"/>
              <a:t>reports </a:t>
            </a:r>
            <a:r>
              <a:rPr lang="en-US" dirty="0" smtClean="0"/>
              <a:t>are important to:</a:t>
            </a:r>
          </a:p>
          <a:p>
            <a:pPr lvl="1"/>
            <a:r>
              <a:rPr lang="en-US" dirty="0" smtClean="0"/>
              <a:t>know what has been done/ needs to be done</a:t>
            </a:r>
          </a:p>
          <a:p>
            <a:pPr lvl="1"/>
            <a:r>
              <a:rPr lang="en-US" dirty="0" smtClean="0"/>
              <a:t>identify possible issues/risks that need to be solved</a:t>
            </a:r>
          </a:p>
          <a:p>
            <a:r>
              <a:rPr lang="en-US" dirty="0" smtClean="0"/>
              <a:t>Can be done through Discussion Paper updated meeting after meeting</a:t>
            </a:r>
          </a:p>
          <a:p>
            <a:pPr lvl="1"/>
            <a:r>
              <a:rPr lang="en-US" dirty="0" smtClean="0"/>
              <a:t>examples</a:t>
            </a:r>
            <a:r>
              <a:rPr lang="en-US" dirty="0"/>
              <a:t>: </a:t>
            </a:r>
            <a:r>
              <a:rPr lang="en-US" dirty="0" smtClean="0">
                <a:hlinkClick r:id="rId2"/>
              </a:rPr>
              <a:t>C1-194188</a:t>
            </a:r>
            <a:r>
              <a:rPr lang="en-US" dirty="0" smtClean="0"/>
              <a:t>, </a:t>
            </a:r>
            <a:r>
              <a:rPr lang="en-US" dirty="0" smtClean="0">
                <a:hlinkClick r:id="rId3"/>
              </a:rPr>
              <a:t>C1-194364</a:t>
            </a:r>
            <a:endParaRPr lang="en-US" dirty="0" smtClean="0"/>
          </a:p>
          <a:p>
            <a:r>
              <a:rPr lang="en-US" dirty="0" smtClean="0"/>
              <a:t>Status reports should help rapporteurs to indicate the level of completion of the WI when updating the 3GPP Work Plan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02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Chair duties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WG chairs should help Rapporteurs in their WI management</a:t>
            </a:r>
          </a:p>
          <a:p>
            <a:r>
              <a:rPr lang="en-US" dirty="0" smtClean="0"/>
              <a:t>WG chairs should ensure that Rapporteurs and supporting companies are active</a:t>
            </a:r>
          </a:p>
          <a:p>
            <a:r>
              <a:rPr lang="en-US" dirty="0" smtClean="0"/>
              <a:t>WG chairs should ensure that the outputs of the WI represent the view of the WG (e.g. enough discussion/review, etc.)</a:t>
            </a:r>
          </a:p>
          <a:p>
            <a:r>
              <a:rPr lang="en-US" dirty="0" smtClean="0"/>
              <a:t>WG should </a:t>
            </a:r>
            <a:r>
              <a:rPr lang="en-US" b="1" dirty="0" smtClean="0"/>
              <a:t>ensure that the list of WI/Specification Rapporteurs is up-to-date</a:t>
            </a:r>
          </a:p>
          <a:p>
            <a:r>
              <a:rPr lang="en-US" dirty="0" smtClean="0"/>
              <a:t>Use the Rapporteur reports to:</a:t>
            </a:r>
          </a:p>
          <a:p>
            <a:pPr lvl="1"/>
            <a:r>
              <a:rPr lang="en-US" dirty="0" smtClean="0"/>
              <a:t>prepare WG report to TSG </a:t>
            </a:r>
          </a:p>
          <a:p>
            <a:pPr lvl="1"/>
            <a:r>
              <a:rPr lang="en-US" dirty="0" smtClean="0"/>
              <a:t>update the 3GPP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1316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Summary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4351338"/>
          </a:xfrm>
        </p:spPr>
        <p:txBody>
          <a:bodyPr/>
          <a:lstStyle/>
          <a:p>
            <a:r>
              <a:rPr lang="en-US" altLang="en-US" dirty="0" smtClean="0"/>
              <a:t>Work Item management = Project</a:t>
            </a:r>
          </a:p>
          <a:p>
            <a:r>
              <a:rPr lang="en-US" altLang="en-US" dirty="0" smtClean="0"/>
              <a:t>Different types of Work Items</a:t>
            </a:r>
          </a:p>
          <a:p>
            <a:pPr lvl="1"/>
            <a:r>
              <a:rPr lang="en-US" altLang="en-US" dirty="0" smtClean="0"/>
              <a:t>Study</a:t>
            </a:r>
          </a:p>
          <a:p>
            <a:pPr lvl="1"/>
            <a:r>
              <a:rPr lang="en-US" altLang="en-US" dirty="0" smtClean="0"/>
              <a:t>Feature</a:t>
            </a:r>
          </a:p>
          <a:p>
            <a:pPr lvl="1"/>
            <a:r>
              <a:rPr lang="en-US" altLang="en-US" dirty="0" smtClean="0"/>
              <a:t>Building Block</a:t>
            </a:r>
          </a:p>
          <a:p>
            <a:pPr lvl="1"/>
            <a:r>
              <a:rPr lang="en-US" altLang="en-US" dirty="0" smtClean="0"/>
              <a:t>Work Task</a:t>
            </a:r>
          </a:p>
          <a:p>
            <a:r>
              <a:rPr lang="en-US" altLang="en-US" dirty="0" smtClean="0"/>
              <a:t>The role of the WI/Specification Rapporteur is essential to the overall 3GPP Work Plan management… </a:t>
            </a:r>
          </a:p>
          <a:p>
            <a:pPr lvl="1"/>
            <a:r>
              <a:rPr lang="en-US" altLang="en-US" dirty="0" smtClean="0"/>
              <a:t>… and remains important after the completion of the WI/specification</a:t>
            </a:r>
          </a:p>
          <a:p>
            <a:r>
              <a:rPr lang="en-US" dirty="0" smtClean="0"/>
              <a:t>Regular Work </a:t>
            </a:r>
            <a:r>
              <a:rPr lang="en-US" dirty="0"/>
              <a:t>Plan status </a:t>
            </a:r>
            <a:r>
              <a:rPr lang="en-US" dirty="0" smtClean="0"/>
              <a:t>report should be used to update chairs and delegates </a:t>
            </a:r>
            <a:r>
              <a:rPr lang="fr-FR" dirty="0"/>
              <a:t>on </a:t>
            </a:r>
            <a:r>
              <a:rPr lang="fr-FR" dirty="0" smtClean="0"/>
              <a:t>the 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 err="1" smtClean="0"/>
              <a:t>progress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Working Procedures:</a:t>
            </a:r>
          </a:p>
          <a:p>
            <a:pPr lvl="1"/>
            <a:r>
              <a:rPr lang="en-US" dirty="0">
                <a:hlinkClick r:id="rId2"/>
              </a:rPr>
              <a:t>https://www.3gpp.org/ftp/Information/Working_Procedures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 smtClean="0"/>
              <a:t> 3GPP TR 21.801 “Specification </a:t>
            </a:r>
            <a:r>
              <a:rPr lang="en-US" dirty="0"/>
              <a:t>drafting </a:t>
            </a:r>
            <a:r>
              <a:rPr lang="en-US" dirty="0" smtClean="0"/>
              <a:t>rules”: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www.3gpp.org/ftp/Specs/archive/21_series/21.801/21801-g10.zip</a:t>
            </a:r>
            <a:endParaRPr lang="en-US" dirty="0" smtClean="0"/>
          </a:p>
          <a:p>
            <a:r>
              <a:rPr lang="en-US" dirty="0" smtClean="0"/>
              <a:t>3GPP TR </a:t>
            </a:r>
            <a:r>
              <a:rPr lang="en-US" dirty="0"/>
              <a:t>21.900 “Technical Specification Group working </a:t>
            </a:r>
            <a:r>
              <a:rPr lang="en-US" dirty="0" smtClean="0"/>
              <a:t>methods”</a:t>
            </a:r>
          </a:p>
          <a:p>
            <a:pPr lvl="1"/>
            <a:r>
              <a:rPr lang="en-US">
                <a:hlinkClick r:id="rId4"/>
              </a:rPr>
              <a:t>https://</a:t>
            </a:r>
            <a:r>
              <a:rPr lang="en-US" smtClean="0">
                <a:hlinkClick r:id="rId4"/>
              </a:rPr>
              <a:t>www.3gpp.org/ftp/Specs/archive/21_series/21.900/21900-g10.zip</a:t>
            </a:r>
            <a:endParaRPr lang="en-US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02177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Preamble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US" altLang="en-US" dirty="0" smtClean="0"/>
              <a:t>This presentation aims to reinforce the necessity for good practice in project management and the key role of the rapporteur in this task</a:t>
            </a:r>
          </a:p>
          <a:p>
            <a:pPr marL="447675" indent="-447675"/>
            <a:r>
              <a:rPr lang="en-US" altLang="en-US" dirty="0" smtClean="0"/>
              <a:t>Nothing new in this presentation. Most </a:t>
            </a:r>
            <a:r>
              <a:rPr lang="en-US" altLang="en-US" dirty="0"/>
              <a:t>of the information is available on the 3GPP </a:t>
            </a:r>
            <a:r>
              <a:rPr lang="en-US" altLang="en-US" dirty="0" smtClean="0"/>
              <a:t>website</a:t>
            </a:r>
            <a:endParaRPr lang="en-US" altLang="en-US" dirty="0"/>
          </a:p>
          <a:p>
            <a:pPr marL="447675" indent="-447675"/>
            <a:r>
              <a:rPr lang="en-US" altLang="en-US" dirty="0" smtClean="0"/>
              <a:t>This </a:t>
            </a:r>
            <a:r>
              <a:rPr lang="en-US" altLang="en-US" dirty="0"/>
              <a:t>document is </a:t>
            </a:r>
            <a:r>
              <a:rPr lang="en-US" altLang="en-US" dirty="0" smtClean="0"/>
              <a:t>destined to WG chairs and new rapporteurs</a:t>
            </a:r>
          </a:p>
          <a:p>
            <a:pPr marL="447675" indent="-447675"/>
            <a:r>
              <a:rPr lang="en-US" altLang="en-US" dirty="0" smtClean="0"/>
              <a:t>This is a first version and any comment to improve it is welcome</a:t>
            </a:r>
          </a:p>
          <a:p>
            <a:pPr marL="447675" indent="-447675"/>
            <a:r>
              <a:rPr lang="en-US" altLang="en-US" dirty="0" smtClean="0"/>
              <a:t>It is meant to be useful and not an additional constraint.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641462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Outline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Work Item Description</a:t>
            </a:r>
          </a:p>
          <a:p>
            <a:r>
              <a:rPr lang="en-US" altLang="en-US" dirty="0" smtClean="0"/>
              <a:t>Types of Work Item</a:t>
            </a:r>
          </a:p>
          <a:p>
            <a:r>
              <a:rPr lang="en-US" altLang="en-US" dirty="0" smtClean="0"/>
              <a:t>Work Item Rapporteur</a:t>
            </a:r>
          </a:p>
          <a:p>
            <a:r>
              <a:rPr lang="en-US" altLang="en-US" dirty="0" smtClean="0"/>
              <a:t>Specification Rapporteur</a:t>
            </a:r>
          </a:p>
          <a:p>
            <a:r>
              <a:rPr lang="en-US" altLang="en-US" dirty="0" smtClean="0"/>
              <a:t>WI/Specification Work Plan update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Item=Project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Development of the 3GPP system </a:t>
            </a:r>
            <a:r>
              <a:rPr lang="en-GB" dirty="0" smtClean="0"/>
              <a:t>is complex and controlled </a:t>
            </a:r>
            <a:r>
              <a:rPr lang="en-GB" dirty="0"/>
              <a:t>by means of a work plan covering the inclusion of new features (functionality</a:t>
            </a:r>
            <a:r>
              <a:rPr lang="en-GB" dirty="0" smtClean="0"/>
              <a:t>)</a:t>
            </a:r>
          </a:p>
          <a:p>
            <a:r>
              <a:rPr lang="en-GB" dirty="0" smtClean="0"/>
              <a:t>the </a:t>
            </a:r>
            <a:r>
              <a:rPr lang="en-GB" dirty="0"/>
              <a:t>concepts and constraints which apply to an engineering project </a:t>
            </a:r>
            <a:r>
              <a:rPr lang="en-GB" dirty="0" smtClean="0"/>
              <a:t>also apply to the development </a:t>
            </a:r>
            <a:r>
              <a:rPr lang="en-GB" dirty="0"/>
              <a:t>of the 3GPP </a:t>
            </a:r>
            <a:r>
              <a:rPr lang="en-GB" dirty="0" smtClean="0"/>
              <a:t>system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US" i="1" dirty="0" smtClean="0"/>
              <a:t>	The primary challenge of project management is to </a:t>
            </a:r>
            <a:r>
              <a:rPr lang="en-US" b="1" i="1" dirty="0" smtClean="0"/>
              <a:t>achieve</a:t>
            </a:r>
            <a:r>
              <a:rPr lang="en-US" i="1" dirty="0" smtClean="0"/>
              <a:t> all of 	the project </a:t>
            </a:r>
            <a:r>
              <a:rPr lang="en-US" b="1" i="1" dirty="0" smtClean="0"/>
              <a:t>goals</a:t>
            </a:r>
            <a:r>
              <a:rPr lang="en-US" i="1" dirty="0" smtClean="0"/>
              <a:t> within the given </a:t>
            </a:r>
            <a:r>
              <a:rPr lang="en-US" b="1" i="1" dirty="0" smtClean="0"/>
              <a:t>constraints</a:t>
            </a:r>
            <a:endParaRPr lang="en-GB" b="1" i="1" dirty="0" smtClean="0"/>
          </a:p>
        </p:txBody>
      </p:sp>
    </p:spTree>
    <p:extLst>
      <p:ext uri="{BB962C8B-B14F-4D97-AF65-F5344CB8AC3E}">
        <p14:creationId xmlns:p14="http://schemas.microsoft.com/office/powerpoint/2010/main" val="17638981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Item=Project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3GPP system enhancements are possible with:</a:t>
            </a:r>
            <a:endParaRPr lang="en-US" dirty="0"/>
          </a:p>
          <a:p>
            <a:pPr lvl="1"/>
            <a:r>
              <a:rPr lang="en-US" dirty="0" smtClean="0"/>
              <a:t>new or substantially enhanced services/features/functions</a:t>
            </a:r>
            <a:endParaRPr lang="en-US" dirty="0"/>
          </a:p>
          <a:p>
            <a:pPr lvl="1"/>
            <a:r>
              <a:rPr lang="en-US" dirty="0" smtClean="0"/>
              <a:t>Technical </a:t>
            </a:r>
            <a:r>
              <a:rPr lang="en-US" dirty="0"/>
              <a:t>enhancements or improvements </a:t>
            </a:r>
            <a:r>
              <a:rPr lang="en-US" dirty="0" smtClean="0"/>
              <a:t>of existing functionality/protocol</a:t>
            </a:r>
          </a:p>
          <a:p>
            <a:r>
              <a:rPr lang="en-US" dirty="0" smtClean="0"/>
              <a:t>Work Items are used to track progress of the work on 3GPP system enhancements</a:t>
            </a:r>
          </a:p>
          <a:p>
            <a:r>
              <a:rPr lang="en-GB" dirty="0" smtClean="0"/>
              <a:t>Work </a:t>
            </a:r>
            <a:r>
              <a:rPr lang="en-GB" dirty="0"/>
              <a:t>Item Description (WID) </a:t>
            </a:r>
            <a:r>
              <a:rPr lang="en-GB" dirty="0" smtClean="0"/>
              <a:t>are used to</a:t>
            </a:r>
          </a:p>
          <a:p>
            <a:pPr lvl="1"/>
            <a:r>
              <a:rPr lang="en-GB" dirty="0" smtClean="0"/>
              <a:t>detail the required technical activity </a:t>
            </a:r>
          </a:p>
          <a:p>
            <a:pPr lvl="1"/>
            <a:r>
              <a:rPr lang="en-GB" dirty="0" smtClean="0"/>
              <a:t>decide to include the Work item </a:t>
            </a:r>
            <a:r>
              <a:rPr lang="en-GB" smtClean="0"/>
              <a:t>in the 3GPP </a:t>
            </a:r>
            <a:r>
              <a:rPr lang="en-GB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20262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precise definition of </a:t>
            </a:r>
            <a:r>
              <a:rPr lang="en-US" dirty="0" smtClean="0"/>
              <a:t>content</a:t>
            </a:r>
          </a:p>
          <a:p>
            <a:pPr marL="914400" lvl="1" indent="-514350"/>
            <a:r>
              <a:rPr lang="en-US" dirty="0" smtClean="0"/>
              <a:t>Scope of Work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 </a:t>
            </a:r>
            <a:r>
              <a:rPr lang="en-US" dirty="0"/>
              <a:t>estimated </a:t>
            </a:r>
            <a:r>
              <a:rPr lang="en-US" dirty="0" smtClean="0"/>
              <a:t>schedule</a:t>
            </a:r>
          </a:p>
          <a:p>
            <a:pPr marL="914400" lvl="1" indent="-514350"/>
            <a:r>
              <a:rPr lang="en-US" dirty="0" smtClean="0"/>
              <a:t>Clear milestones </a:t>
            </a:r>
            <a:r>
              <a:rPr lang="en-US" dirty="0"/>
              <a:t>to track </a:t>
            </a:r>
            <a:r>
              <a:rPr lang="en-US" dirty="0" smtClean="0"/>
              <a:t>progress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named person to act as </a:t>
            </a:r>
            <a:r>
              <a:rPr lang="en-US" dirty="0" smtClean="0"/>
              <a:t>rapporteur</a:t>
            </a:r>
          </a:p>
          <a:p>
            <a:pPr marL="914400" lvl="1" indent="-514350"/>
            <a:r>
              <a:rPr lang="en-US" dirty="0" smtClean="0"/>
              <a:t>acting as Project manager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At </a:t>
            </a:r>
            <a:r>
              <a:rPr lang="en-US" dirty="0"/>
              <a:t>least four </a:t>
            </a:r>
            <a:r>
              <a:rPr lang="en-US" dirty="0" smtClean="0"/>
              <a:t>Supporting Member Organizations</a:t>
            </a:r>
          </a:p>
          <a:p>
            <a:pPr marL="914400" lvl="1" indent="-514350"/>
            <a:r>
              <a:rPr lang="en-US" dirty="0" smtClean="0"/>
              <a:t>Offering </a:t>
            </a:r>
            <a:r>
              <a:rPr lang="en-US" b="1" dirty="0"/>
              <a:t>active</a:t>
            </a:r>
            <a:r>
              <a:rPr lang="en-US" dirty="0"/>
              <a:t> participation in its realization</a:t>
            </a:r>
            <a:r>
              <a:rPr lang="en-US" dirty="0" smtClean="0"/>
              <a:t>.</a:t>
            </a:r>
          </a:p>
          <a:p>
            <a:pPr marL="914400" lvl="1" indent="-514350"/>
            <a:r>
              <a:rPr lang="en-US" dirty="0" smtClean="0"/>
              <a:t>“Active” means that supporting companies will provide resources to complete the work (i.e. contribution, review/comment, etc.)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851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Classification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“Work Item” is a generic term that encompasses different categories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95547"/>
              </p:ext>
            </p:extLst>
          </p:nvPr>
        </p:nvGraphicFramePr>
        <p:xfrm>
          <a:off x="3215681" y="2996952"/>
          <a:ext cx="5737820" cy="1947272"/>
        </p:xfrm>
        <a:graphic>
          <a:graphicData uri="http://schemas.openxmlformats.org/drawingml/2006/table">
            <a:tbl>
              <a:tblPr/>
              <a:tblGrid>
                <a:gridCol w="1149607"/>
                <a:gridCol w="4588213"/>
              </a:tblGrid>
              <a:tr h="512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4F81BD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Feature</a:t>
                      </a:r>
                      <a:endParaRPr lang="fr-FR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4611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Building Block</a:t>
                      </a:r>
                      <a:endParaRPr lang="fr-FR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92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4611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000" b="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Work Task</a:t>
                      </a:r>
                      <a:endParaRPr lang="fr-FR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36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512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4F81BD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Study Item</a:t>
                      </a:r>
                      <a:endParaRPr lang="fr-FR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8269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Item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initial study, resulting in a Technical Report, which typically performs a feasibility study for additional functionality/protocol enhancements to </a:t>
            </a:r>
            <a:r>
              <a:rPr lang="en-US" dirty="0"/>
              <a:t>the existing system. </a:t>
            </a:r>
            <a:endParaRPr lang="en-US" dirty="0" smtClean="0"/>
          </a:p>
          <a:p>
            <a:r>
              <a:rPr lang="en-US" dirty="0" smtClean="0"/>
              <a:t>The conclusion of this study shall allow determining </a:t>
            </a:r>
            <a:r>
              <a:rPr lang="en-US" dirty="0"/>
              <a:t>the viability of </a:t>
            </a:r>
            <a:r>
              <a:rPr lang="en-US" dirty="0" smtClean="0"/>
              <a:t>the introduction of a new feature/solution: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some cases, </a:t>
            </a:r>
            <a:r>
              <a:rPr lang="en-US" dirty="0" smtClean="0"/>
              <a:t>the conclusion can be that it is not </a:t>
            </a:r>
            <a:r>
              <a:rPr lang="en-US" dirty="0"/>
              <a:t>be </a:t>
            </a:r>
            <a:r>
              <a:rPr lang="en-US" dirty="0" smtClean="0"/>
              <a:t>doable </a:t>
            </a:r>
            <a:endParaRPr lang="en-US" dirty="0"/>
          </a:p>
          <a:p>
            <a:pPr lvl="1"/>
            <a:r>
              <a:rPr lang="en-US" dirty="0" smtClean="0"/>
              <a:t>If the results of the study are positive, one or more subsequent Feature-type Work Items may follow.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898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New or </a:t>
            </a:r>
            <a:r>
              <a:rPr lang="en-GB" dirty="0"/>
              <a:t>substantially enhanced functionality </a:t>
            </a:r>
            <a:r>
              <a:rPr lang="en-GB" dirty="0" smtClean="0"/>
              <a:t>added to </a:t>
            </a:r>
            <a:r>
              <a:rPr lang="en-GB" dirty="0"/>
              <a:t>the existing </a:t>
            </a:r>
            <a:r>
              <a:rPr lang="en-GB" dirty="0" smtClean="0"/>
              <a:t>system</a:t>
            </a:r>
          </a:p>
          <a:p>
            <a:r>
              <a:rPr lang="en-GB" dirty="0" smtClean="0"/>
              <a:t>self-contained and somehow “optional”</a:t>
            </a:r>
          </a:p>
          <a:p>
            <a:pPr lvl="1"/>
            <a:r>
              <a:rPr lang="en-GB" dirty="0" smtClean="0"/>
              <a:t>up to operator/vendor to decide whether to implement it</a:t>
            </a:r>
          </a:p>
          <a:p>
            <a:r>
              <a:rPr lang="en-GB" dirty="0" smtClean="0"/>
              <a:t>When complex</a:t>
            </a:r>
            <a:r>
              <a:rPr lang="en-GB" dirty="0"/>
              <a:t>, </a:t>
            </a:r>
            <a:r>
              <a:rPr lang="en-GB" dirty="0" smtClean="0"/>
              <a:t>broken </a:t>
            </a:r>
            <a:r>
              <a:rPr lang="en-GB" dirty="0"/>
              <a:t>down into simpler </a:t>
            </a:r>
            <a:r>
              <a:rPr lang="en-GB" dirty="0" smtClean="0"/>
              <a:t>elements:</a:t>
            </a:r>
          </a:p>
          <a:p>
            <a:pPr lvl="1"/>
            <a:r>
              <a:rPr lang="en-GB" dirty="0" smtClean="0"/>
              <a:t>building blocks and/or work tasks for specifying </a:t>
            </a:r>
            <a:r>
              <a:rPr lang="en-GB" dirty="0"/>
              <a:t>precise functionality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9865494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10130</TotalTime>
  <Words>1076</Words>
  <Application>Microsoft Office PowerPoint</Application>
  <PresentationFormat>Personnalisé</PresentationFormat>
  <Paragraphs>151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Office Theme</vt:lpstr>
      <vt:lpstr>Work Item Management</vt:lpstr>
      <vt:lpstr>Preamble</vt:lpstr>
      <vt:lpstr>Outline</vt:lpstr>
      <vt:lpstr>Work Item=Project</vt:lpstr>
      <vt:lpstr>Work Item=Project</vt:lpstr>
      <vt:lpstr>Work Item Description</vt:lpstr>
      <vt:lpstr>Work Item Classification</vt:lpstr>
      <vt:lpstr>Study Item</vt:lpstr>
      <vt:lpstr>Feature</vt:lpstr>
      <vt:lpstr>Building Block</vt:lpstr>
      <vt:lpstr>Work Task</vt:lpstr>
      <vt:lpstr>Work Item Rapporteur </vt:lpstr>
      <vt:lpstr>Role of Work Item Rapporteur</vt:lpstr>
      <vt:lpstr>Role of Specification Rapporteur</vt:lpstr>
      <vt:lpstr>Role of Specification Rapporteur</vt:lpstr>
      <vt:lpstr>WI/Specification Rapporteur Report</vt:lpstr>
      <vt:lpstr>WG Chair duties</vt:lpstr>
      <vt:lpstr>Summary</vt:lpstr>
      <vt:lpstr>References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621</cp:revision>
  <dcterms:created xsi:type="dcterms:W3CDTF">2010-02-05T13:52:04Z</dcterms:created>
  <dcterms:modified xsi:type="dcterms:W3CDTF">2019-12-02T23:16:10Z</dcterms:modified>
  <cp:contentStatus>Template 2017</cp:contentStatus>
</cp:coreProperties>
</file>