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4"/>
  </p:notesMasterIdLst>
  <p:handoutMasterIdLst>
    <p:handoutMasterId r:id="rId15"/>
  </p:handoutMasterIdLst>
  <p:sldIdLst>
    <p:sldId id="341" r:id="rId2"/>
    <p:sldId id="363" r:id="rId3"/>
    <p:sldId id="384" r:id="rId4"/>
    <p:sldId id="382" r:id="rId5"/>
    <p:sldId id="383" r:id="rId6"/>
    <p:sldId id="386" r:id="rId7"/>
    <p:sldId id="385" r:id="rId8"/>
    <p:sldId id="387" r:id="rId9"/>
    <p:sldId id="389" r:id="rId10"/>
    <p:sldId id="390" r:id="rId11"/>
    <p:sldId id="391" r:id="rId12"/>
    <p:sldId id="379" r:id="rId1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71" d="100"/>
          <a:sy n="71" d="100"/>
        </p:scale>
        <p:origin x="-510" y="-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06E1E0C9-A0A4-475E-BAB5-DD5D795334FC}" type="slidenum">
              <a:rPr lang="en-GB" altLang="en-US"/>
              <a:pPr/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278788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10259389-7C62-4526-A559-DDA22A4C3095}" type="slidenum">
              <a:rPr lang="en-GB" altLang="en-US"/>
              <a:pPr/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780938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5166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867730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266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BE250171-F73B-42BB-B036-103592476D7A}" type="slidenum">
              <a:rPr lang="en-GB" altLang="en-US" sz="1400">
                <a:latin typeface="Calibri" pitchFamily="34" charset="0"/>
              </a:rPr>
              <a:pPr/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4197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dirty="0" smtClean="0">
                <a:latin typeface="Arial "/>
              </a:rPr>
              <a:t>3GPP TSG-CT Meeting #86</a:t>
            </a:r>
          </a:p>
          <a:p>
            <a:pPr eaLnBrk="1" hangingPunct="1">
              <a:defRPr/>
            </a:pPr>
            <a:r>
              <a:rPr lang="en-US" altLang="en-US" sz="1200" b="1" dirty="0" err="1" smtClean="0">
                <a:latin typeface="Arial "/>
              </a:rPr>
              <a:t>Sitges</a:t>
            </a:r>
            <a:r>
              <a:rPr lang="en-US" altLang="en-US" sz="1200" b="1" dirty="0" smtClean="0">
                <a:latin typeface="Arial "/>
              </a:rPr>
              <a:t>, SPAIN; 09th – 10th December 2019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CP-193256</a:t>
            </a:r>
            <a:r>
              <a:rPr lang="sv-SE" altLang="en-US" sz="1200" b="1" dirty="0" smtClean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mailto:lionel.morand@orange.com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 err="1" smtClean="0"/>
              <a:t>Administrivia</a:t>
            </a:r>
            <a:endParaRPr lang="en-GB" altLang="en-US" dirty="0" smtClean="0"/>
          </a:p>
        </p:txBody>
      </p:sp>
      <p:sp>
        <p:nvSpPr>
          <p:cNvPr id="5123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Lionel Morand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TSG CT Chair, Orange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ETSI Forge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884527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ETSI Forge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Per decision from last CT plenary the use of ETSI Forge Phase is now </a:t>
            </a:r>
            <a:r>
              <a:rPr lang="en-US" sz="2400" dirty="0" smtClean="0"/>
              <a:t>mandatory.</a:t>
            </a:r>
          </a:p>
          <a:p>
            <a:pPr lvl="1"/>
            <a:r>
              <a:rPr lang="en-US" sz="2000" dirty="0" smtClean="0"/>
              <a:t>All </a:t>
            </a:r>
            <a:r>
              <a:rPr lang="en-US" sz="2000" dirty="0"/>
              <a:t>data is now under 3GPP/ 5G-APIs</a:t>
            </a:r>
          </a:p>
          <a:p>
            <a:pPr lvl="1"/>
            <a:r>
              <a:rPr lang="en-US" sz="2000" dirty="0"/>
              <a:t>The move from Play ground to the new </a:t>
            </a:r>
            <a:r>
              <a:rPr lang="en-US" sz="2000" dirty="0" smtClean="0"/>
              <a:t>repository </a:t>
            </a:r>
            <a:r>
              <a:rPr lang="en-US" sz="2000" dirty="0"/>
              <a:t>went very smoothly without any problems</a:t>
            </a:r>
          </a:p>
          <a:p>
            <a:pPr lvl="1"/>
            <a:r>
              <a:rPr lang="en-US" sz="2000" dirty="0"/>
              <a:t>Check of the </a:t>
            </a:r>
            <a:r>
              <a:rPr lang="en-US" sz="2000" dirty="0" err="1"/>
              <a:t>OpenAPI</a:t>
            </a:r>
            <a:r>
              <a:rPr lang="en-US" sz="2000" dirty="0"/>
              <a:t> specification files by the </a:t>
            </a:r>
            <a:r>
              <a:rPr lang="en-US" sz="2000" dirty="0" smtClean="0"/>
              <a:t>rapporteurs/delegates</a:t>
            </a:r>
            <a:endParaRPr lang="en-US" sz="2000" dirty="0"/>
          </a:p>
          <a:p>
            <a:pPr lvl="1"/>
            <a:r>
              <a:rPr lang="en-US" sz="2000" dirty="0"/>
              <a:t>ETSI Forge is used by all </a:t>
            </a:r>
            <a:r>
              <a:rPr lang="en-US" sz="2000" dirty="0" smtClean="0"/>
              <a:t>Rapporteurs </a:t>
            </a:r>
            <a:r>
              <a:rPr lang="en-US" sz="2000" dirty="0"/>
              <a:t>now, the cross check of </a:t>
            </a:r>
            <a:r>
              <a:rPr lang="en-US" sz="2000" dirty="0" err="1"/>
              <a:t>OpenAPI</a:t>
            </a:r>
            <a:r>
              <a:rPr lang="en-US" sz="2000" dirty="0"/>
              <a:t> files is performed by all </a:t>
            </a:r>
            <a:r>
              <a:rPr lang="en-US" sz="2000" dirty="0" smtClean="0"/>
              <a:t>rapporteurs </a:t>
            </a:r>
            <a:r>
              <a:rPr lang="en-US" sz="2000" dirty="0"/>
              <a:t>when uploading  </a:t>
            </a:r>
            <a:r>
              <a:rPr lang="en-US" sz="2000" dirty="0" smtClean="0"/>
              <a:t>files</a:t>
            </a:r>
          </a:p>
          <a:p>
            <a:r>
              <a:rPr lang="en-US" sz="2400" dirty="0" smtClean="0"/>
              <a:t>Next steps:</a:t>
            </a:r>
          </a:p>
          <a:p>
            <a:pPr lvl="1"/>
            <a:r>
              <a:rPr lang="en-US" sz="2000" dirty="0" smtClean="0"/>
              <a:t>Limit the number of files to manipulate/store for one given </a:t>
            </a:r>
            <a:r>
              <a:rPr lang="en-US" sz="2000" dirty="0" err="1" smtClean="0"/>
              <a:t>OpenAPI</a:t>
            </a:r>
            <a:r>
              <a:rPr lang="en-US" sz="2000" dirty="0" smtClean="0"/>
              <a:t> specification file.</a:t>
            </a:r>
          </a:p>
          <a:p>
            <a:pPr lvl="2"/>
            <a:r>
              <a:rPr lang="en-US" sz="1600" dirty="0" smtClean="0"/>
              <a:t>Source of mistakes/discrepancies</a:t>
            </a:r>
          </a:p>
          <a:p>
            <a:pPr lvl="1"/>
            <a:r>
              <a:rPr lang="en-US" sz="2000" dirty="0" smtClean="0"/>
              <a:t>Correct the </a:t>
            </a:r>
            <a:r>
              <a:rPr lang="en-US" sz="2000" dirty="0" err="1" smtClean="0"/>
              <a:t>OpenAPI</a:t>
            </a:r>
            <a:r>
              <a:rPr lang="en-US" sz="2000" dirty="0" smtClean="0"/>
              <a:t> spec file repository address in:</a:t>
            </a:r>
          </a:p>
          <a:p>
            <a:pPr lvl="2"/>
            <a:r>
              <a:rPr lang="en-US" sz="1800" dirty="0" smtClean="0"/>
              <a:t>TR 21.900, TS 29.501 (template) and all specs containing </a:t>
            </a:r>
            <a:r>
              <a:rPr lang="en-US" sz="1800" dirty="0" err="1" smtClean="0"/>
              <a:t>OpenAPI</a:t>
            </a:r>
            <a:r>
              <a:rPr lang="en-US" sz="1800" dirty="0" smtClean="0"/>
              <a:t> specification files</a:t>
            </a:r>
          </a:p>
          <a:p>
            <a:pPr lvl="1"/>
            <a:r>
              <a:rPr lang="en-US" sz="2000" dirty="0" smtClean="0"/>
              <a:t>Clarify the modus operandi</a:t>
            </a:r>
          </a:p>
          <a:p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2587078549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Thank You!</a:t>
            </a:r>
          </a:p>
        </p:txBody>
      </p:sp>
      <p:sp>
        <p:nvSpPr>
          <p:cNvPr id="552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600" dirty="0" smtClean="0"/>
              <a:t>Lionel Morand</a:t>
            </a:r>
            <a:endParaRPr lang="fr-FR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600" dirty="0"/>
              <a:t>3GPP </a:t>
            </a:r>
            <a:r>
              <a:rPr lang="fr-FR" altLang="en-US" sz="1600" dirty="0" smtClean="0"/>
              <a:t>CT </a:t>
            </a:r>
            <a:r>
              <a:rPr lang="fr-FR" altLang="en-US" sz="1600" dirty="0"/>
              <a:t>Chairman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600" dirty="0"/>
              <a:t>mail: </a:t>
            </a:r>
            <a:r>
              <a:rPr lang="fr-FR" altLang="en-US" sz="1600" dirty="0" smtClean="0">
                <a:hlinkClick r:id="rId2"/>
              </a:rPr>
              <a:t>lionel.morand@orange.com</a:t>
            </a:r>
            <a:r>
              <a:rPr lang="fr-FR" altLang="en-US" sz="1600" dirty="0" smtClean="0"/>
              <a:t>  </a:t>
            </a:r>
            <a:endParaRPr lang="fr-FR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600" dirty="0"/>
              <a:t>phone: </a:t>
            </a:r>
            <a:r>
              <a:rPr lang="fr-FR" altLang="en-US" sz="1600" dirty="0" smtClean="0"/>
              <a:t>+33 6 0775 8936</a:t>
            </a:r>
            <a:endParaRPr lang="fr-FR" altLang="en-US" sz="1600" dirty="0"/>
          </a:p>
          <a:p>
            <a:pPr marL="0" indent="0">
              <a:buFontTx/>
              <a:buNone/>
            </a:pP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86869259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Outline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err="1" smtClean="0"/>
              <a:t>ToR</a:t>
            </a:r>
            <a:r>
              <a:rPr lang="en-US" altLang="en-US" dirty="0" smtClean="0"/>
              <a:t> update</a:t>
            </a:r>
          </a:p>
          <a:p>
            <a:r>
              <a:rPr lang="en-US" altLang="en-US" dirty="0" smtClean="0"/>
              <a:t>“5G” Tag for reused specifications</a:t>
            </a:r>
          </a:p>
          <a:p>
            <a:r>
              <a:rPr lang="en-US" altLang="en-US" dirty="0" smtClean="0"/>
              <a:t>Relation with TC INT</a:t>
            </a:r>
          </a:p>
          <a:p>
            <a:r>
              <a:rPr lang="en-US" altLang="en-US" dirty="0" smtClean="0"/>
              <a:t>ETSI Forge</a:t>
            </a:r>
            <a:endParaRPr lang="en-US" altLang="en-US" dirty="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ToR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688480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Out-of-date </a:t>
            </a:r>
            <a:r>
              <a:rPr lang="en-US" dirty="0" err="1" smtClean="0"/>
              <a:t>ToR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/>
              <a:t>latest terms of reference were approved </a:t>
            </a:r>
            <a:endParaRPr lang="en-US" dirty="0" smtClean="0"/>
          </a:p>
          <a:p>
            <a:pPr lvl="1"/>
            <a:r>
              <a:rPr lang="en-US" dirty="0" smtClean="0"/>
              <a:t>CT#58 (12/2012) for CT1 and CT6</a:t>
            </a:r>
          </a:p>
          <a:p>
            <a:pPr lvl="1"/>
            <a:r>
              <a:rPr lang="en-US" dirty="0" smtClean="0"/>
              <a:t>CT#72 (06/2016) for CT3 and CT4</a:t>
            </a:r>
          </a:p>
          <a:p>
            <a:pPr lvl="1"/>
            <a:r>
              <a:rPr lang="en-US" dirty="0" smtClean="0"/>
              <a:t>… and CT#36 (05/2007) for CT!</a:t>
            </a:r>
          </a:p>
          <a:p>
            <a:r>
              <a:rPr lang="en-US" dirty="0" smtClean="0"/>
              <a:t>Scopes of work are not accurate</a:t>
            </a:r>
          </a:p>
          <a:p>
            <a:pPr lvl="1"/>
            <a:r>
              <a:rPr lang="en-US" dirty="0"/>
              <a:t>N</a:t>
            </a:r>
            <a:r>
              <a:rPr lang="en-US" dirty="0" smtClean="0"/>
              <a:t>o working group working on API, </a:t>
            </a:r>
            <a:r>
              <a:rPr lang="en-US" dirty="0" err="1" smtClean="0"/>
              <a:t>IoT</a:t>
            </a:r>
            <a:r>
              <a:rPr lang="en-US" dirty="0" smtClean="0"/>
              <a:t> or… 5G! </a:t>
            </a:r>
            <a:r>
              <a:rPr lang="en-US" dirty="0" smtClean="0">
                <a:sym typeface="Wingdings" panose="05000000000000000000" pitchFamily="2" charset="2"/>
              </a:rPr>
              <a:t></a:t>
            </a:r>
            <a:endParaRPr lang="en-US" dirty="0" smtClean="0"/>
          </a:p>
          <a:p>
            <a:r>
              <a:rPr lang="en-US" dirty="0" smtClean="0"/>
              <a:t>Descriptions are heterogeneous </a:t>
            </a:r>
          </a:p>
          <a:p>
            <a:pPr lvl="1"/>
            <a:r>
              <a:rPr lang="en-US" dirty="0" smtClean="0"/>
              <a:t>style, content, level of details, etc.</a:t>
            </a:r>
          </a:p>
        </p:txBody>
      </p:sp>
    </p:spTree>
    <p:extLst>
      <p:ext uri="{BB962C8B-B14F-4D97-AF65-F5344CB8AC3E}">
        <p14:creationId xmlns:p14="http://schemas.microsoft.com/office/powerpoint/2010/main" val="365513503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Updating the </a:t>
            </a:r>
            <a:r>
              <a:rPr lang="en-US" dirty="0" err="1" smtClean="0"/>
              <a:t>ToR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Work on a common description form for all working groups</a:t>
            </a:r>
          </a:p>
          <a:p>
            <a:r>
              <a:rPr lang="en-US" dirty="0" smtClean="0"/>
              <a:t>Work on a common style </a:t>
            </a:r>
            <a:r>
              <a:rPr lang="en-US" dirty="0"/>
              <a:t>for all working </a:t>
            </a:r>
            <a:r>
              <a:rPr lang="en-US" dirty="0" smtClean="0"/>
              <a:t>groups</a:t>
            </a:r>
          </a:p>
          <a:p>
            <a:r>
              <a:rPr lang="en-US" dirty="0" smtClean="0"/>
              <a:t>Present draft version to the WG</a:t>
            </a:r>
          </a:p>
          <a:p>
            <a:r>
              <a:rPr lang="en-US" dirty="0" smtClean="0"/>
              <a:t>Target for completion: </a:t>
            </a:r>
            <a:r>
              <a:rPr lang="en-US" dirty="0" smtClean="0"/>
              <a:t>CT#87</a:t>
            </a:r>
          </a:p>
          <a:p>
            <a:endParaRPr lang="en-US" dirty="0"/>
          </a:p>
          <a:p>
            <a:r>
              <a:rPr lang="en-US" smtClean="0"/>
              <a:t>Check CP-193258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371132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5G Tag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463920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5G Tag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</a:t>
            </a:r>
            <a:r>
              <a:rPr lang="en-US" dirty="0" smtClean="0"/>
              <a:t>sing 3GU, and looking for “5G” specifications per WG:</a:t>
            </a:r>
          </a:p>
          <a:p>
            <a:pPr lvl="1"/>
            <a:r>
              <a:rPr lang="en-US" dirty="0" smtClean="0"/>
              <a:t>“some” of the pre Rel-15 specifications reused in 5GC are missing</a:t>
            </a:r>
          </a:p>
          <a:p>
            <a:pPr lvl="1"/>
            <a:r>
              <a:rPr lang="en-US" dirty="0" smtClean="0"/>
              <a:t>Work done in CT1, not so much (or not at all) in other CT WGs.</a:t>
            </a:r>
          </a:p>
          <a:p>
            <a:r>
              <a:rPr lang="en-US" dirty="0" smtClean="0"/>
              <a:t>Difficult to identify the set of specifications required for 5G</a:t>
            </a:r>
          </a:p>
          <a:p>
            <a:r>
              <a:rPr lang="en-US" dirty="0" smtClean="0"/>
              <a:t>Per </a:t>
            </a:r>
            <a:r>
              <a:rPr lang="en-US" dirty="0" smtClean="0"/>
              <a:t>WG:</a:t>
            </a:r>
          </a:p>
          <a:p>
            <a:pPr lvl="1"/>
            <a:r>
              <a:rPr lang="en-US" dirty="0" smtClean="0"/>
              <a:t>Identify the specifications part of the 5G document set</a:t>
            </a:r>
          </a:p>
          <a:p>
            <a:pPr lvl="1"/>
            <a:r>
              <a:rPr lang="en-US" dirty="0" smtClean="0"/>
              <a:t>Add a 5G tag for these </a:t>
            </a:r>
            <a:r>
              <a:rPr lang="en-US" dirty="0" smtClean="0"/>
              <a:t>specifications</a:t>
            </a:r>
          </a:p>
          <a:p>
            <a:r>
              <a:rPr lang="en-US" dirty="0" smtClean="0"/>
              <a:t>Done!</a:t>
            </a:r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6753323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Relation with TC INT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271804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Relation with TC INT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Technical </a:t>
            </a:r>
            <a:r>
              <a:rPr lang="en-US" dirty="0"/>
              <a:t>Committee (TC) Core Network and Interoperability Testing (</a:t>
            </a:r>
            <a:r>
              <a:rPr lang="en-US" dirty="0" smtClean="0"/>
              <a:t>INT) </a:t>
            </a:r>
            <a:r>
              <a:rPr lang="en-US" dirty="0" smtClean="0"/>
              <a:t>pushes </a:t>
            </a:r>
            <a:r>
              <a:rPr lang="en-US" dirty="0"/>
              <a:t>for a strong coordination with 3GPP </a:t>
            </a:r>
            <a:r>
              <a:rPr lang="en-US" dirty="0" smtClean="0"/>
              <a:t>TSGs</a:t>
            </a:r>
          </a:p>
          <a:p>
            <a:r>
              <a:rPr lang="en-US" dirty="0" smtClean="0"/>
              <a:t>Two </a:t>
            </a:r>
            <a:r>
              <a:rPr lang="en-US" dirty="0"/>
              <a:t>alternatives:</a:t>
            </a:r>
          </a:p>
          <a:p>
            <a:pPr lvl="1"/>
            <a:r>
              <a:rPr lang="en-US" dirty="0"/>
              <a:t>Rely on liaison statement</a:t>
            </a:r>
          </a:p>
          <a:p>
            <a:pPr lvl="2"/>
            <a:r>
              <a:rPr lang="en-US" dirty="0"/>
              <a:t>loose coordination</a:t>
            </a:r>
          </a:p>
          <a:p>
            <a:pPr lvl="2"/>
            <a:r>
              <a:rPr lang="en-US" dirty="0"/>
              <a:t>Exchange via LS  for information or ask for comments </a:t>
            </a:r>
          </a:p>
          <a:p>
            <a:pPr lvl="1"/>
            <a:r>
              <a:rPr lang="en-US" dirty="0"/>
              <a:t>Create a new WG in 3GPP or merge into an existing one</a:t>
            </a:r>
          </a:p>
          <a:p>
            <a:pPr lvl="2"/>
            <a:r>
              <a:rPr lang="en-US" dirty="0"/>
              <a:t>Tight coupling</a:t>
            </a:r>
          </a:p>
          <a:p>
            <a:pPr lvl="2"/>
            <a:r>
              <a:rPr lang="en-US" dirty="0"/>
              <a:t>CT could host this new group for conformance testing on SBI</a:t>
            </a:r>
          </a:p>
          <a:p>
            <a:pPr lvl="2"/>
            <a:r>
              <a:rPr lang="en-US" dirty="0"/>
              <a:t>Another option could be to merge into RAN WG 5 (Conformance Testing</a:t>
            </a:r>
            <a:r>
              <a:rPr lang="en-US" dirty="0" smtClean="0"/>
              <a:t>)</a:t>
            </a:r>
          </a:p>
          <a:p>
            <a:r>
              <a:rPr lang="en-US" dirty="0" smtClean="0"/>
              <a:t>No progress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720770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12360</TotalTime>
  <Words>435</Words>
  <Application>Microsoft Office PowerPoint</Application>
  <PresentationFormat>Personnalisé</PresentationFormat>
  <Paragraphs>74</Paragraphs>
  <Slides>12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3" baseType="lpstr">
      <vt:lpstr>Office Theme</vt:lpstr>
      <vt:lpstr>Administrivia</vt:lpstr>
      <vt:lpstr>Outline</vt:lpstr>
      <vt:lpstr>ToR</vt:lpstr>
      <vt:lpstr>Out-of-date ToR</vt:lpstr>
      <vt:lpstr>Updating the ToR</vt:lpstr>
      <vt:lpstr>5G Tag</vt:lpstr>
      <vt:lpstr>5G Tag</vt:lpstr>
      <vt:lpstr>Relation with TC INT</vt:lpstr>
      <vt:lpstr>Relation with TC INT</vt:lpstr>
      <vt:lpstr>ETSI Forge</vt:lpstr>
      <vt:lpstr>ETSI Forge</vt:lpstr>
      <vt:lpstr>Thank You!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Lionel</cp:lastModifiedBy>
  <cp:revision>631</cp:revision>
  <dcterms:created xsi:type="dcterms:W3CDTF">2010-02-05T13:52:04Z</dcterms:created>
  <dcterms:modified xsi:type="dcterms:W3CDTF">2019-12-02T23:15:03Z</dcterms:modified>
  <cp:contentStatus>Template 2017</cp:contentStatus>
</cp:coreProperties>
</file>