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6"/>
  </p:notesMasterIdLst>
  <p:handoutMasterIdLst>
    <p:handoutMasterId r:id="rId27"/>
  </p:handoutMasterIdLst>
  <p:sldIdLst>
    <p:sldId id="341" r:id="rId3"/>
    <p:sldId id="363" r:id="rId4"/>
    <p:sldId id="366" r:id="rId5"/>
    <p:sldId id="377" r:id="rId6"/>
    <p:sldId id="368" r:id="rId7"/>
    <p:sldId id="390" r:id="rId8"/>
    <p:sldId id="391" r:id="rId9"/>
    <p:sldId id="392" r:id="rId10"/>
    <p:sldId id="393" r:id="rId11"/>
    <p:sldId id="370" r:id="rId12"/>
    <p:sldId id="397" r:id="rId13"/>
    <p:sldId id="371" r:id="rId14"/>
    <p:sldId id="372" r:id="rId15"/>
    <p:sldId id="383" r:id="rId16"/>
    <p:sldId id="388" r:id="rId17"/>
    <p:sldId id="399" r:id="rId18"/>
    <p:sldId id="389" r:id="rId19"/>
    <p:sldId id="375" r:id="rId20"/>
    <p:sldId id="365" r:id="rId21"/>
    <p:sldId id="376" r:id="rId22"/>
    <p:sldId id="385" r:id="rId23"/>
    <p:sldId id="395" r:id="rId24"/>
    <p:sldId id="398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54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CT#86	</a:t>
            </a:r>
          </a:p>
          <a:p>
            <a:pPr eaLnBrk="1" hangingPunct="1">
              <a:defRPr/>
            </a:pPr>
            <a:r>
              <a:rPr lang="sv-SE" altLang="en-US" sz="1200" b="1" dirty="0" err="1">
                <a:latin typeface="Arial "/>
              </a:rPr>
              <a:t>Sitges</a:t>
            </a:r>
            <a:r>
              <a:rPr lang="sv-SE" altLang="en-US" sz="1200" b="1" dirty="0">
                <a:latin typeface="Arial "/>
              </a:rPr>
              <a:t>, </a:t>
            </a:r>
            <a:r>
              <a:rPr lang="sv-SE" altLang="en-US" sz="1200" b="1" dirty="0" err="1">
                <a:latin typeface="Arial "/>
              </a:rPr>
              <a:t>Spain</a:t>
            </a:r>
            <a:r>
              <a:rPr lang="sv-SE" altLang="en-US" sz="1200" b="1" dirty="0">
                <a:latin typeface="Arial "/>
              </a:rPr>
              <a:t> – December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CP-193167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29.11.2019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646489"/>
              </p:ext>
            </p:extLst>
          </p:nvPr>
        </p:nvGraphicFramePr>
        <p:xfrm>
          <a:off x="838200" y="2056493"/>
          <a:ext cx="10411095" cy="4026417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Access Traffic Steering, Switching and Splitting; Stage 3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 24.193,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Xingyue</a:t>
                      </a: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Zhou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Group Management - Service Enabler Architecture Layer for Verticals (SEAL); Protocol specification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24.544,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Sapan Shah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Configuration management - Service Enabler Architecture Layer for Verticals (SEAL); Protocol specification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24.546,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Sapan Shah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Identity management - Service Enabler Architecture Layer for Verticals (SEAL); Protocol specification</a:t>
                      </a:r>
                    </a:p>
                  </a:txBody>
                  <a:tcPr marL="12700" marR="12700" marT="12700" marB="1270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24.547,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Vivek Gupta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Device-side Time Sensitive Networking (TSN) Translator (DS-TT) to network-side TSN Translator (NW-TT) protocol aspects; Stage 3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24.535, 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u="none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Sung Hwan Won</a:t>
                      </a: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CP-193159</a:t>
                      </a:r>
                    </a:p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TSN Application Function (AF) to Device-side TSN Translator (DS-TT) and Network-side TSN Translator (NW-TT) protocol aspects; Stage 3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24.5xy,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Sung Hwan Won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72388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CP-193155</a:t>
                      </a:r>
                    </a:p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5G System (5GS); Control plane Location Services (LCS) procedures; Stage 3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24.571, 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Jiang Yong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10929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Vehicle-to-Everything (V2X) services in 5G System (5GS); Protocol aspects; Stage 3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24.587,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Christian Herrero-Veron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08855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CP-193157</a:t>
                      </a:r>
                    </a:p>
                    <a:p>
                      <a:pPr algn="l" fontAlgn="t"/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Vehicle-to-Everything (V2X) services in 5G System (5GS); User Equipment (UE) policies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24.588, 1.0.0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Sang Min Park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CP-193160</a:t>
                      </a:r>
                    </a:p>
                    <a:p>
                      <a:pPr algn="l" fontAlgn="t"/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de-DE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Object</a:t>
                      </a: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(MO) for Multi-Device and Multi-Identity in IMS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TS 24.xyz, 1.0.0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Jörgen Axell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095739"/>
              </p:ext>
            </p:extLst>
          </p:nvPr>
        </p:nvGraphicFramePr>
        <p:xfrm>
          <a:off x="809898" y="1999343"/>
          <a:ext cx="10411095" cy="185593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CP-193161</a:t>
                      </a:r>
                    </a:p>
                    <a:p>
                      <a:pPr algn="l" fontAlgn="t"/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Critical Systems Connection to LMR 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TR 24.883, 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Peter Monnes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CP-193163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Mission Critical Push To Talk (MCPTT) call control interworking with LMR systems; Protocol specification</a:t>
                      </a:r>
                    </a:p>
                  </a:txBody>
                  <a:tcPr marL="12700" marR="12700" marT="12700" marB="1270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29.379, 2.0.0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Peter Monnes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CP-193162</a:t>
                      </a:r>
                    </a:p>
                    <a:p>
                      <a:pPr algn="l" fontAlgn="t"/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Critical Push To Talk (MCPTT) media plane control interworking with LMR systems; Protocol specification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29.380, 2.0.0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Peter Monnes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Approval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CP-193158</a:t>
                      </a:r>
                    </a:p>
                    <a:p>
                      <a:pPr algn="l" fontAlgn="t"/>
                      <a:endParaRPr lang="de-DE" sz="12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Mission Critical Data (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MCData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)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signalling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control interworking with LMR systems; Protocol specification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TS 29.582, 1.0.0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Peter Monnes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Information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290376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 </a:t>
            </a:r>
          </a:p>
        </p:txBody>
      </p:sp>
    </p:spTree>
    <p:extLst>
      <p:ext uri="{BB962C8B-B14F-4D97-AF65-F5344CB8AC3E}">
        <p14:creationId xmlns:p14="http://schemas.microsoft.com/office/powerpoint/2010/main" val="284122470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</a:t>
            </a:r>
            <a:r>
              <a:rPr lang="en-US" sz="2400" dirty="0">
                <a:cs typeface="Arial" panose="020B0604020202020204" pitchFamily="34" charset="0"/>
              </a:rPr>
              <a:t>2</a:t>
            </a:r>
            <a:r>
              <a:rPr lang="en-US" altLang="de-DE" sz="2400" dirty="0">
                <a:cs typeface="Arial" panose="020B0604020202020204" pitchFamily="34" charset="0"/>
              </a:rPr>
              <a:t> new work item were agreed</a:t>
            </a:r>
          </a:p>
          <a:p>
            <a:r>
              <a:rPr lang="en-US" altLang="de-DE" sz="2400" dirty="0">
                <a:cs typeface="Arial" panose="020B0604020202020204" pitchFamily="34" charset="0"/>
              </a:rPr>
              <a:t> 6 revised work items were agreed</a:t>
            </a:r>
          </a:p>
          <a:p>
            <a:r>
              <a:rPr lang="en-US" altLang="de-DE" sz="2400" dirty="0">
                <a:cs typeface="Arial" panose="020B0604020202020204" pitchFamily="34" charset="0"/>
              </a:rPr>
              <a:t> 2 revised work items were endorsed (CT1 is no longer impacted by IAB work item)</a:t>
            </a:r>
          </a:p>
          <a:p>
            <a:r>
              <a:rPr lang="en-US" sz="2400" dirty="0"/>
              <a:t> Almost all of CT1 work now deals with Rel-16 work items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The number of CAT F CRs for Rel-15 5G phase 1 is now very low, 3 CRs were agreed. CRs are for TS 24.008, </a:t>
            </a:r>
            <a:r>
              <a:rPr lang="en-US" altLang="de-DE" sz="2400" dirty="0">
                <a:cs typeface="Arial" panose="020B0604020202020204" pitchFamily="34" charset="0"/>
              </a:rPr>
              <a:t>TS 24.301, TS 24.501 </a:t>
            </a:r>
          </a:p>
          <a:p>
            <a:r>
              <a:rPr lang="en-US" altLang="de-DE" sz="2400" dirty="0">
                <a:cs typeface="Arial" panose="020B0604020202020204" pitchFamily="34" charset="0"/>
              </a:rPr>
              <a:t> CT1 strictly applies FASMO criterion</a:t>
            </a:r>
          </a:p>
          <a:p>
            <a:r>
              <a:rPr lang="en-US" sz="2400" dirty="0"/>
              <a:t> One of the agreed CRs is non-backward compatible, see next slide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0359"/>
              </p:ext>
            </p:extLst>
          </p:nvPr>
        </p:nvGraphicFramePr>
        <p:xfrm>
          <a:off x="209550" y="2282825"/>
          <a:ext cx="11742738" cy="245176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C1-198424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the length of two octets support indicator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24.008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RAN5, TS 38.523-3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52229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CT1#120 and CT1#121 were very busy, each meeting had roughly 530 input </a:t>
            </a:r>
            <a:r>
              <a:rPr lang="en-US" sz="2400" dirty="0" err="1"/>
              <a:t>tdocs</a:t>
            </a:r>
            <a:r>
              <a:rPr lang="en-US" sz="2400" dirty="0"/>
              <a:t>. Consequently CT1 started at 08:00 a.m. on four days and had breakout meetings from Monday afternoon until Thursday evening.</a:t>
            </a:r>
          </a:p>
          <a:p>
            <a:r>
              <a:rPr lang="en-US" sz="2400" dirty="0"/>
              <a:t>Most of 5G related work is now dedicated to Rel-16 work items, maintenance effort for Rel-15 is decreasing, i.e. Rel-15 is stable.</a:t>
            </a:r>
          </a:p>
          <a:p>
            <a:r>
              <a:rPr lang="en-US" sz="2400" dirty="0"/>
              <a:t> An Electronic meeting is </a:t>
            </a:r>
            <a:r>
              <a:rPr lang="en-US" sz="2400"/>
              <a:t>scheduled for </a:t>
            </a:r>
            <a:r>
              <a:rPr lang="en-US" sz="2400" dirty="0"/>
              <a:t>January 2020 . Scope is limited to “</a:t>
            </a:r>
            <a:r>
              <a:rPr lang="en-US" sz="2400" dirty="0" err="1"/>
              <a:t>protoc</a:t>
            </a:r>
            <a:r>
              <a:rPr lang="en-US" sz="2400" dirty="0"/>
              <a:t> type” work items (no IMS, no MC), idea is to reduce the number of input </a:t>
            </a:r>
            <a:r>
              <a:rPr lang="en-US" sz="2400" dirty="0" err="1"/>
              <a:t>tdocs</a:t>
            </a:r>
            <a:r>
              <a:rPr lang="en-US" sz="2400" dirty="0"/>
              <a:t> for the Feb meeting.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4655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Under work item “ATSSS” CT1 has worked on the “Performance Management Function Protocol” for three meetings </a:t>
            </a:r>
          </a:p>
          <a:p>
            <a:r>
              <a:rPr lang="en-US" sz="2400" dirty="0"/>
              <a:t> Two candidate solutions have been worked out (see </a:t>
            </a:r>
            <a:r>
              <a:rPr lang="en-GB" sz="2400" dirty="0"/>
              <a:t>C1-199051 and C1-199052, both postponed), however, no conclusion could be made as to which protocol to choose</a:t>
            </a:r>
            <a:endParaRPr lang="en-US" sz="2400" dirty="0"/>
          </a:p>
          <a:p>
            <a:r>
              <a:rPr lang="en-US" sz="2400" dirty="0"/>
              <a:t>To resolve this issue, CT1 plans a technical vote in CT1#122 (decision is needed as February meeting is last meeting before stage-3 freeze)</a:t>
            </a:r>
          </a:p>
          <a:p>
            <a:r>
              <a:rPr lang="en-US" sz="2400" dirty="0"/>
              <a:t>Please note that the work item rapporteur has scheduled a conference call on January 9</a:t>
            </a:r>
            <a:r>
              <a:rPr lang="en-US" sz="2400" baseline="30000" dirty="0"/>
              <a:t>th</a:t>
            </a:r>
            <a:r>
              <a:rPr lang="en-US" sz="2400" dirty="0"/>
              <a:t> 2020 to allow for further 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For several meetings, CT1 has discussed aspects related to UE Operating System IDs</a:t>
            </a:r>
          </a:p>
          <a:p>
            <a:r>
              <a:rPr lang="en-US" sz="2400" dirty="0"/>
              <a:t>UE Operating System ID is listed in several CT1 TSs, </a:t>
            </a:r>
            <a:r>
              <a:rPr lang="en-US" sz="2400" dirty="0" err="1"/>
              <a:t>e.g</a:t>
            </a:r>
            <a:r>
              <a:rPr lang="en-US" sz="2400" dirty="0"/>
              <a:t> in 3GPP TS 24.501 Annex D.6.6. The specs have defined the format as 16 bytes according to UUID format, however, no OS ID values </a:t>
            </a:r>
            <a:r>
              <a:rPr lang="en-US" sz="2400"/>
              <a:t>are documented</a:t>
            </a:r>
            <a:endParaRPr lang="en-US" sz="2400" dirty="0"/>
          </a:p>
          <a:p>
            <a:r>
              <a:rPr lang="en-US" sz="2400" dirty="0"/>
              <a:t>One proposal to document encoding of OS ID values was to create a registry on the 3GPP CT1 webpage with a list of Operating System IDs</a:t>
            </a:r>
          </a:p>
          <a:p>
            <a:r>
              <a:rPr lang="en-US" sz="2400" dirty="0"/>
              <a:t>Show of hands has indicated that roughly 50% support documentation of encoding of OS ID values in CT1, while 50% object this approach</a:t>
            </a:r>
          </a:p>
          <a:p>
            <a:r>
              <a:rPr lang="en-US" sz="2400" dirty="0"/>
              <a:t>There was NO consensus in CT1 to further work on this topic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500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CT1 agreed CRs on manual CAG selection (under work item </a:t>
            </a:r>
            <a:r>
              <a:rPr lang="en-US" sz="2400" dirty="0" err="1"/>
              <a:t>Vertical_LAN</a:t>
            </a:r>
            <a:r>
              <a:rPr lang="en-US" sz="2400" dirty="0"/>
              <a:t>), where we have a dependency on SA1 confirmation -&gt; see incoming CT1 LS to CT in CP-190xyz. CT plenary is asked to only approve the related CRs in case green light from SA1 is received. SA1 has </a:t>
            </a:r>
            <a:r>
              <a:rPr lang="en-US" sz="2400" u="sng" dirty="0"/>
              <a:t>not</a:t>
            </a:r>
            <a:r>
              <a:rPr lang="en-US" sz="2400" dirty="0"/>
              <a:t> sent LS to CT plenary, so CT plenary needs to send back CRs in CP-193139 to CT1</a:t>
            </a:r>
          </a:p>
          <a:p>
            <a:r>
              <a:rPr lang="en-US" sz="2400" dirty="0"/>
              <a:t> CT1 agreed CR in </a:t>
            </a:r>
            <a:r>
              <a:rPr lang="de-DE" sz="2400" dirty="0"/>
              <a:t>C1-196778 (CP-193098) </a:t>
            </a:r>
            <a:r>
              <a:rPr lang="en-GB" sz="2400" dirty="0"/>
              <a:t>requested against TS 24.501, but it is </a:t>
            </a:r>
            <a:r>
              <a:rPr lang="de-DE" sz="2400" dirty="0"/>
              <a:t>a TS 24.301 CR, so CT </a:t>
            </a:r>
            <a:r>
              <a:rPr lang="en-GB" sz="2400" dirty="0"/>
              <a:t>needs to reject the CR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CT1 breakout on V2X topics and SEAL 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Jörgen Axell for chairing the CT1 breakout on IMS and Mission Critical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his excellent support 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ETSI support for their help with IT-facilities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The hosts (EF3 and NAF) for hosting excellent meetings and for their support during the meeting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Most important the CT1 delegates for their dedication and hard work on long working days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E8485A-35F3-4B55-AF2E-F6A5F0D3C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389" y="4220232"/>
            <a:ext cx="1268078" cy="9083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945698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C1-199016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Applicability of existing emergency PDU session 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1520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C1-198595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1605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C1-198590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Serving PLMN rate control at PDU session modification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1648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 23.501 CR 1486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C1-198788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Pre-configured URSP rules in 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23.503 CR0348 (SA2) 31.102 CR0861 (CT6)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C1-198966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PEI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format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non-3GPP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only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 CR 1801r2 (SA2)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alignment with stage-2 on PEI for 5G-RG and FN-RG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0040 (SA2)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Session-TMBR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0052 (SA2)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C1-196741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Registration, Session establishment and session release of 5G capable over WLAN (N5CW) device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24.302 CR #0716 (CT1)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C1-196793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FQDN for trusted non-3GPP access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23.003 CR 0551 (CT4)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6139"/>
              </p:ext>
            </p:extLst>
          </p:nvPr>
        </p:nvGraphicFramePr>
        <p:xfrm>
          <a:off x="802105" y="1999343"/>
          <a:ext cx="10418888" cy="4125958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C1-198128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Correct the reference of access type IE</a:t>
                      </a: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24.526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24.501 CR 1500 (CT1)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C1-198629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5QI 86 </a:t>
                      </a:r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introduction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23.501 CR 1735 (SA2)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C1-198573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Informing lower layers that access to RLOS is initiated</a:t>
                      </a: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36.331 CR 4049 (RAN2)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C1-198900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UE paging probability for WUS-general part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23.401 CR #3538 (SA2)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C1-199045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UE paging probability for WUS-procedure part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24.301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23.401 CR #3538 (SA2)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C1-198756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Exchange of port management capabilities during PDU session establishment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1693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23.502 CR 1729 SA2)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C1-199037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Abnormal cases for 5GMM cause values #74 and #75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23.003 CR 0553 (CT4)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C1-198721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 of NID to AN parameters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23.502 CR 1797 (SA2), TS 23.003 CR 0553 (CT4)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C1-198992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for Manual CAG selection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23.122 CR 0471 (CT1)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II</a:t>
            </a:r>
          </a:p>
        </p:txBody>
      </p:sp>
    </p:spTree>
    <p:extLst>
      <p:ext uri="{BB962C8B-B14F-4D97-AF65-F5344CB8AC3E}">
        <p14:creationId xmlns:p14="http://schemas.microsoft.com/office/powerpoint/2010/main" val="368926831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CT1#120 (</a:t>
            </a:r>
            <a:r>
              <a:rPr lang="en-US" altLang="fr-FR" dirty="0" err="1"/>
              <a:t>Portoroz</a:t>
            </a:r>
            <a:r>
              <a:rPr lang="en-US" altLang="fr-FR" dirty="0"/>
              <a:t>, Slovenia)</a:t>
            </a:r>
          </a:p>
          <a:p>
            <a:pPr lvl="2"/>
            <a:r>
              <a:rPr lang="en-US" altLang="fr-FR" dirty="0"/>
              <a:t>CT1#121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dirty="0"/>
              <a:t>n/a</a:t>
            </a:r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CT1#122 (Sophia Antipolis, France)</a:t>
            </a:r>
          </a:p>
          <a:p>
            <a:pPr lvl="1"/>
            <a:r>
              <a:rPr lang="en-US" altLang="fr-FR" dirty="0"/>
              <a:t>bis:</a:t>
            </a:r>
          </a:p>
          <a:p>
            <a:pPr lvl="2"/>
            <a:r>
              <a:rPr lang="en-US" altLang="fr-FR" dirty="0"/>
              <a:t>CT1#121bis (electronic meeting)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CT1#120:</a:t>
            </a:r>
            <a:r>
              <a:rPr lang="en-US" sz="1800" dirty="0"/>
              <a:t> 1006</a:t>
            </a:r>
          </a:p>
          <a:p>
            <a:pPr lvl="1"/>
            <a:r>
              <a:rPr lang="en-US" sz="1800" dirty="0"/>
              <a:t>CT1#121: 1065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CT1#120:</a:t>
            </a:r>
            <a:r>
              <a:rPr lang="en-US" sz="1800" dirty="0"/>
              <a:t> Cat B/C/F  207</a:t>
            </a:r>
          </a:p>
          <a:p>
            <a:pPr lvl="1"/>
            <a:r>
              <a:rPr lang="en-US" sz="1800" dirty="0"/>
              <a:t>CT1#121: Cat B/C/F  213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CT1#120:</a:t>
            </a:r>
            <a:r>
              <a:rPr lang="en-US" sz="1800" dirty="0"/>
              <a:t> 95</a:t>
            </a:r>
          </a:p>
          <a:p>
            <a:pPr lvl="1"/>
            <a:r>
              <a:rPr lang="en-US" sz="1800" dirty="0"/>
              <a:t>CT1#121: 59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CT1#120: 104 registered, 94 attended</a:t>
            </a:r>
          </a:p>
          <a:p>
            <a:pPr lvl="1"/>
            <a:r>
              <a:rPr lang="en-US" altLang="fr-FR" sz="1800" dirty="0"/>
              <a:t>CT1#121: 127 registered, 111 attended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CT1#120 and CT1#121 had breakout sessions on V2X related work items, SEAL, IMS and Mission Critical work items on 4 days </a:t>
            </a:r>
          </a:p>
          <a:p>
            <a:pPr lvl="1"/>
            <a:r>
              <a:rPr lang="en-US" altLang="fr-FR" sz="2000" dirty="0"/>
              <a:t>Lena and Jörgen chaired the breakout sessions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87791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CP-193148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- Enhancements for Mission Critical Push-to-Talk CT aspects (enh2MCPTT-CT)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FirstNet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 stage-3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CP-193149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New WID - Enhancement of IMS video service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 stage-3 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903804"/>
              </p:ext>
            </p:extLst>
          </p:nvPr>
        </p:nvGraphicFramePr>
        <p:xfrm>
          <a:off x="784312" y="2126071"/>
          <a:ext cx="10188488" cy="278234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V2XAPP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eV2XARC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CP-191061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6114384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938360"/>
              </p:ext>
            </p:extLst>
          </p:nvPr>
        </p:nvGraphicFramePr>
        <p:xfrm>
          <a:off x="784312" y="2126071"/>
          <a:ext cx="10188488" cy="290426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Mission Critical system migration and interconnection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26369"/>
            <a:ext cx="535352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203262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469384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eNS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</a:t>
                      </a:r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 of 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VBCLTE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Aft>
                          <a:spcPts val="1200"/>
                        </a:spcAft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VBCLTE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46637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414535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39728631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IV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05526"/>
              </p:ext>
            </p:extLst>
          </p:nvPr>
        </p:nvGraphicFramePr>
        <p:xfrm>
          <a:off x="784312" y="2126071"/>
          <a:ext cx="10188488" cy="315763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Withdrawal of TS 24.323 from Rel-11, Rel-12, Rel-13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ISAT-MO-WITHDRAW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232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SEAL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	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003819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eIMS5G_SB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601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81637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1991</Words>
  <Application>Microsoft Office PowerPoint</Application>
  <PresentationFormat>Widescreen</PresentationFormat>
  <Paragraphs>523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CT#85</vt:lpstr>
      <vt:lpstr>TSG CT WG1 Officials</vt:lpstr>
      <vt:lpstr>Meeting Calendar</vt:lpstr>
      <vt:lpstr>TSG CT WG1 Statistics</vt:lpstr>
      <vt:lpstr>New agreed  Study/Work Items led by CT1</vt:lpstr>
      <vt:lpstr>Work Plan I</vt:lpstr>
      <vt:lpstr>Work Plan II</vt:lpstr>
      <vt:lpstr>Work Plan III</vt:lpstr>
      <vt:lpstr>Work Plan IV</vt:lpstr>
      <vt:lpstr>TS/TR sent to CT plenary</vt:lpstr>
      <vt:lpstr>TS/TR sent to CT plenary </vt:lpstr>
      <vt:lpstr>Release 16 Status</vt:lpstr>
      <vt:lpstr>Release 15 Status</vt:lpstr>
      <vt:lpstr>Backward Incompatible Changes</vt:lpstr>
      <vt:lpstr>For Information to CT (I)</vt:lpstr>
      <vt:lpstr>For Information to CT (II)</vt:lpstr>
      <vt:lpstr>For Information to CT (III)</vt:lpstr>
      <vt:lpstr>For Action to CT</vt:lpstr>
      <vt:lpstr>Acknowledgement</vt:lpstr>
      <vt:lpstr>Annex</vt:lpstr>
      <vt:lpstr>CRs for conditional approval I</vt:lpstr>
      <vt:lpstr>CRs for conditional approval II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PL-reno</cp:lastModifiedBy>
  <cp:revision>750</cp:revision>
  <dcterms:created xsi:type="dcterms:W3CDTF">2010-02-05T13:52:04Z</dcterms:created>
  <dcterms:modified xsi:type="dcterms:W3CDTF">2019-11-29T10:54:34Z</dcterms:modified>
  <cp:contentStatus>Template 2017</cp:contentStatus>
</cp:coreProperties>
</file>