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1"/>
  </p:notesMasterIdLst>
  <p:handoutMasterIdLst>
    <p:handoutMasterId r:id="rId12"/>
  </p:handoutMasterIdLst>
  <p:sldIdLst>
    <p:sldId id="341" r:id="rId2"/>
    <p:sldId id="382" r:id="rId3"/>
    <p:sldId id="384" r:id="rId4"/>
    <p:sldId id="383" r:id="rId5"/>
    <p:sldId id="388" r:id="rId6"/>
    <p:sldId id="389" r:id="rId7"/>
    <p:sldId id="390" r:id="rId8"/>
    <p:sldId id="391" r:id="rId9"/>
    <p:sldId id="379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>
        <p:scale>
          <a:sx n="73" d="100"/>
          <a:sy n="73" d="100"/>
        </p:scale>
        <p:origin x="-420" y="-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fld id="{06E1E0C9-A0A4-475E-BAB5-DD5D795334FC}" type="slidenum">
              <a:rPr lang="en-GB" altLang="en-US"/>
              <a:pPr/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278788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fld id="{10259389-7C62-4526-A559-DDA22A4C3095}" type="slidenum">
              <a:rPr lang="en-GB" altLang="en-US"/>
              <a:pPr/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7809386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51665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867730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5266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 smtClean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BE250171-F73B-42BB-B036-103592476D7A}" type="slidenum">
              <a:rPr lang="en-GB" altLang="en-US" sz="1400">
                <a:latin typeface="Calibri" pitchFamily="34" charset="0"/>
              </a:rPr>
              <a:pPr/>
              <a:t>‹N°›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4197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 smtClean="0">
                <a:latin typeface="Arial "/>
              </a:rPr>
              <a:t>3GPP CT#85	</a:t>
            </a:r>
          </a:p>
          <a:p>
            <a:pPr eaLnBrk="1" hangingPunct="1">
              <a:defRPr/>
            </a:pPr>
            <a:r>
              <a:rPr lang="sv-SE" altLang="en-US" sz="1200" b="1" dirty="0" smtClean="0">
                <a:latin typeface="Arial "/>
              </a:rPr>
              <a:t>Newport Beach, US – September 2019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 smtClean="0">
                <a:latin typeface="Arial "/>
              </a:rPr>
              <a:t>CP-192240</a:t>
            </a:r>
            <a:r>
              <a:rPr lang="sv-SE" altLang="en-US" sz="1200" b="1" dirty="0" smtClean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tools.ietf.org/html/rfc6335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mailto:lionel.morand@orange.com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dirty="0" smtClean="0"/>
              <a:t>Coordination for IANA Port Assignment Request</a:t>
            </a:r>
            <a:endParaRPr lang="en-GB" altLang="en-US" dirty="0" smtClean="0"/>
          </a:p>
        </p:txBody>
      </p:sp>
      <p:sp>
        <p:nvSpPr>
          <p:cNvPr id="5123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 smtClean="0"/>
              <a:t>Lionel Morand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 smtClean="0"/>
              <a:t>TSG CT Chair, Orange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47675" indent="-447675"/>
            <a:r>
              <a:rPr lang="en-US" altLang="en-US" dirty="0" smtClean="0"/>
              <a:t>Time to time, 3GPP is asking IANA for port assignment for new protocols</a:t>
            </a:r>
          </a:p>
          <a:p>
            <a:pPr marL="447675" indent="-447675"/>
            <a:r>
              <a:rPr lang="en-US" altLang="en-US" dirty="0" smtClean="0"/>
              <a:t>This </a:t>
            </a:r>
            <a:r>
              <a:rPr lang="en-US" altLang="en-US" dirty="0" smtClean="0"/>
              <a:t>presentation aims to reinforce the necessity for </a:t>
            </a:r>
            <a:r>
              <a:rPr lang="en-US" altLang="en-US" dirty="0" smtClean="0"/>
              <a:t>a 3GPP coordination to centralize the IANA port assignment requests</a:t>
            </a:r>
          </a:p>
          <a:p>
            <a:pPr marL="447675" indent="-447675"/>
            <a:r>
              <a:rPr lang="en-US" altLang="en-US" dirty="0" smtClean="0"/>
              <a:t>The </a:t>
            </a:r>
            <a:r>
              <a:rPr lang="en-US" altLang="en-US" dirty="0" smtClean="0"/>
              <a:t>objective is to ease the relations with IANA and avoid epic </a:t>
            </a:r>
            <a:r>
              <a:rPr lang="en-US" altLang="en-US" dirty="0" smtClean="0"/>
              <a:t> discussion for each port assignment request</a:t>
            </a:r>
          </a:p>
          <a:p>
            <a:pPr marL="447675" indent="-447675"/>
            <a:r>
              <a:rPr lang="en-US" altLang="en-US" dirty="0" smtClean="0"/>
              <a:t>Reuse our previous experience to consolidate the process</a:t>
            </a:r>
            <a:endParaRPr lang="en-US" alt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6414620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Concerns from IANA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Assigned port numbers are </a:t>
            </a:r>
            <a:r>
              <a:rPr lang="en-US" dirty="0" smtClean="0"/>
              <a:t>a </a:t>
            </a:r>
            <a:r>
              <a:rPr lang="en-US" dirty="0"/>
              <a:t>limited resource </a:t>
            </a:r>
            <a:endParaRPr lang="en-US" dirty="0" smtClean="0"/>
          </a:p>
          <a:p>
            <a:r>
              <a:rPr lang="en-US" dirty="0" smtClean="0"/>
              <a:t>Normally assigned for protocols used over Internet, not for “private” networks  </a:t>
            </a:r>
          </a:p>
          <a:p>
            <a:r>
              <a:rPr lang="en-US" dirty="0" smtClean="0"/>
              <a:t>Stand-alone requests coming from 3GPP, without coordination</a:t>
            </a:r>
            <a:endParaRPr lang="en-US" dirty="0"/>
          </a:p>
          <a:p>
            <a:r>
              <a:rPr lang="en-US" dirty="0" smtClean="0"/>
              <a:t>Not enough information on the reasons for the port assignment request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3GPP needs to address these concerns</a:t>
            </a:r>
          </a:p>
        </p:txBody>
      </p:sp>
    </p:spTree>
    <p:extLst>
      <p:ext uri="{BB962C8B-B14F-4D97-AF65-F5344CB8AC3E}">
        <p14:creationId xmlns:p14="http://schemas.microsoft.com/office/powerpoint/2010/main" val="2860360045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IANA Port Assignment ruled by IETF RFCs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 tooltip="&quot;Internet Assigned Numbers Authority (IANA) Procedures for the Management of the Service Name and Transport Protocol Port Number Registry&quot;"/>
              </a:rPr>
              <a:t>RFC 6335</a:t>
            </a:r>
            <a:r>
              <a:rPr lang="en-US" dirty="0"/>
              <a:t> </a:t>
            </a:r>
            <a:r>
              <a:rPr lang="en-US" dirty="0" smtClean="0"/>
              <a:t>describes the procedures for </a:t>
            </a:r>
            <a:r>
              <a:rPr lang="fr-FR" dirty="0" smtClean="0"/>
              <a:t>port </a:t>
            </a:r>
            <a:r>
              <a:rPr lang="fr-FR" dirty="0" err="1"/>
              <a:t>number</a:t>
            </a:r>
            <a:r>
              <a:rPr lang="fr-FR" dirty="0"/>
              <a:t> </a:t>
            </a:r>
            <a:r>
              <a:rPr lang="fr-FR" dirty="0" err="1"/>
              <a:t>assignment</a:t>
            </a:r>
            <a:r>
              <a:rPr lang="fr-FR" dirty="0"/>
              <a:t> </a:t>
            </a:r>
            <a:r>
              <a:rPr lang="fr-FR" dirty="0" err="1" smtClean="0"/>
              <a:t>procedures</a:t>
            </a:r>
            <a:endParaRPr lang="en-US" dirty="0" smtClean="0">
              <a:hlinkClick r:id="rId2"/>
            </a:endParaRPr>
          </a:p>
          <a:p>
            <a:r>
              <a:rPr lang="en-US" dirty="0" smtClean="0">
                <a:hlinkClick r:id="rId2"/>
              </a:rPr>
              <a:t>RFC 7605 </a:t>
            </a:r>
            <a:r>
              <a:rPr lang="en-US" dirty="0" smtClean="0"/>
              <a:t>provides </a:t>
            </a:r>
            <a:r>
              <a:rPr lang="en-US" dirty="0"/>
              <a:t>information to potential port number applicants that complements the IANA process described in </a:t>
            </a:r>
            <a:r>
              <a:rPr lang="en-US" dirty="0" smtClean="0">
                <a:hlinkClick r:id="rId2" tooltip="&quot;Internet Assigned Numbers Authority (IANA) Procedures for the Management of the Service Name and Transport Protocol Port Number Registry&quot;"/>
              </a:rPr>
              <a:t>RFC 6335</a:t>
            </a:r>
            <a:r>
              <a:rPr lang="en-US" dirty="0" smtClean="0"/>
              <a:t> </a:t>
            </a:r>
          </a:p>
          <a:p>
            <a:pPr lvl="1"/>
            <a:r>
              <a:rPr lang="en-US" dirty="0"/>
              <a:t>provides </a:t>
            </a:r>
            <a:r>
              <a:rPr lang="en-US" dirty="0" smtClean="0"/>
              <a:t>useful information </a:t>
            </a:r>
            <a:r>
              <a:rPr lang="en-US" dirty="0"/>
              <a:t>and advice to application and service designers on the use of assigned transport port </a:t>
            </a:r>
            <a:r>
              <a:rPr lang="en-US" dirty="0" smtClean="0"/>
              <a:t>numbers</a:t>
            </a:r>
          </a:p>
          <a:p>
            <a:endParaRPr lang="en-US" dirty="0"/>
          </a:p>
          <a:p>
            <a:r>
              <a:rPr lang="en-US" dirty="0" smtClean="0"/>
              <a:t>3GPP needs to ensure that the rules and recommendations listed in the RFCs are followed before sending the requests to IANA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4952906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 of points to address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Any new service should include version numbers</a:t>
            </a:r>
          </a:p>
          <a:p>
            <a:pPr lvl="1"/>
            <a:r>
              <a:rPr lang="en-US" dirty="0" smtClean="0"/>
              <a:t>the applicant </a:t>
            </a:r>
            <a:r>
              <a:rPr lang="en-US" dirty="0"/>
              <a:t>should either add them or be advised that requests for future ports for new versions of this service will be declined.</a:t>
            </a:r>
          </a:p>
          <a:p>
            <a:r>
              <a:rPr lang="en-US" dirty="0" smtClean="0"/>
              <a:t>Any new service needs to be secured should </a:t>
            </a:r>
            <a:r>
              <a:rPr lang="en-US" dirty="0"/>
              <a:t>not be </a:t>
            </a:r>
            <a:r>
              <a:rPr lang="en-US" dirty="0" smtClean="0"/>
              <a:t>deployed</a:t>
            </a:r>
            <a:endParaRPr lang="en-US" dirty="0"/>
          </a:p>
          <a:p>
            <a:r>
              <a:rPr lang="en-US" dirty="0" smtClean="0"/>
              <a:t>Any new service above UDP needs </a:t>
            </a:r>
            <a:r>
              <a:rPr lang="en-US" dirty="0"/>
              <a:t>to be described as obeying the expectations set forth in </a:t>
            </a:r>
            <a:r>
              <a:rPr lang="en-US" dirty="0" smtClean="0"/>
              <a:t>RFC8085</a:t>
            </a:r>
          </a:p>
          <a:p>
            <a:pPr lvl="1"/>
            <a:r>
              <a:rPr lang="en-US" dirty="0" smtClean="0"/>
              <a:t>same considerations for TCP, SCTP</a:t>
            </a:r>
            <a:endParaRPr lang="en-US" dirty="0"/>
          </a:p>
          <a:p>
            <a:r>
              <a:rPr lang="en-US" dirty="0" smtClean="0"/>
              <a:t>Explain why </a:t>
            </a:r>
            <a:r>
              <a:rPr lang="en-US" dirty="0" err="1" smtClean="0"/>
              <a:t>mDNS</a:t>
            </a:r>
            <a:r>
              <a:rPr lang="en-US" dirty="0" smtClean="0"/>
              <a:t> and dynamic </a:t>
            </a:r>
            <a:r>
              <a:rPr lang="en-US" dirty="0"/>
              <a:t>port </a:t>
            </a:r>
            <a:r>
              <a:rPr lang="en-US" dirty="0" smtClean="0"/>
              <a:t>numbers cannot be used</a:t>
            </a:r>
          </a:p>
          <a:p>
            <a:pPr lvl="1"/>
            <a:r>
              <a:rPr lang="en-US" dirty="0" smtClean="0"/>
              <a:t>when the service is used over one single segment between two endpoints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652733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3GPP Coordination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721121"/>
            <a:ext cx="10515600" cy="4351338"/>
          </a:xfrm>
        </p:spPr>
        <p:txBody>
          <a:bodyPr/>
          <a:lstStyle/>
          <a:p>
            <a:r>
              <a:rPr lang="en-US" dirty="0" smtClean="0"/>
              <a:t>Any request for IANA Port Assignment should be sent to the CT chair, acting as IETF liaison</a:t>
            </a:r>
          </a:p>
          <a:p>
            <a:pPr lvl="1"/>
            <a:r>
              <a:rPr lang="en-US" dirty="0" smtClean="0"/>
              <a:t>A coordination team can be set up</a:t>
            </a:r>
          </a:p>
          <a:p>
            <a:r>
              <a:rPr lang="en-US" dirty="0" smtClean="0"/>
              <a:t>A specific contribution should address the IANA expectations when applying for a port assignment</a:t>
            </a:r>
          </a:p>
          <a:p>
            <a:pPr lvl="1"/>
            <a:r>
              <a:rPr lang="en-US" dirty="0" smtClean="0"/>
              <a:t>A template will be defined</a:t>
            </a:r>
          </a:p>
          <a:p>
            <a:pPr lvl="1"/>
            <a:r>
              <a:rPr lang="en-US" dirty="0" smtClean="0"/>
              <a:t>could be put in the annex of the specification describing the new protocol</a:t>
            </a:r>
          </a:p>
          <a:p>
            <a:pPr lvl="1"/>
            <a:r>
              <a:rPr lang="en-US" dirty="0" smtClean="0"/>
              <a:t>will be used for discussion with IANA</a:t>
            </a:r>
          </a:p>
          <a:p>
            <a:r>
              <a:rPr lang="en-US" dirty="0" smtClean="0"/>
              <a:t>Create a registry listing the port allocated to 3GPP</a:t>
            </a:r>
          </a:p>
          <a:p>
            <a:pPr lvl="1"/>
            <a:r>
              <a:rPr lang="en-US" dirty="0" smtClean="0"/>
              <a:t>Similar to the one under construction at IANA</a:t>
            </a:r>
          </a:p>
          <a:p>
            <a:pPr lvl="1"/>
            <a:r>
              <a:rPr lang="en-US" dirty="0" smtClean="0"/>
              <a:t>Could be in TR/TS or maintain on the 3GPP website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187660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 be investigated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creating a </a:t>
            </a:r>
            <a:r>
              <a:rPr lang="en-US" dirty="0" smtClean="0"/>
              <a:t>single "handshake </a:t>
            </a:r>
            <a:r>
              <a:rPr lang="en-US" dirty="0"/>
              <a:t>port" on which dynamic port numbers can be announced or services </a:t>
            </a:r>
            <a:r>
              <a:rPr lang="en-US" dirty="0" smtClean="0"/>
              <a:t>multiplexed</a:t>
            </a:r>
          </a:p>
          <a:p>
            <a:r>
              <a:rPr lang="en-US" dirty="0" smtClean="0"/>
              <a:t>on </a:t>
            </a:r>
            <a:r>
              <a:rPr lang="en-US" dirty="0"/>
              <a:t>which clients can query dynamic ports used by servers using 3GPP protocols, or on which all 3GPP protocols can be multiplex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0007552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Actions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Seek from approval from CT, SA and RAN</a:t>
            </a:r>
          </a:p>
          <a:p>
            <a:r>
              <a:rPr lang="en-US" dirty="0" smtClean="0"/>
              <a:t>Apply the proposed coordination to the ongoing request from RAN3</a:t>
            </a:r>
          </a:p>
          <a:p>
            <a:pPr lvl="1"/>
            <a:r>
              <a:rPr lang="en-US" dirty="0" smtClean="0"/>
              <a:t>Transport Protocols:	SCTP</a:t>
            </a:r>
            <a:endParaRPr lang="en-US" dirty="0"/>
          </a:p>
          <a:p>
            <a:pPr lvl="1"/>
            <a:r>
              <a:rPr lang="en-US" dirty="0" smtClean="0"/>
              <a:t>Service </a:t>
            </a:r>
            <a:r>
              <a:rPr lang="en-US" dirty="0"/>
              <a:t>Name:        </a:t>
            </a:r>
            <a:r>
              <a:rPr lang="en-US" dirty="0" smtClean="0"/>
              <a:t>	W1 interface</a:t>
            </a:r>
            <a:endParaRPr lang="en-US" dirty="0"/>
          </a:p>
          <a:p>
            <a:pPr lvl="1"/>
            <a:r>
              <a:rPr lang="en-US" dirty="0"/>
              <a:t>Desired Port Number: </a:t>
            </a:r>
            <a:r>
              <a:rPr lang="en-US" dirty="0" smtClean="0"/>
              <a:t>	37472</a:t>
            </a:r>
            <a:endParaRPr lang="en-US" dirty="0"/>
          </a:p>
          <a:p>
            <a:pPr lvl="1"/>
            <a:r>
              <a:rPr lang="en-US" dirty="0"/>
              <a:t>Description:          </a:t>
            </a:r>
            <a:r>
              <a:rPr lang="en-US" dirty="0" smtClean="0"/>
              <a:t>	W1 </a:t>
            </a:r>
            <a:r>
              <a:rPr lang="en-US" dirty="0" err="1"/>
              <a:t>signalling</a:t>
            </a:r>
            <a:r>
              <a:rPr lang="en-US" dirty="0"/>
              <a:t> </a:t>
            </a:r>
            <a:r>
              <a:rPr lang="en-US" dirty="0" smtClean="0"/>
              <a:t>transport</a:t>
            </a: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2295339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Thank You!</a:t>
            </a:r>
          </a:p>
        </p:txBody>
      </p:sp>
      <p:sp>
        <p:nvSpPr>
          <p:cNvPr id="552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altLang="en-US" dirty="0" smtClean="0"/>
          </a:p>
          <a:p>
            <a:pPr marL="0" indent="0">
              <a:buFontTx/>
              <a:buNone/>
            </a:pPr>
            <a:endParaRPr lang="en-US" altLang="en-US" dirty="0" smtClean="0"/>
          </a:p>
          <a:p>
            <a:pPr marL="0" indent="0">
              <a:buFontTx/>
              <a:buNone/>
            </a:pPr>
            <a:endParaRPr lang="en-US" altLang="en-US" dirty="0" smtClean="0"/>
          </a:p>
          <a:p>
            <a:pPr marL="0" indent="0">
              <a:buFontTx/>
              <a:buNone/>
            </a:pPr>
            <a:endParaRPr lang="en-US" altLang="en-US" dirty="0" smtClean="0"/>
          </a:p>
          <a:p>
            <a:pPr marL="0" indent="0">
              <a:buFontTx/>
              <a:buNone/>
            </a:pPr>
            <a:endParaRPr lang="en-US" altLang="en-US" dirty="0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600" dirty="0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600" dirty="0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600" dirty="0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600" dirty="0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600" dirty="0" smtClean="0"/>
              <a:t>Lionel Morand</a:t>
            </a:r>
            <a:endParaRPr lang="fr-FR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600" dirty="0"/>
              <a:t>3GPP </a:t>
            </a:r>
            <a:r>
              <a:rPr lang="fr-FR" altLang="en-US" sz="1600" dirty="0" smtClean="0"/>
              <a:t>CT </a:t>
            </a:r>
            <a:r>
              <a:rPr lang="fr-FR" altLang="en-US" sz="1600" dirty="0"/>
              <a:t>Chairman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600" dirty="0"/>
              <a:t>mail: </a:t>
            </a:r>
            <a:r>
              <a:rPr lang="fr-FR" altLang="en-US" sz="1600" dirty="0" smtClean="0">
                <a:hlinkClick r:id="rId2"/>
              </a:rPr>
              <a:t>lionel.morand@orange.com</a:t>
            </a:r>
            <a:r>
              <a:rPr lang="fr-FR" altLang="en-US" sz="1600" dirty="0" smtClean="0"/>
              <a:t>  </a:t>
            </a:r>
            <a:endParaRPr lang="fr-FR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600" dirty="0"/>
              <a:t>phone: </a:t>
            </a:r>
            <a:r>
              <a:rPr lang="fr-FR" altLang="en-US" sz="1600" dirty="0" smtClean="0"/>
              <a:t>+33 6 0775 8936</a:t>
            </a:r>
            <a:endParaRPr lang="fr-FR" altLang="en-US" sz="1600" dirty="0"/>
          </a:p>
          <a:p>
            <a:pPr marL="0" indent="0">
              <a:buFontTx/>
              <a:buNone/>
            </a:pPr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86869259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13055</TotalTime>
  <Words>466</Words>
  <Application>Microsoft Office PowerPoint</Application>
  <PresentationFormat>Personnalisé</PresentationFormat>
  <Paragraphs>63</Paragraphs>
  <Slides>9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0" baseType="lpstr">
      <vt:lpstr>Office Theme</vt:lpstr>
      <vt:lpstr>Coordination for IANA Port Assignment Request</vt:lpstr>
      <vt:lpstr>Introduction</vt:lpstr>
      <vt:lpstr>Concerns from IANA</vt:lpstr>
      <vt:lpstr>IANA Port Assignment ruled by IETF RFCs</vt:lpstr>
      <vt:lpstr>Examples of points to address</vt:lpstr>
      <vt:lpstr>Proposed 3GPP Coordination</vt:lpstr>
      <vt:lpstr>To be investigated</vt:lpstr>
      <vt:lpstr>Actions</vt:lpstr>
      <vt:lpstr>Thank You!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CT Chair</cp:lastModifiedBy>
  <cp:revision>629</cp:revision>
  <dcterms:created xsi:type="dcterms:W3CDTF">2010-02-05T13:52:04Z</dcterms:created>
  <dcterms:modified xsi:type="dcterms:W3CDTF">2019-09-15T16:55:03Z</dcterms:modified>
  <cp:contentStatus>Template 2017</cp:contentStatus>
</cp:coreProperties>
</file>