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341" r:id="rId2"/>
    <p:sldId id="366" r:id="rId3"/>
    <p:sldId id="382" r:id="rId4"/>
    <p:sldId id="389" r:id="rId5"/>
    <p:sldId id="390" r:id="rId6"/>
    <p:sldId id="391" r:id="rId7"/>
    <p:sldId id="395" r:id="rId8"/>
    <p:sldId id="388" r:id="rId9"/>
    <p:sldId id="392" r:id="rId10"/>
    <p:sldId id="393" r:id="rId11"/>
    <p:sldId id="394" r:id="rId12"/>
    <p:sldId id="396" r:id="rId13"/>
    <p:sldId id="379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420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&lt;</a:t>
            </a:r>
            <a:r>
              <a:rPr lang="sv-SE" altLang="en-US" sz="1200" b="1" i="1" dirty="0" smtClean="0">
                <a:latin typeface="Arial "/>
              </a:rPr>
              <a:t>meeting</a:t>
            </a:r>
            <a:r>
              <a:rPr lang="sv-SE" altLang="en-US" sz="1200" b="1" dirty="0" smtClean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&lt;</a:t>
            </a:r>
            <a:r>
              <a:rPr lang="sv-SE" altLang="en-US" sz="1200" b="1" i="1" dirty="0" smtClean="0">
                <a:latin typeface="Arial "/>
              </a:rPr>
              <a:t>location</a:t>
            </a:r>
            <a:r>
              <a:rPr lang="sv-SE" altLang="en-US" sz="1200" b="1" dirty="0" smtClean="0">
                <a:latin typeface="Arial "/>
              </a:rPr>
              <a:t>&gt; – &lt;</a:t>
            </a:r>
            <a:r>
              <a:rPr lang="sv-SE" altLang="en-US" sz="1200" b="1" i="1" dirty="0" smtClean="0">
                <a:latin typeface="Arial "/>
              </a:rPr>
              <a:t>month</a:t>
            </a:r>
            <a:r>
              <a:rPr lang="sv-SE" altLang="en-US" sz="1200" b="1" dirty="0" smtClean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CT#85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CP-192237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etsi.org/rep/3GPP/openapis-playground/tree/REL-15-draftCT85" TargetMode="External"/><Relationship Id="rId2" Type="http://schemas.openxmlformats.org/officeDocument/2006/relationships/hyperlink" Target="https://forge.etsi.org/rep/3GPP/openapis-playground/tree/REL-x-draftC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ETSI Forge Trial Feedback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the plenary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b="1" dirty="0" smtClean="0"/>
              <a:t>Rapporteurs</a:t>
            </a:r>
            <a:r>
              <a:rPr lang="en-US" dirty="0" smtClean="0"/>
              <a:t> use the ETSI tools to</a:t>
            </a:r>
          </a:p>
          <a:p>
            <a:pPr lvl="1"/>
            <a:r>
              <a:rPr lang="en-US" b="1" dirty="0" smtClean="0"/>
              <a:t>Check </a:t>
            </a:r>
            <a:r>
              <a:rPr lang="en-US" dirty="0" smtClean="0"/>
              <a:t>the syntax</a:t>
            </a:r>
          </a:p>
          <a:p>
            <a:pPr lvl="1"/>
            <a:r>
              <a:rPr lang="en-US" b="1" dirty="0" smtClean="0"/>
              <a:t>Cross-check</a:t>
            </a:r>
            <a:r>
              <a:rPr lang="en-US" dirty="0" smtClean="0"/>
              <a:t> the files when one </a:t>
            </a:r>
            <a:r>
              <a:rPr lang="en-US" dirty="0" err="1" smtClean="0"/>
              <a:t>OpenAPI</a:t>
            </a:r>
            <a:r>
              <a:rPr lang="en-US" dirty="0" smtClean="0"/>
              <a:t> specification refers to another file</a:t>
            </a:r>
          </a:p>
          <a:p>
            <a:pPr lvl="1"/>
            <a:r>
              <a:rPr lang="en-US" b="1" dirty="0"/>
              <a:t>I</a:t>
            </a:r>
            <a:r>
              <a:rPr lang="en-US" b="1" dirty="0" smtClean="0"/>
              <a:t>dentify</a:t>
            </a:r>
            <a:r>
              <a:rPr lang="en-US" dirty="0" smtClean="0"/>
              <a:t> errors that can be fixed by CRs sent to the plenary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b="1" dirty="0" smtClean="0"/>
              <a:t>All </a:t>
            </a:r>
            <a:r>
              <a:rPr lang="en-US" b="1" dirty="0"/>
              <a:t>syntax errors </a:t>
            </a:r>
            <a:r>
              <a:rPr lang="en-US" dirty="0"/>
              <a:t>identified by the rapporteur or any other delegate after the 3GPP meeting will be solved by bringing company CRs to the CT </a:t>
            </a:r>
            <a:r>
              <a:rPr lang="en-US" dirty="0" smtClean="0"/>
              <a:t>Plenary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59731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the plenary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6"/>
            </a:pPr>
            <a:r>
              <a:rPr lang="en-US" b="1" dirty="0"/>
              <a:t>MCC</a:t>
            </a:r>
            <a:r>
              <a:rPr lang="en-US" dirty="0"/>
              <a:t> will ensure that all </a:t>
            </a:r>
            <a:r>
              <a:rPr lang="en-US" dirty="0" smtClean="0"/>
              <a:t>agreed CRs (from the WG and sent directly to plenary) are </a:t>
            </a:r>
            <a:r>
              <a:rPr lang="en-US" dirty="0"/>
              <a:t>correctly implemented and will share the draft TSs the week after the Plenary</a:t>
            </a:r>
            <a:r>
              <a:rPr lang="en-US" dirty="0" smtClean="0"/>
              <a:t>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n-US" b="1" dirty="0" smtClean="0"/>
              <a:t>API Version number updated </a:t>
            </a:r>
            <a:r>
              <a:rPr lang="en-US" dirty="0" smtClean="0"/>
              <a:t>based on </a:t>
            </a:r>
            <a:r>
              <a:rPr lang="en-US" b="1" dirty="0" smtClean="0"/>
              <a:t>specific CR</a:t>
            </a:r>
            <a:r>
              <a:rPr lang="en-US" dirty="0" smtClean="0"/>
              <a:t>, listing all agreed changes to the </a:t>
            </a:r>
            <a:r>
              <a:rPr lang="en-US" dirty="0" err="1" smtClean="0"/>
              <a:t>OpenAPI</a:t>
            </a:r>
            <a:endParaRPr lang="en-US" dirty="0" smtClean="0"/>
          </a:p>
          <a:p>
            <a:pPr marL="514350" lvl="0" indent="-514350">
              <a:buFont typeface="+mj-lt"/>
              <a:buAutoNum type="arabicPeriod" startAt="6"/>
            </a:pPr>
            <a:r>
              <a:rPr lang="en-US" b="1" dirty="0"/>
              <a:t>Rapporteurs &amp; delegates</a:t>
            </a:r>
            <a:r>
              <a:rPr lang="en-US" dirty="0"/>
              <a:t> are encouraged to check that all CRs are properly implemented and to use ETSI Forge tool for that </a:t>
            </a:r>
            <a:r>
              <a:rPr lang="en-US" dirty="0" smtClean="0"/>
              <a:t>purpose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n-US" b="1" dirty="0" smtClean="0"/>
              <a:t>Stable </a:t>
            </a:r>
            <a:r>
              <a:rPr lang="en-US" b="1" dirty="0" err="1" smtClean="0"/>
              <a:t>OpenAPI</a:t>
            </a:r>
            <a:r>
              <a:rPr lang="en-US" b="1" dirty="0" smtClean="0"/>
              <a:t> specification files </a:t>
            </a:r>
            <a:r>
              <a:rPr lang="en-US" dirty="0" smtClean="0"/>
              <a:t>are </a:t>
            </a:r>
            <a:r>
              <a:rPr lang="en-US" dirty="0" smtClean="0"/>
              <a:t>upload by the MCC from the draft branch into </a:t>
            </a:r>
            <a:r>
              <a:rPr lang="en-US" dirty="0"/>
              <a:t>the </a:t>
            </a:r>
            <a:r>
              <a:rPr lang="en-US" dirty="0" smtClean="0"/>
              <a:t>main/master branches </a:t>
            </a:r>
            <a:r>
              <a:rPr lang="en-US" dirty="0"/>
              <a:t>of </a:t>
            </a:r>
            <a:r>
              <a:rPr lang="en-US" dirty="0" err="1"/>
              <a:t>Gitlab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Process regarding handling of the </a:t>
            </a:r>
            <a:r>
              <a:rPr lang="en-US" dirty="0" err="1" smtClean="0"/>
              <a:t>OpenAPI</a:t>
            </a:r>
            <a:r>
              <a:rPr lang="en-US" dirty="0" smtClean="0"/>
              <a:t> in the TS in described in TR 21.900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95657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Many thanks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On </a:t>
            </a:r>
            <a:r>
              <a:rPr lang="en-US" dirty="0"/>
              <a:t>behalf of the </a:t>
            </a:r>
            <a:r>
              <a:rPr lang="en-US" dirty="0" smtClean="0"/>
              <a:t>WG chairs and delegates, </a:t>
            </a:r>
            <a:r>
              <a:rPr lang="en-US" dirty="0"/>
              <a:t>I would like to </a:t>
            </a:r>
            <a:r>
              <a:rPr lang="en-US" dirty="0" smtClean="0"/>
              <a:t>thank</a:t>
            </a:r>
          </a:p>
          <a:p>
            <a:endParaRPr lang="en-US" dirty="0" smtClean="0"/>
          </a:p>
          <a:p>
            <a:pPr lvl="1"/>
            <a:r>
              <a:rPr lang="en-US" sz="2800" dirty="0" err="1" smtClean="0"/>
              <a:t>Jésus</a:t>
            </a:r>
            <a:r>
              <a:rPr lang="en-US" sz="2800" dirty="0" smtClean="0"/>
              <a:t> de Gregorio, Ericsson</a:t>
            </a:r>
          </a:p>
          <a:p>
            <a:pPr lvl="1"/>
            <a:r>
              <a:rPr lang="en-US" sz="2800" dirty="0" smtClean="0"/>
              <a:t>Thomas Belling, Nokia</a:t>
            </a:r>
          </a:p>
          <a:p>
            <a:pPr lvl="1"/>
            <a:r>
              <a:rPr lang="en-US" sz="2800" dirty="0"/>
              <a:t>Michele </a:t>
            </a:r>
            <a:r>
              <a:rPr lang="en-US" sz="2800" dirty="0" smtClean="0"/>
              <a:t>Carignani, ETSI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for their </a:t>
            </a:r>
            <a:r>
              <a:rPr lang="en-US" dirty="0"/>
              <a:t>incredible efforts to get us to this </a:t>
            </a:r>
            <a:r>
              <a:rPr lang="en-US" dirty="0" smtClean="0"/>
              <a:t>point, making </a:t>
            </a:r>
            <a:r>
              <a:rPr lang="en-US" dirty="0"/>
              <a:t>our work </a:t>
            </a:r>
            <a:r>
              <a:rPr lang="en-US" dirty="0" smtClean="0"/>
              <a:t>possible and our </a:t>
            </a:r>
            <a:r>
              <a:rPr lang="en-US" smtClean="0"/>
              <a:t>life easier </a:t>
            </a:r>
            <a:r>
              <a:rPr lang="en-US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983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ETSI Forge tools Trial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CT#83</a:t>
            </a:r>
          </a:p>
          <a:p>
            <a:pPr lvl="1"/>
            <a:r>
              <a:rPr lang="en-US" dirty="0" smtClean="0"/>
              <a:t>Decision on a </a:t>
            </a:r>
            <a:r>
              <a:rPr lang="en-US" dirty="0"/>
              <a:t>6-month trial period </a:t>
            </a:r>
            <a:r>
              <a:rPr lang="en-US" dirty="0" smtClean="0"/>
              <a:t>to experiment the </a:t>
            </a:r>
            <a:r>
              <a:rPr lang="en-US" dirty="0"/>
              <a:t>ETSI Forge tools </a:t>
            </a:r>
            <a:r>
              <a:rPr lang="en-US" dirty="0" smtClean="0"/>
              <a:t>for the development </a:t>
            </a:r>
            <a:r>
              <a:rPr lang="en-US" dirty="0"/>
              <a:t>and maintenance of </a:t>
            </a:r>
            <a:r>
              <a:rPr lang="en-US" dirty="0" err="1"/>
              <a:t>OpenAPI</a:t>
            </a:r>
            <a:r>
              <a:rPr lang="en-US" dirty="0"/>
              <a:t> </a:t>
            </a:r>
            <a:r>
              <a:rPr lang="en-US" dirty="0" smtClean="0"/>
              <a:t>Specification files</a:t>
            </a:r>
          </a:p>
          <a:p>
            <a:pPr lvl="1"/>
            <a:r>
              <a:rPr lang="en-US" dirty="0" smtClean="0"/>
              <a:t>Rapporteurs </a:t>
            </a:r>
            <a:r>
              <a:rPr lang="en-US" dirty="0"/>
              <a:t>and delegates </a:t>
            </a:r>
            <a:r>
              <a:rPr lang="en-US" dirty="0" smtClean="0"/>
              <a:t>encouraged </a:t>
            </a:r>
            <a:r>
              <a:rPr lang="en-US" dirty="0"/>
              <a:t>to use the tool for </a:t>
            </a:r>
            <a:r>
              <a:rPr lang="en-US" dirty="0" err="1"/>
              <a:t>OpenAPI</a:t>
            </a:r>
            <a:r>
              <a:rPr lang="en-US" dirty="0"/>
              <a:t> development, validation and </a:t>
            </a:r>
            <a:r>
              <a:rPr lang="en-US" dirty="0" smtClean="0"/>
              <a:t>maintenance after each WG meeting</a:t>
            </a:r>
          </a:p>
          <a:p>
            <a:pPr lvl="1"/>
            <a:r>
              <a:rPr lang="en-US" dirty="0" smtClean="0"/>
              <a:t>After the trial, see if it is possible </a:t>
            </a:r>
            <a:r>
              <a:rPr lang="en-US" dirty="0"/>
              <a:t>to decide on </a:t>
            </a:r>
            <a:r>
              <a:rPr lang="en-US" dirty="0" smtClean="0"/>
              <a:t>mandatory use of the ETSI Forge tools and the </a:t>
            </a:r>
            <a:r>
              <a:rPr lang="en-US" dirty="0"/>
              <a:t>definite </a:t>
            </a:r>
            <a:r>
              <a:rPr lang="en-US" dirty="0" smtClean="0"/>
              <a:t>workflow</a:t>
            </a:r>
          </a:p>
          <a:p>
            <a:r>
              <a:rPr lang="en-US" dirty="0" smtClean="0"/>
              <a:t>CT#85</a:t>
            </a:r>
          </a:p>
          <a:p>
            <a:pPr lvl="1"/>
            <a:r>
              <a:rPr lang="en-US" dirty="0" smtClean="0"/>
              <a:t>Feedback from CT3 and CT4 on the use the ETSI Forge tools</a:t>
            </a:r>
          </a:p>
          <a:p>
            <a:pPr lvl="1"/>
            <a:r>
              <a:rPr lang="en-US" dirty="0" smtClean="0"/>
              <a:t>Formal decision on the use of the tool and the workflow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89817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Since CT#83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meetings</a:t>
            </a:r>
          </a:p>
          <a:p>
            <a:r>
              <a:rPr lang="en-US" dirty="0" smtClean="0"/>
              <a:t>Rapporteurs have been strongly encouraged by WG chairs to use the tools for:</a:t>
            </a:r>
          </a:p>
          <a:p>
            <a:pPr lvl="1"/>
            <a:r>
              <a:rPr lang="en-US" dirty="0" smtClean="0"/>
              <a:t>Storing draft version of Open API specification files prior to the plenary</a:t>
            </a:r>
          </a:p>
          <a:p>
            <a:pPr lvl="1"/>
            <a:r>
              <a:rPr lang="en-US" dirty="0" smtClean="0"/>
              <a:t>Validating the syntax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hecking cross-references</a:t>
            </a:r>
          </a:p>
        </p:txBody>
      </p:sp>
    </p:spTree>
    <p:extLst>
      <p:ext uri="{BB962C8B-B14F-4D97-AF65-F5344CB8AC3E}">
        <p14:creationId xmlns:p14="http://schemas.microsoft.com/office/powerpoint/2010/main" val="7843693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(Positive) Feedback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of the Rapporteurs use ETSI forge to store interim </a:t>
            </a:r>
            <a:r>
              <a:rPr lang="en-US" dirty="0" err="1" smtClean="0"/>
              <a:t>OpenAPI</a:t>
            </a:r>
            <a:r>
              <a:rPr lang="en-US" dirty="0" smtClean="0"/>
              <a:t> and validate them</a:t>
            </a:r>
          </a:p>
          <a:p>
            <a:pPr lvl="1"/>
            <a:r>
              <a:rPr lang="en-US" dirty="0" smtClean="0"/>
              <a:t>few “reluctant” to do it as they were using their own </a:t>
            </a:r>
            <a:r>
              <a:rPr lang="en-US" dirty="0"/>
              <a:t>company tools to ensure the quality and correctness of their APIs</a:t>
            </a:r>
            <a:endParaRPr lang="en-US" dirty="0" smtClean="0"/>
          </a:p>
          <a:p>
            <a:r>
              <a:rPr lang="en-US" dirty="0" smtClean="0"/>
              <a:t>Usage </a:t>
            </a:r>
            <a:r>
              <a:rPr lang="en-US" dirty="0"/>
              <a:t>of </a:t>
            </a:r>
            <a:r>
              <a:rPr lang="en-US" dirty="0" err="1"/>
              <a:t>GitLab</a:t>
            </a:r>
            <a:r>
              <a:rPr lang="en-US" dirty="0"/>
              <a:t> and the automatic </a:t>
            </a:r>
            <a:r>
              <a:rPr lang="en-US" dirty="0" smtClean="0"/>
              <a:t>parsers have significantly improved the quality of the TS and </a:t>
            </a:r>
            <a:r>
              <a:rPr lang="en-US" dirty="0" err="1" smtClean="0"/>
              <a:t>OpenAPI</a:t>
            </a:r>
            <a:r>
              <a:rPr lang="en-US" dirty="0" smtClean="0"/>
              <a:t> specification files sent to plenary</a:t>
            </a:r>
          </a:p>
          <a:p>
            <a:r>
              <a:rPr lang="en-US" dirty="0" smtClean="0"/>
              <a:t>Main interests: </a:t>
            </a:r>
          </a:p>
          <a:p>
            <a:pPr lvl="1"/>
            <a:r>
              <a:rPr lang="en-US" b="1" dirty="0" smtClean="0"/>
              <a:t>cross-referencing</a:t>
            </a:r>
            <a:r>
              <a:rPr lang="en-US" dirty="0" smtClean="0"/>
              <a:t> validation</a:t>
            </a:r>
          </a:p>
          <a:p>
            <a:pPr lvl="1"/>
            <a:r>
              <a:rPr lang="en-US" dirty="0" smtClean="0"/>
              <a:t>Easy overview of and access to all the available APIs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14096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(Negative) Feedback	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be almost useless if not used by everyone</a:t>
            </a:r>
          </a:p>
          <a:p>
            <a:pPr lvl="1"/>
            <a:r>
              <a:rPr lang="en-US" dirty="0" smtClean="0"/>
              <a:t>especially when considering API that are referenced by other ones.</a:t>
            </a:r>
          </a:p>
          <a:p>
            <a:pPr lvl="1"/>
            <a:r>
              <a:rPr lang="en-US" dirty="0"/>
              <a:t>cross reference functionality cannot be provided by a standalone </a:t>
            </a:r>
            <a:r>
              <a:rPr lang="en-US" dirty="0" smtClean="0"/>
              <a:t>editor</a:t>
            </a:r>
          </a:p>
          <a:p>
            <a:r>
              <a:rPr lang="en-US" dirty="0"/>
              <a:t>V</a:t>
            </a:r>
            <a:r>
              <a:rPr lang="en-US" dirty="0" smtClean="0"/>
              <a:t>alidation </a:t>
            </a:r>
            <a:r>
              <a:rPr lang="en-US" dirty="0"/>
              <a:t>"badge" </a:t>
            </a:r>
            <a:r>
              <a:rPr lang="en-US" dirty="0" smtClean="0"/>
              <a:t>(RED/GREEN) not always taken into account</a:t>
            </a:r>
          </a:p>
          <a:p>
            <a:pPr lvl="1"/>
            <a:r>
              <a:rPr lang="en-US" dirty="0" smtClean="0"/>
              <a:t>RED should trigger an investigation to check if something needs to be corrected</a:t>
            </a:r>
          </a:p>
          <a:p>
            <a:r>
              <a:rPr lang="en-US" dirty="0" smtClean="0"/>
              <a:t>Accessing </a:t>
            </a:r>
            <a:r>
              <a:rPr lang="en-US" dirty="0"/>
              <a:t>the </a:t>
            </a:r>
            <a:r>
              <a:rPr lang="en-US" dirty="0" err="1"/>
              <a:t>GitLab</a:t>
            </a:r>
            <a:r>
              <a:rPr lang="en-US" dirty="0"/>
              <a:t> servers </a:t>
            </a:r>
            <a:r>
              <a:rPr lang="en-US" dirty="0" smtClean="0"/>
              <a:t>can be slow </a:t>
            </a:r>
            <a:r>
              <a:rPr lang="en-US" dirty="0"/>
              <a:t>from some parts of the world (e.g. China</a:t>
            </a:r>
            <a:r>
              <a:rPr lang="en-US" dirty="0" smtClean="0"/>
              <a:t>)</a:t>
            </a:r>
          </a:p>
          <a:p>
            <a:r>
              <a:rPr lang="en-US" dirty="0" smtClean="0"/>
              <a:t>General adoption </a:t>
            </a:r>
            <a:r>
              <a:rPr lang="en-US" dirty="0"/>
              <a:t>of this new working </a:t>
            </a:r>
            <a:r>
              <a:rPr lang="en-US" dirty="0" smtClean="0"/>
              <a:t>procedures quite difficult at the beginning</a:t>
            </a:r>
          </a:p>
          <a:p>
            <a:pPr lvl="1"/>
            <a:r>
              <a:rPr lang="en-US" dirty="0" smtClean="0"/>
              <a:t>quite normal learning curve, totally new environment/new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8549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Official </a:t>
            </a:r>
            <a:r>
              <a:rPr lang="en-US" b="1" dirty="0" smtClean="0"/>
              <a:t>adoption</a:t>
            </a:r>
            <a:r>
              <a:rPr lang="en-US" dirty="0" smtClean="0"/>
              <a:t> of </a:t>
            </a:r>
            <a:r>
              <a:rPr lang="en-US" dirty="0"/>
              <a:t>ETSI Forge (</a:t>
            </a:r>
            <a:r>
              <a:rPr lang="en-US" dirty="0" err="1"/>
              <a:t>GitLab</a:t>
            </a:r>
            <a:r>
              <a:rPr lang="en-US" dirty="0"/>
              <a:t>) for CT/SA API </a:t>
            </a:r>
            <a:r>
              <a:rPr lang="en-US" dirty="0" smtClean="0"/>
              <a:t>development</a:t>
            </a:r>
          </a:p>
          <a:p>
            <a:pPr lvl="1"/>
            <a:r>
              <a:rPr lang="en-US" b="1" dirty="0"/>
              <a:t>ALL</a:t>
            </a:r>
            <a:r>
              <a:rPr lang="en-US" dirty="0"/>
              <a:t> the </a:t>
            </a:r>
            <a:r>
              <a:rPr lang="en-US" dirty="0" err="1"/>
              <a:t>OpenAPI</a:t>
            </a:r>
            <a:r>
              <a:rPr lang="en-US" dirty="0"/>
              <a:t> specification </a:t>
            </a:r>
            <a:r>
              <a:rPr lang="en-US" dirty="0" smtClean="0"/>
              <a:t>files </a:t>
            </a:r>
            <a:r>
              <a:rPr lang="en-US" b="1" dirty="0" smtClean="0"/>
              <a:t>MUST</a:t>
            </a:r>
            <a:r>
              <a:rPr lang="en-US" dirty="0" smtClean="0"/>
              <a:t> be managed using these tools</a:t>
            </a:r>
          </a:p>
          <a:p>
            <a:pPr lvl="1"/>
            <a:r>
              <a:rPr lang="en-US" dirty="0" smtClean="0"/>
              <a:t>Consolidate existing </a:t>
            </a:r>
            <a:r>
              <a:rPr lang="en-US" b="1" dirty="0" smtClean="0"/>
              <a:t>procedures</a:t>
            </a:r>
            <a:r>
              <a:rPr lang="en-US" dirty="0" smtClean="0"/>
              <a:t> used in CT3/CT4 (see annex)</a:t>
            </a:r>
          </a:p>
          <a:p>
            <a:pPr lvl="1"/>
            <a:r>
              <a:rPr lang="en-US" dirty="0" smtClean="0"/>
              <a:t>Consolidate existing </a:t>
            </a:r>
            <a:r>
              <a:rPr lang="en-US" b="1" dirty="0" smtClean="0"/>
              <a:t>tools</a:t>
            </a:r>
          </a:p>
          <a:p>
            <a:pPr lvl="1"/>
            <a:r>
              <a:rPr lang="en-US" b="1" dirty="0" smtClean="0"/>
              <a:t>Ease </a:t>
            </a:r>
            <a:r>
              <a:rPr lang="en-US" dirty="0" smtClean="0"/>
              <a:t>the user experience</a:t>
            </a:r>
          </a:p>
          <a:p>
            <a:pPr lvl="1"/>
            <a:r>
              <a:rPr lang="en-US" dirty="0" smtClean="0"/>
              <a:t>ETSI Forge can also be used to prepare contributions to WG meetings, not only when preparing the plenary and publication of new version of TS</a:t>
            </a:r>
            <a:endParaRPr lang="en-US" dirty="0" smtClean="0"/>
          </a:p>
          <a:p>
            <a:r>
              <a:rPr lang="en-US" dirty="0" smtClean="0"/>
              <a:t>SA5 </a:t>
            </a:r>
            <a:r>
              <a:rPr lang="en-US" dirty="0" smtClean="0"/>
              <a:t>(and any other group that will develop API) </a:t>
            </a:r>
            <a:r>
              <a:rPr lang="en-US" b="1" dirty="0" smtClean="0"/>
              <a:t>MUST</a:t>
            </a:r>
            <a:r>
              <a:rPr lang="en-US" dirty="0" smtClean="0"/>
              <a:t> follow the same process</a:t>
            </a:r>
          </a:p>
          <a:p>
            <a:r>
              <a:rPr lang="en-US" dirty="0" smtClean="0"/>
              <a:t>Set </a:t>
            </a:r>
            <a:r>
              <a:rPr lang="en-US" dirty="0" smtClean="0"/>
              <a:t>up </a:t>
            </a:r>
            <a:r>
              <a:rPr lang="en-US" b="1" dirty="0" smtClean="0"/>
              <a:t>training sessions </a:t>
            </a:r>
            <a:r>
              <a:rPr lang="en-US" dirty="0" smtClean="0"/>
              <a:t>and </a:t>
            </a:r>
            <a:r>
              <a:rPr lang="en-US" b="1" dirty="0" smtClean="0"/>
              <a:t>educative material </a:t>
            </a:r>
            <a:r>
              <a:rPr lang="en-US" dirty="0" smtClean="0"/>
              <a:t>for MCC, Rapporteurs and delegates</a:t>
            </a:r>
          </a:p>
        </p:txBody>
      </p:sp>
    </p:spTree>
    <p:extLst>
      <p:ext uri="{BB962C8B-B14F-4D97-AF65-F5344CB8AC3E}">
        <p14:creationId xmlns:p14="http://schemas.microsoft.com/office/powerpoint/2010/main" val="17611382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449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Flows (to be further discussed)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Before the plenary</a:t>
            </a:r>
          </a:p>
          <a:p>
            <a:r>
              <a:rPr lang="en-US" dirty="0" smtClean="0"/>
              <a:t>After the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9886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the plenary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b="1" dirty="0"/>
              <a:t>Rapporteurs</a:t>
            </a:r>
            <a:r>
              <a:rPr lang="en-US" dirty="0"/>
              <a:t> </a:t>
            </a:r>
            <a:r>
              <a:rPr lang="en-US" dirty="0" smtClean="0"/>
              <a:t>implement </a:t>
            </a:r>
            <a:r>
              <a:rPr lang="en-US" dirty="0"/>
              <a:t>the CRs agreed in the </a:t>
            </a:r>
            <a:r>
              <a:rPr lang="en-US" dirty="0" err="1"/>
              <a:t>CTx</a:t>
            </a:r>
            <a:r>
              <a:rPr lang="en-US" dirty="0"/>
              <a:t> meetings handled in the Plenary cycle in both main body and </a:t>
            </a:r>
            <a:r>
              <a:rPr lang="en-US" dirty="0" err="1"/>
              <a:t>OpenAPI</a:t>
            </a:r>
            <a:r>
              <a:rPr lang="en-US" dirty="0"/>
              <a:t> specification. </a:t>
            </a: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b="1" dirty="0" smtClean="0"/>
              <a:t>Rapporteurs </a:t>
            </a:r>
            <a:r>
              <a:rPr lang="en-US" dirty="0" smtClean="0"/>
              <a:t>generate </a:t>
            </a:r>
            <a:r>
              <a:rPr lang="en-US" dirty="0"/>
              <a:t>the </a:t>
            </a:r>
            <a:r>
              <a:rPr lang="en-US" dirty="0" err="1"/>
              <a:t>yaml</a:t>
            </a:r>
            <a:r>
              <a:rPr lang="en-US" dirty="0"/>
              <a:t> file by using a proper text editor (e.g. </a:t>
            </a:r>
            <a:r>
              <a:rPr lang="en-US" dirty="0" err="1"/>
              <a:t>NotePad</a:t>
            </a:r>
            <a:r>
              <a:rPr lang="en-US" dirty="0" smtClean="0"/>
              <a:t>++)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b="1" dirty="0"/>
              <a:t>Rapporteurs</a:t>
            </a:r>
            <a:r>
              <a:rPr lang="en-US" dirty="0"/>
              <a:t> </a:t>
            </a:r>
            <a:r>
              <a:rPr lang="en-US" dirty="0" smtClean="0"/>
              <a:t>store </a:t>
            </a:r>
            <a:r>
              <a:rPr lang="en-US" b="1" dirty="0" smtClean="0"/>
              <a:t>ALL</a:t>
            </a:r>
            <a:r>
              <a:rPr lang="en-US" dirty="0" smtClean="0"/>
              <a:t> the </a:t>
            </a:r>
            <a:r>
              <a:rPr lang="en-US" dirty="0"/>
              <a:t>updated </a:t>
            </a:r>
            <a:r>
              <a:rPr lang="en-US" dirty="0" err="1" smtClean="0"/>
              <a:t>OpenAPI</a:t>
            </a:r>
            <a:r>
              <a:rPr lang="en-US" dirty="0" smtClean="0"/>
              <a:t> </a:t>
            </a:r>
            <a:r>
              <a:rPr lang="en-US" dirty="0" err="1"/>
              <a:t>yaml</a:t>
            </a:r>
            <a:r>
              <a:rPr lang="en-US" dirty="0"/>
              <a:t> </a:t>
            </a:r>
            <a:r>
              <a:rPr lang="en-US" dirty="0" smtClean="0"/>
              <a:t>files </a:t>
            </a:r>
            <a:r>
              <a:rPr lang="en-US" dirty="0"/>
              <a:t>in the following directories:</a:t>
            </a:r>
          </a:p>
          <a:p>
            <a:pPr lvl="1"/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forge.etsi.org/rep/3GPP/openapis-playground/tree/REL-x-draftCTx</a:t>
            </a:r>
            <a:endParaRPr lang="fr-FR" dirty="0" smtClean="0"/>
          </a:p>
          <a:p>
            <a:pPr lvl="1"/>
            <a:r>
              <a:rPr lang="fr-FR" dirty="0" err="1" smtClean="0"/>
              <a:t>e.g</a:t>
            </a:r>
            <a:r>
              <a:rPr lang="fr-FR" dirty="0" smtClean="0"/>
              <a:t>.</a:t>
            </a:r>
          </a:p>
          <a:p>
            <a:pPr lvl="2"/>
            <a:r>
              <a:rPr lang="fr-FR" dirty="0" smtClean="0">
                <a:hlinkClick r:id="rId3"/>
              </a:rPr>
              <a:t>https</a:t>
            </a:r>
            <a:r>
              <a:rPr lang="fr-FR" dirty="0">
                <a:hlinkClick r:id="rId3"/>
              </a:rPr>
              <a:t>://</a:t>
            </a:r>
            <a:r>
              <a:rPr lang="fr-FR" dirty="0" smtClean="0">
                <a:hlinkClick r:id="rId3"/>
              </a:rPr>
              <a:t>forge.etsi.org/rep/3GPP/openapis-playground/tree/REL-15-draftCT85</a:t>
            </a:r>
            <a:endParaRPr lang="fr-FR" dirty="0"/>
          </a:p>
          <a:p>
            <a:pPr lvl="1"/>
            <a:endParaRPr lang="fr-FR" dirty="0"/>
          </a:p>
          <a:p>
            <a:pPr marL="457200" lvl="0" indent="-457200">
              <a:buFont typeface="+mj-lt"/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860745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17311</TotalTime>
  <Words>723</Words>
  <Application>Microsoft Office PowerPoint</Application>
  <PresentationFormat>Personnalisé</PresentationFormat>
  <Paragraphs>87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Office Theme</vt:lpstr>
      <vt:lpstr>ETSI Forge Trial Feedback</vt:lpstr>
      <vt:lpstr>ETSI Forge tools Trial</vt:lpstr>
      <vt:lpstr>Since CT#83</vt:lpstr>
      <vt:lpstr>(Positive) Feedback</vt:lpstr>
      <vt:lpstr>(Negative) Feedback </vt:lpstr>
      <vt:lpstr>Recommendations</vt:lpstr>
      <vt:lpstr>Annex</vt:lpstr>
      <vt:lpstr>Work Flows (to be further discussed)</vt:lpstr>
      <vt:lpstr>Before the plenary</vt:lpstr>
      <vt:lpstr>Before the plenary</vt:lpstr>
      <vt:lpstr>After the plenary</vt:lpstr>
      <vt:lpstr>Many thanks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631</cp:revision>
  <dcterms:created xsi:type="dcterms:W3CDTF">2010-02-05T13:52:04Z</dcterms:created>
  <dcterms:modified xsi:type="dcterms:W3CDTF">2019-09-15T16:49:02Z</dcterms:modified>
  <cp:contentStatus>Template 2017</cp:contentStatus>
</cp:coreProperties>
</file>