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3"/>
  </p:notesMasterIdLst>
  <p:handoutMasterIdLst>
    <p:handoutMasterId r:id="rId24"/>
  </p:handoutMasterIdLst>
  <p:sldIdLst>
    <p:sldId id="341" r:id="rId2"/>
    <p:sldId id="363" r:id="rId3"/>
    <p:sldId id="366" r:id="rId4"/>
    <p:sldId id="377" r:id="rId5"/>
    <p:sldId id="368" r:id="rId6"/>
    <p:sldId id="369" r:id="rId7"/>
    <p:sldId id="380" r:id="rId8"/>
    <p:sldId id="381" r:id="rId9"/>
    <p:sldId id="370" r:id="rId10"/>
    <p:sldId id="372" r:id="rId11"/>
    <p:sldId id="371" r:id="rId12"/>
    <p:sldId id="383" r:id="rId13"/>
    <p:sldId id="384" r:id="rId14"/>
    <p:sldId id="373" r:id="rId15"/>
    <p:sldId id="374" r:id="rId16"/>
    <p:sldId id="385" r:id="rId17"/>
    <p:sldId id="375" r:id="rId18"/>
    <p:sldId id="365" r:id="rId19"/>
    <p:sldId id="376" r:id="rId20"/>
    <p:sldId id="378" r:id="rId21"/>
    <p:sldId id="379" r:id="rId2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41" autoAdjust="0"/>
    <p:restoredTop sz="86429" autoAdjust="0"/>
  </p:normalViewPr>
  <p:slideViewPr>
    <p:cSldViewPr snapToGrid="0">
      <p:cViewPr varScale="1">
        <p:scale>
          <a:sx n="113" d="100"/>
          <a:sy n="113" d="100"/>
        </p:scale>
        <p:origin x="27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00" y="4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9907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488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47464"/>
            <a:ext cx="58102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35998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</a:t>
            </a:r>
            <a:r>
              <a:rPr lang="sv-SE" altLang="en-US" sz="1200" b="1" dirty="0" smtClean="0">
                <a:latin typeface="Arial "/>
              </a:rPr>
              <a:t>CT#85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sz="10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Newport Beach, US; </a:t>
            </a: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16</a:t>
            </a:r>
            <a:r>
              <a:rPr lang="en-GB" sz="1000" b="1" kern="1200" baseline="300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- 17</a:t>
            </a:r>
            <a:r>
              <a:rPr lang="en-GB" sz="1000" b="1" kern="1200" baseline="300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September 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2019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CP-192009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CT WG4 Status Report </a:t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CT#85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Schmitt</a:t>
            </a:r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TSG CT WG4 Chairman</a:t>
            </a:r>
            <a:r>
              <a:rPr lang="en-GB" altLang="en-US" sz="2000" dirty="0"/>
              <a:t>, Huawei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1600" dirty="0">
                <a:latin typeface="Arial "/>
              </a:rPr>
              <a:t> Title:</a:t>
            </a:r>
          </a:p>
          <a:p>
            <a:pPr lvl="1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CT aspects on 5G System –Phase 1 (CT1) </a:t>
            </a:r>
          </a:p>
          <a:p>
            <a:r>
              <a:rPr lang="de-DE" sz="1600" dirty="0">
                <a:latin typeface="Arial "/>
              </a:rPr>
              <a:t> Objectives:</a:t>
            </a:r>
          </a:p>
          <a:p>
            <a:pPr lvl="1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After completion of the Study, specify the service-based interfaces (API) </a:t>
            </a:r>
          </a:p>
          <a:p>
            <a:pPr lvl="1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CT4 responsible for the specification of core-network SBIs (except PCC) and impacts on existing protocols (e.g. GTP, PFCP)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dirty="0">
                <a:latin typeface="Arial "/>
              </a:rPr>
              <a:t> WID: 100% completed</a:t>
            </a:r>
            <a:endParaRPr lang="de-DE" sz="1200" dirty="0">
              <a:latin typeface="Arial "/>
            </a:endParaRPr>
          </a:p>
          <a:p>
            <a:r>
              <a:rPr lang="de-DE" sz="1600" dirty="0">
                <a:latin typeface="Arial "/>
              </a:rPr>
              <a:t> Normative Phase:</a:t>
            </a:r>
          </a:p>
          <a:p>
            <a:pPr lvl="1"/>
            <a:r>
              <a:rPr lang="de-DE" sz="1200" dirty="0">
                <a:latin typeface="Arial "/>
              </a:rPr>
              <a:t>Consolidation of API specifications</a:t>
            </a:r>
          </a:p>
          <a:p>
            <a:pPr lvl="1"/>
            <a:r>
              <a:rPr lang="de-DE" sz="1200" dirty="0">
                <a:latin typeface="Arial "/>
              </a:rPr>
              <a:t>Alignment with stage 2</a:t>
            </a:r>
          </a:p>
          <a:p>
            <a:pPr lvl="1"/>
            <a:r>
              <a:rPr lang="de-DE" sz="1200" dirty="0" smtClean="0">
                <a:latin typeface="Arial "/>
              </a:rPr>
              <a:t>Concerns from SA3 with regard to routing option a statements in 29.501/29.505 are added which clarifies that</a:t>
            </a:r>
            <a:r>
              <a:rPr lang="en-GB" sz="1200" dirty="0" smtClean="0">
                <a:latin typeface="Arial "/>
              </a:rPr>
              <a:t> </a:t>
            </a:r>
            <a:r>
              <a:rPr lang="en-GB" sz="1200" dirty="0">
                <a:latin typeface="Arial "/>
              </a:rPr>
              <a:t>authentication subscription data requests can be routed to different backend </a:t>
            </a:r>
            <a:r>
              <a:rPr lang="en-GB" sz="1200" dirty="0" smtClean="0">
                <a:latin typeface="Arial "/>
              </a:rPr>
              <a:t>servers.</a:t>
            </a:r>
          </a:p>
          <a:p>
            <a:pPr lvl="1"/>
            <a:r>
              <a:rPr lang="en-GB" sz="1200" dirty="0" smtClean="0">
                <a:latin typeface="Arial "/>
              </a:rPr>
              <a:t>It is clarified  that </a:t>
            </a:r>
            <a:r>
              <a:rPr lang="en-GB" sz="1200" dirty="0" err="1" smtClean="0">
                <a:latin typeface="Arial "/>
              </a:rPr>
              <a:t>ExternalDoc</a:t>
            </a:r>
            <a:r>
              <a:rPr lang="en-GB" sz="1200" dirty="0" smtClean="0">
                <a:latin typeface="Arial "/>
              </a:rPr>
              <a:t> field in Open API shall only be changed by a CR.</a:t>
            </a:r>
            <a:endParaRPr lang="de-DE" sz="1200" dirty="0">
              <a:latin typeface="Arial "/>
            </a:endParaRPr>
          </a:p>
          <a:p>
            <a:r>
              <a:rPr lang="de-DE" sz="1600" dirty="0" smtClean="0">
                <a:latin typeface="Arial "/>
              </a:rPr>
              <a:t> 15% </a:t>
            </a:r>
            <a:r>
              <a:rPr lang="de-DE" sz="1600" dirty="0">
                <a:latin typeface="Arial "/>
              </a:rPr>
              <a:t>of the meeting time we spend to 5GS, </a:t>
            </a:r>
            <a:r>
              <a:rPr lang="de-DE" sz="1600" i="1" dirty="0">
                <a:latin typeface="Arial "/>
              </a:rPr>
              <a:t>work is going down</a:t>
            </a:r>
            <a:endParaRPr lang="en-US" sz="1600" i="1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Study on User-plane Protocol [FS_UPPS] (CT4)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Objectives: </a:t>
            </a:r>
          </a:p>
          <a:p>
            <a:pPr lvl="1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Set of criteria for user plane protocol selection based on Rel-16 requirements and candidate protocol evaluation to replace/omit GTP-U</a:t>
            </a:r>
          </a:p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TR: 29.892 v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2.0.0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Status:</a:t>
            </a:r>
          </a:p>
          <a:p>
            <a:pPr lvl="1"/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the alternative to replace GTP-U by SRv6 was discussed. No consensus could be reached.</a:t>
            </a:r>
          </a:p>
          <a:p>
            <a:pPr lvl="1"/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 technical vote took place. The following question was raised:</a:t>
            </a:r>
            <a:b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200" dirty="0"/>
              <a:t>Do you want to standardise SRv6 user plane protocol (without GTP-U) as described in clause 6.2.2 of TR 29.892</a:t>
            </a:r>
            <a:r>
              <a:rPr lang="en-GB" sz="1200" dirty="0" smtClean="0"/>
              <a:t>.</a:t>
            </a:r>
            <a:br>
              <a:rPr lang="en-GB" sz="1200" dirty="0" smtClean="0"/>
            </a:br>
            <a:r>
              <a:rPr lang="en-GB" sz="1200" dirty="0"/>
              <a:t>Number on Voting list: </a:t>
            </a:r>
            <a:r>
              <a:rPr lang="en-GB" sz="1200" dirty="0" smtClean="0"/>
              <a:t>173 		Ballot </a:t>
            </a:r>
            <a:r>
              <a:rPr lang="en-GB" sz="1200" dirty="0"/>
              <a:t>papers issued: </a:t>
            </a:r>
            <a:r>
              <a:rPr lang="en-GB" sz="1200" dirty="0" smtClean="0"/>
              <a:t>84		Quorum </a:t>
            </a:r>
            <a:r>
              <a:rPr lang="en-GB" sz="1200" dirty="0"/>
              <a:t>was 52 reached</a:t>
            </a:r>
            <a:r>
              <a:rPr lang="en-GB" sz="1200" dirty="0" smtClean="0"/>
              <a:t>.</a:t>
            </a:r>
            <a:br>
              <a:rPr lang="en-GB" sz="1200" dirty="0" smtClean="0"/>
            </a:br>
            <a:r>
              <a:rPr lang="en-GB" sz="1200" dirty="0" smtClean="0"/>
              <a:t>	Yes </a:t>
            </a:r>
            <a:r>
              <a:rPr lang="en-GB" sz="1200" dirty="0"/>
              <a:t>Votes: 11  (13,92</a:t>
            </a:r>
            <a:r>
              <a:rPr lang="en-GB" sz="1200" dirty="0" smtClean="0"/>
              <a:t>%)			</a:t>
            </a:r>
            <a:br>
              <a:rPr lang="en-GB" sz="1200" dirty="0" smtClean="0"/>
            </a:br>
            <a:r>
              <a:rPr lang="en-GB" sz="1200" dirty="0" smtClean="0"/>
              <a:t>	No </a:t>
            </a:r>
            <a:r>
              <a:rPr lang="en-GB" sz="1200" dirty="0"/>
              <a:t>Votes: 68  (86,08</a:t>
            </a:r>
            <a:r>
              <a:rPr lang="en-GB" sz="1200" dirty="0" smtClean="0"/>
              <a:t>)</a:t>
            </a:r>
          </a:p>
          <a:p>
            <a:pPr lvl="1"/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The vote and the result of the vote is reflected in the TR send  for approval.</a:t>
            </a:r>
            <a:endParaRPr lang="de-DE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dirty="0" smtClean="0"/>
              <a:t>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Next steps:</a:t>
            </a:r>
          </a:p>
          <a:p>
            <a:pPr lvl="1"/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No further work is forseen with regard to this study item. 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SID completion:  100%</a:t>
            </a:r>
          </a:p>
          <a:p>
            <a:pPr marL="457200" lvl="1" indent="0"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Study on Load and Overload Control of 5GC SBI [FS_LOLC](CT4)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Objectives: </a:t>
            </a:r>
          </a:p>
          <a:p>
            <a:pPr lvl="1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Identify the requirements and solution for Load Control and Overload Control, including Overload Prevention and Detection, and Overload Mitigation, and backward compatibility.</a:t>
            </a:r>
          </a:p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TR: 29.843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 2.0.0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Status:</a:t>
            </a:r>
          </a:p>
          <a:p>
            <a:pPr lvl="1"/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Conclusion is added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dirty="0"/>
              <a:t>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Next steps:</a:t>
            </a:r>
          </a:p>
          <a:p>
            <a:pPr lvl="1"/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Work is  seen as completed, overload solution based 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hypermedia based OCI conveyance solution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will decided during normative phase.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dirty="0"/>
              <a:t>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SID completion: 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  <a:p>
            <a:pPr marL="457200" lvl="1" indent="0"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03255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GB" sz="1200" dirty="0"/>
              <a:t>CT aspects of Enhancing Topology of SMF and UPF in 5G </a:t>
            </a:r>
            <a:r>
              <a:rPr lang="en-GB" sz="1200" dirty="0" smtClean="0"/>
              <a:t>Networks  [ETSUN]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Objectives: </a:t>
            </a:r>
          </a:p>
          <a:p>
            <a:pPr lvl="1"/>
            <a:r>
              <a:rPr lang="en-GB" sz="1200" dirty="0"/>
              <a:t>Support of PDU sessions with Intermediate SMF (I-SMF) and (anchor) SMF (SMF</a:t>
            </a:r>
            <a:r>
              <a:rPr lang="en-GB" sz="1200" dirty="0" smtClean="0"/>
              <a:t>)</a:t>
            </a:r>
          </a:p>
          <a:p>
            <a:pPr lvl="1"/>
            <a:r>
              <a:rPr lang="en-GB" sz="1200" dirty="0"/>
              <a:t>Support of V-SMF reselection for HR PDU sessions</a:t>
            </a:r>
            <a:r>
              <a:rPr lang="en-GB" sz="1200" dirty="0" smtClean="0"/>
              <a:t>.</a:t>
            </a:r>
          </a:p>
          <a:p>
            <a:pPr lvl="1"/>
            <a:r>
              <a:rPr lang="en-GB" sz="1200" dirty="0"/>
              <a:t>N4 enhancements for support of UE IP address allocation by the UPF.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Status:</a:t>
            </a:r>
          </a:p>
          <a:p>
            <a:pPr lvl="1"/>
            <a:r>
              <a:rPr lang="de-DE" sz="1200" dirty="0" smtClean="0"/>
              <a:t>38 </a:t>
            </a:r>
            <a:r>
              <a:rPr lang="de-DE" sz="1200" dirty="0"/>
              <a:t>CRs agreed</a:t>
            </a:r>
          </a:p>
          <a:p>
            <a:r>
              <a:rPr lang="de-DE" sz="1600" dirty="0"/>
              <a:t>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Next steps:</a:t>
            </a:r>
          </a:p>
          <a:p>
            <a:pPr lvl="1"/>
            <a:r>
              <a:rPr lang="en-GB" sz="1200" dirty="0"/>
              <a:t>Simultaneous change of additional PSA and BP/UL CL and </a:t>
            </a:r>
            <a:r>
              <a:rPr lang="en-GB" sz="1200" dirty="0" smtClean="0"/>
              <a:t>I-SMF is still under discussion in SA2</a:t>
            </a:r>
            <a:endParaRPr lang="en-US" sz="1200" dirty="0"/>
          </a:p>
          <a:p>
            <a:pPr marL="457200" lvl="1" indent="0"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dirty="0"/>
              <a:t>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WID completion: 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95%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98924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341349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 rot="21197728">
            <a:off x="2768600" y="3334038"/>
            <a:ext cx="5891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No CR was marked as backward incompatible this time.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Information to </a:t>
            </a:r>
            <a:r>
              <a:rPr lang="en-US" dirty="0" smtClean="0"/>
              <a:t>CT (1/2)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de-DE" dirty="0"/>
              <a:t> </a:t>
            </a:r>
            <a:r>
              <a:rPr lang="en-US" altLang="zh-CN" sz="2400" dirty="0">
                <a:ea typeface="MS PGothic" panose="020B0600070205080204" pitchFamily="34" charset="-128"/>
                <a:cs typeface="Arial" panose="020B0604020202020204" pitchFamily="34" charset="0"/>
              </a:rPr>
              <a:t>Check of the </a:t>
            </a:r>
            <a:r>
              <a:rPr lang="en-US" altLang="zh-CN" sz="2400" dirty="0" err="1">
                <a:ea typeface="MS PGothic" panose="020B0600070205080204" pitchFamily="34" charset="-128"/>
                <a:cs typeface="Arial" panose="020B0604020202020204" pitchFamily="34" charset="0"/>
              </a:rPr>
              <a:t>OpenAPI</a:t>
            </a:r>
            <a:r>
              <a:rPr lang="en-US" altLang="zh-CN" sz="2400" dirty="0">
                <a:ea typeface="MS PGothic" panose="020B0600070205080204" pitchFamily="34" charset="-128"/>
                <a:cs typeface="Arial" panose="020B0604020202020204" pitchFamily="34" charset="0"/>
              </a:rPr>
              <a:t> specification files by the rapporteur/delegates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It was agreed  that the check of change  of </a:t>
            </a:r>
            <a:r>
              <a:rPr lang="en-US" altLang="zh-CN" sz="1600" dirty="0" err="1" smtClean="0">
                <a:ea typeface="MS PGothic" panose="020B0600070205080204" pitchFamily="34" charset="-128"/>
                <a:cs typeface="Arial" panose="020B0604020202020204" pitchFamily="34" charset="0"/>
              </a:rPr>
              <a:t>ExternalDoc</a:t>
            </a: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 reference should be also part of the check and shall be also reflected in a CR preferable in the same CR which changes the OpenAPI version.</a:t>
            </a:r>
            <a:endParaRPr lang="en-US" altLang="zh-CN" sz="16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de-DE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CT3 </a:t>
            </a:r>
            <a:r>
              <a:rPr lang="de-DE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and CT4 have jointly discussed and agreed  </a:t>
            </a:r>
            <a:r>
              <a:rPr lang="de-DE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to </a:t>
            </a:r>
            <a:r>
              <a:rPr lang="de-DE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perform </a:t>
            </a:r>
            <a:r>
              <a:rPr lang="de-DE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the task </a:t>
            </a: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for </a:t>
            </a: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checking Open API and implementing the CRs and their corrective  CRs to </a:t>
            </a:r>
            <a:r>
              <a:rPr lang="en-US" altLang="zh-CN" sz="1600" dirty="0" smtClean="0">
                <a:ea typeface="MS PGothic" panose="020B0600070205080204" pitchFamily="34" charset="-128"/>
                <a:cs typeface="Arial" panose="020B0604020202020204" pitchFamily="34" charset="0"/>
              </a:rPr>
              <a:t>plenary (Same procedure as last time)</a:t>
            </a:r>
            <a:endParaRPr lang="de-DE" altLang="zh-CN" sz="16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de-DE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Rapporteuers have implemented all agreed  CRs and informed other about the identified errors and asked source companies to provide revisions to plenary</a:t>
            </a:r>
            <a:endParaRPr lang="en-US" altLang="zh-CN" sz="16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Rapporteurs and delegates have been encouraged to: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200" dirty="0">
                <a:ea typeface="MS PGothic" panose="020B0600070205080204" pitchFamily="34" charset="-128"/>
                <a:cs typeface="Arial" panose="020B0604020202020204" pitchFamily="34" charset="0"/>
              </a:rPr>
              <a:t>use the tool provided by ETSI Forge and provide </a:t>
            </a:r>
            <a:r>
              <a:rPr lang="en-US" altLang="zh-CN" sz="1200" dirty="0" smtClean="0">
                <a:ea typeface="MS PGothic" panose="020B0600070205080204" pitchFamily="34" charset="-128"/>
                <a:cs typeface="Arial" panose="020B0604020202020204" pitchFamily="34" charset="0"/>
              </a:rPr>
              <a:t>feedback</a:t>
            </a:r>
            <a:endParaRPr lang="en-US" altLang="zh-CN" sz="1200" dirty="0"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Information to CT </a:t>
            </a:r>
            <a:r>
              <a:rPr lang="en-US" dirty="0" smtClean="0"/>
              <a:t>(2/2</a:t>
            </a:r>
            <a:r>
              <a:rPr lang="en-US" dirty="0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51025"/>
            <a:ext cx="10515600" cy="4351338"/>
          </a:xfrm>
        </p:spPr>
        <p:txBody>
          <a:bodyPr/>
          <a:lstStyle/>
          <a:p>
            <a:r>
              <a:rPr lang="de-DE" sz="2400" dirty="0" smtClean="0"/>
              <a:t>ETSI Forge is still not used by all delegates, the cross check of OpenAPI files is limited to a number of delegates</a:t>
            </a:r>
          </a:p>
          <a:p>
            <a:r>
              <a:rPr lang="de-DE" sz="2000" dirty="0" smtClean="0"/>
              <a:t>Feedback from delegates using it: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de-DE" sz="1800" dirty="0" smtClean="0"/>
              <a:t>A tool </a:t>
            </a:r>
            <a:r>
              <a:rPr lang="de-DE" sz="1800" dirty="0"/>
              <a:t>is needed to check the </a:t>
            </a:r>
            <a:r>
              <a:rPr lang="de-DE" sz="1800" dirty="0" smtClean="0"/>
              <a:t>OpenAPI file localy (delegates using </a:t>
            </a:r>
            <a:r>
              <a:rPr lang="de-DE" sz="1800" smtClean="0"/>
              <a:t>own tool, </a:t>
            </a:r>
            <a:r>
              <a:rPr lang="de-DE" sz="1800" dirty="0" smtClean="0"/>
              <a:t>but checking only their own file).</a:t>
            </a:r>
            <a:endParaRPr lang="de-DE" sz="1800" dirty="0"/>
          </a:p>
          <a:p>
            <a:pPr>
              <a:buFont typeface="Wingdings" panose="05000000000000000000" pitchFamily="2" charset="2"/>
              <a:buChar char="Ø"/>
            </a:pPr>
            <a:r>
              <a:rPr lang="de-DE" sz="1800" dirty="0" smtClean="0"/>
              <a:t>A tool </a:t>
            </a:r>
            <a:r>
              <a:rPr lang="de-DE" sz="1800" dirty="0"/>
              <a:t>is nee</a:t>
            </a:r>
            <a:r>
              <a:rPr lang="de-DE" sz="1800" dirty="0" smtClean="0"/>
              <a:t>d to  garanty that cross references between OpenAPIs are correct.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800" dirty="0" smtClean="0"/>
              <a:t>Accessing </a:t>
            </a:r>
            <a:r>
              <a:rPr lang="en-US" sz="1800" dirty="0"/>
              <a:t>the </a:t>
            </a:r>
            <a:r>
              <a:rPr lang="en-US" sz="1800" dirty="0" err="1"/>
              <a:t>GitLab</a:t>
            </a:r>
            <a:r>
              <a:rPr lang="en-US" sz="1800" dirty="0"/>
              <a:t> servers is slow from some parts of the world (e.g. China</a:t>
            </a:r>
            <a:r>
              <a:rPr lang="en-US" sz="1800" dirty="0" smtClean="0"/>
              <a:t>).</a:t>
            </a:r>
          </a:p>
          <a:p>
            <a:pPr>
              <a:buFont typeface="Wingdings" panose="05000000000000000000" pitchFamily="2" charset="2"/>
              <a:buChar char="Ø"/>
            </a:pPr>
            <a:endParaRPr lang="de-DE" sz="1800" dirty="0"/>
          </a:p>
          <a:p>
            <a:r>
              <a:rPr lang="de-DE" sz="2000" dirty="0"/>
              <a:t>Overall it is recommended to use the </a:t>
            </a:r>
            <a:r>
              <a:rPr lang="de-DE" sz="2000" dirty="0" smtClean="0"/>
              <a:t>tooling to garanty the quality of our specification in CT and SA.</a:t>
            </a:r>
          </a:p>
          <a:p>
            <a:endParaRPr lang="de-DE" sz="2000" dirty="0"/>
          </a:p>
          <a:p>
            <a:endParaRPr lang="de-DE" sz="2400" dirty="0" smtClean="0"/>
          </a:p>
          <a:p>
            <a:endParaRPr lang="de-DE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87575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LS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sz="2000" dirty="0" smtClean="0">
                <a:latin typeface="Arial "/>
              </a:rPr>
              <a:t>C4-193801 </a:t>
            </a:r>
            <a:r>
              <a:rPr lang="en-US" sz="2000" dirty="0">
                <a:latin typeface="Arial "/>
              </a:rPr>
              <a:t>Rel-15 LS on </a:t>
            </a:r>
            <a:r>
              <a:rPr lang="en-GB" sz="2000" dirty="0" err="1" smtClean="0">
                <a:latin typeface="Arial "/>
              </a:rPr>
              <a:t>ExternalDoc</a:t>
            </a:r>
            <a:r>
              <a:rPr lang="en-GB" sz="2000" dirty="0" smtClean="0">
                <a:latin typeface="Arial "/>
              </a:rPr>
              <a:t> </a:t>
            </a:r>
            <a:r>
              <a:rPr lang="en-GB" sz="2000" dirty="0">
                <a:latin typeface="Arial "/>
              </a:rPr>
              <a:t>version number change enhancement to </a:t>
            </a:r>
            <a:r>
              <a:rPr lang="en-GB" sz="2000" dirty="0" smtClean="0">
                <a:latin typeface="Arial "/>
              </a:rPr>
              <a:t>TS 21.900 </a:t>
            </a:r>
            <a:r>
              <a:rPr lang="en-US" sz="2000" dirty="0">
                <a:latin typeface="Arial "/>
              </a:rPr>
              <a:t>(send to: SA, CC to: CT, CT3, SA5)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GB" sz="2000" dirty="0" smtClean="0">
                <a:latin typeface="Arial "/>
              </a:rPr>
              <a:t>Change  </a:t>
            </a:r>
            <a:r>
              <a:rPr lang="en-GB" sz="2000" dirty="0" smtClean="0">
                <a:latin typeface="Arial "/>
              </a:rPr>
              <a:t>of the procedure with regard to changing the reference of </a:t>
            </a:r>
            <a:r>
              <a:rPr lang="en-GB" sz="2000" dirty="0" err="1" smtClean="0">
                <a:latin typeface="Arial "/>
              </a:rPr>
              <a:t>ExternalDoc</a:t>
            </a:r>
            <a:r>
              <a:rPr lang="en-GB" sz="2000" dirty="0" smtClean="0">
                <a:latin typeface="Arial "/>
              </a:rPr>
              <a:t> reference in </a:t>
            </a:r>
            <a:r>
              <a:rPr lang="en-GB" sz="2000" dirty="0">
                <a:latin typeface="Arial "/>
              </a:rPr>
              <a:t>OpenAPI. </a:t>
            </a:r>
            <a:r>
              <a:rPr lang="en-GB" sz="2000" dirty="0" err="1">
                <a:latin typeface="Arial "/>
              </a:rPr>
              <a:t>ExternalDoc</a:t>
            </a:r>
            <a:r>
              <a:rPr lang="en-GB" sz="2000" dirty="0">
                <a:latin typeface="Arial "/>
              </a:rPr>
              <a:t> reference in </a:t>
            </a:r>
            <a:r>
              <a:rPr lang="en-GB" sz="2000" dirty="0" smtClean="0">
                <a:latin typeface="Arial "/>
              </a:rPr>
              <a:t>OpenAPI shall only be changed by a CR.</a:t>
            </a:r>
            <a:endParaRPr lang="en-GB" sz="2000" dirty="0">
              <a:latin typeface="Arial "/>
            </a:endParaRPr>
          </a:p>
          <a:p>
            <a:pPr marL="0" indent="0">
              <a:spcAft>
                <a:spcPts val="0"/>
              </a:spcAft>
              <a:buNone/>
            </a:pPr>
            <a:endParaRPr lang="en-GB" sz="2000" dirty="0">
              <a:latin typeface="Arial 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GB" sz="2000" dirty="0" smtClean="0">
                <a:latin typeface="Arial "/>
              </a:rPr>
              <a:t>If CR 0062/0065 to </a:t>
            </a:r>
            <a:r>
              <a:rPr lang="en-GB" sz="2000" dirty="0" smtClean="0">
                <a:latin typeface="Arial "/>
              </a:rPr>
              <a:t>TS 29.501 are </a:t>
            </a:r>
            <a:r>
              <a:rPr lang="en-GB" sz="2000" dirty="0" smtClean="0">
                <a:latin typeface="Arial "/>
              </a:rPr>
              <a:t>not agreed </a:t>
            </a:r>
            <a:r>
              <a:rPr lang="en-GB" sz="2000" dirty="0" smtClean="0">
                <a:latin typeface="Arial "/>
              </a:rPr>
              <a:t>or changed, </a:t>
            </a:r>
            <a:r>
              <a:rPr lang="en-GB" sz="2000" dirty="0" smtClean="0">
                <a:latin typeface="Arial "/>
              </a:rPr>
              <a:t>CT has to  inform SA to avoid misalignment to </a:t>
            </a:r>
            <a:r>
              <a:rPr lang="en-GB" sz="2000" dirty="0" smtClean="0">
                <a:latin typeface="Arial "/>
              </a:rPr>
              <a:t>TS 21.900</a:t>
            </a:r>
            <a:r>
              <a:rPr lang="en-GB" sz="2000" dirty="0" smtClean="0">
                <a:latin typeface="Arial 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3200" dirty="0">
                <a:ea typeface="MS PGothic" pitchFamily="34" charset="-128"/>
                <a:cs typeface="Arial" pitchFamily="34" charset="0"/>
              </a:rPr>
              <a:t>The Chairman wants to: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CT4 delegates for their dedication and their excellent team spirit on the 5GS related specifications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</a:t>
            </a:r>
            <a:r>
              <a:rPr lang="en-GB" altLang="ja-JP" sz="2000" dirty="0" smtClean="0">
                <a:latin typeface="Arial "/>
                <a:ea typeface="MS PGothic" pitchFamily="34" charset="-128"/>
                <a:cs typeface="Arial" pitchFamily="34" charset="0"/>
              </a:rPr>
              <a:t>CT3 Chair Susana </a:t>
            </a:r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and CT3 delegates for the coordination and the joint sessions on 5GS work between CT3 and CT4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WI and spec rapporteurs for their priceless coordination work and the pre-editing work of the 5GC specifications and check of the Open API files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CT4 vice chairs Yvette </a:t>
            </a:r>
            <a:r>
              <a:rPr lang="en-GB" altLang="ja-JP" sz="2000" dirty="0" err="1">
                <a:latin typeface="Arial "/>
                <a:ea typeface="MS PGothic" pitchFamily="34" charset="-128"/>
                <a:cs typeface="Arial" pitchFamily="34" charset="0"/>
              </a:rPr>
              <a:t>Koza</a:t>
            </a:r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 and Song Yue for their help in CT4 </a:t>
            </a:r>
            <a:r>
              <a:rPr lang="en-GB" altLang="ja-JP" sz="2000" dirty="0" smtClean="0">
                <a:latin typeface="Arial "/>
                <a:ea typeface="MS PGothic" pitchFamily="34" charset="-128"/>
                <a:cs typeface="Arial" pitchFamily="34" charset="0"/>
              </a:rPr>
              <a:t>management, especially in chairing the parallel sessions.</a:t>
            </a:r>
            <a:endParaRPr lang="en-GB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Kimmo for his hard work as MCC (and his guidelines)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Thanks to ETSI support and providing IT facilities. </a:t>
            </a:r>
            <a:endParaRPr lang="en-US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the hosts CF3 </a:t>
            </a:r>
            <a:r>
              <a:rPr lang="en-GB" altLang="ja-JP" sz="2000" dirty="0" smtClean="0">
                <a:latin typeface="Arial "/>
                <a:ea typeface="MS PGothic" pitchFamily="34" charset="-128"/>
                <a:cs typeface="Arial" pitchFamily="34" charset="0"/>
              </a:rPr>
              <a:t>of </a:t>
            </a:r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the meetings in </a:t>
            </a:r>
            <a:r>
              <a:rPr lang="en-GB" altLang="ja-JP" sz="2000" dirty="0" err="1" smtClean="0">
                <a:latin typeface="Arial "/>
                <a:ea typeface="MS PGothic" pitchFamily="34" charset="-128"/>
                <a:cs typeface="Arial" pitchFamily="34" charset="0"/>
              </a:rPr>
              <a:t>Wroclav</a:t>
            </a:r>
            <a:r>
              <a:rPr lang="en-GB" altLang="ja-JP" sz="2000" dirty="0" smtClean="0">
                <a:latin typeface="Arial "/>
                <a:ea typeface="MS PGothic" pitchFamily="34" charset="-128"/>
                <a:cs typeface="Arial" pitchFamily="34" charset="0"/>
              </a:rPr>
              <a:t>.</a:t>
            </a:r>
            <a:endParaRPr lang="en-GB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TSG CT4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/>
              <a:t>songyue@chinamobile.com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401214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/>
              <a:t>Yvette</a:t>
            </a:r>
            <a:r>
              <a:rPr lang="fr-FR" altLang="en-US" sz="1800" dirty="0"/>
              <a:t> </a:t>
            </a:r>
            <a:r>
              <a:rPr lang="fr-FR" altLang="en-US" sz="1800" dirty="0" err="1"/>
              <a:t>Koza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yvette.koza@t-mobile.at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56354" y="432540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401609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4213140"/>
            <a:ext cx="985086" cy="1316517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 smtClean="0"/>
              <a:t>CRs with dependencies to </a:t>
            </a:r>
            <a:r>
              <a:rPr lang="en-GB" dirty="0" smtClean="0"/>
              <a:t>other groups </a:t>
            </a:r>
            <a:r>
              <a:rPr lang="en-GB" dirty="0"/>
              <a:t>agreed CRs</a:t>
            </a:r>
          </a:p>
          <a:p>
            <a:pPr marL="0" indent="0">
              <a:buNone/>
            </a:pPr>
            <a:endParaRPr lang="en-US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589199"/>
              </p:ext>
            </p:extLst>
          </p:nvPr>
        </p:nvGraphicFramePr>
        <p:xfrm>
          <a:off x="751416" y="2904861"/>
          <a:ext cx="9006205" cy="21928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6915"/>
                <a:gridCol w="630555"/>
                <a:gridCol w="449580"/>
                <a:gridCol w="4238625"/>
                <a:gridCol w="810260"/>
                <a:gridCol w="1530350"/>
                <a:gridCol w="629920"/>
              </a:tblGrid>
              <a:tr h="5588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</a:rPr>
                        <a:t>CP-TD#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</a:rPr>
                        <a:t>TS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</a:rPr>
                        <a:t>CR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</a:rPr>
                        <a:t>Title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effectLst/>
                        </a:rPr>
                        <a:t>C4 TD</a:t>
                      </a:r>
                      <a:r>
                        <a:rPr lang="en-GB" sz="800" dirty="0">
                          <a:effectLst/>
                        </a:rPr>
                        <a:t>#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</a:rPr>
                        <a:t>Other </a:t>
                      </a:r>
                      <a:r>
                        <a:rPr lang="en-GB" sz="800" dirty="0" err="1">
                          <a:effectLst/>
                        </a:rPr>
                        <a:t>Aff</a:t>
                      </a:r>
                      <a:r>
                        <a:rPr lang="en-GB" sz="800" dirty="0">
                          <a:effectLst/>
                        </a:rPr>
                        <a:t> Specs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err="1">
                          <a:effectLst/>
                        </a:rPr>
                        <a:t>AffectedWG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33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</a:rPr>
                        <a:t>CP-192193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29.502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0166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N26 based interworking procedures with I-SMF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C4-193088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TS 23.502 CR 1559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CP-192133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29.571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0103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PlmnId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C4-193120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TS 29.503... CR 0212.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</a:rPr>
                        <a:t>CP-192193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29.502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0175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Missing "Secondary RAT usage data" attributes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C4-193568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TS 23.502 CR 1535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CP-192193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29.502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0188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ETSUN: Create service operation for buffered data forwarding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C4-193575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TS 23.502 CR 1535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CP-192194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29.502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0169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SMF selection with Delegated Discovery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C4-193735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TS 23.501 CR 1664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CP-192107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29.510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0225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Support of Static IP Address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C4-193820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TS23.502  CR 1613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CP-192107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29.510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226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Support of Static IP Address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C4-193821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</a:rPr>
                        <a:t>TS23.502  CR 1613.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Schmitt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Chairman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Peter.schmitt@huawei.com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CT4#93 </a:t>
            </a:r>
            <a:r>
              <a:rPr lang="en-US" altLang="fr-FR" dirty="0"/>
              <a:t>(Wroclaw , PL)</a:t>
            </a:r>
          </a:p>
          <a:p>
            <a:pPr lvl="1"/>
            <a:r>
              <a:rPr lang="en-US" altLang="fr-FR" dirty="0" smtClean="0"/>
              <a:t>Ad-hoc</a:t>
            </a:r>
            <a:r>
              <a:rPr lang="en-US" altLang="fr-FR" dirty="0"/>
              <a:t>:</a:t>
            </a:r>
          </a:p>
          <a:p>
            <a:pPr lvl="2"/>
            <a:r>
              <a:rPr lang="en-US" altLang="fr-FR" dirty="0"/>
              <a:t>None</a:t>
            </a:r>
          </a:p>
          <a:p>
            <a:pPr lvl="2"/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3773487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CT4#94 (</a:t>
            </a:r>
            <a:r>
              <a:rPr lang="en-GB" dirty="0" err="1"/>
              <a:t>Portoroz</a:t>
            </a:r>
            <a:r>
              <a:rPr lang="en-US" altLang="fr-FR" dirty="0" smtClean="0"/>
              <a:t>, SL)</a:t>
            </a:r>
          </a:p>
          <a:p>
            <a:pPr lvl="2"/>
            <a:r>
              <a:rPr lang="en-US" altLang="fr-FR" dirty="0" smtClean="0"/>
              <a:t>CT4#95 </a:t>
            </a:r>
            <a:r>
              <a:rPr lang="en-US" altLang="fr-FR" dirty="0"/>
              <a:t>(Reno, US</a:t>
            </a:r>
            <a:r>
              <a:rPr lang="en-US" altLang="fr-FR" dirty="0" smtClean="0"/>
              <a:t>)</a:t>
            </a:r>
            <a:endParaRPr lang="en-US" altLang="fr-FR" dirty="0"/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 smtClean="0"/>
              <a:t>None</a:t>
            </a:r>
          </a:p>
          <a:p>
            <a:pPr marL="914400" lvl="2" indent="0">
              <a:buNone/>
            </a:pPr>
            <a:endParaRPr lang="en-US" altLang="fr-FR" dirty="0"/>
          </a:p>
          <a:p>
            <a:pPr lvl="1"/>
            <a:r>
              <a:rPr lang="en-US" altLang="fr-FR" dirty="0" smtClean="0"/>
              <a:t>2020:</a:t>
            </a:r>
            <a:endParaRPr lang="en-US" altLang="fr-FR" dirty="0"/>
          </a:p>
          <a:p>
            <a:pPr lvl="2"/>
            <a:r>
              <a:rPr lang="en-US" altLang="fr-FR" dirty="0" smtClean="0"/>
              <a:t>CT4 decided to cancel the January meeting.</a:t>
            </a:r>
            <a:endParaRPr lang="en-US" altLang="fr-FR" dirty="0"/>
          </a:p>
          <a:p>
            <a:pPr marL="0" indent="0">
              <a:buNone/>
            </a:pPr>
            <a:endParaRPr lang="en-US" altLang="fr-FR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TSG WG CT4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889 </a:t>
            </a:r>
            <a:r>
              <a:rPr lang="en-US" dirty="0"/>
              <a:t>in </a:t>
            </a:r>
            <a:r>
              <a:rPr lang="en-US" dirty="0" smtClean="0"/>
              <a:t>CT4#93</a:t>
            </a:r>
          </a:p>
          <a:p>
            <a:r>
              <a:rPr lang="en-US" dirty="0" smtClean="0"/>
              <a:t>Agreed CRs </a:t>
            </a:r>
          </a:p>
          <a:p>
            <a:pPr lvl="1"/>
            <a:r>
              <a:rPr lang="en-US" dirty="0" smtClean="0"/>
              <a:t>Cat B(145)/C(4)/F(121) 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 smtClean="0"/>
              <a:t>36</a:t>
            </a:r>
            <a:endParaRPr lang="en-US" dirty="0"/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 smtClean="0"/>
              <a:t>CT4#93 (</a:t>
            </a:r>
            <a:r>
              <a:rPr lang="en-US" altLang="fr-FR" dirty="0" err="1" smtClean="0"/>
              <a:t>Wrozlav</a:t>
            </a:r>
            <a:r>
              <a:rPr lang="en-US" altLang="fr-FR" dirty="0" smtClean="0"/>
              <a:t>, PL): 94 </a:t>
            </a:r>
            <a:r>
              <a:rPr lang="en-US" altLang="fr-FR" dirty="0"/>
              <a:t/>
            </a:r>
            <a:br>
              <a:rPr lang="en-US" altLang="fr-FR" dirty="0"/>
            </a:br>
            <a:r>
              <a:rPr lang="en-US" altLang="fr-FR" dirty="0"/>
              <a:t>	present: ~35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</a:t>
            </a:r>
          </a:p>
          <a:p>
            <a:pPr marL="685800" lvl="2">
              <a:spcBef>
                <a:spcPts val="1000"/>
              </a:spcBef>
              <a:buBlip>
                <a:blip r:embed="rId2"/>
              </a:buBlip>
            </a:pPr>
            <a:r>
              <a:rPr lang="de-DE" sz="2400" dirty="0"/>
              <a:t>5GS_Ph1-CT</a:t>
            </a:r>
          </a:p>
          <a:p>
            <a:pPr lvl="1"/>
            <a:r>
              <a:rPr lang="de-DE" sz="2000" dirty="0"/>
              <a:t>In CT4#93 agreed CAT F: 46</a:t>
            </a:r>
            <a:br>
              <a:rPr lang="de-DE" sz="2000" dirty="0"/>
            </a:br>
            <a:r>
              <a:rPr lang="de-DE" sz="2000" dirty="0"/>
              <a:t>			(in Q2: 175)</a:t>
            </a:r>
          </a:p>
          <a:p>
            <a:pPr marL="457200" lvl="1" indent="0">
              <a:buNone/>
            </a:pPr>
            <a:endParaRPr lang="de-DE" dirty="0"/>
          </a:p>
          <a:p>
            <a:pPr marL="685800" lvl="2">
              <a:spcBef>
                <a:spcPts val="1000"/>
              </a:spcBef>
              <a:buBlip>
                <a:blip r:embed="rId2"/>
              </a:buBlip>
            </a:pPr>
            <a:r>
              <a:rPr lang="de-DE" sz="2400" dirty="0"/>
              <a:t>Release 16 work:</a:t>
            </a:r>
          </a:p>
          <a:p>
            <a:pPr lvl="1"/>
            <a:r>
              <a:rPr lang="de-DE" sz="2000" dirty="0"/>
              <a:t>In CT4#93 agreed CAT B: 145</a:t>
            </a:r>
            <a:br>
              <a:rPr lang="de-DE" sz="2000" dirty="0"/>
            </a:br>
            <a:r>
              <a:rPr lang="de-DE" sz="2000" dirty="0"/>
              <a:t>			(in Q2: 64)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 smtClean="0"/>
              <a:t>New/revised </a:t>
            </a:r>
            <a:r>
              <a:rPr lang="en-US" altLang="fr-FR" sz="3600" dirty="0"/>
              <a:t>agreed  Study/Work Items led by CT4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831609"/>
              </p:ext>
            </p:extLst>
          </p:nvPr>
        </p:nvGraphicFramePr>
        <p:xfrm>
          <a:off x="158750" y="1859492"/>
          <a:ext cx="11742738" cy="434063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446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54472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5260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9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CP-192019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  on Load 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and Overload Control of 5GC Service Based Interfaces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Huawei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1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de-DE" sz="1000" kern="1200" noProof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Final decison on:</a:t>
                      </a:r>
                    </a:p>
                    <a:p>
                      <a:pPr marL="171450" lvl="1" indent="-171450" algn="l" defTabSz="914400" rtl="0" eaLnBrk="1" latinLnBrk="0" hangingPunct="1"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en-GB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Standardizing two solutions, a mandatory solution utilizing piggybacking and another optional solution  for HATEOAS deployments</a:t>
                      </a:r>
                      <a:endParaRPr lang="en-US" sz="1000" kern="12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171450" lvl="1" indent="-171450" algn="l" defTabSz="914400" rtl="0" eaLnBrk="1" latinLnBrk="0" hangingPunct="1"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en-GB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Standardizing a single, mandatory solution utilizing piggybacking </a:t>
                      </a:r>
                      <a:endParaRPr lang="en-US" sz="1000" kern="12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171450" lvl="1" indent="-171450" algn="l" defTabSz="914400" rtl="0" eaLnBrk="1" latinLnBrk="0" hangingPunct="1">
                        <a:spcAft>
                          <a:spcPts val="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en-GB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Standardizing a single, mandatory solution for HATEOAS deployments</a:t>
                      </a:r>
                    </a:p>
                    <a:p>
                      <a:pPr marL="0" lvl="1" indent="0" algn="l" defTabSz="914400" rtl="0" eaLnBrk="1" latinLnBrk="0" hangingPunct="1"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GB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Address the workload control mechanism identified during study phase</a:t>
                      </a:r>
                      <a:endParaRPr lang="en-US" sz="1400" i="1" kern="1200" noProof="0" dirty="0" smtClean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 panose="02020603050405020304" pitchFamily="18" charset="0"/>
                        <a:cs typeface="+mn-cs"/>
                      </a:endParaRPr>
                    </a:p>
                    <a:p>
                      <a:pPr marL="0" lvl="1" indent="0" algn="l" defTabSz="914400" rtl="0" eaLnBrk="1" latinLnBrk="0" hangingPunct="1"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de-DE" sz="1000" kern="1200" noProof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Address the overload requirements identified during study phase</a:t>
                      </a:r>
                      <a:endParaRPr lang="en-GB" sz="1000" kern="12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863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CP-192020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on CT aspects of support for integrated access and backhaul (IAB)</a:t>
                      </a:r>
                      <a:endParaRPr lang="en-US" sz="1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Qualcomm Incorporated, Verizon, Deutsche Telekom, AT&amp;T, T-Mobile USA</a:t>
                      </a:r>
                      <a:endParaRPr lang="en-US" sz="1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The objective of this work item is to develop the stage-3 for the stage 2 requirements agreed under the IABARC stage-2 work item.  </a:t>
                      </a: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Possible work is to signal IAB-node capability to the core network and support for authorization of the IAB-node’s operation. The impacted nodes are AMF/UDM/UDR and MME/HSS.</a:t>
                      </a:r>
                      <a:endParaRPr lang="en-GB" sz="1000" kern="12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053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CP-192021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on 5GS Enhanced support of OTA mechanism for configuration parameter update</a:t>
                      </a:r>
                      <a:endParaRPr lang="en-US" sz="1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Nokia, Nokia Shanghai Bell, T-Mobile USA Inc., Sprint, Bell Mobility</a:t>
                      </a:r>
                      <a:endParaRPr lang="en-US" sz="1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lvl="1" indent="0" algn="l" defTabSz="914400" rtl="0" eaLnBrk="1" latinLnBrk="0" hangingPunct="1"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endParaRPr lang="en-GB" sz="1000" kern="12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To provide enhancement needed to support provisioning and updating UICC configuration parameters, including specifying the related network protocols and APIs:</a:t>
                      </a: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Introducing new 5GS OTAF (Over The Air Function), and specify the procedures for the 5GS OTAF.</a:t>
                      </a:r>
                      <a:endParaRPr lang="en-US" sz="1000" kern="12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 Specify APIs to enable 5G network functions to access the 5GS OTAF network function for encapsulating UICC configuration parameter update into secured packet.</a:t>
                      </a:r>
                      <a:endParaRPr lang="en-US" sz="1000" kern="12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de-DE" sz="1000" i="1" kern="1200" noProof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Remark: agreed with one objection.</a:t>
                      </a:r>
                      <a:endParaRPr lang="en-US" sz="1000" i="1" kern="1200" noProof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291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CP-192022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WID on CT Aspects of 5G URLLC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Huawei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Align with latest Stage2 requirements, 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-e.g. </a:t>
                      </a:r>
                      <a:r>
                        <a:rPr lang="en-GB" sz="1000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QoS</a:t>
                      </a:r>
                      <a:r>
                        <a:rPr lang="en-GB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Monitoring is added.</a:t>
                      </a:r>
                      <a:endParaRPr lang="en-US" sz="1400" i="0" noProof="0" dirty="0" smtClean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  <a:p>
                      <a:pPr marL="0" lvl="1" indent="0" algn="l" defTabSz="914400" rtl="0" eaLnBrk="1" latinLnBrk="0" hangingPunct="1"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GB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-CT1 is now impacted to cover PDU session served for URLLC services to established an Always-on PDU session.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16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CP-192023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WID on CT aspects of SBA interactions between IMS and 5GC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Ericsson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1" indent="0" algn="l" defTabSz="914400" rtl="0" eaLnBrk="1" latinLnBrk="0" hangingPunct="1"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de-DE" sz="1000" kern="1200" noProof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CT1 impacts are added: </a:t>
                      </a:r>
                      <a:r>
                        <a:rPr lang="en-GB" sz="1000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Update of 3GPP TS 24.229 to reflect the newly defined IMS service-based interfaces.</a:t>
                      </a:r>
                      <a:endParaRPr lang="en-US" sz="1000" kern="1200" noProof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(1/2)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1868" y="2126071"/>
            <a:ext cx="10308265" cy="4058902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472193"/>
              </p:ext>
            </p:extLst>
          </p:nvPr>
        </p:nvGraphicFramePr>
        <p:xfrm>
          <a:off x="871869" y="2126071"/>
          <a:ext cx="10100930" cy="3431443"/>
        </p:xfrm>
        <a:graphic>
          <a:graphicData uri="http://schemas.openxmlformats.org/drawingml/2006/table">
            <a:tbl>
              <a:tblPr firstRow="1" firstCol="1" bandRow="1"/>
              <a:tblGrid>
                <a:gridCol w="58057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4733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2145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49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CT4 Aspects of 5G_URLLC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5G_URLLC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12/03/2020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5% now 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CP-191063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868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CT4 aspects of Vertical_LAN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Vertical_LAN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14/03/2019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12/03/2020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5% now50%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CP-191157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6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CT4 aspects of 5G_CIoT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5G_CIoT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14/03/2019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12/03/2020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10% now 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CP-111237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CT4 aspects of V2XAPP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V2XAPP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12/03/2020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CP-191153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CT4 aspects of eV2XARC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eV2XARC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12/03/2020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CP-191154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CT4 aspects of 5G_eLCS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5G_eLCS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07/03/2019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05/12/2019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10% now 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CP-191064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CT4 aspects of RACS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RACS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12/03/2020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0% now20%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CP-191061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CT4 aspects of eNA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07/03/2019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05/12/2019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20% now 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CP-191111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CT4 aspects of 5WWC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5WWC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13/06/2019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12/03/2020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0% now 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CP-191156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CT4 aspects of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ePWS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(Possible impacts)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ePWS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06/09/2018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13/12/2019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CP-191155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(2/2)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206137"/>
              </p:ext>
            </p:extLst>
          </p:nvPr>
        </p:nvGraphicFramePr>
        <p:xfrm>
          <a:off x="871869" y="2126071"/>
          <a:ext cx="10100930" cy="3547967"/>
        </p:xfrm>
        <a:graphic>
          <a:graphicData uri="http://schemas.openxmlformats.org/drawingml/2006/table">
            <a:tbl>
              <a:tblPr firstRow="1" firstCol="1" bandRow="1"/>
              <a:tblGrid>
                <a:gridCol w="58057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4733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CT4 aspects of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eNS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eNS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07/03/2019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05/12/2019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30% now 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CT4 aspects of PARLOS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PARLOS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14/03/2019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6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CT4 aspects of ETSUN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ETSUN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08/03/2019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06/12/2019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25% now 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CT4 aspects of ATSSS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ATSSS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11/03/2019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09/12/2019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25% now 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CP-190201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CT4 aspect of 5G_SRVCC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5G_SRVCC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12/03/2020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0% now 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CP-191062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CT4 aspects of 5G_eSBA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5G_eSBA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14/03/2019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10% now 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CT4 aspects of eIMS5G_SBA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eIMS5G_SBA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12/03/2020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0% now 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CP-191065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CT4 Aspects of E2E_DELAY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E2E_DELAY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14/03/2019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</a:t>
                      </a:r>
                      <a:r>
                        <a:rPr lang="en-US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aspects of UDICOM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UDICOM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12/03/2020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10% now 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CP-191066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Shared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Data Handling on </a:t>
                      </a:r>
                      <a:r>
                        <a:rPr lang="en-US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Nudm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Nudr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Shared_Data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14/12/2018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CP-181136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32242189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(2/2)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835682"/>
              </p:ext>
            </p:extLst>
          </p:nvPr>
        </p:nvGraphicFramePr>
        <p:xfrm>
          <a:off x="958850" y="2126071"/>
          <a:ext cx="10013949" cy="2842573"/>
        </p:xfrm>
        <a:graphic>
          <a:graphicData uri="http://schemas.openxmlformats.org/drawingml/2006/table">
            <a:tbl>
              <a:tblPr firstRow="1" firstCol="1" bandRow="1"/>
              <a:tblGrid>
                <a:gridCol w="57077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2186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4733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</a:t>
                      </a:r>
                      <a:r>
                        <a:rPr lang="en-US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CT4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aspects of SBIProtoc16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SBIProtoc16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12/03/2020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10% now 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CP-191060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Study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 Load and Overload Control of 5GC Service Based Interfaces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FS_LOLC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14/06/2019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90% now 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CP-181195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69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Study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 IETF QUIC Transport for Service Based Interfaces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FS_QUIC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12/06/2019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CP-183245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69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Study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 User Plane Protocol in 5GC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FS_UPPS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15/12/2017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14/06/2019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90% now 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CP-182052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69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Study 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 </a:t>
                      </a:r>
                      <a:r>
                        <a:rPr lang="en-US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Nudsf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Service Based Interface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FS_NUDSF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10% now  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CP-191236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8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Load and Overload Control of 5GC Service Based Interfaces</a:t>
                      </a:r>
                      <a:endParaRPr lang="en-US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LOLC</a:t>
                      </a:r>
                      <a:endParaRPr lang="en-US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18/09/2019</a:t>
                      </a:r>
                      <a:endParaRPr lang="en-US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12/03/2020</a:t>
                      </a:r>
                      <a:endParaRPr lang="en-US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fr-FR" sz="8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CP-192019</a:t>
                      </a:r>
                      <a:endParaRPr lang="fr-FR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8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5GS Enhanced support of OTA mechanism for configuration parameter update</a:t>
                      </a:r>
                      <a:endParaRPr lang="en-US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5GS_OTAF</a:t>
                      </a:r>
                      <a:endParaRPr lang="en-US" sz="800" b="0" i="0" u="none" strike="noStrike" kern="1200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18/09/2019</a:t>
                      </a:r>
                      <a:endParaRPr lang="en-US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12/03/2020</a:t>
                      </a:r>
                      <a:endParaRPr lang="en-US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CP-192021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de-DE" sz="8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</a:t>
                      </a:r>
                      <a:r>
                        <a:rPr lang="en-GB" sz="8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support for integrated access and backhaul (IAB)</a:t>
                      </a:r>
                      <a:endParaRPr lang="en-US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5GIAB-CT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18/09/2019</a:t>
                      </a:r>
                      <a:endParaRPr lang="en-US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12/03/2020</a:t>
                      </a:r>
                      <a:endParaRPr lang="en-US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CP-192020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52121802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10089552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822616"/>
              </p:ext>
            </p:extLst>
          </p:nvPr>
        </p:nvGraphicFramePr>
        <p:xfrm>
          <a:off x="809898" y="1999343"/>
          <a:ext cx="10411095" cy="1462053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C4-193843</a:t>
                      </a:r>
                    </a:p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CP-192xxx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3GPP TR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29.892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2.0.0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SoftBank</a:t>
                      </a: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 Corp</a:t>
                      </a:r>
                      <a:endParaRPr lang="en-US" sz="1200" kern="12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noProof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Approval</a:t>
                      </a:r>
                      <a:endParaRPr lang="en-GB" sz="1200" kern="12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C4-193844</a:t>
                      </a:r>
                    </a:p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CP-192xxx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3GPP TR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29.843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2.0.0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Huawei</a:t>
                      </a:r>
                      <a:endParaRPr lang="en-US" sz="1200" kern="12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noProof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Approval</a:t>
                      </a:r>
                      <a:endParaRPr lang="en-GB" sz="1200" kern="12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11999</TotalTime>
  <Words>1943</Words>
  <Application>Microsoft Office PowerPoint</Application>
  <PresentationFormat>Widescreen</PresentationFormat>
  <Paragraphs>468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 </vt:lpstr>
      <vt:lpstr>MS PGothic</vt:lpstr>
      <vt:lpstr>Arial</vt:lpstr>
      <vt:lpstr>Calibri</vt:lpstr>
      <vt:lpstr>Calibri Light</vt:lpstr>
      <vt:lpstr>Times New Roman</vt:lpstr>
      <vt:lpstr>Wingdings</vt:lpstr>
      <vt:lpstr>Office Theme</vt:lpstr>
      <vt:lpstr>CT WG4 Status Report  to TSG CT#85</vt:lpstr>
      <vt:lpstr>TSG CT4 Officials</vt:lpstr>
      <vt:lpstr>Meeting Calendar</vt:lpstr>
      <vt:lpstr>TSG WG CT4 Statistics</vt:lpstr>
      <vt:lpstr>New/revised agreed  Study/Work Items led by CT4</vt:lpstr>
      <vt:lpstr>Work Plan (1/2)</vt:lpstr>
      <vt:lpstr>Work Plan (2/2)</vt:lpstr>
      <vt:lpstr>Work Plan (2/2)</vt:lpstr>
      <vt:lpstr>TS/TR sent to CT plenary</vt:lpstr>
      <vt:lpstr>Release 15 Status</vt:lpstr>
      <vt:lpstr>Release 16 Status</vt:lpstr>
      <vt:lpstr>Release 16 Status</vt:lpstr>
      <vt:lpstr>Release 16 Status</vt:lpstr>
      <vt:lpstr>Backward Incompatible Changes</vt:lpstr>
      <vt:lpstr>For Information to CT (1/2)</vt:lpstr>
      <vt:lpstr>For Information to CT (2/2)</vt:lpstr>
      <vt:lpstr>For Action to CT</vt:lpstr>
      <vt:lpstr>Acknowledgement</vt:lpstr>
      <vt:lpstr>Annex</vt:lpstr>
      <vt:lpstr>CRs for Conditional Approval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Rapporteuer</cp:lastModifiedBy>
  <cp:revision>730</cp:revision>
  <dcterms:created xsi:type="dcterms:W3CDTF">2010-02-05T13:52:04Z</dcterms:created>
  <dcterms:modified xsi:type="dcterms:W3CDTF">2019-09-10T10:53:47Z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(2)Tv5d9CPEKmq5eiluXFJJ+dLcjtOSKZKlypgXpIzWPYyxisOI/kYEWrFHW3xhlcOaVKd+6hPF
BHyvlswptaw/W8Wq8IEyFYamH0GNlEHKO/jfYgtRjPk2Cq99ImvD4pjZzBflaEVIftXS+Uhv
02ECugR++vuohxaCMhHXhMHksj0v2O/wMXLUKEojBFhp9pFMEz0JwFWn5hQLCLdyh78Cwplv
7QSv+Qe/L1E6Ig5QA7</vt:lpwstr>
  </property>
  <property fmtid="{D5CDD505-2E9C-101B-9397-08002B2CF9AE}" pid="3" name="_2015_ms_pID_7253431">
    <vt:lpwstr>S/7gLhJWG0MZgarfCSfcmlqKfjC/n8kc2uE9XAxYx3VdUOLZ6n/8nC
YINy9D+2SpUQvzcfsFISnkdScrZX3bbKVgHO0wt84aLCWXqqi/5FsfEIbupL3IREeY/GeXrV
e9tf4SBY7qeHaAreJzHE3+ClnNC18sakaHNMzt7qlLfqUag/TESFMR2/zs5DQKpO8tmvVJOh
HCWDv+Cw1CnNBThf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1568026252</vt:lpwstr>
  </property>
</Properties>
</file>