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70" r:id="rId10"/>
    <p:sldId id="371" r:id="rId11"/>
    <p:sldId id="372" r:id="rId12"/>
    <p:sldId id="383" r:id="rId13"/>
    <p:sldId id="374" r:id="rId14"/>
    <p:sldId id="375" r:id="rId15"/>
    <p:sldId id="365" r:id="rId16"/>
    <p:sldId id="382" r:id="rId17"/>
    <p:sldId id="376" r:id="rId18"/>
    <p:sldId id="385" r:id="rId19"/>
    <p:sldId id="386" r:id="rId20"/>
    <p:sldId id="387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119" d="100"/>
          <a:sy n="119" d="100"/>
        </p:scale>
        <p:origin x="120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CT#84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 – June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CP-191164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17_Reno/Docs/C1-193471.zip" TargetMode="External"/><Relationship Id="rId2" Type="http://schemas.openxmlformats.org/officeDocument/2006/relationships/hyperlink" Target="https://www.3gpp.org/ftp/tsg_ct/WG1_mm-cc-sm_ex-CN1/TSGC1_117_Reno/Docs/C1-19320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1_mm-cc-sm_ex-CN1/TSGC1_117_Reno/Docs/C1-193930.zip" TargetMode="External"/><Relationship Id="rId4" Type="http://schemas.openxmlformats.org/officeDocument/2006/relationships/hyperlink" Target="https://www.3gpp.org/ftp/tsg_ct/WG1_mm-cc-sm_ex-CN1/TSGC1_117_Reno/Docs/C1-193472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149.zip" TargetMode="External"/><Relationship Id="rId2" Type="http://schemas.openxmlformats.org/officeDocument/2006/relationships/hyperlink" Target="http://www.3gpp.org/ftp/tsg_ct/TSG_CT/TSGC_84_Newport_Beach/Docs/CP-19115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CT#84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chairman,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de-DE" dirty="0">
                <a:cs typeface="Arial" panose="020B0604020202020204" pitchFamily="34" charset="0"/>
              </a:rPr>
              <a:t>4 new and 5 revised work items were agreed</a:t>
            </a:r>
          </a:p>
          <a:p>
            <a:r>
              <a:rPr lang="en-US" dirty="0">
                <a:cs typeface="Arial" panose="020B0604020202020204" pitchFamily="34" charset="0"/>
              </a:rPr>
              <a:t> 4 new work items were endorsed</a:t>
            </a:r>
          </a:p>
          <a:p>
            <a:r>
              <a:rPr lang="en-US" dirty="0"/>
              <a:t> The bigger part of CT1 work now deals with Rel-16 work items, ~260 CRs and ~ 66 </a:t>
            </a:r>
            <a:r>
              <a:rPr lang="en-US" dirty="0" err="1"/>
              <a:t>pCRs</a:t>
            </a:r>
            <a:r>
              <a:rPr lang="en-US" dirty="0"/>
              <a:t> were agreed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Still significant number of CAT F CRs for 5G phase 1, 60 CRs were agreed. CRs agreed for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de-DE" dirty="0">
                <a:cs typeface="Arial" panose="020B0604020202020204" pitchFamily="34" charset="0"/>
              </a:rPr>
              <a:t>TS 24.301, TS 24.302, TS 24.501, TS 24.502 , TS 24.526, TS 27.007</a:t>
            </a:r>
          </a:p>
          <a:p>
            <a:r>
              <a:rPr lang="en-US" dirty="0"/>
              <a:t> However, the number is going down since previous meetings</a:t>
            </a:r>
          </a:p>
          <a:p>
            <a:r>
              <a:rPr lang="en-US" dirty="0"/>
              <a:t> Two agreed CRs are non-backward compatible, see next slide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571449"/>
              </p:ext>
            </p:extLst>
          </p:nvPr>
        </p:nvGraphicFramePr>
        <p:xfrm>
          <a:off x="209550" y="2282825"/>
          <a:ext cx="11742738" cy="245176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C1-192490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 UE parameters update data type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RAN5, </a:t>
                      </a:r>
                      <a:r>
                        <a:rPr lang="de-DE"/>
                        <a:t>TS 38.523-3</a:t>
                      </a:r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C1-193773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the Payload container IE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RAN5, TS 38.523-3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52229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elected Jörgen Axell as new Vice Chairman in the May meeting</a:t>
            </a:r>
          </a:p>
          <a:p>
            <a:r>
              <a:rPr lang="en-US" sz="2400" dirty="0"/>
              <a:t>CT1 will have election of a Vice Chairman in the August meeting (current VC Ricky Kaura has served only one term)</a:t>
            </a:r>
          </a:p>
          <a:p>
            <a:r>
              <a:rPr lang="en-US" sz="2400" dirty="0"/>
              <a:t> The bigger part of the 5G related work is now dedicated to Rel-16 work items, maintenance effort for Rel-15 is decreasing</a:t>
            </a:r>
          </a:p>
          <a:p>
            <a:r>
              <a:rPr lang="en-US" sz="2400" dirty="0"/>
              <a:t> </a:t>
            </a:r>
            <a:r>
              <a:rPr lang="en-GB" altLang="ja-JP" sz="2400" dirty="0">
                <a:ea typeface="MS PGothic" panose="020B0600070205080204" pitchFamily="34" charset="-128"/>
              </a:rPr>
              <a:t>Major part of the work in the IMS / MC breakout is still on the WI on </a:t>
            </a:r>
            <a:r>
              <a:rPr lang="en-US" sz="2400" dirty="0"/>
              <a:t>MC Communication Interworking towards LMR</a:t>
            </a:r>
          </a:p>
          <a:p>
            <a:r>
              <a:rPr lang="en-US" sz="2400" dirty="0"/>
              <a:t>IANA registered a fixed port number for MONP, discussion was ongoing for a long time. Special Thanks to Ivo Sedlacek </a:t>
            </a:r>
          </a:p>
          <a:p>
            <a:r>
              <a:rPr lang="en-US" sz="2400" dirty="0"/>
              <a:t>CT1 plans a technical vote in the August meeting on “5G </a:t>
            </a:r>
            <a:r>
              <a:rPr lang="en-US" sz="2400" dirty="0" err="1"/>
              <a:t>CIoT</a:t>
            </a:r>
            <a:r>
              <a:rPr lang="en-US" sz="2400" dirty="0"/>
              <a:t> data over NAS”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Chairman wants to thank</a:t>
            </a:r>
          </a:p>
          <a:p>
            <a:r>
              <a:rPr lang="en-US" altLang="en-US" sz="2600">
                <a:ea typeface="MS PGothic" panose="020B0600070205080204" pitchFamily="34" charset="-128"/>
              </a:rPr>
              <a:t> Jörgen </a:t>
            </a:r>
            <a:r>
              <a:rPr lang="en-US" altLang="en-US" sz="2600" dirty="0">
                <a:ea typeface="MS PGothic" panose="020B0600070205080204" pitchFamily="34" charset="-128"/>
              </a:rPr>
              <a:t>Axell for chairing the CT1 breakout on IMS and Mission Critical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Ricky Kaura for his help before and during the meeting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Frédéric Firmin for his excellent support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ETSI support for their help with IT-facilities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The hosts (CF3 and NAF) for hosting excellent meetings and for their support during the meeting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942524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77425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DNN based congestion control for PDU session for LADN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1158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DNN based congestion control for PDU session for LADN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1159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C1-193549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Handling of PDU session modification while a back-off timer is running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1061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C1-193550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Handling of PDU session modification while a back-off timer is running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1061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Indicating PS data off status report for the UE in the Non-allowed Area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1150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1397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C1-193535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Indicating PS data off status report for the UE in the Non-allowed Area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1398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initiated EPS bearer synchronization when moving from EPC to 5GC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1066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initiated EPS bearer synchronization when moving from EPC to 5GC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1227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C1-193308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 CIoT capability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24,301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3181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CP-191129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C1-193596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Interaction between active time for MICO mode and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eDRX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 1283 (SA2)</a:t>
                      </a:r>
                      <a:endParaRPr lang="de-DE" sz="1000" b="1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103888"/>
              </p:ext>
            </p:extLst>
          </p:nvPr>
        </p:nvGraphicFramePr>
        <p:xfrm>
          <a:off x="802105" y="1999343"/>
          <a:ext cx="10418888" cy="4090843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C1-193301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Terminology definition for 5G_CIoT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C1-193586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introduction on CIoT 5GS optimizations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TS 23.501 CR 1101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C1-193791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CIoT capability negotiation between UE and network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User plane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CIoT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5GS optimization (already revised into CP-191163)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CR1181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C1-193936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only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 1101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C1-192128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Clarification on LADN information for the registered and equivalent PLMNs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1029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C1-193927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UE-requested PDU session modification procedure and exemption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1249 (SA2) TS 29.502 CR 0131 (CT4)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C1-193943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inconsistent requirements for the use of SUCI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TS/TR 33.501 CR 0567 (SA3)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C1-193918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Applicability of the allowed NSSAI in an equivalent PLMN outside the UE's registration area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1131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C1-193933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 for non-3GPP access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1185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18898726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Ricky Kaura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ricky.kaura@samsung.com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E8485A-35F3-4B55-AF2E-F6A5F0D3C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389" y="4220232"/>
            <a:ext cx="1268078" cy="908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665195-A1EA-454D-8B59-4D7E6A81C3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46346"/>
            <a:ext cx="1271169" cy="169531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231966"/>
              </p:ext>
            </p:extLst>
          </p:nvPr>
        </p:nvGraphicFramePr>
        <p:xfrm>
          <a:off x="802105" y="1999343"/>
          <a:ext cx="10418888" cy="3364759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C1-193768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Access PDU Session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1190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C1-192661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 of RLOS preferred PLMN list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24,368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23.122 CR 0415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C1-192784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 of RLOS preferred PLMN list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23,122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31.102 CR 0847 (CT6), TS 24.368 CR 0041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C1-192550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Support for ANBR and RAN-assisted codec adaptation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6328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26.114 CR 461 (SA4)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C1-193643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P-CSCF restoration procedures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23.380 CR 0105 (CT4)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C1-193502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 of non-public network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1219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C1-193512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dedicated child SA and a DSCP value for QoS flows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1264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filters based on N3IWF IP address and SPI for IPsec SA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1264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III</a:t>
            </a:r>
          </a:p>
        </p:txBody>
      </p:sp>
    </p:spTree>
    <p:extLst>
      <p:ext uri="{BB962C8B-B14F-4D97-AF65-F5344CB8AC3E}">
        <p14:creationId xmlns:p14="http://schemas.microsoft.com/office/powerpoint/2010/main" val="421145365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CT1#116 (Xi’an, CN)</a:t>
            </a:r>
          </a:p>
          <a:p>
            <a:pPr lvl="2"/>
            <a:r>
              <a:rPr lang="en-US" altLang="fr-FR" dirty="0"/>
              <a:t>CT1#117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CT1#119 (Wroclaw , PL)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Planned drafting meeting for MC&lt;&gt;LMR interworking, MC interconnection</a:t>
            </a:r>
          </a:p>
          <a:p>
            <a:pPr lvl="2"/>
            <a:r>
              <a:rPr lang="en-US" altLang="fr-FR" dirty="0"/>
              <a:t>July 2019, Sophia Antipolis</a:t>
            </a:r>
          </a:p>
          <a:p>
            <a:pPr lvl="2"/>
            <a:r>
              <a:rPr lang="en-US" altLang="fr-FR" dirty="0"/>
              <a:t>no MCC, no decision power</a:t>
            </a:r>
          </a:p>
          <a:p>
            <a:pPr lvl="2"/>
            <a:r>
              <a:rPr lang="en-US" altLang="fr-FR" dirty="0"/>
              <a:t>Goal is to progress inputs for CT1#119 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CT1#116:</a:t>
            </a:r>
            <a:r>
              <a:rPr lang="en-US" sz="1800" dirty="0"/>
              <a:t> 825 </a:t>
            </a:r>
          </a:p>
          <a:p>
            <a:pPr lvl="1"/>
            <a:r>
              <a:rPr lang="en-US" altLang="fr-FR" sz="1800" dirty="0"/>
              <a:t>CT1#117:</a:t>
            </a:r>
            <a:r>
              <a:rPr lang="en-US" sz="1800" dirty="0"/>
              <a:t> 947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CT1#116:</a:t>
            </a:r>
            <a:r>
              <a:rPr lang="en-US" sz="1800" dirty="0"/>
              <a:t> Cat B/C/F  189 </a:t>
            </a:r>
          </a:p>
          <a:p>
            <a:pPr lvl="1"/>
            <a:r>
              <a:rPr lang="en-US" altLang="fr-FR" sz="1800" dirty="0"/>
              <a:t>CT1#117:</a:t>
            </a:r>
            <a:r>
              <a:rPr lang="en-US" sz="1800" dirty="0"/>
              <a:t> Cat B/C/F  175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CT1#116:</a:t>
            </a:r>
            <a:r>
              <a:rPr lang="en-US" sz="1800" dirty="0"/>
              <a:t> 19 </a:t>
            </a:r>
          </a:p>
          <a:p>
            <a:pPr lvl="1"/>
            <a:r>
              <a:rPr lang="en-US" altLang="fr-FR" sz="1800" dirty="0"/>
              <a:t>CT1#117:</a:t>
            </a:r>
            <a:r>
              <a:rPr lang="en-US" sz="1800" dirty="0"/>
              <a:t> 47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CT1#116: 163 registered, 142 attended</a:t>
            </a:r>
          </a:p>
          <a:p>
            <a:pPr lvl="1"/>
            <a:r>
              <a:rPr lang="en-US" altLang="fr-FR" sz="1800" dirty="0"/>
              <a:t>CT1#117: 147 registered, 138 attended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dirty="0"/>
              <a:t>CT1 had breakout sessions on IMS and Mission Critical items on 3 days, chaired by Jörgen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5681"/>
              </p:ext>
            </p:extLst>
          </p:nvPr>
        </p:nvGraphicFramePr>
        <p:xfrm>
          <a:off x="209550" y="2282825"/>
          <a:ext cx="11742738" cy="26302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2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C1-193208</a:t>
                      </a: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on CT aspects of eV2XARC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Specify stage-3 for architecture enhancements for 3GPP support of advanced V2X services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2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C1-193471</a:t>
                      </a: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on Mobile Communication System for Railways (MONASTERY) Phase 2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Specify</a:t>
                      </a: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stage-3 for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for the Mobile Communication System for Railways phase 2.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Existing standardized Mission Critical services protocol solutions are utilized and enhanced where possible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/>
                        </a:rPr>
                        <a:t>C1-193472</a:t>
                      </a: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New WID for withdrawal of TS 24.323 from Rel-11, Rel-12, Rel-13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Allow withdrawal of TS 24.323 from Releases 11, 12 &amp; 13.  Spec only needed from Rel-14 onwards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2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/>
                        </a:rPr>
                        <a:t>C1-193930</a:t>
                      </a: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on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of V2XAPP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Specify the CT aspects of application layer support for V2X services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983669"/>
              </p:ext>
            </p:extLst>
          </p:nvPr>
        </p:nvGraphicFramePr>
        <p:xfrm>
          <a:off x="784312" y="2126071"/>
          <a:ext cx="10188488" cy="2881680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Vertical_LAN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Protocol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for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for MC Communication Interworking with Land Mobile Radio Systems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023548"/>
              </p:ext>
            </p:extLst>
          </p:nvPr>
        </p:nvGraphicFramePr>
        <p:xfrm>
          <a:off x="784312" y="2126071"/>
          <a:ext cx="10188488" cy="2737172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Mission Critical system migration and interconnection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Study on stages 2 and 3 of enhancements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Multi-device and multi-identity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83975464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542812"/>
              </p:ext>
            </p:extLst>
          </p:nvPr>
        </p:nvGraphicFramePr>
        <p:xfrm>
          <a:off x="784312" y="2126071"/>
          <a:ext cx="10188488" cy="2384475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Signalling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Improvements for Network Efficiency in 5GS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protocol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development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SAE Protocol Development for Rel16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20909113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95238"/>
              </p:ext>
            </p:extLst>
          </p:nvPr>
        </p:nvGraphicFramePr>
        <p:xfrm>
          <a:off x="809898" y="1999343"/>
          <a:ext cx="10411095" cy="1459335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CP-191150</a:t>
                      </a:r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Critical Push To Talk (MCPTT) call control interworking with LMR systems; Protocol specification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29.379, v 1.0.0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Peter Monnes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CP-191149</a:t>
                      </a:r>
                      <a:endParaRPr lang="de-DE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Study on enhancements of Public Warning System (PWS)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23.735, v 1.0.0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Hyounhee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Koo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1648</Words>
  <Application>Microsoft Office PowerPoint</Application>
  <PresentationFormat>Widescreen</PresentationFormat>
  <Paragraphs>469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WG1 Status Report  to TSG CT#84</vt:lpstr>
      <vt:lpstr>TSG CT WG1 Officials</vt:lpstr>
      <vt:lpstr>Meeting Calendar</vt:lpstr>
      <vt:lpstr>TSG CT WG1 Statistics</vt:lpstr>
      <vt:lpstr>New agreed  Study/Work Items led by CT1</vt:lpstr>
      <vt:lpstr>Work Plan I</vt:lpstr>
      <vt:lpstr>Work Plan II</vt:lpstr>
      <vt:lpstr>Work Plan III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  <vt:lpstr>Annex</vt:lpstr>
      <vt:lpstr>CRs for conditional approval I</vt:lpstr>
      <vt:lpstr>CRs for conditional approval II</vt:lpstr>
      <vt:lpstr>CRs for conditional approval III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PeLe#116</cp:lastModifiedBy>
  <cp:revision>671</cp:revision>
  <dcterms:created xsi:type="dcterms:W3CDTF">2010-02-05T13:52:04Z</dcterms:created>
  <dcterms:modified xsi:type="dcterms:W3CDTF">2019-05-27T11:10:13Z</dcterms:modified>
  <cp:contentStatus>Template 2017</cp:contentStatus>
</cp:coreProperties>
</file>