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363" r:id="rId3"/>
    <p:sldId id="366" r:id="rId4"/>
    <p:sldId id="377" r:id="rId5"/>
    <p:sldId id="368" r:id="rId6"/>
    <p:sldId id="369" r:id="rId7"/>
    <p:sldId id="380" r:id="rId8"/>
    <p:sldId id="381" r:id="rId9"/>
    <p:sldId id="382" r:id="rId10"/>
    <p:sldId id="370" r:id="rId11"/>
    <p:sldId id="371" r:id="rId12"/>
    <p:sldId id="372" r:id="rId13"/>
    <p:sldId id="373" r:id="rId14"/>
    <p:sldId id="374" r:id="rId15"/>
    <p:sldId id="375" r:id="rId16"/>
    <p:sldId id="365" r:id="rId17"/>
    <p:sldId id="376" r:id="rId18"/>
    <p:sldId id="378" r:id="rId19"/>
    <p:sldId id="379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43E53B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DAFEB7-1880-42DD-A2AE-26044FE0830D}" v="245" dt="2019-05-22T15:35:42.6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80" d="100"/>
          <a:sy n="80" d="100"/>
        </p:scale>
        <p:origin x="102" y="9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CT#84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Newport Beach, US– June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CP-191115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ct/WG3_interworking_ex-CN3/TSGC3_103_Reno/Docs/c3-192388.zip" TargetMode="External"/><Relationship Id="rId2" Type="http://schemas.openxmlformats.org/officeDocument/2006/relationships/hyperlink" Target="ftp://ftp.3gpp.org/tsg_ct/WG3_interworking_ex-CN3/TSGC3_102_Xian/Docs/c3-19137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tp://ftp.3gpp.org/tsg_ct/WG3_interworking_ex-CN3/TSGC3_103_Reno/Docs/c3-192249.zip" TargetMode="External"/><Relationship Id="rId4" Type="http://schemas.openxmlformats.org/officeDocument/2006/relationships/hyperlink" Target="ftp://ftp.3gpp.org/tsg_ct/WG3_interworking_ex-CN3/TSGC3_103_Reno/Docs/c3-192246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CT#84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232C27A-951C-4050-813D-553947426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9555"/>
            <a:ext cx="4558049" cy="711513"/>
          </a:xfrm>
        </p:spPr>
        <p:txBody>
          <a:bodyPr/>
          <a:lstStyle/>
          <a:p>
            <a:r>
              <a:rPr lang="en-US" dirty="0"/>
              <a:t>None</a:t>
            </a: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7237" y="2222204"/>
            <a:ext cx="4045058" cy="4270671"/>
          </a:xfrm>
        </p:spPr>
        <p:txBody>
          <a:bodyPr/>
          <a:lstStyle/>
          <a:p>
            <a:pPr>
              <a:defRPr/>
            </a:pPr>
            <a:r>
              <a:rPr lang="es-ES_tradnl" altLang="zh-CN" sz="2000" dirty="0"/>
              <a:t>24 </a:t>
            </a:r>
            <a:r>
              <a:rPr lang="es-ES_tradnl" altLang="zh-CN" sz="2000" dirty="0" err="1"/>
              <a:t>Work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Items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being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handled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by</a:t>
            </a:r>
            <a:r>
              <a:rPr lang="es-ES_tradnl" altLang="zh-CN" sz="2000" dirty="0"/>
              <a:t> CT3</a:t>
            </a:r>
          </a:p>
          <a:p>
            <a:pPr lvl="1">
              <a:defRPr/>
            </a:pPr>
            <a:r>
              <a:rPr lang="es-ES_tradnl" altLang="zh-CN" sz="1800" dirty="0"/>
              <a:t>14 </a:t>
            </a:r>
            <a:r>
              <a:rPr lang="es-ES_tradnl" altLang="zh-CN" sz="1800" dirty="0" err="1"/>
              <a:t>Work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Items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not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started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yet</a:t>
            </a:r>
            <a:endParaRPr lang="es-ES_tradnl" altLang="zh-CN" sz="1800" dirty="0"/>
          </a:p>
          <a:p>
            <a:pPr lvl="1">
              <a:defRPr/>
            </a:pPr>
            <a:r>
              <a:rPr lang="es-ES_tradnl" altLang="zh-CN" sz="1800" dirty="0"/>
              <a:t>1 </a:t>
            </a:r>
            <a:r>
              <a:rPr lang="es-ES_tradnl" altLang="zh-CN" sz="1800" dirty="0" err="1"/>
              <a:t>Work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Item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completed</a:t>
            </a:r>
            <a:endParaRPr lang="es-ES_tradnl" altLang="zh-CN" sz="2000" dirty="0"/>
          </a:p>
          <a:p>
            <a:pPr>
              <a:defRPr/>
            </a:pPr>
            <a:r>
              <a:rPr lang="es-ES_tradnl" altLang="zh-CN" sz="2000" dirty="0"/>
              <a:t>Big </a:t>
            </a:r>
            <a:r>
              <a:rPr lang="es-ES_tradnl" altLang="zh-CN" sz="2000" dirty="0" err="1"/>
              <a:t>dependencies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with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stage</a:t>
            </a:r>
            <a:r>
              <a:rPr lang="es-ES_tradnl" altLang="zh-CN" sz="2000" dirty="0"/>
              <a:t> 2. </a:t>
            </a:r>
            <a:r>
              <a:rPr lang="es-ES_tradnl" altLang="zh-CN" sz="2000" dirty="0" err="1"/>
              <a:t>Unfinished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normative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work</a:t>
            </a:r>
            <a:r>
              <a:rPr lang="es-ES_tradnl" altLang="zh-CN" sz="2000" dirty="0"/>
              <a:t>.</a:t>
            </a:r>
          </a:p>
          <a:p>
            <a:pPr>
              <a:defRPr/>
            </a:pPr>
            <a:r>
              <a:rPr lang="es-ES_tradnl" altLang="zh-CN" sz="2000" dirty="0" err="1"/>
              <a:t>All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features</a:t>
            </a:r>
            <a:r>
              <a:rPr lang="es-ES_tradnl" altLang="zh-CN" sz="2000" dirty="0"/>
              <a:t>/</a:t>
            </a:r>
            <a:r>
              <a:rPr lang="es-ES_tradnl" altLang="zh-CN" sz="2000" dirty="0" err="1"/>
              <a:t>corrections</a:t>
            </a:r>
            <a:r>
              <a:rPr lang="es-ES_tradnl" altLang="zh-CN" sz="2000" dirty="0"/>
              <a:t>  </a:t>
            </a:r>
            <a:r>
              <a:rPr lang="es-ES_tradnl" altLang="zh-CN" sz="2000" dirty="0" err="1"/>
              <a:t>classified</a:t>
            </a:r>
            <a:r>
              <a:rPr lang="es-ES_tradnl" altLang="zh-CN" sz="2000" dirty="0"/>
              <a:t> as </a:t>
            </a:r>
            <a:r>
              <a:rPr lang="es-ES_tradnl" altLang="zh-CN" sz="2000" dirty="0" err="1"/>
              <a:t>backward</a:t>
            </a:r>
            <a:r>
              <a:rPr lang="es-ES_tradnl" altLang="zh-CN" sz="2000" dirty="0"/>
              <a:t> compatible.</a:t>
            </a:r>
          </a:p>
          <a:p>
            <a:pPr>
              <a:defRPr/>
            </a:pPr>
            <a:endParaRPr lang="es-ES_tradnl" altLang="zh-CN" sz="20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A89A515-69B3-4827-9911-FDDF416EF7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932656"/>
              </p:ext>
            </p:extLst>
          </p:nvPr>
        </p:nvGraphicFramePr>
        <p:xfrm>
          <a:off x="4892300" y="1844982"/>
          <a:ext cx="6802463" cy="4509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717">
                  <a:extLst>
                    <a:ext uri="{9D8B030D-6E8A-4147-A177-3AD203B41FA5}">
                      <a16:colId xmlns:a16="http://schemas.microsoft.com/office/drawing/2014/main" val="3812832369"/>
                    </a:ext>
                  </a:extLst>
                </a:gridCol>
                <a:gridCol w="1134941">
                  <a:extLst>
                    <a:ext uri="{9D8B030D-6E8A-4147-A177-3AD203B41FA5}">
                      <a16:colId xmlns:a16="http://schemas.microsoft.com/office/drawing/2014/main" val="1263556612"/>
                    </a:ext>
                  </a:extLst>
                </a:gridCol>
                <a:gridCol w="4015805">
                  <a:extLst>
                    <a:ext uri="{9D8B030D-6E8A-4147-A177-3AD203B41FA5}">
                      <a16:colId xmlns:a16="http://schemas.microsoft.com/office/drawing/2014/main" val="3222182215"/>
                    </a:ext>
                  </a:extLst>
                </a:gridCol>
              </a:tblGrid>
              <a:tr h="313183">
                <a:tc>
                  <a:txBody>
                    <a:bodyPr/>
                    <a:lstStyle/>
                    <a:p>
                      <a:r>
                        <a:rPr lang="es-ES" sz="1600" dirty="0" err="1"/>
                        <a:t>Work</a:t>
                      </a:r>
                      <a:r>
                        <a:rPr lang="es-ES" sz="1600" dirty="0"/>
                        <a:t> </a:t>
                      </a:r>
                      <a:r>
                        <a:rPr lang="es-ES" sz="1600" dirty="0" err="1"/>
                        <a:t>Item</a:t>
                      </a:r>
                      <a:endParaRPr lang="es-E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/>
                        <a:t>CRs</a:t>
                      </a:r>
                      <a:r>
                        <a:rPr lang="es-ES" sz="1600" dirty="0"/>
                        <a:t>/</a:t>
                      </a:r>
                      <a:r>
                        <a:rPr lang="es-ES" sz="1600" dirty="0" err="1"/>
                        <a:t>pCRs</a:t>
                      </a:r>
                      <a:endParaRPr lang="es-E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/>
                        <a:t>Comment</a:t>
                      </a:r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871386"/>
                  </a:ext>
                </a:extLst>
              </a:tr>
              <a:tr h="8826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en5GPccSer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Significant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/>
                        <a:t>areas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like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race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condition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handling</a:t>
                      </a:r>
                      <a:r>
                        <a:rPr lang="es-ES" sz="1400" dirty="0"/>
                        <a:t>, </a:t>
                      </a:r>
                      <a:r>
                        <a:rPr lang="es-ES" sz="1400" dirty="0" err="1"/>
                        <a:t>support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multiple</a:t>
                      </a:r>
                      <a:r>
                        <a:rPr lang="es-ES" sz="1400" dirty="0"/>
                        <a:t> UE </a:t>
                      </a:r>
                      <a:r>
                        <a:rPr lang="es-ES" sz="1400" dirty="0" err="1"/>
                        <a:t>addresses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one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binding</a:t>
                      </a:r>
                      <a:r>
                        <a:rPr lang="es-ES" sz="1400" dirty="0"/>
                        <a:t>, </a:t>
                      </a:r>
                      <a:r>
                        <a:rPr lang="es-ES" sz="1400" dirty="0" err="1"/>
                        <a:t>binding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update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support</a:t>
                      </a:r>
                      <a:r>
                        <a:rPr lang="es-ES" sz="1400" dirty="0"/>
                        <a:t> and IPv6 </a:t>
                      </a:r>
                      <a:r>
                        <a:rPr lang="es-ES" sz="1400" dirty="0" err="1"/>
                        <a:t>multihoming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188460"/>
                  </a:ext>
                </a:extLst>
              </a:tr>
              <a:tr h="68330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eNA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15/6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New TS </a:t>
                      </a:r>
                      <a:r>
                        <a:rPr lang="es-ES" sz="1400" dirty="0" err="1"/>
                        <a:t>under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construction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for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support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Naf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service</a:t>
                      </a:r>
                      <a:r>
                        <a:rPr lang="es-ES" sz="1400" dirty="0"/>
                        <a:t>.</a:t>
                      </a:r>
                    </a:p>
                    <a:p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422824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5G_URLLC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Good </a:t>
                      </a:r>
                      <a:r>
                        <a:rPr lang="es-ES" sz="1400" dirty="0" err="1"/>
                        <a:t>progress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first</a:t>
                      </a:r>
                      <a:r>
                        <a:rPr lang="es-ES" sz="1400" dirty="0"/>
                        <a:t>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902971"/>
                  </a:ext>
                </a:extLst>
              </a:tr>
              <a:tr h="4840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Most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progress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specification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impacts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northbound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APIs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779988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IMSProtoc16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817809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ATSSS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Good </a:t>
                      </a:r>
                      <a:r>
                        <a:rPr lang="es-ES" sz="1400" dirty="0" err="1"/>
                        <a:t>progress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the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specification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of</a:t>
                      </a:r>
                      <a:r>
                        <a:rPr lang="es-ES" sz="1400" dirty="0"/>
                        <a:t> PCC </a:t>
                      </a:r>
                      <a:r>
                        <a:rPr lang="es-ES" sz="1400" dirty="0" err="1"/>
                        <a:t>impacts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401339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E2E_DELAY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Item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completed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210832"/>
                  </a:ext>
                </a:extLst>
              </a:tr>
              <a:tr h="284711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5WWC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just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started</a:t>
                      </a:r>
                      <a:r>
                        <a:rPr lang="es-ES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0243536"/>
                  </a:ext>
                </a:extLst>
              </a:tr>
              <a:tr h="484009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TEI16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CRs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on</a:t>
                      </a:r>
                      <a:r>
                        <a:rPr lang="es-ES" sz="1400" dirty="0"/>
                        <a:t> SDCI-CT, NAPS-CT, 5GS_Ph1-CT, PCC </a:t>
                      </a:r>
                      <a:r>
                        <a:rPr lang="es-ES" sz="1400" dirty="0" err="1"/>
                        <a:t>have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been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agreed</a:t>
                      </a:r>
                      <a:r>
                        <a:rPr lang="es-ES" sz="1400" dirty="0"/>
                        <a:t> in </a:t>
                      </a:r>
                      <a:r>
                        <a:rPr lang="es-ES" sz="1400" dirty="0" err="1"/>
                        <a:t>Release</a:t>
                      </a:r>
                      <a:r>
                        <a:rPr lang="es-ES" sz="1400" dirty="0"/>
                        <a:t> 16.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6475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7407442" cy="4148099"/>
          </a:xfrm>
        </p:spPr>
        <p:txBody>
          <a:bodyPr/>
          <a:lstStyle/>
          <a:p>
            <a:r>
              <a:rPr lang="en-US" dirty="0"/>
              <a:t> Most of the work related to the introduction of corrections in 5G TSs</a:t>
            </a:r>
          </a:p>
          <a:p>
            <a:r>
              <a:rPr lang="en-US" dirty="0"/>
              <a:t>All corrections classified as backward compatible</a:t>
            </a:r>
          </a:p>
          <a:p>
            <a:r>
              <a:rPr lang="en-US" dirty="0"/>
              <a:t>No withdrawn API version accepted so far</a:t>
            </a:r>
          </a:p>
          <a:p>
            <a:r>
              <a:rPr lang="en-US" dirty="0"/>
              <a:t>Stable procedure for the handling of </a:t>
            </a:r>
            <a:r>
              <a:rPr lang="en-US" dirty="0" err="1"/>
              <a:t>OpenAPI</a:t>
            </a:r>
            <a:r>
              <a:rPr lang="en-US" dirty="0"/>
              <a:t> versions</a:t>
            </a:r>
          </a:p>
          <a:p>
            <a:r>
              <a:rPr lang="en-US" dirty="0"/>
              <a:t>Use of ETSI Forge tool under testing phase</a:t>
            </a:r>
          </a:p>
          <a:p>
            <a:r>
              <a:rPr lang="en-US" dirty="0"/>
              <a:t>110 CRs agreed (+mirrors)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83ED3E6-52BF-4AED-B04E-844B0C50C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948217"/>
              </p:ext>
            </p:extLst>
          </p:nvPr>
        </p:nvGraphicFramePr>
        <p:xfrm>
          <a:off x="8758990" y="1950787"/>
          <a:ext cx="2969444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0763">
                  <a:extLst>
                    <a:ext uri="{9D8B030D-6E8A-4147-A177-3AD203B41FA5}">
                      <a16:colId xmlns:a16="http://schemas.microsoft.com/office/drawing/2014/main" val="3812832369"/>
                    </a:ext>
                  </a:extLst>
                </a:gridCol>
                <a:gridCol w="1108681">
                  <a:extLst>
                    <a:ext uri="{9D8B030D-6E8A-4147-A177-3AD203B41FA5}">
                      <a16:colId xmlns:a16="http://schemas.microsoft.com/office/drawing/2014/main" val="1263556612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Item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CRs</a:t>
                      </a:r>
                      <a:r>
                        <a:rPr lang="es-ES" sz="1400" dirty="0"/>
                        <a:t>/</a:t>
                      </a:r>
                      <a:r>
                        <a:rPr lang="es-ES" sz="1400" dirty="0" err="1"/>
                        <a:t>pCRs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871386"/>
                  </a:ext>
                </a:extLst>
              </a:tr>
              <a:tr h="25078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5GS_Ph1-CT,             </a:t>
                      </a:r>
                      <a:r>
                        <a:rPr lang="fr-FR" sz="12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TS 29.512 (22), TS_29.122 (6), TS_29.508 (5), TS_29.513 (6), TS_29.514 (7),  TS_29.519 (10), TS_29.520 (6), TS_29.521 (5), TS_29.522 (6), TS_29.523 (7), TS_29.525 (9), TS_29.551 (5), TS_29.554 (3)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188460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NAPS-CT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858561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TEI15,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AE_enTV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422824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TEI15,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CIoT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-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ext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817809"/>
                  </a:ext>
                </a:extLst>
              </a:tr>
              <a:tr h="35826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TEI15, GCSE_LTE-CT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401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CT3 work load has been reduced now that Release 15 is frozen. </a:t>
            </a:r>
          </a:p>
          <a:p>
            <a:pPr>
              <a:lnSpc>
                <a:spcPct val="80000"/>
              </a:lnSpc>
              <a:defRPr/>
            </a:pPr>
            <a:endParaRPr lang="en-US" altLang="zh-CN" sz="18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Significant work expected in the upcoming meetings.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24 ongoing Work Items for Release 16</a:t>
            </a:r>
          </a:p>
          <a:p>
            <a:pPr>
              <a:lnSpc>
                <a:spcPct val="80000"/>
              </a:lnSpc>
              <a:defRPr/>
            </a:pPr>
            <a:endParaRPr lang="en-US" altLang="zh-CN" sz="18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Big dependency with the ongoing progress at stage 2 level.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US" altLang="zh-CN" sz="18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Stable process for the handling of </a:t>
            </a:r>
            <a:r>
              <a:rPr lang="en-US" altLang="zh-CN" sz="18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 specifications.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Still in the learning phase. Rapporteurs handling a big amount of work before/after the CT Plenary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Only backward compatible corrections/features identified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General view of being tolerant with corrections related to wrong implementations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Reluctancy for the withdrawal of API versions at this phase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Use of ETSI Forge tool still in the testing phase</a:t>
            </a: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000" b="1" dirty="0">
                <a:ea typeface="MS PGothic" panose="020B0600070205080204" pitchFamily="34" charset="-128"/>
              </a:rPr>
              <a:t>The Chairman wants to thank</a:t>
            </a:r>
          </a:p>
          <a:p>
            <a:pPr>
              <a:buFontTx/>
              <a:buNone/>
              <a:defRPr/>
            </a:pP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1600" dirty="0">
                <a:latin typeface="Arial" panose="020B0604020202020204" pitchFamily="34" charset="0"/>
              </a:rPr>
              <a:t>Vice Chairmen Yoshihiro and Huang Zhenning for helping</a:t>
            </a:r>
            <a:r>
              <a:rPr lang="es-ES" sz="1600" dirty="0"/>
              <a:t> </a:t>
            </a:r>
            <a:r>
              <a:rPr lang="nb-NO" altLang="zh-CN" sz="1600" dirty="0">
                <a:latin typeface="Arial" panose="020B0604020202020204" pitchFamily="34" charset="0"/>
              </a:rPr>
              <a:t>in the CT3 management before and during the meetings.</a:t>
            </a:r>
          </a:p>
          <a:p>
            <a:pPr lvl="1">
              <a:defRPr/>
            </a:pPr>
            <a:r>
              <a:rPr lang="nb-NO" altLang="zh-CN" sz="1600" dirty="0">
                <a:latin typeface="Arial" panose="020B0604020202020204" pitchFamily="34" charset="0"/>
              </a:rPr>
              <a:t>MCC expert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Saurav Arora </a:t>
            </a:r>
            <a:r>
              <a:rPr lang="nb-NO" altLang="zh-CN" sz="1600" dirty="0">
                <a:latin typeface="Arial" panose="020B0604020202020204" pitchFamily="34" charset="0"/>
              </a:rPr>
              <a:t>for his faithful work to support CT3.</a:t>
            </a:r>
            <a:endParaRPr 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>
              <a:defRPr/>
            </a:pPr>
            <a:r>
              <a:rPr 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Chinese Friends of 3GPP for hosting the meeting CT3#102 in </a:t>
            </a:r>
            <a:r>
              <a:rPr lang="en-US" sz="1600" dirty="0" err="1">
                <a:latin typeface="Arial" panose="020B0604020202020204" pitchFamily="34" charset="0"/>
                <a:ea typeface="宋体" panose="02010600030101010101" pitchFamily="2" charset="-122"/>
              </a:rPr>
              <a:t>Xi’An</a:t>
            </a:r>
            <a:r>
              <a:rPr 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 and North American Friends of 3GPP </a:t>
            </a:r>
            <a:r>
              <a:rPr lang="en-US" altLang="zh-CN" sz="1600" dirty="0">
                <a:latin typeface="Arial" panose="020B0604020202020204" pitchFamily="34" charset="0"/>
              </a:rPr>
              <a:t>for hosting the meeting CT3#103 in Reno.</a:t>
            </a:r>
          </a:p>
          <a:p>
            <a:pPr lvl="1">
              <a:defRPr/>
            </a:pPr>
            <a:r>
              <a:rPr lang="en-US" altLang="zh-CN" sz="1600" dirty="0">
                <a:latin typeface="Arial" panose="020B0604020202020204" pitchFamily="34" charset="0"/>
              </a:rPr>
              <a:t>Huawei for their invaluable assistance in celebrating CT3#100 meeting in </a:t>
            </a:r>
            <a:r>
              <a:rPr lang="en-US" altLang="zh-CN" sz="1600" dirty="0" err="1">
                <a:latin typeface="Arial" panose="020B0604020202020204" pitchFamily="34" charset="0"/>
              </a:rPr>
              <a:t>Xi’An</a:t>
            </a:r>
            <a:r>
              <a:rPr lang="en-US" altLang="zh-CN" sz="1600" dirty="0">
                <a:latin typeface="Arial" panose="020B0604020202020204" pitchFamily="34" charset="0"/>
              </a:rPr>
              <a:t>.</a:t>
            </a:r>
          </a:p>
          <a:p>
            <a:pPr lvl="1">
              <a:defRPr/>
            </a:pPr>
            <a:r>
              <a:rPr lang="en-US" altLang="zh-CN" sz="1600" dirty="0">
                <a:latin typeface="Arial" panose="020B0604020202020204" pitchFamily="34" charset="0"/>
              </a:rPr>
              <a:t> ETSI support for IT facilities.</a:t>
            </a:r>
          </a:p>
          <a:p>
            <a:pPr lvl="1">
              <a:defRPr/>
            </a:pPr>
            <a:r>
              <a:rPr lang="en-US" altLang="zh-CN" sz="1600" dirty="0">
                <a:latin typeface="Arial" panose="020B0604020202020204" pitchFamily="34" charset="0"/>
              </a:rPr>
              <a:t>CT4 chairs Lionel (CT3#102) and Peter (CT3#103) and CT4 delegates for sharing their experience and for working together with the CT3 team for the success of 3GPP work.</a:t>
            </a:r>
            <a:endParaRPr lang="nb-NO" altLang="zh-CN" sz="16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16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r>
              <a:rPr lang="en-US" dirty="0"/>
              <a:t>Upcoming elections for Chair and Vice-Chairs will come in CT3#105</a:t>
            </a:r>
          </a:p>
          <a:p>
            <a:pPr lvl="1"/>
            <a:r>
              <a:rPr lang="en-US" dirty="0"/>
              <a:t>Current Chair and Vice-Chairs have already expressed their plans to reapply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CT3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246402" y="479368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Saurav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Saurav.Arora@3gpp.org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E792CD-265C-4580-A658-ABF1B20798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89" y="4246086"/>
            <a:ext cx="1383764" cy="15795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CT3#102 (Xi’an, CN)</a:t>
            </a:r>
          </a:p>
          <a:p>
            <a:pPr lvl="2"/>
            <a:r>
              <a:rPr lang="en-US" altLang="fr-FR" dirty="0"/>
              <a:t>CT3#103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CT4#105 (Wroclaw , PL)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6644426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419 documents allocated in CT3#102</a:t>
            </a:r>
          </a:p>
          <a:p>
            <a:pPr lvl="1"/>
            <a:r>
              <a:rPr lang="en-US" dirty="0"/>
              <a:t>441 documents allocated in CT3#103</a:t>
            </a:r>
          </a:p>
          <a:p>
            <a:pPr lvl="1"/>
            <a:endParaRPr lang="en-US" dirty="0"/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59/0/168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6 (TS 29.517)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CT4#90 (Xi’an, CN): 136 registered/ 118 attendants</a:t>
            </a:r>
          </a:p>
          <a:p>
            <a:pPr lvl="2"/>
            <a:r>
              <a:rPr lang="en-US" altLang="fr-FR" dirty="0"/>
              <a:t>CT4#91 (Reno, US): 114 registered/ 110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095013"/>
              </p:ext>
            </p:extLst>
          </p:nvPr>
        </p:nvGraphicFramePr>
        <p:xfrm>
          <a:off x="209550" y="2282825"/>
          <a:ext cx="11742738" cy="366341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61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C3-191370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Volume Based Charging Aspects for VoLTE (new)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China Mobile Communications Group 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Co.,Ltd</a:t>
                      </a:r>
                      <a:endParaRPr lang="es-E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study and then specify the PCC and IMS aspects to support volume based charging for VoLTE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C3-192388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3GPP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Northbound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APIs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(new)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objective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this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work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item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is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to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specify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technical</a:t>
                      </a:r>
                      <a:r>
                        <a:rPr lang="es-E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and necessary changes to the 3GPP Northbound APIs (i.e. SCEF Northbound APIs, NEF Northbound APIs, CAPIF APIs and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xMB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API).</a:t>
                      </a:r>
                    </a:p>
                    <a:p>
                      <a:endParaRPr lang="es-E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C3-192246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5GS Transfer of Policies for Background Data (new)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ZTE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is to develop the stage 3 specifications to support the stage 2 requirements agreed under the </a:t>
                      </a:r>
                      <a:r>
                        <a:rPr lang="en-GB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xBDT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 2 work item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90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C3-192249</a:t>
                      </a:r>
                      <a:endParaRPr lang="en-GB" sz="1200" b="1" u="sng" dirty="0">
                        <a:solidFill>
                          <a:srgbClr val="0000FF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Enablers for Network Automation for 5G (revised)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</a:t>
                      </a:r>
                      <a:r>
                        <a:rPr lang="fr-FR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is</a:t>
                      </a: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to improve the Network Data Analytics Function (NWDAF) related work introduced in release 15, with enhancements of supporting network automation leveraging 5GC information exposure.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WID revised to remove non supported services as per stage 2 agreements.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456086"/>
              </p:ext>
            </p:extLst>
          </p:nvPr>
        </p:nvGraphicFramePr>
        <p:xfrm>
          <a:off x="805912" y="2126071"/>
          <a:ext cx="10198972" cy="2454144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94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Enhancement of 5G PCC related services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en5GPccSer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</a:t>
                      </a: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-19324</a:t>
                      </a: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</a:t>
                      </a:r>
                      <a:r>
                        <a:rPr lang="en-GB" sz="1600" kern="12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eNA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CP-192249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4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VBCLTE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CP-191110 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Enhancement of 3GPP Northbound APIs</a:t>
                      </a:r>
                      <a:endParaRPr lang="fr-FR" sz="1600" u="none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eNAPIs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CP-191112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u="none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on 5GS Transfer of Policies for Background Data</a:t>
                      </a:r>
                      <a:endParaRPr lang="fr-FR" sz="1600" u="none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xBDT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CP-191113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20350"/>
              </p:ext>
            </p:extLst>
          </p:nvPr>
        </p:nvGraphicFramePr>
        <p:xfrm>
          <a:off x="838200" y="1988574"/>
          <a:ext cx="10197885" cy="3093513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83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Multi-device and multi-identity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MuD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2018-09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CP-182227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15567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IMS Stage-3 IETF Protocol Alignment</a:t>
                      </a:r>
                      <a:endParaRPr lang="es-E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IMSProtoc16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40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CP-183084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-190191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-190201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 aspects of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CP-191157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32662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-190192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-190197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610003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30786"/>
              </p:ext>
            </p:extLst>
          </p:nvPr>
        </p:nvGraphicFramePr>
        <p:xfrm>
          <a:off x="433954" y="2017590"/>
          <a:ext cx="10338661" cy="1673406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6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1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9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6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45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50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eNS</a:t>
                      </a:r>
                      <a:endParaRPr lang="es-E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-190196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5G_eLCS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E2E_DELAY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-190193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3461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5G_CIoT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CP-191158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86039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-190200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38451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14162213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514543"/>
              </p:ext>
            </p:extLst>
          </p:nvPr>
        </p:nvGraphicFramePr>
        <p:xfrm>
          <a:off x="418455" y="2035624"/>
          <a:ext cx="10338661" cy="2377459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45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67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CP-191061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84895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CP-191060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3277808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i="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i="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es-ES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CP-191154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</a:t>
                      </a: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 URLLC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5G_URLCC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CP-191063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08309">
                <a:tc>
                  <a:txBody>
                    <a:bodyPr/>
                    <a:lstStyle/>
                    <a:p>
                      <a:pPr indent="18415">
                        <a:spcAft>
                          <a:spcPts val="0"/>
                        </a:spcAft>
                      </a:pP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Mobile Communication System for Railways (MONASTERY)</a:t>
                      </a:r>
                      <a:endParaRPr lang="es-ES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MONASTERY2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CP-191152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26625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e</a:t>
                      </a: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</a:t>
                      </a: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CP-191065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CP-191153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77912376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7331</TotalTime>
  <Words>1276</Words>
  <Application>Microsoft Office PowerPoint</Application>
  <PresentationFormat>Widescreen</PresentationFormat>
  <Paragraphs>347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MS PGothic</vt:lpstr>
      <vt:lpstr>Arial</vt:lpstr>
      <vt:lpstr>Arial </vt:lpstr>
      <vt:lpstr>Calibri</vt:lpstr>
      <vt:lpstr>Calibri Light</vt:lpstr>
      <vt:lpstr>SimSun</vt:lpstr>
      <vt:lpstr>Times New Roman</vt:lpstr>
      <vt:lpstr>Wingdings</vt:lpstr>
      <vt:lpstr>Office Theme</vt:lpstr>
      <vt:lpstr>CT WG3 Status Report  to TSG CT#84</vt:lpstr>
      <vt:lpstr>TSG CT3 Officials</vt:lpstr>
      <vt:lpstr>Meeting Calendar</vt:lpstr>
      <vt:lpstr>TSG WG CT3 Statistics</vt:lpstr>
      <vt:lpstr>New/Revised agreed  Study/Work Items led by CT3</vt:lpstr>
      <vt:lpstr>Work Plan – CT3 Driven </vt:lpstr>
      <vt:lpstr>Work Plan – Non-CT3 Driven (I)</vt:lpstr>
      <vt:lpstr>Work Plan – Non-CT3 Driven (II)</vt:lpstr>
      <vt:lpstr>Work Plan – Non-CT3 Driven (III)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Others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Susana Fernandez</cp:lastModifiedBy>
  <cp:revision>614</cp:revision>
  <dcterms:created xsi:type="dcterms:W3CDTF">2010-02-05T13:52:04Z</dcterms:created>
  <dcterms:modified xsi:type="dcterms:W3CDTF">2019-05-27T08:28:28Z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