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8"/>
  </p:notesMasterIdLst>
  <p:handoutMasterIdLst>
    <p:handoutMasterId r:id="rId19"/>
  </p:handoutMasterIdLst>
  <p:sldIdLst>
    <p:sldId id="341" r:id="rId2"/>
    <p:sldId id="363" r:id="rId3"/>
    <p:sldId id="366" r:id="rId4"/>
    <p:sldId id="377" r:id="rId5"/>
    <p:sldId id="368" r:id="rId6"/>
    <p:sldId id="369" r:id="rId7"/>
    <p:sldId id="370" r:id="rId8"/>
    <p:sldId id="371" r:id="rId9"/>
    <p:sldId id="372" r:id="rId10"/>
    <p:sldId id="373" r:id="rId11"/>
    <p:sldId id="374" r:id="rId12"/>
    <p:sldId id="375" r:id="rId13"/>
    <p:sldId id="365" r:id="rId14"/>
    <p:sldId id="376" r:id="rId15"/>
    <p:sldId id="378" r:id="rId16"/>
    <p:sldId id="379" r:id="rId1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9112" autoAdjust="0"/>
  </p:normalViewPr>
  <p:slideViewPr>
    <p:cSldViewPr snapToGrid="0">
      <p:cViewPr varScale="1">
        <p:scale>
          <a:sx n="118" d="100"/>
          <a:sy n="118" d="100"/>
        </p:scale>
        <p:origin x="173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 smtClean="0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3GPP &lt;</a:t>
            </a:r>
            <a:r>
              <a:rPr lang="sv-SE" altLang="en-US" sz="1200" b="1" i="1" dirty="0" smtClean="0">
                <a:latin typeface="Arial "/>
              </a:rPr>
              <a:t>meeting</a:t>
            </a:r>
            <a:r>
              <a:rPr lang="sv-SE" altLang="en-US" sz="1200" b="1" dirty="0" smtClean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&lt;</a:t>
            </a:r>
            <a:r>
              <a:rPr lang="sv-SE" altLang="en-US" sz="1200" b="1" i="1" dirty="0" smtClean="0">
                <a:latin typeface="Arial "/>
              </a:rPr>
              <a:t>location</a:t>
            </a:r>
            <a:r>
              <a:rPr lang="sv-SE" altLang="en-US" sz="1200" b="1" dirty="0" smtClean="0">
                <a:latin typeface="Arial "/>
              </a:rPr>
              <a:t>&gt; – &lt;</a:t>
            </a:r>
            <a:r>
              <a:rPr lang="sv-SE" altLang="en-US" sz="1200" b="1" i="1" dirty="0" smtClean="0">
                <a:latin typeface="Arial "/>
              </a:rPr>
              <a:t>month</a:t>
            </a:r>
            <a:r>
              <a:rPr lang="sv-SE" altLang="en-US" sz="1200" b="1" dirty="0" smtClean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 smtClean="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0136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3GPP </a:t>
            </a:r>
            <a:r>
              <a:rPr lang="sv-SE" altLang="en-US" sz="1200" b="1" dirty="0" smtClean="0">
                <a:latin typeface="Arial "/>
              </a:rPr>
              <a:t>TSG CT Meeting #84</a:t>
            </a:r>
            <a:endParaRPr lang="sv-SE" altLang="en-US" sz="1200" b="1" dirty="0" smtClean="0">
              <a:latin typeface="Arial "/>
            </a:endParaRPr>
          </a:p>
          <a:p>
            <a:pPr eaLnBrk="1" hangingPunct="1">
              <a:defRPr/>
            </a:pPr>
            <a:r>
              <a:rPr lang="en-US" altLang="en-US" sz="1200" b="1" dirty="0" smtClean="0">
                <a:latin typeface="Arial "/>
              </a:rPr>
              <a:t>Newport Beach California, US; 3rd – 4th June 2019</a:t>
            </a:r>
            <a:endParaRPr lang="sv-SE" altLang="en-US" sz="1200" b="1" dirty="0" smtClean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CP-191011</a:t>
            </a:r>
            <a:r>
              <a:rPr lang="sv-SE" altLang="en-US" sz="1200" b="1" dirty="0" smtClean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</a:t>
            </a:r>
            <a:r>
              <a:rPr lang="en-US" altLang="en-US" dirty="0" smtClean="0"/>
              <a:t>WG6 </a:t>
            </a:r>
            <a:r>
              <a:rPr lang="en-US" altLang="en-US" dirty="0"/>
              <a:t>Status Report </a:t>
            </a:r>
            <a:br>
              <a:rPr lang="en-US" altLang="en-US" dirty="0"/>
            </a:br>
            <a:r>
              <a:rPr lang="en-US" altLang="en-US" dirty="0"/>
              <a:t>to TSG </a:t>
            </a:r>
            <a:r>
              <a:rPr lang="en-US" altLang="en-US" dirty="0" smtClean="0"/>
              <a:t>CT#84</a:t>
            </a:r>
            <a:endParaRPr lang="en-GB" altLang="en-US" dirty="0" smtClean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Heiko Kruse</a:t>
            </a:r>
            <a:endParaRPr lang="en-GB" altLang="en-US" dirty="0" smtClean="0"/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CT6 chairman</a:t>
            </a:r>
            <a:r>
              <a:rPr lang="en-GB" altLang="en-US" dirty="0" smtClean="0"/>
              <a:t>, IDEMIA</a:t>
            </a:r>
            <a:endParaRPr lang="en-GB" altLang="en-US" dirty="0" smtClean="0"/>
          </a:p>
          <a:p>
            <a:pPr marL="0" indent="0" eaLnBrk="1" hangingPunct="1">
              <a:buFontTx/>
              <a:buNone/>
            </a:pPr>
            <a:endParaRPr lang="en-GB" altLang="en-US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Backward Incompatible Changes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 smtClean="0"/>
              <a:t> In “Frozen” specification, with impact on other TSG WGs</a:t>
            </a:r>
            <a:endParaRPr lang="en-US" dirty="0"/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6341349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Information to CT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 Action to CT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>
                <a:ea typeface="MS PGothic" panose="020B0600070205080204" pitchFamily="34" charset="-128"/>
              </a:rPr>
              <a:t>The chairman would like  to thank: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The vice-chair Mr. Ly </a:t>
            </a:r>
            <a:r>
              <a:rPr lang="en-US" altLang="ja-JP" sz="1800" dirty="0" err="1">
                <a:ea typeface="MS PGothic" panose="020B0600070205080204" pitchFamily="34" charset="-128"/>
              </a:rPr>
              <a:t>Thanh</a:t>
            </a:r>
            <a:r>
              <a:rPr lang="en-US" altLang="ja-JP" sz="1800" dirty="0">
                <a:ea typeface="MS PGothic" panose="020B0600070205080204" pitchFamily="34" charset="-128"/>
              </a:rPr>
              <a:t> Phan for his support </a:t>
            </a:r>
            <a:endParaRPr lang="en-US" altLang="ja-JP" sz="1800" dirty="0" smtClean="0">
              <a:ea typeface="MS PGothic" panose="020B0600070205080204" pitchFamily="34" charset="-128"/>
            </a:endParaRPr>
          </a:p>
          <a:p>
            <a:pPr lvl="1"/>
            <a:r>
              <a:rPr lang="en-US" altLang="ja-JP" sz="1800" dirty="0" smtClean="0">
                <a:ea typeface="MS PGothic" panose="020B0600070205080204" pitchFamily="34" charset="-128"/>
              </a:rPr>
              <a:t>Kimmo </a:t>
            </a:r>
            <a:r>
              <a:rPr lang="en-US" altLang="ja-JP" sz="1800" dirty="0">
                <a:ea typeface="MS PGothic" panose="020B0600070205080204" pitchFamily="34" charset="-128"/>
              </a:rPr>
              <a:t>Kymalainen for his support before, during and after the meeting.</a:t>
            </a:r>
          </a:p>
          <a:p>
            <a:pPr lvl="1"/>
            <a:r>
              <a:rPr lang="en-US" altLang="ja-JP" sz="1800" dirty="0" smtClean="0">
                <a:ea typeface="MS PGothic" panose="020B0600070205080204" pitchFamily="34" charset="-128"/>
              </a:rPr>
              <a:t>The Chinese Friends </a:t>
            </a:r>
            <a:r>
              <a:rPr lang="en-US" altLang="ja-JP" sz="1800" dirty="0">
                <a:ea typeface="MS PGothic" panose="020B0600070205080204" pitchFamily="34" charset="-128"/>
              </a:rPr>
              <a:t>of 3GPP for </a:t>
            </a:r>
            <a:r>
              <a:rPr lang="en-US" altLang="ja-JP" sz="1800" dirty="0" smtClean="0">
                <a:ea typeface="MS PGothic" panose="020B0600070205080204" pitchFamily="34" charset="-128"/>
              </a:rPr>
              <a:t>hosting the meeting.</a:t>
            </a:r>
            <a:endParaRPr lang="en-US" altLang="ja-JP" sz="1800" dirty="0">
              <a:ea typeface="MS PGothic" panose="020B0600070205080204" pitchFamily="34" charset="-128"/>
            </a:endParaRP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All CT6 delegates for their work, contributions and constructive discussions on all technical issues. </a:t>
            </a:r>
            <a:endParaRPr lang="en-US" altLang="ja-JP" sz="1600" dirty="0">
              <a:ea typeface="MS PGothic" panose="020B0600070205080204" pitchFamily="34" charset="-128"/>
            </a:endParaRPr>
          </a:p>
          <a:p>
            <a:pPr marL="0" indent="0">
              <a:buNone/>
            </a:pPr>
            <a:endParaRPr lang="en-US" altLang="en-US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Annex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 of CT6 contributions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07687326"/>
              </p:ext>
            </p:extLst>
          </p:nvPr>
        </p:nvGraphicFramePr>
        <p:xfrm>
          <a:off x="838200" y="2464341"/>
          <a:ext cx="10515600" cy="26978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89953">
                  <a:extLst>
                    <a:ext uri="{9D8B030D-6E8A-4147-A177-3AD203B41FA5}">
                      <a16:colId xmlns:a16="http://schemas.microsoft.com/office/drawing/2014/main" val="3235953335"/>
                    </a:ext>
                  </a:extLst>
                </a:gridCol>
                <a:gridCol w="1640732">
                  <a:extLst>
                    <a:ext uri="{9D8B030D-6E8A-4147-A177-3AD203B41FA5}">
                      <a16:colId xmlns:a16="http://schemas.microsoft.com/office/drawing/2014/main" val="2707632625"/>
                    </a:ext>
                  </a:extLst>
                </a:gridCol>
                <a:gridCol w="7384915">
                  <a:extLst>
                    <a:ext uri="{9D8B030D-6E8A-4147-A177-3AD203B41FA5}">
                      <a16:colId xmlns:a16="http://schemas.microsoft.com/office/drawing/2014/main" val="506219702"/>
                    </a:ext>
                  </a:extLst>
                </a:gridCol>
              </a:tblGrid>
              <a:tr h="29975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CP-191019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CR pack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Corrections on TEI15 test specifications CR Pack 2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689280445"/>
                  </a:ext>
                </a:extLst>
              </a:tr>
              <a:tr h="29975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CP-191018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CR pack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USIM support for configuration of RLOS PLMN list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2306254018"/>
                  </a:ext>
                </a:extLst>
              </a:tr>
              <a:tr h="29975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CP-191017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CR pack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Corrections on UE Conformance Test Aspects - 5G System Non-3GPP Access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292852875"/>
                  </a:ext>
                </a:extLst>
              </a:tr>
              <a:tr h="29975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CP-191016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CR pack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Corrections on 5G System - Phase 1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539305017"/>
                  </a:ext>
                </a:extLst>
              </a:tr>
              <a:tr h="29975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CP-191015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CR pack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Corrections on TEI15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512593373"/>
                  </a:ext>
                </a:extLst>
              </a:tr>
              <a:tr h="29975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CP-191014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CR pack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Corrections on TEI15 test specifications CR Pack 1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4030139107"/>
                  </a:ext>
                </a:extLst>
              </a:tr>
              <a:tr h="29975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CP-191013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CR pack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Corrections on Rel-14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2088770140"/>
                  </a:ext>
                </a:extLst>
              </a:tr>
              <a:tr h="29975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CP-191012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report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CT6 meeting reports after previous plenary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3324333480"/>
                  </a:ext>
                </a:extLst>
              </a:tr>
              <a:tr h="29975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CP-191011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>
                          <a:effectLst/>
                        </a:rPr>
                        <a:t>report</a:t>
                      </a:r>
                      <a:endParaRPr lang="de-DE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" marR="7302" marT="7302" marB="7302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800" dirty="0">
                          <a:effectLst/>
                        </a:rPr>
                        <a:t>CT6 Status Report</a:t>
                      </a:r>
                      <a:endParaRPr lang="de-DE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3025" marR="146050" marT="7302" marB="7302" anchor="ctr"/>
                </a:tc>
                <a:extLst>
                  <a:ext uri="{0D108BD9-81ED-4DB2-BD59-A6C34878D82A}">
                    <a16:rowId xmlns:a16="http://schemas.microsoft.com/office/drawing/2014/main" val="41546153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398901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 smtClean="0">
                <a:latin typeface="Arial" pitchFamily="34" charset="0"/>
                <a:cs typeface="Arial" pitchFamily="34" charset="0"/>
              </a:rPr>
              <a:t>Julien Bournelle</a:t>
            </a:r>
            <a:endParaRPr lang="fi-FI" altLang="en-US" b="1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</a:t>
            </a:r>
            <a:r>
              <a:rPr lang="fi-FI" altLang="en-US" sz="1400" dirty="0" smtClean="0">
                <a:latin typeface="Arial" pitchFamily="34" charset="0"/>
                <a:cs typeface="Arial" pitchFamily="34" charset="0"/>
              </a:rPr>
              <a:t>WG4 Delegate</a:t>
            </a:r>
            <a:endParaRPr lang="fi-FI" alt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 smtClean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julien.bournelle@ornage.com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TSG </a:t>
            </a:r>
            <a:r>
              <a:rPr lang="en-GB" altLang="en-US" dirty="0" smtClean="0"/>
              <a:t>CT WG6 </a:t>
            </a:r>
            <a:r>
              <a:rPr lang="en-GB" altLang="en-US" dirty="0" smtClean="0"/>
              <a:t>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smtClean="0"/>
              <a:t>Heiko </a:t>
            </a:r>
            <a:r>
              <a:rPr lang="fr-FR" altLang="en-US" sz="1800" dirty="0" err="1" smtClean="0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</a:t>
            </a:r>
            <a:r>
              <a:rPr lang="fr-FR" altLang="en-US" sz="1800" dirty="0" smtClean="0"/>
              <a:t>CT WG6 </a:t>
            </a:r>
            <a:r>
              <a:rPr lang="fr-FR" altLang="en-US" sz="1800" dirty="0"/>
              <a:t>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smtClean="0"/>
              <a:t>heiko</a:t>
            </a:r>
            <a:r>
              <a:rPr lang="en-US" altLang="en-US" sz="1800" dirty="0" smtClean="0"/>
              <a:t>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smtClean="0"/>
              <a:t>Ly </a:t>
            </a:r>
            <a:r>
              <a:rPr lang="fr-FR" altLang="en-US" sz="1800" dirty="0" err="1" smtClean="0"/>
              <a:t>Thanh</a:t>
            </a:r>
            <a:r>
              <a:rPr lang="fr-FR" altLang="en-US" sz="1800" dirty="0" smtClean="0"/>
              <a:t> </a:t>
            </a:r>
            <a:r>
              <a:rPr lang="fr-FR" altLang="en-US" sz="1800" dirty="0"/>
              <a:t>Phan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smtClean="0"/>
              <a:t>WG6 </a:t>
            </a:r>
            <a:r>
              <a:rPr lang="fr-FR" altLang="en-US" sz="1800" dirty="0" err="1" smtClean="0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smtClean="0"/>
              <a:t>ETSI</a:t>
            </a:r>
            <a:r>
              <a:rPr lang="fr-FR" altLang="en-US" sz="1800" dirty="0"/>
              <a:t/>
            </a:r>
            <a:br>
              <a:rPr lang="fr-FR" altLang="en-US" sz="1800" dirty="0"/>
            </a:br>
            <a:r>
              <a:rPr lang="en-US" altLang="en-US" sz="1800" dirty="0" smtClean="0"/>
              <a:t>ly-thanh.phan@thalesgroup.com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smtClean="0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 smtClean="0"/>
              <a:t>Since the last CT plenary</a:t>
            </a:r>
          </a:p>
          <a:p>
            <a:pPr lvl="1"/>
            <a:r>
              <a:rPr lang="en-US" altLang="fr-FR" dirty="0" smtClean="0"/>
              <a:t>Ordinary:</a:t>
            </a:r>
          </a:p>
          <a:p>
            <a:pPr lvl="2"/>
            <a:r>
              <a:rPr lang="en-US" altLang="fr-FR" dirty="0" smtClean="0"/>
              <a:t>CT6#93 </a:t>
            </a:r>
            <a:r>
              <a:rPr lang="en-US" altLang="fr-FR" dirty="0" smtClean="0"/>
              <a:t>(Xi’an, CN)</a:t>
            </a:r>
          </a:p>
          <a:p>
            <a:pPr lvl="1"/>
            <a:r>
              <a:rPr lang="en-US" altLang="fr-FR" dirty="0" smtClean="0"/>
              <a:t>Ad-hoc</a:t>
            </a:r>
            <a:r>
              <a:rPr lang="en-US" altLang="fr-FR" dirty="0" smtClean="0"/>
              <a:t>:</a:t>
            </a:r>
          </a:p>
          <a:p>
            <a:pPr lvl="2"/>
            <a:r>
              <a:rPr lang="en-US" altLang="fr-FR" dirty="0" smtClean="0"/>
              <a:t>None</a:t>
            </a:r>
          </a:p>
          <a:p>
            <a:pPr lvl="2"/>
            <a:endParaRPr lang="en-US" altLang="fr-FR" dirty="0" smtClean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3773487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 smtClean="0"/>
              <a:t>CT6#94 (</a:t>
            </a:r>
            <a:r>
              <a:rPr lang="en-US" altLang="fr-FR" dirty="0" smtClean="0"/>
              <a:t>Caserta</a:t>
            </a:r>
            <a:r>
              <a:rPr lang="en-US" altLang="fr-FR" dirty="0" smtClean="0"/>
              <a:t>, IT)</a:t>
            </a:r>
            <a:endParaRPr lang="en-US" altLang="fr-FR" dirty="0"/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TSG WG </a:t>
            </a:r>
            <a:r>
              <a:rPr lang="en-US" dirty="0" smtClean="0"/>
              <a:t>CT6 </a:t>
            </a:r>
            <a:r>
              <a:rPr lang="en-US" dirty="0" smtClean="0"/>
              <a:t>Statistics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dirty="0" smtClean="0"/>
              <a:t>Number of handled documents</a:t>
            </a:r>
          </a:p>
          <a:p>
            <a:pPr lvl="1"/>
            <a:r>
              <a:rPr lang="en-US" dirty="0" smtClean="0"/>
              <a:t>61</a:t>
            </a:r>
            <a:endParaRPr lang="en-US" dirty="0"/>
          </a:p>
          <a:p>
            <a:r>
              <a:rPr lang="en-US" dirty="0" smtClean="0"/>
              <a:t>Agreed CRs </a:t>
            </a:r>
          </a:p>
          <a:p>
            <a:pPr lvl="1"/>
            <a:r>
              <a:rPr lang="en-US" dirty="0" smtClean="0"/>
              <a:t>12</a:t>
            </a:r>
          </a:p>
          <a:p>
            <a:pPr lvl="1"/>
            <a:r>
              <a:rPr lang="en-US" dirty="0" smtClean="0"/>
              <a:t>Cat B (4)/C (0)/F (7)/D (1 (Test)) </a:t>
            </a:r>
          </a:p>
          <a:p>
            <a:pPr lvl="1"/>
            <a:r>
              <a:rPr lang="en-US" dirty="0" smtClean="0"/>
              <a:t>Re-14 (3) / Rel-15 (8) / Rel-16(1)</a:t>
            </a:r>
            <a:endParaRPr lang="en-US" dirty="0"/>
          </a:p>
          <a:p>
            <a:r>
              <a:rPr lang="en-US" dirty="0" smtClean="0"/>
              <a:t>Agreed </a:t>
            </a:r>
            <a:r>
              <a:rPr lang="en-US" dirty="0" err="1" smtClean="0"/>
              <a:t>pCRs</a:t>
            </a:r>
            <a:endParaRPr lang="en-US" dirty="0" smtClean="0"/>
          </a:p>
          <a:p>
            <a:pPr lvl="1"/>
            <a:r>
              <a:rPr lang="en-US" dirty="0" smtClean="0"/>
              <a:t>none</a:t>
            </a:r>
            <a:endParaRPr lang="en-US" dirty="0"/>
          </a:p>
          <a:p>
            <a:r>
              <a:rPr lang="en-US" dirty="0" smtClean="0"/>
              <a:t>Attendances</a:t>
            </a:r>
          </a:p>
          <a:p>
            <a:pPr lvl="2"/>
            <a:r>
              <a:rPr lang="en-US" altLang="fr-FR" dirty="0" smtClean="0"/>
              <a:t>CT6#93 </a:t>
            </a:r>
            <a:r>
              <a:rPr lang="en-US" altLang="fr-FR" dirty="0" smtClean="0"/>
              <a:t>(Xi’an, CN</a:t>
            </a:r>
            <a:r>
              <a:rPr lang="en-US" altLang="fr-FR" dirty="0" smtClean="0"/>
              <a:t>): 58 registered, 34 attended</a:t>
            </a:r>
            <a:endParaRPr lang="en-US" altLang="fr-FR" dirty="0" smtClean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 smtClean="0"/>
              <a:t>Other information (if needed</a:t>
            </a:r>
            <a:r>
              <a:rPr lang="en-US" altLang="fr-FR" dirty="0" smtClean="0"/>
              <a:t>)</a:t>
            </a:r>
          </a:p>
          <a:p>
            <a:endParaRPr lang="en-US" altLang="fr-FR" dirty="0"/>
          </a:p>
          <a:p>
            <a:r>
              <a:rPr lang="en-US" altLang="fr-FR" dirty="0" smtClean="0"/>
              <a:t>Very low number of contributions, but expected, as Rel-15 just closed and Rel-16 just starting.</a:t>
            </a:r>
            <a:endParaRPr lang="en-US" altLang="fr-FR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 smtClean="0"/>
              <a:t>New </a:t>
            </a:r>
            <a:r>
              <a:rPr lang="en-US" altLang="fr-FR" dirty="0" smtClean="0"/>
              <a:t>/revised agreed  </a:t>
            </a:r>
            <a:r>
              <a:rPr lang="en-US" altLang="fr-FR" dirty="0" smtClean="0"/>
              <a:t>Study/Work </a:t>
            </a:r>
            <a:r>
              <a:rPr lang="en-US" altLang="fr-FR" dirty="0" smtClean="0"/>
              <a:t>Items</a:t>
            </a:r>
            <a:endParaRPr lang="en-US" altLang="fr-FR" dirty="0" smtClean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4008440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</a:rPr>
                        <a:t>C6-190147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 aspects of eV2XARC (CT-wide WID)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Huawei, </a:t>
                      </a:r>
                      <a:r>
                        <a:rPr lang="en-GB" sz="1200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HiSilicon</a:t>
                      </a:r>
                      <a:r>
                        <a:rPr lang="en-GB" sz="12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, LG Electronics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200" i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For CT6, the expected work includes</a:t>
                      </a:r>
                      <a:r>
                        <a:rPr lang="en-US" sz="1200" i="1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en-US" sz="1200" i="1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support of V2X services in 5GS by means of using the USIM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Plan</a:t>
            </a:r>
            <a:endParaRPr lang="en-US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9687450"/>
              </p:ext>
            </p:extLst>
          </p:nvPr>
        </p:nvGraphicFramePr>
        <p:xfrm>
          <a:off x="304799" y="2126071"/>
          <a:ext cx="11173841" cy="2119358"/>
        </p:xfrm>
        <a:graphic>
          <a:graphicData uri="http://schemas.openxmlformats.org/drawingml/2006/table">
            <a:tbl>
              <a:tblPr firstRow="1" firstCol="1" bandRow="1"/>
              <a:tblGrid>
                <a:gridCol w="60830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91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40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402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29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829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UE Conformance Test Aspects – CT6 aspects of 5G System Phase 1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5GS_Ph1_UEConTest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2019-11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10</a:t>
                      </a:r>
                      <a:endParaRPr lang="fr-FR" sz="16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1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CP-183242</a:t>
                      </a:r>
                      <a:endParaRPr lang="fr-FR" sz="1600" i="1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kern="12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System enhancements for Provision of Access to Restricted Local Operator Services by Unauthenticated UEs</a:t>
                      </a:r>
                      <a:endParaRPr lang="fr-FR" sz="1600" b="0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PARLOS</a:t>
                      </a:r>
                      <a:endParaRPr lang="de-DE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fr-FR" sz="1600" kern="1200" dirty="0" smtClean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10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1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CP-190107</a:t>
                      </a:r>
                      <a:endParaRPr lang="fr-FR" sz="1600" i="1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Cellular </a:t>
                      </a:r>
                      <a:r>
                        <a:rPr lang="en-US" sz="1600" b="0" dirty="0" err="1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IoT</a:t>
                      </a:r>
                      <a:r>
                        <a:rPr lang="en-US" sz="16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 support and evolution for the 5G System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5G_CIoT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2019-03</a:t>
                      </a:r>
                      <a:endParaRPr kumimoji="0" lang="fr-F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1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CP-190198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New - Architecture enhancements for 3GPP support of advanced V2X services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8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eV2XARC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sz="16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 "/>
                          <a:ea typeface="Times New Roman"/>
                          <a:cs typeface="+mn-cs"/>
                        </a:rPr>
                        <a:t>2019-03</a:t>
                      </a:r>
                      <a:endParaRPr kumimoji="0" lang="fr-FR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i="1" dirty="0" smtClean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CP-19xxxx</a:t>
                      </a:r>
                      <a:endParaRPr lang="fr-FR" sz="1600" b="0" i="1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116844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Newly completed</a:t>
            </a:r>
            <a:endParaRPr lang="fi-FI" altLang="de-DE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at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risk for completion on 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 smtClean="0">
                <a:latin typeface="Arial" panose="020B0604020202020204" pitchFamily="34" charset="0"/>
              </a:rPr>
              <a:t>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 smtClean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76226363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9422169"/>
              </p:ext>
            </p:extLst>
          </p:nvPr>
        </p:nvGraphicFramePr>
        <p:xfrm>
          <a:off x="809898" y="1999343"/>
          <a:ext cx="10411095" cy="1435261"/>
        </p:xfrm>
        <a:graphic>
          <a:graphicData uri="http://schemas.openxmlformats.org/drawingml/2006/table">
            <a:tbl>
              <a:tblPr firstRow="1" firstCol="1" bandRow="1"/>
              <a:tblGrid>
                <a:gridCol w="105826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smtClean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smtClean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dirty="0" smtClean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TS/TR sent to CT plenary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Release 16 Status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Rel-16 work just started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Release 15 Status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Rel-15 core specifications stable – just few minor corrections</a:t>
            </a:r>
          </a:p>
          <a:p>
            <a:r>
              <a:rPr lang="en-US" dirty="0" smtClean="0"/>
              <a:t>Work on Rel-15 Tests now progressing well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497</Words>
  <Application>Microsoft Office PowerPoint</Application>
  <PresentationFormat>Widescreen</PresentationFormat>
  <Paragraphs>147</Paragraphs>
  <Slides>16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MS PGothic</vt:lpstr>
      <vt:lpstr>Arial</vt:lpstr>
      <vt:lpstr>Arial </vt:lpstr>
      <vt:lpstr>Calibri</vt:lpstr>
      <vt:lpstr>Calibri Light</vt:lpstr>
      <vt:lpstr>Times New Roman</vt:lpstr>
      <vt:lpstr>Office Theme</vt:lpstr>
      <vt:lpstr>CT WG6 Status Report  to TSG CT#84</vt:lpstr>
      <vt:lpstr>TSG CT WG6 Officials</vt:lpstr>
      <vt:lpstr>Meeting Calendar</vt:lpstr>
      <vt:lpstr>TSG WG CT6 Statistics</vt:lpstr>
      <vt:lpstr>New /revised agreed  Study/Work Items</vt:lpstr>
      <vt:lpstr>Work Plan</vt:lpstr>
      <vt:lpstr>TS/TR sent to CT plenary</vt:lpstr>
      <vt:lpstr>Release 16 Status</vt:lpstr>
      <vt:lpstr>Release 15 Status</vt:lpstr>
      <vt:lpstr>Backward Incompatible Changes</vt:lpstr>
      <vt:lpstr>For Information to CT</vt:lpstr>
      <vt:lpstr>For Action to CT</vt:lpstr>
      <vt:lpstr>Acknowledgement</vt:lpstr>
      <vt:lpstr>Annex</vt:lpstr>
      <vt:lpstr>Overview of CT6 contributions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KRUSE Heiko</cp:lastModifiedBy>
  <cp:revision>618</cp:revision>
  <dcterms:created xsi:type="dcterms:W3CDTF">2010-02-05T13:52:04Z</dcterms:created>
  <dcterms:modified xsi:type="dcterms:W3CDTF">2019-05-22T13:12:53Z</dcterms:modified>
  <cp:contentStatus>Template 2017</cp:contentStatus>
</cp:coreProperties>
</file>