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26"/>
  </p:notesMasterIdLst>
  <p:handoutMasterIdLst>
    <p:handoutMasterId r:id="rId27"/>
  </p:handoutMasterIdLst>
  <p:sldIdLst>
    <p:sldId id="337" r:id="rId3"/>
    <p:sldId id="339" r:id="rId4"/>
    <p:sldId id="338" r:id="rId5"/>
    <p:sldId id="516" r:id="rId6"/>
    <p:sldId id="355" r:id="rId7"/>
    <p:sldId id="500" r:id="rId8"/>
    <p:sldId id="555" r:id="rId9"/>
    <p:sldId id="521" r:id="rId10"/>
    <p:sldId id="526" r:id="rId11"/>
    <p:sldId id="540" r:id="rId12"/>
    <p:sldId id="515" r:id="rId13"/>
    <p:sldId id="533" r:id="rId14"/>
    <p:sldId id="558" r:id="rId15"/>
    <p:sldId id="559" r:id="rId16"/>
    <p:sldId id="560" r:id="rId17"/>
    <p:sldId id="520" r:id="rId18"/>
    <p:sldId id="530" r:id="rId19"/>
    <p:sldId id="511" r:id="rId20"/>
    <p:sldId id="340" r:id="rId21"/>
    <p:sldId id="387" r:id="rId22"/>
    <p:sldId id="487" r:id="rId23"/>
    <p:sldId id="372" r:id="rId24"/>
    <p:sldId id="507" r:id="rId25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00FF"/>
    <a:srgbClr val="CCCCCC"/>
    <a:srgbClr val="FF0000"/>
    <a:srgbClr val="72AF2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9" autoAdjust="0"/>
    <p:restoredTop sz="94705" autoAdjust="0"/>
  </p:normalViewPr>
  <p:slideViewPr>
    <p:cSldViewPr snapToGrid="0"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2018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CT#82, December 2018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12/7/2018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3GPPRegistration/fViewPart.asp?mid=1962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ebapp.etsi.org/3GPPRegistration/fViewPart.asp?mid=1962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7_Palm_Beach/Docs/C4-188264.zip" TargetMode="External"/><Relationship Id="rId2" Type="http://schemas.openxmlformats.org/officeDocument/2006/relationships/hyperlink" Target="http://www.3gpp.org/ftp/tsg_ct/WG4_protocollars_ex-CN4/TSGCT4_87_Palm_Beach/Docs/C4-188394.zip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WG4_protocollars_ex-CN4/TSGCT4_86bis_Vilnus/Docs/C4-187648.zip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87_Palm_Beach/Docs/C4-188646.zip" TargetMode="External"/><Relationship Id="rId3" Type="http://schemas.openxmlformats.org/officeDocument/2006/relationships/hyperlink" Target="http://www.3gpp.org/ftp/tsg_ct/WG4_protocollars_ex-CN4/TSGCT4_86bis_Vilnus/Docs/C4-187633.zip" TargetMode="External"/><Relationship Id="rId7" Type="http://schemas.openxmlformats.org/officeDocument/2006/relationships/hyperlink" Target="http://www.3gpp.org/ftp/tsg_ct/WG4_protocollars_ex-CN4/TSGCT4_87_Palm_Beach/Docs/C4-188612.zip" TargetMode="External"/><Relationship Id="rId2" Type="http://schemas.openxmlformats.org/officeDocument/2006/relationships/hyperlink" Target="http://www.3gpp.org/ftp/tsg_ct/WG4_protocollars_ex-CN4/TSGCT4_86bis_Vilnus/Docs/C4-187145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7_Palm_Beach/Docs/C4-188611.zip" TargetMode="External"/><Relationship Id="rId5" Type="http://schemas.openxmlformats.org/officeDocument/2006/relationships/hyperlink" Target="http://www.3gpp.org/ftp/tsg_ct/WG4_protocollars_ex-CN4/TSGCT4_87_Palm_Beach/Docs/C4-188603.zip" TargetMode="External"/><Relationship Id="rId4" Type="http://schemas.openxmlformats.org/officeDocument/2006/relationships/hyperlink" Target="http://www.3gpp.org/ftp/tsg_ct/WG4_protocollars_ex-CN4/TSGCT4_87_Palm_Beach/Docs/C4-188524.zip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#82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TSG-CT Meeting #</a:t>
            </a:r>
            <a:r>
              <a:rPr lang="en-GB" sz="1600" b="1" dirty="0" smtClean="0"/>
              <a:t>82			</a:t>
            </a:r>
            <a:r>
              <a:rPr lang="en-GB" sz="1600" b="1" i="1" dirty="0"/>
              <a:t>	</a:t>
            </a:r>
            <a:r>
              <a:rPr lang="fr-FR" sz="1600" b="1" i="1" dirty="0" smtClean="0"/>
              <a:t>CP-183009</a:t>
            </a:r>
            <a:endParaRPr lang="fr-FR" sz="1600" dirty="0"/>
          </a:p>
          <a:p>
            <a:r>
              <a:rPr lang="en-GB" sz="1600" b="1" dirty="0"/>
              <a:t>Sorrento, Italy, 10 - 11 </a:t>
            </a:r>
            <a:r>
              <a:rPr lang="en-GB" sz="1600" b="1" dirty="0" smtClean="0"/>
              <a:t>December </a:t>
            </a:r>
            <a:r>
              <a:rPr lang="en-GB" sz="1600" b="1" dirty="0"/>
              <a:t>2018</a:t>
            </a:r>
            <a:endParaRPr lang="fr-FR" sz="1600" dirty="0"/>
          </a:p>
          <a:p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</a:t>
            </a:r>
            <a:r>
              <a:rPr lang="en-US" altLang="de-DE" dirty="0">
                <a:latin typeface="Arial" charset="0"/>
                <a:cs typeface="Arial" charset="0"/>
              </a:rPr>
              <a:t>5GS_Ph1 Highlights (</a:t>
            </a:r>
            <a:r>
              <a:rPr lang="en-US" altLang="de-DE" dirty="0" smtClean="0">
                <a:latin typeface="Arial" charset="0"/>
                <a:cs typeface="Arial" charset="0"/>
              </a:rPr>
              <a:t>2/2)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149816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API design guideline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Decision to remove the Release indication in the API version number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Decision to freeze all the API at CT#82 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Decision to set all the API version number to 1.0.0 at CT#82 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Decision to generate a separate YAML file to include the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description.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Next main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Consolidate the new TS on Cause Mapping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Cover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any late SA3-LI requirements regarding N4 (PFCP)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Alignment with Stage 2 modifications/corrections</a:t>
            </a:r>
          </a:p>
          <a:p>
            <a:pPr marL="457200" lvl="1" indent="0">
              <a:buNone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308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Timeline and impacts on CT4</a:t>
            </a:r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676811"/>
            <a:ext cx="5479949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5645709" y="2676811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6910154" y="2800579"/>
            <a:ext cx="476481" cy="580796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TR 100% completed and the normative phase is on the right track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100% for the normative phase, with 16 specifications sent for approval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8836695" y="1075055"/>
            <a:ext cx="178419" cy="246221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4" name="Connecteur droit 43"/>
          <p:cNvCxnSpPr/>
          <p:nvPr/>
        </p:nvCxnSpPr>
        <p:spPr bwMode="auto">
          <a:xfrm>
            <a:off x="8922422" y="1387984"/>
            <a:ext cx="1279" cy="282519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Ellipse 48"/>
          <p:cNvSpPr/>
          <p:nvPr/>
        </p:nvSpPr>
        <p:spPr bwMode="auto">
          <a:xfrm>
            <a:off x="8833173" y="1574531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Triangle isocèle 49"/>
          <p:cNvSpPr/>
          <p:nvPr/>
        </p:nvSpPr>
        <p:spPr bwMode="auto">
          <a:xfrm>
            <a:off x="811879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" name="Triangle isocèle 53"/>
          <p:cNvSpPr/>
          <p:nvPr/>
        </p:nvSpPr>
        <p:spPr bwMode="auto">
          <a:xfrm>
            <a:off x="848074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Flèche droite 3"/>
          <p:cNvSpPr/>
          <p:nvPr/>
        </p:nvSpPr>
        <p:spPr bwMode="auto">
          <a:xfrm>
            <a:off x="8454701" y="3831459"/>
            <a:ext cx="460699" cy="242711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7182628" y="3831459"/>
            <a:ext cx="13292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 err="1" smtClean="0"/>
              <a:t>OpenAPI</a:t>
            </a:r>
            <a:r>
              <a:rPr lang="en-US" sz="1200" u="sng" dirty="0" smtClean="0"/>
              <a:t> Freeze</a:t>
            </a:r>
            <a:endParaRPr lang="en-US" sz="1200" u="sng" dirty="0"/>
          </a:p>
        </p:txBody>
      </p: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Shared </a:t>
            </a:r>
            <a:r>
              <a:rPr lang="en-US" altLang="de-DE" dirty="0">
                <a:latin typeface="Arial" charset="0"/>
                <a:cs typeface="Arial" charset="0"/>
              </a:rPr>
              <a:t>Data </a:t>
            </a:r>
            <a:r>
              <a:rPr lang="en-US" altLang="de-DE">
                <a:latin typeface="Arial" charset="0"/>
                <a:cs typeface="Arial" charset="0"/>
              </a:rPr>
              <a:t>Handling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Shared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Data Handling on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Nudm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Nudr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[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Shared_Data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Enhance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Nudr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Nudm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-SDM services, allowing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signalling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optimizations for cases where shared subscription data are modified.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CR has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been agreed (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CP-18xxxx/C4-187507)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 introduces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possibility of Shared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Data retrieval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from a UDR over the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Nudr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interface.  a specific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identifier identifying additional parts of subscription data shared by several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UEs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work is completed.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completed</a:t>
            </a:r>
          </a:p>
          <a:p>
            <a:pPr marL="0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619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User-plane Protocol for Rel-16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12252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User-plane Protocol [FS_UPPS]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Liaise with IETF on the current GTP-U definition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Set of criteria for protocol selection based on Rel-16 requirements and candidate protocol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Spec: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29.892 v0.4.0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Very low progress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Supporting companies need to be more active and new comers need to be more familiar with 3GPP working procedures (handling of the contributions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the description of the candidate protocols and identify impacts on the architecture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2225735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QUIC </a:t>
            </a:r>
            <a:r>
              <a:rPr lang="en-US" altLang="de-DE" dirty="0">
                <a:latin typeface="Arial" charset="0"/>
                <a:cs typeface="Arial" charset="0"/>
              </a:rPr>
              <a:t>Transport for </a:t>
            </a:r>
            <a:r>
              <a:rPr lang="en-US" altLang="de-DE" dirty="0" smtClean="0">
                <a:latin typeface="Arial" charset="0"/>
                <a:cs typeface="Arial" charset="0"/>
              </a:rPr>
              <a:t>SBI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106716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 IETF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QUIC Transport for 5GC Service Based Interfaces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[FS_QUIC]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differences between HTTP/2 over TCP vs HTTP/2 over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QUIC and appraise the possible advantages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using QUIC as transport for the Service Based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Interfaces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Spec: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29.893 v0.4.0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Clarifications on QUIC Features and applicability to 3GPP SBI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Comparison of Applicable Features with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R15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regarding Migration from HTTP/2 to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QUIC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Decision to move the date completion to June 19 (CT#84) due to the late update of the QUIC documentations.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describe the applicability of HTTP/QUIC and the impacts on SBA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</a:p>
        </p:txBody>
      </p:sp>
    </p:spTree>
    <p:extLst>
      <p:ext uri="{BB962C8B-B14F-4D97-AF65-F5344CB8AC3E}">
        <p14:creationId xmlns:p14="http://schemas.microsoft.com/office/powerpoint/2010/main" val="2479454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Load/Overload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 SBI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on Load and Overload Control of 5GC Service Based Interfaces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[FS_LOLC]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and solution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Load Control and Overload Control, including Overload Prevention and Detection, and Overload Mitigation.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Spec: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 29.843 v0.1.0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Overload Control Mechanism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and overload scenarios in 5GC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Deployment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Topologies for Load / Overload Control Analysis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the TR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25414426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Incoming liaisons to CT plenary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29549" y="1600200"/>
            <a:ext cx="8686800" cy="489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b="1" dirty="0" smtClean="0"/>
              <a:t>CP-18xxxx: </a:t>
            </a:r>
            <a:r>
              <a:rPr lang="en-GB" sz="2000" dirty="0" smtClean="0"/>
              <a:t>Reply LS on API </a:t>
            </a:r>
            <a:r>
              <a:rPr lang="en-GB" sz="2000" dirty="0"/>
              <a:t>specification and API version number </a:t>
            </a:r>
            <a:r>
              <a:rPr lang="en-GB" sz="2000" dirty="0" smtClean="0"/>
              <a:t>maintenance</a:t>
            </a:r>
          </a:p>
          <a:p>
            <a:pPr lvl="1"/>
            <a:r>
              <a:rPr lang="en-GB" sz="1600" dirty="0" smtClean="0"/>
              <a:t>To CT and SA, Cc: CT3, SA5, SA6</a:t>
            </a:r>
          </a:p>
          <a:p>
            <a:pPr lvl="1"/>
            <a:r>
              <a:rPr lang="en-US" sz="1600" dirty="0" smtClean="0"/>
              <a:t>Update of the API version number according to CT/SA feedback</a:t>
            </a:r>
          </a:p>
          <a:p>
            <a:pPr lvl="1"/>
            <a:r>
              <a:rPr lang="en-US" sz="1600" dirty="0" smtClean="0"/>
              <a:t>Creation of separate </a:t>
            </a:r>
            <a:r>
              <a:rPr lang="en-US" sz="1600" dirty="0" err="1" smtClean="0"/>
              <a:t>OpenAPI</a:t>
            </a:r>
            <a:r>
              <a:rPr lang="en-US" sz="1600" dirty="0" smtClean="0"/>
              <a:t> files for central storage</a:t>
            </a:r>
          </a:p>
          <a:p>
            <a:pPr lvl="1"/>
            <a:r>
              <a:rPr lang="en-US" sz="1600" dirty="0" smtClean="0"/>
              <a:t>Set of recommendations for MCCs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855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>
                <a:latin typeface="Arial" pitchFamily="34" charset="0"/>
                <a:cs typeface="Arial" pitchFamily="34" charset="0"/>
              </a:rPr>
              <a:t>API specification and API version number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maintenance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Proposal to endorse CT3/CT4 recommendations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Discuss with MCCs regarding the handling of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OpenAPI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files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Provide input to SA </a:t>
            </a: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 </a:t>
            </a:r>
            <a:r>
              <a:rPr lang="en-US" sz="2400" dirty="0" smtClean="0">
                <a:cs typeface="Arial" pitchFamily="34" charset="0"/>
              </a:rPr>
              <a:t>CT4#86bis </a:t>
            </a:r>
            <a:r>
              <a:rPr lang="en-US" sz="2400" dirty="0" smtClean="0">
                <a:cs typeface="Arial" pitchFamily="34" charset="0"/>
              </a:rPr>
              <a:t>and </a:t>
            </a:r>
            <a:r>
              <a:rPr lang="en-US" sz="2400" dirty="0" smtClean="0">
                <a:cs typeface="Arial" pitchFamily="34" charset="0"/>
              </a:rPr>
              <a:t>CT4#87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0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</a:t>
            </a:r>
            <a:r>
              <a:rPr lang="en-GB" sz="2000" dirty="0" smtClean="0">
                <a:cs typeface="Arial" pitchFamily="34" charset="0"/>
              </a:rPr>
              <a:t>13</a:t>
            </a: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413</a:t>
            </a: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Rel-14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Rel-14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cs typeface="Arial" charset="0"/>
              </a:rPr>
              <a:t>CT4#86-bis (Vilnius, LT)</a:t>
            </a:r>
            <a:endParaRPr lang="sv-SE" altLang="de-DE" sz="1800" dirty="0"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cs typeface="Arial" charset="0"/>
              </a:rPr>
              <a:t>CT4#87 </a:t>
            </a:r>
            <a:r>
              <a:rPr lang="sv-SE" altLang="de-DE" sz="1800" dirty="0">
                <a:cs typeface="Arial" charset="0"/>
              </a:rPr>
              <a:t>(</a:t>
            </a:r>
            <a:r>
              <a:rPr lang="en-US" altLang="de-DE" sz="1800" dirty="0">
                <a:cs typeface="Arial" charset="0"/>
              </a:rPr>
              <a:t>West Palm Beach, </a:t>
            </a:r>
            <a:r>
              <a:rPr lang="fr-FR" altLang="de-DE" sz="1800" dirty="0">
                <a:cs typeface="Arial" charset="0"/>
              </a:rPr>
              <a:t>US</a:t>
            </a:r>
            <a:r>
              <a:rPr lang="sv-SE" altLang="de-DE" sz="1800" dirty="0">
                <a:cs typeface="Arial" charset="0"/>
              </a:rPr>
              <a:t>)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after last </a:t>
            </a:r>
            <a:r>
              <a:rPr lang="de-DE" altLang="de-DE" sz="1600" dirty="0" err="1" smtClean="0">
                <a:latin typeface="+mn-lt"/>
                <a:cs typeface="Arial" charset="0"/>
              </a:rPr>
              <a:t>plenary</a:t>
            </a:r>
            <a:r>
              <a:rPr lang="de-DE" altLang="de-DE" sz="1600" dirty="0" smtClean="0">
                <a:latin typeface="+mn-lt"/>
                <a:cs typeface="Arial" charset="0"/>
              </a:rPr>
              <a:t> in CP-183010</a:t>
            </a:r>
            <a:endParaRPr lang="de-DE" altLang="de-DE" sz="1600" b="1" u="sng" dirty="0" smtClean="0">
              <a:solidFill>
                <a:srgbClr val="FF0000"/>
              </a:solidFill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CT4#88 - Cancelled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CT4#89 (Montreal, CA)</a:t>
            </a:r>
            <a:endParaRPr lang="sv-SE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 smtClean="0">
                <a:latin typeface="+mn-lt"/>
                <a:cs typeface="Arial" charset="0"/>
              </a:rPr>
              <a:t>Full </a:t>
            </a:r>
            <a:r>
              <a:rPr lang="sv-SE" altLang="de-DE" sz="1600" dirty="0">
                <a:latin typeface="+mn-lt"/>
                <a:cs typeface="Arial" charset="0"/>
              </a:rPr>
              <a:t>agenda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0000FF"/>
                </a:solidFill>
                <a:latin typeface="+mn-lt"/>
                <a:cs typeface="Arial" charset="0"/>
              </a:rPr>
              <a:t>Yue Song (China Mobile/CCSA)</a:t>
            </a:r>
          </a:p>
          <a:p>
            <a:pPr marL="1600200" lvl="3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err="1" smtClean="0">
                <a:solidFill>
                  <a:srgbClr val="FF0000"/>
                </a:solidFill>
                <a:latin typeface="+mn-lt"/>
                <a:cs typeface="Arial" charset="0"/>
              </a:rPr>
              <a:t>instead</a:t>
            </a:r>
            <a:r>
              <a:rPr lang="de-DE" altLang="de-DE" sz="1800" dirty="0" smtClean="0">
                <a:solidFill>
                  <a:srgbClr val="FF0000"/>
                </a:solidFill>
                <a:latin typeface="+mn-lt"/>
                <a:cs typeface="Arial" charset="0"/>
              </a:rPr>
              <a:t> </a:t>
            </a:r>
            <a:r>
              <a:rPr lang="de-DE" altLang="de-DE" sz="1800" dirty="0" err="1" smtClean="0">
                <a:solidFill>
                  <a:srgbClr val="FF0000"/>
                </a:solidFill>
                <a:latin typeface="+mn-lt"/>
                <a:cs typeface="Arial" charset="0"/>
              </a:rPr>
              <a:t>of</a:t>
            </a:r>
            <a:r>
              <a:rPr lang="de-DE" altLang="de-DE" sz="1800" dirty="0" smtClean="0">
                <a:solidFill>
                  <a:srgbClr val="FF0000"/>
                </a:solidFill>
                <a:latin typeface="+mn-lt"/>
                <a:cs typeface="Arial" charset="0"/>
              </a:rPr>
              <a:t> Yvette Koza </a:t>
            </a:r>
            <a:endParaRPr lang="en-GB" altLang="de-DE" sz="1800" dirty="0" smtClean="0">
              <a:solidFill>
                <a:srgbClr val="FF0000"/>
              </a:solidFill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" name="ZoneTexte 1"/>
          <p:cNvSpPr txBox="1"/>
          <p:nvPr/>
        </p:nvSpPr>
        <p:spPr>
          <a:xfrm>
            <a:off x="1369106" y="6043482"/>
            <a:ext cx="1066800" cy="246221"/>
          </a:xfrm>
          <a:prstGeom prst="rect">
            <a:avLst/>
          </a:prstGeom>
          <a:solidFill>
            <a:srgbClr val="3399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4038600" y="6043482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2686050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940962"/>
              </p:ext>
            </p:extLst>
          </p:nvPr>
        </p:nvGraphicFramePr>
        <p:xfrm>
          <a:off x="101599" y="1291771"/>
          <a:ext cx="8984344" cy="45012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1450"/>
                <a:gridCol w="739685"/>
                <a:gridCol w="633804"/>
                <a:gridCol w="528667"/>
                <a:gridCol w="739685"/>
                <a:gridCol w="3488153"/>
                <a:gridCol w="951450"/>
                <a:gridCol w="951450"/>
              </a:tblGrid>
              <a:tr h="1758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CP-TD#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TS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Rev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Title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TD#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Other Aff Specs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CP-183092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23.003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0523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Correct missing 5GC NAI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C4-188586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24.502-0042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17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CP-183092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23.003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0527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SUPI definition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C4-188395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23.501-0653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</a:tr>
              <a:tr h="17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CP-183095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29.128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0068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3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Monitoring event report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C4-187640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23.682-0412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</a:tr>
              <a:tr h="3597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CP-183092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29.244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0209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Traffic steering control with AF provided N6 traffic routing information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C4-188458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23.501-0691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</a:tr>
              <a:tr h="17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CP-183092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29.244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0210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Data forwarding between 5GS and EPS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C4-188656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38.300-0138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7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CP-183095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29.336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0135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3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Monitoring event report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C4-187639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23.682-0412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</a:tr>
              <a:tr h="17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29.504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0018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PLMN ID as key for UE data sets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C4-188528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29.519-0063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7276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CP-183017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29.509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0026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Remove the "supiOrSuci" in Confirmation Data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C4-187253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33.501 CR ..(</a:t>
                      </a:r>
                      <a:r>
                        <a:rPr lang="en-GB" sz="1200" dirty="0" err="1">
                          <a:effectLst/>
                        </a:rPr>
                        <a:t>tdoc</a:t>
                      </a:r>
                      <a:r>
                        <a:rPr lang="en-GB" sz="1200" dirty="0">
                          <a:effectLst/>
                        </a:rPr>
                        <a:t> S3-182951 approved)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</a:tr>
              <a:tr h="3597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CP-183020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29.518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0124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AUSF and UDM selection in 5GC NFs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C4-188665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23.502-0825 29.571-0062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</a:tr>
              <a:tr h="3597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CP-183022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29.531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0020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Add the Default Configured NSSAI Indication in Nnssf_NSSelection Service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C4-188635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23.502-0749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</a:tr>
              <a:tr h="3597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CP-183024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29.571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0060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Data types associated with Subscribed and Authorized Default </a:t>
                      </a:r>
                      <a:r>
                        <a:rPr lang="en-GB" sz="1200" dirty="0" err="1">
                          <a:effectLst/>
                        </a:rPr>
                        <a:t>QoS</a:t>
                      </a:r>
                      <a:r>
                        <a:rPr lang="en-GB" sz="1200" dirty="0">
                          <a:effectLst/>
                        </a:rPr>
                        <a:t> for Default </a:t>
                      </a:r>
                      <a:r>
                        <a:rPr lang="en-GB" sz="1200" dirty="0" err="1">
                          <a:effectLst/>
                        </a:rPr>
                        <a:t>QoS</a:t>
                      </a:r>
                      <a:r>
                        <a:rPr lang="en-GB" sz="1200" dirty="0">
                          <a:effectLst/>
                        </a:rPr>
                        <a:t> Flow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C4-188412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29.503-0084 29.512-0111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17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CP-183024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29.571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0065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Secondary RAT usage data reporting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C4-188325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23.501-0661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</a:tr>
              <a:tr h="3597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CP-183013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29.502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0075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Rel-15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A new cause value 'PDU_Session_Status_Mismatch' for Cause Data Type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C4-188392</a:t>
                      </a:r>
                      <a:endParaRPr lang="fr-FR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23.502-0862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3399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067987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B, </a:t>
            </a:r>
            <a:r>
              <a:rPr lang="en-GB" altLang="de-DE" sz="2400" dirty="0" smtClean="0">
                <a:cs typeface="Arial" charset="0"/>
              </a:rPr>
              <a:t>C,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413 </a:t>
            </a:r>
            <a:r>
              <a:rPr lang="en-GB" altLang="de-DE" sz="1800" dirty="0" smtClean="0">
                <a:cs typeface="Arial" charset="0"/>
              </a:rPr>
              <a:t>agreed CRs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Corrections and stage 2 alignment of the new 5GC specs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Specifications impacted by 5GS (TS 23.003, </a:t>
            </a:r>
            <a:r>
              <a:rPr lang="en-GB" altLang="de-DE" sz="1400" dirty="0" err="1" smtClean="0">
                <a:cs typeface="Arial" charset="0"/>
              </a:rPr>
              <a:t>Sx</a:t>
            </a:r>
            <a:r>
              <a:rPr lang="en-GB" altLang="de-DE" sz="1400" dirty="0" smtClean="0">
                <a:cs typeface="Arial" charset="0"/>
              </a:rPr>
              <a:t>, GTP)</a:t>
            </a: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>
                <a:cs typeface="Arial" charset="0"/>
              </a:rPr>
              <a:t>Some</a:t>
            </a:r>
            <a:r>
              <a:rPr lang="fr-FR" altLang="de-DE" sz="1400" dirty="0">
                <a:cs typeface="Arial" charset="0"/>
              </a:rPr>
              <a:t> TEI15 </a:t>
            </a:r>
            <a:r>
              <a:rPr lang="fr-FR" altLang="de-DE" sz="1400" dirty="0" smtClean="0">
                <a:cs typeface="Arial" charset="0"/>
              </a:rPr>
              <a:t>and </a:t>
            </a:r>
            <a:r>
              <a:rPr lang="en-GB" sz="1400" dirty="0" smtClean="0">
                <a:cs typeface="Arial" charset="0"/>
              </a:rPr>
              <a:t>Stage 2 alignment in CUPS, EDCE5, MONTE, NAPS, </a:t>
            </a:r>
            <a:r>
              <a:rPr lang="en-GB" sz="1400" dirty="0" err="1" smtClean="0">
                <a:cs typeface="Arial" charset="0"/>
              </a:rPr>
              <a:t>CIoT</a:t>
            </a:r>
            <a:r>
              <a:rPr lang="en-GB" sz="1400" dirty="0" smtClean="0">
                <a:cs typeface="Arial" charset="0"/>
              </a:rPr>
              <a:t>, GENCEF</a:t>
            </a:r>
            <a:endParaRPr lang="en-GB" altLang="de-DE" sz="1400" dirty="0" smtClean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>
                <a:cs typeface="Arial" charset="0"/>
              </a:rPr>
              <a:t>M</a:t>
            </a:r>
            <a:r>
              <a:rPr lang="fr-FR" altLang="de-DE" sz="1400" dirty="0" err="1" smtClean="0">
                <a:cs typeface="Arial" charset="0"/>
              </a:rPr>
              <a:t>iscellaneous</a:t>
            </a:r>
            <a:r>
              <a:rPr lang="fr-FR" altLang="de-DE" sz="1400" dirty="0" smtClean="0">
                <a:cs typeface="Arial" charset="0"/>
              </a:rPr>
              <a:t> clarifications/corrections</a:t>
            </a:r>
            <a:endParaRPr lang="en-GB" altLang="de-DE" sz="14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>
                <a:cs typeface="Arial" pitchFamily="34" charset="0"/>
              </a:rPr>
              <a:t>Rel-14 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 smtClean="0">
                <a:cs typeface="Arial" pitchFamily="34" charset="0"/>
              </a:rPr>
              <a:t>13 agreed CRs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smtClean="0">
                <a:cs typeface="Arial" pitchFamily="34" charset="0"/>
              </a:rPr>
              <a:t>12 CRs on CUPS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smtClean="0">
                <a:cs typeface="Arial" pitchFamily="34" charset="0"/>
              </a:rPr>
              <a:t>1 CR on MONTE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GB" altLang="de-DE" sz="18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their dedication and their excellent team spirit on the 5GS related specs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Susana and CT3 delegates for the coordination and the joint sessions on 5GS work between CT3 and CT4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 and the pre-editing work of the 5GC specs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and Yvette Koza for their help in CT4 management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Congratulation to Yue Song for being elected as VC 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for taking care of me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ETSI and NAF of our meeting locations (Vilnius and West Palm Beach) and 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23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32652"/>
            <a:ext cx="8433975" cy="55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438 (426 BCF + 12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agreed, mainly 5GS_Ph1-CT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29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agreed on Rel-16 studies (LOLC, QUIC, UPPS)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revised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Study Item (QUIC)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 </a:t>
            </a:r>
            <a:r>
              <a:rPr lang="nb-NO" altLang="de-DE" sz="2000" dirty="0">
                <a:latin typeface="+mn-lt"/>
                <a:cs typeface="Arial" pitchFamily="34" charset="0"/>
              </a:rPr>
              <a:t>revised Work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 (5GS_Ph1-CT)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TS </a:t>
            </a:r>
            <a:r>
              <a:rPr lang="fr-FR" altLang="de-DE" sz="1800" dirty="0" smtClean="0">
                <a:latin typeface="+mn-lt"/>
                <a:cs typeface="Arial" pitchFamily="34" charset="0"/>
              </a:rPr>
              <a:t>sent for information and </a:t>
            </a:r>
            <a:r>
              <a:rPr lang="fr-FR" altLang="de-DE" sz="1800" dirty="0" err="1" smtClean="0">
                <a:latin typeface="+mn-lt"/>
                <a:cs typeface="Arial" pitchFamily="34" charset="0"/>
              </a:rPr>
              <a:t>approval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#86-bis: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85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Participants: </a:t>
            </a:r>
            <a:r>
              <a:rPr lang="en-US" altLang="de-DE" sz="1600" dirty="0" smtClean="0">
                <a:latin typeface="+mn-lt"/>
                <a:cs typeface="Arial" pitchFamily="34" charset="0"/>
                <a:hlinkClick r:id="rId3"/>
              </a:rPr>
              <a:t>CT4#86bis attendees List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Attended Participants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pitchFamily="34" charset="0"/>
              </a:rPr>
              <a:t>CT4 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#87: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145 (!!)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  <a:r>
              <a:rPr lang="en-US" altLang="de-DE" sz="1600" dirty="0">
                <a:latin typeface="+mn-lt"/>
                <a:cs typeface="Arial" pitchFamily="34" charset="0"/>
              </a:rPr>
              <a:t>: </a:t>
            </a:r>
            <a:r>
              <a:rPr lang="en-US" altLang="de-DE" sz="1600" dirty="0" smtClean="0">
                <a:latin typeface="+mn-lt"/>
                <a:cs typeface="Arial" pitchFamily="34" charset="0"/>
                <a:hlinkClick r:id="rId4"/>
              </a:rPr>
              <a:t>CT4#87 attendees List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GB" sz="1600" u="sng" dirty="0" smtClean="0">
                <a:latin typeface="+mn-lt"/>
              </a:rPr>
              <a:t> </a:t>
            </a:r>
            <a:endParaRPr lang="en-GB" sz="1600" u="sng" dirty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Attended Participants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Rel-16 and 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66305"/>
              </p:ext>
            </p:extLst>
          </p:nvPr>
        </p:nvGraphicFramePr>
        <p:xfrm>
          <a:off x="366713" y="4907117"/>
          <a:ext cx="34480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" name="Worksheet" r:id="rId4" imgW="3447955" imgH="1009552" progId="Excel.Sheet.12">
                  <p:embed/>
                </p:oleObj>
              </mc:Choice>
              <mc:Fallback>
                <p:oleObj name="Worksheet" r:id="rId4" imgW="3447955" imgH="100955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713" y="4907117"/>
                        <a:ext cx="344805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57" name="Picture 2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89" y="1074057"/>
            <a:ext cx="8849114" cy="374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656357" y="1139323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Agreed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SI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808526"/>
              </p:ext>
            </p:extLst>
          </p:nvPr>
        </p:nvGraphicFramePr>
        <p:xfrm>
          <a:off x="247393" y="2043450"/>
          <a:ext cx="8675076" cy="926426"/>
        </p:xfrm>
        <a:graphic>
          <a:graphicData uri="http://schemas.openxmlformats.org/drawingml/2006/table">
            <a:tbl>
              <a:tblPr/>
              <a:tblGrid>
                <a:gridCol w="1005746"/>
                <a:gridCol w="3930555"/>
                <a:gridCol w="1187355"/>
                <a:gridCol w="2551420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Revised</a:t>
                      </a:r>
                      <a:r>
                        <a:rPr lang="en-GB" sz="1400" b="1" baseline="0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C4-188394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Study on IETF QUIC Transport for Service Based Interfaces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Completion postponed to CT#84 (June 19) 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Rectangle 4"/>
          <p:cNvSpPr txBox="1">
            <a:spLocks/>
          </p:cNvSpPr>
          <p:nvPr/>
        </p:nvSpPr>
        <p:spPr bwMode="auto">
          <a:xfrm>
            <a:off x="599342" y="3117850"/>
            <a:ext cx="6834188" cy="50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de-DE" altLang="de-DE" kern="0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kern="0" dirty="0" smtClean="0">
                <a:latin typeface="Arial" pitchFamily="34" charset="0"/>
                <a:cs typeface="Arial" pitchFamily="34" charset="0"/>
              </a:rPr>
              <a:t> Revised WI</a:t>
            </a:r>
            <a:endParaRPr lang="en-US" altLang="de-DE" kern="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498278"/>
              </p:ext>
            </p:extLst>
          </p:nvPr>
        </p:nvGraphicFramePr>
        <p:xfrm>
          <a:off x="233363" y="3782521"/>
          <a:ext cx="8675807" cy="1038095"/>
        </p:xfrm>
        <a:graphic>
          <a:graphicData uri="http://schemas.openxmlformats.org/drawingml/2006/table">
            <a:tbl>
              <a:tblPr/>
              <a:tblGrid>
                <a:gridCol w="1285215"/>
                <a:gridCol w="3432517"/>
                <a:gridCol w="1280160"/>
                <a:gridCol w="2677915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4719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C4-188264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on 5G System - Phase 1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Add a new TS on Cause mapping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sent for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872165"/>
              </p:ext>
            </p:extLst>
          </p:nvPr>
        </p:nvGraphicFramePr>
        <p:xfrm>
          <a:off x="227632" y="2497464"/>
          <a:ext cx="8705850" cy="757025"/>
        </p:xfrm>
        <a:graphic>
          <a:graphicData uri="http://schemas.openxmlformats.org/drawingml/2006/table">
            <a:tbl>
              <a:tblPr/>
              <a:tblGrid>
                <a:gridCol w="1143626"/>
                <a:gridCol w="4895557"/>
                <a:gridCol w="1097280"/>
                <a:gridCol w="1569387"/>
              </a:tblGrid>
              <a:tr h="23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 and Approval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Rapporteurs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1" u="sng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C4-187648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Draft 3GPP TS 29.cde for Causes Mapping between 5GC Interfaces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Orange</a:t>
                      </a:r>
                      <a:endParaRPr lang="fr-FR" sz="20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Julien Bournelle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-7924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447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02261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21946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4860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09722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53792"/>
              </p:ext>
            </p:extLst>
          </p:nvPr>
        </p:nvGraphicFramePr>
        <p:xfrm>
          <a:off x="793734" y="1243215"/>
          <a:ext cx="7751297" cy="4219513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3387159"/>
                <a:gridCol w="960737"/>
                <a:gridCol w="2376460"/>
              </a:tblGrid>
              <a:tr h="35014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478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C4-187145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N32 error signalling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Bhaskaran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2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C4-187633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maximum output size of SUPI concealment schemes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Jesus de 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Gregorio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85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C4-188524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Nudr Sensitive Data Protection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Hewlett-Packard Enterprise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Anders Askerup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10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C4-188603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Authorized NFs to AMF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Orange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Laurent Dubesset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55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C4-188611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RAN triggered PDU session split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55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C4-188612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EPS Interworking Indication with N26 support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Yunjie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Lu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55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8"/>
                        </a:rPr>
                        <a:t>C4-188646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API specification and API version number maintenance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Chair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Lionel Morand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156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on 5GS_Ph1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Title: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 aspects on 5G System - Phase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 (CT1)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After completion of the Study, specify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service-based interfaces (API) 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CT4 responsible for the specification of core-network SBIs (except PCC) and impacts on existing protocols (e.g. GTP,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2"/>
            <a:endParaRPr lang="en-GB" sz="1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WID: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Study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completed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TR 29.891 sent for approval at CT#78</a:t>
            </a: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Normative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</a:t>
            </a:r>
          </a:p>
          <a:p>
            <a:pPr lvl="1"/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new TS sent for information and approval at CT#81</a:t>
            </a: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About</a:t>
            </a:r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450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CRs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GB" sz="1600" dirty="0" err="1">
                <a:latin typeface="Arial" pitchFamily="34" charset="0"/>
                <a:cs typeface="Arial" pitchFamily="34" charset="0"/>
              </a:rPr>
              <a:t>pCRs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 agreed 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on TSs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75%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of the meeting dedicated to 5GS</a:t>
            </a:r>
          </a:p>
        </p:txBody>
      </p:sp>
    </p:spTree>
    <p:extLst>
      <p:ext uri="{BB962C8B-B14F-4D97-AF65-F5344CB8AC3E}">
        <p14:creationId xmlns:p14="http://schemas.microsoft.com/office/powerpoint/2010/main" val="3358876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5GS_Ph1 Highlights (1/2)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5GC API specification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All the specs are completed </a:t>
            </a:r>
            <a:r>
              <a:rPr lang="en-U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some Editor’s Notes are still to be removed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Close coordination with CT3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Joint sessions with CT3 for discussions and common conclusions on API specification, API design guidelines and common data types 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TS on Causes Mapping between 5GC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Interfaces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new TS has been initiating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 Causes Mapping between 5GC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Interfaces.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idea is to capture in one document all the information required for a correct mapping between HTTP status code and NAS cause values, to avoid interoperability issue.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TS is 80% completed and sent for information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approval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 this plenary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32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64689</TotalTime>
  <Words>1724</Words>
  <Application>Microsoft Office PowerPoint</Application>
  <PresentationFormat>Affichage à l'écran (4:3)</PresentationFormat>
  <Paragraphs>391</Paragraphs>
  <Slides>23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6" baseType="lpstr">
      <vt:lpstr>3gpp</vt:lpstr>
      <vt:lpstr>Custom Design</vt:lpstr>
      <vt:lpstr>Worksheet</vt:lpstr>
      <vt:lpstr>Présentation PowerPoint</vt:lpstr>
      <vt:lpstr>TSG CT WG4 Organisation </vt:lpstr>
      <vt:lpstr>Présentation PowerPoint</vt:lpstr>
      <vt:lpstr>CT4 Progress</vt:lpstr>
      <vt:lpstr>Présentation PowerPoint</vt:lpstr>
      <vt:lpstr>Technical Specifications sent for Approval</vt:lpstr>
      <vt:lpstr>LS OUT</vt:lpstr>
      <vt:lpstr>CT4: Update on 5GS_Ph1</vt:lpstr>
      <vt:lpstr>CT4: 5GS_Ph1 Highlights (1/2)</vt:lpstr>
      <vt:lpstr>CT4: 5GS_Ph1 Highlights (2/2)</vt:lpstr>
      <vt:lpstr>5G Timeline and impacts on CT4</vt:lpstr>
      <vt:lpstr>CT4: Shared Data Handling </vt:lpstr>
      <vt:lpstr>CT4: User-plane Protocol for Rel-16</vt:lpstr>
      <vt:lpstr>CT4: QUIC Transport for SBI</vt:lpstr>
      <vt:lpstr>CT4: Load/Overload Control on SBI </vt:lpstr>
      <vt:lpstr>CT Plenary Decisions for CT4</vt:lpstr>
      <vt:lpstr>Incoming liaisons to CT plenary</vt:lpstr>
      <vt:lpstr>For CT Plenary action</vt:lpstr>
      <vt:lpstr>CRs to CT Plenary</vt:lpstr>
      <vt:lpstr>CRs for Conditional Approval (CT4)</vt:lpstr>
      <vt:lpstr>CRs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Lionel Morand</cp:lastModifiedBy>
  <cp:revision>1688</cp:revision>
  <dcterms:created xsi:type="dcterms:W3CDTF">2009-10-13T12:22:16Z</dcterms:created>
  <dcterms:modified xsi:type="dcterms:W3CDTF">2018-12-07T10:41:36Z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