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  <p:sldMasterId id="2147484385" r:id="rId3"/>
  </p:sldMasterIdLst>
  <p:notesMasterIdLst>
    <p:notesMasterId r:id="rId39"/>
  </p:notesMasterIdLst>
  <p:handoutMasterIdLst>
    <p:handoutMasterId r:id="rId40"/>
  </p:handoutMasterIdLst>
  <p:sldIdLst>
    <p:sldId id="337" r:id="rId4"/>
    <p:sldId id="339" r:id="rId5"/>
    <p:sldId id="338" r:id="rId6"/>
    <p:sldId id="516" r:id="rId7"/>
    <p:sldId id="545" r:id="rId8"/>
    <p:sldId id="558" r:id="rId9"/>
    <p:sldId id="355" r:id="rId10"/>
    <p:sldId id="532" r:id="rId11"/>
    <p:sldId id="500" r:id="rId12"/>
    <p:sldId id="546" r:id="rId13"/>
    <p:sldId id="554" r:id="rId14"/>
    <p:sldId id="555" r:id="rId15"/>
    <p:sldId id="556" r:id="rId16"/>
    <p:sldId id="521" r:id="rId17"/>
    <p:sldId id="543" r:id="rId18"/>
    <p:sldId id="526" r:id="rId19"/>
    <p:sldId id="540" r:id="rId20"/>
    <p:sldId id="544" r:id="rId21"/>
    <p:sldId id="549" r:id="rId22"/>
    <p:sldId id="515" r:id="rId23"/>
    <p:sldId id="533" r:id="rId24"/>
    <p:sldId id="524" r:id="rId25"/>
    <p:sldId id="551" r:id="rId26"/>
    <p:sldId id="552" r:id="rId27"/>
    <p:sldId id="553" r:id="rId28"/>
    <p:sldId id="523" r:id="rId29"/>
    <p:sldId id="520" r:id="rId30"/>
    <p:sldId id="530" r:id="rId31"/>
    <p:sldId id="511" r:id="rId32"/>
    <p:sldId id="340" r:id="rId33"/>
    <p:sldId id="387" r:id="rId34"/>
    <p:sldId id="557" r:id="rId35"/>
    <p:sldId id="487" r:id="rId36"/>
    <p:sldId id="372" r:id="rId37"/>
    <p:sldId id="507" r:id="rId38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CC"/>
    <a:srgbClr val="FF0000"/>
    <a:srgbClr val="0000FF"/>
    <a:srgbClr val="72AF2F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59" autoAdjust="0"/>
    <p:restoredTop sz="94705" autoAdjust="0"/>
  </p:normalViewPr>
  <p:slideViewPr>
    <p:cSldViewPr snapToGrid="0">
      <p:cViewPr>
        <p:scale>
          <a:sx n="70" d="100"/>
          <a:sy n="70" d="100"/>
        </p:scale>
        <p:origin x="-2730" y="-8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789" y="-9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3GPP\CT4\Tdoc%20List\summar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1"/>
          <c:order val="0"/>
          <c:tx>
            <c:v>Agreed</c:v>
          </c:tx>
          <c:invertIfNegative val="0"/>
          <c:cat>
            <c:numRef>
              <c:f>Feuil1!$A$2:$A$10</c:f>
              <c:numCache>
                <c:formatCode>General</c:formatCode>
                <c:ptCount val="9"/>
                <c:pt idx="0">
                  <c:v>77</c:v>
                </c:pt>
                <c:pt idx="1">
                  <c:v>78</c:v>
                </c:pt>
                <c:pt idx="2">
                  <c:v>79</c:v>
                </c:pt>
                <c:pt idx="3">
                  <c:v>80</c:v>
                </c:pt>
                <c:pt idx="4">
                  <c:v>81</c:v>
                </c:pt>
                <c:pt idx="5">
                  <c:v>82</c:v>
                </c:pt>
                <c:pt idx="6">
                  <c:v>83</c:v>
                </c:pt>
                <c:pt idx="7">
                  <c:v>84</c:v>
                </c:pt>
                <c:pt idx="8">
                  <c:v>85</c:v>
                </c:pt>
              </c:numCache>
            </c:numRef>
          </c:cat>
          <c:val>
            <c:numRef>
              <c:f>Feuil1!$D$2:$D$10</c:f>
              <c:numCache>
                <c:formatCode>General</c:formatCode>
                <c:ptCount val="9"/>
                <c:pt idx="0">
                  <c:v>20</c:v>
                </c:pt>
                <c:pt idx="1">
                  <c:v>29</c:v>
                </c:pt>
                <c:pt idx="2">
                  <c:v>43</c:v>
                </c:pt>
                <c:pt idx="3">
                  <c:v>100</c:v>
                </c:pt>
                <c:pt idx="4">
                  <c:v>110</c:v>
                </c:pt>
                <c:pt idx="5">
                  <c:v>94</c:v>
                </c:pt>
                <c:pt idx="6">
                  <c:v>125</c:v>
                </c:pt>
                <c:pt idx="7">
                  <c:v>185</c:v>
                </c:pt>
                <c:pt idx="8">
                  <c:v>228</c:v>
                </c:pt>
              </c:numCache>
            </c:numRef>
          </c:val>
        </c:ser>
        <c:ser>
          <c:idx val="0"/>
          <c:order val="1"/>
          <c:tx>
            <c:v>Handled</c:v>
          </c:tx>
          <c:invertIfNegative val="0"/>
          <c:cat>
            <c:numRef>
              <c:f>Feuil1!$A$2:$A$10</c:f>
              <c:numCache>
                <c:formatCode>General</c:formatCode>
                <c:ptCount val="9"/>
                <c:pt idx="0">
                  <c:v>77</c:v>
                </c:pt>
                <c:pt idx="1">
                  <c:v>78</c:v>
                </c:pt>
                <c:pt idx="2">
                  <c:v>79</c:v>
                </c:pt>
                <c:pt idx="3">
                  <c:v>80</c:v>
                </c:pt>
                <c:pt idx="4">
                  <c:v>81</c:v>
                </c:pt>
                <c:pt idx="5">
                  <c:v>82</c:v>
                </c:pt>
                <c:pt idx="6">
                  <c:v>83</c:v>
                </c:pt>
                <c:pt idx="7">
                  <c:v>84</c:v>
                </c:pt>
                <c:pt idx="8">
                  <c:v>85</c:v>
                </c:pt>
              </c:numCache>
            </c:numRef>
          </c:cat>
          <c:val>
            <c:numRef>
              <c:f>Feuil1!$C$2:$C$10</c:f>
              <c:numCache>
                <c:formatCode>General</c:formatCode>
                <c:ptCount val="9"/>
                <c:pt idx="0">
                  <c:v>46</c:v>
                </c:pt>
                <c:pt idx="1">
                  <c:v>43</c:v>
                </c:pt>
                <c:pt idx="2">
                  <c:v>88</c:v>
                </c:pt>
                <c:pt idx="3">
                  <c:v>137</c:v>
                </c:pt>
                <c:pt idx="4">
                  <c:v>168</c:v>
                </c:pt>
                <c:pt idx="5">
                  <c:v>168</c:v>
                </c:pt>
                <c:pt idx="6">
                  <c:v>221</c:v>
                </c:pt>
                <c:pt idx="7">
                  <c:v>223</c:v>
                </c:pt>
                <c:pt idx="8">
                  <c:v>279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3461120"/>
        <c:axId val="113462656"/>
      </c:barChart>
      <c:catAx>
        <c:axId val="113461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3462656"/>
        <c:crosses val="autoZero"/>
        <c:auto val="1"/>
        <c:lblAlgn val="ctr"/>
        <c:lblOffset val="100"/>
        <c:noMultiLvlLbl val="0"/>
      </c:catAx>
      <c:valAx>
        <c:axId val="113462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34611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8AC1C94-CDB4-4B40-B394-58C67C32F446}" type="slidenum">
              <a:rPr lang="en-GB" smtClean="0"/>
              <a:pPr>
                <a:defRPr/>
              </a:pPr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2597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1139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7728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462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57465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8190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291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9284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7143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48273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270114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5883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5091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8390198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4956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2018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</a:t>
            </a:r>
            <a:r>
              <a:rPr lang="en-US" altLang="de-DE" dirty="0" smtClean="0">
                <a:solidFill>
                  <a:schemeClr val="bg1"/>
                </a:solidFill>
              </a:rPr>
              <a:t>CT#80, June 2018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  <p:sldLayoutId id="2147484384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6/4/2018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 Click to edit Master text styles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>
                <a:solidFill>
                  <a:srgbClr val="FFFFFF"/>
                </a:solidFill>
              </a:rPr>
              <a:pPr>
                <a:defRPr/>
              </a:pPr>
              <a:t>‹N°›</a:t>
            </a:fld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rgbClr val="FFFFFF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rgbClr val="FFFFFF"/>
                </a:solidFill>
              </a:rPr>
              <a:t>th</a:t>
            </a:r>
            <a:r>
              <a:rPr lang="en-US" altLang="de-DE" smtClean="0">
                <a:solidFill>
                  <a:srgbClr val="FFFFFF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rgbClr val="FFFFFF"/>
                </a:solidFill>
              </a:rPr>
              <a:t>© 3GPP </a:t>
            </a:r>
            <a:r>
              <a:rPr lang="en-US" altLang="de-DE" dirty="0" smtClean="0">
                <a:solidFill>
                  <a:srgbClr val="FFFFFF"/>
                </a:solidFill>
              </a:rPr>
              <a:t>2018     </a:t>
            </a:r>
            <a:r>
              <a:rPr lang="en-US" altLang="de-DE" dirty="0">
                <a:solidFill>
                  <a:srgbClr val="FFFFFF"/>
                </a:solidFill>
              </a:rPr>
              <a:t>CT WG</a:t>
            </a:r>
            <a:r>
              <a:rPr lang="de-DE" altLang="de-DE" dirty="0">
                <a:solidFill>
                  <a:srgbClr val="FFFFFF"/>
                </a:solidFill>
              </a:rPr>
              <a:t>4</a:t>
            </a:r>
            <a:r>
              <a:rPr lang="en-US" altLang="de-DE" dirty="0">
                <a:solidFill>
                  <a:srgbClr val="FFFFFF"/>
                </a:solidFill>
              </a:rPr>
              <a:t> </a:t>
            </a:r>
            <a:r>
              <a:rPr lang="de-DE" altLang="de-DE" dirty="0">
                <a:solidFill>
                  <a:srgbClr val="FFFFFF"/>
                </a:solidFill>
              </a:rPr>
              <a:t>S</a:t>
            </a:r>
            <a:r>
              <a:rPr lang="en-US" altLang="de-DE" dirty="0" err="1">
                <a:solidFill>
                  <a:srgbClr val="FFFFFF"/>
                </a:solidFill>
              </a:rPr>
              <a:t>tatus</a:t>
            </a:r>
            <a:r>
              <a:rPr lang="en-US" altLang="de-DE" dirty="0">
                <a:solidFill>
                  <a:srgbClr val="FFFFFF"/>
                </a:solidFill>
              </a:rPr>
              <a:t> </a:t>
            </a:r>
            <a:r>
              <a:rPr lang="de-DE" altLang="de-DE" dirty="0">
                <a:solidFill>
                  <a:srgbClr val="FFFFFF"/>
                </a:solidFill>
              </a:rPr>
              <a:t>R</a:t>
            </a:r>
            <a:r>
              <a:rPr lang="en-US" altLang="de-DE" dirty="0" err="1">
                <a:solidFill>
                  <a:srgbClr val="FFFFFF"/>
                </a:solidFill>
              </a:rPr>
              <a:t>eport</a:t>
            </a:r>
            <a:r>
              <a:rPr lang="en-US" altLang="de-DE" dirty="0">
                <a:solidFill>
                  <a:srgbClr val="FFFFFF"/>
                </a:solidFill>
              </a:rPr>
              <a:t> to TSG </a:t>
            </a:r>
            <a:r>
              <a:rPr lang="en-US" altLang="de-DE" dirty="0" smtClean="0">
                <a:solidFill>
                  <a:srgbClr val="FFFFFF"/>
                </a:solidFill>
              </a:rPr>
              <a:t>CT#79, March 2018</a:t>
            </a:r>
            <a:endParaRPr lang="en-US" altLang="de-DE" dirty="0">
              <a:solidFill>
                <a:srgbClr val="FFFFFF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en-US" sz="1100" dirty="0" smtClean="0">
              <a:solidFill>
                <a:srgbClr val="FFFFFF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269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86" r:id="rId1"/>
    <p:sldLayoutId id="2147484387" r:id="rId2"/>
    <p:sldLayoutId id="2147484388" r:id="rId3"/>
    <p:sldLayoutId id="2147484389" r:id="rId4"/>
    <p:sldLayoutId id="2147484390" r:id="rId5"/>
    <p:sldLayoutId id="2147484391" r:id="rId6"/>
    <p:sldLayoutId id="2147484392" r:id="rId7"/>
    <p:sldLayoutId id="2147484393" r:id="rId8"/>
    <p:sldLayoutId id="2147484394" r:id="rId9"/>
    <p:sldLayoutId id="2147484395" r:id="rId10"/>
    <p:sldLayoutId id="2147484396" r:id="rId11"/>
    <p:sldLayoutId id="2147484397" r:id="rId12"/>
    <p:sldLayoutId id="2147484398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84_KunMing/Docs/C4-183279.zip" TargetMode="External"/><Relationship Id="rId7" Type="http://schemas.openxmlformats.org/officeDocument/2006/relationships/hyperlink" Target="http://www.3gpp.org/ftp/tsg_ct/WG4_protocollars_ex-CN4/TSGCT4_84_KunMing/Docs/C4-183466.zip" TargetMode="External"/><Relationship Id="rId2" Type="http://schemas.openxmlformats.org/officeDocument/2006/relationships/hyperlink" Target="http://www.3gpp.org/ftp/tsg_ct/WG4_protocollars_ex-CN4/TSGCT4_84_KunMing/Docs/C4-183278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WG4_protocollars_ex-CN4/TSGCT4_84_KunMing/Docs/C4-183458.zip" TargetMode="External"/><Relationship Id="rId5" Type="http://schemas.openxmlformats.org/officeDocument/2006/relationships/hyperlink" Target="http://www.3gpp.org/ftp/tsg_ct/WG4_protocollars_ex-CN4/TSGCT4_84_KunMing/Docs/C4-183332.zip" TargetMode="External"/><Relationship Id="rId4" Type="http://schemas.openxmlformats.org/officeDocument/2006/relationships/hyperlink" Target="http://www.3gpp.org/ftp/tsg_ct/WG4_protocollars_ex-CN4/TSGCT4_84_KunMing/Docs/C4-183330.zip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WG4_protocollars_ex-CN4/TSGCT4_85_Osaka/Docs/C4-184448.zip" TargetMode="External"/><Relationship Id="rId3" Type="http://schemas.openxmlformats.org/officeDocument/2006/relationships/hyperlink" Target="http://www.3gpp.org/ftp/tsg_ct/WG4_protocollars_ex-CN4/TSGCT4_84_KunMing/Docs/C4-183468.zip" TargetMode="External"/><Relationship Id="rId7" Type="http://schemas.openxmlformats.org/officeDocument/2006/relationships/hyperlink" Target="http://www.3gpp.org/ftp/tsg_ct/WG4_protocollars_ex-CN4/TSGCT4_85_Osaka/Docs/C4-184425.zip" TargetMode="External"/><Relationship Id="rId2" Type="http://schemas.openxmlformats.org/officeDocument/2006/relationships/hyperlink" Target="http://www.3gpp.org/ftp/tsg_ct/WG4_protocollars_ex-CN4/TSGCT4_84_KunMing/Docs/C4-183467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3gpp.org/ftp/tsg_ct/WG4_protocollars_ex-CN4/TSGCT4_85_Osaka/Docs/C4-184353.zip" TargetMode="External"/><Relationship Id="rId5" Type="http://schemas.openxmlformats.org/officeDocument/2006/relationships/hyperlink" Target="http://www.3gpp.org/ftp/tsg_ct/WG4_protocollars_ex-CN4/TSGCT4_84_KunMing/Docs/C4-183481.zip" TargetMode="External"/><Relationship Id="rId4" Type="http://schemas.openxmlformats.org/officeDocument/2006/relationships/hyperlink" Target="http://www.3gpp.org/ftp/tsg_ct/WG4_protocollars_ex-CN4/TSGCT4_84_KunMing/Docs/C4-183479.zip" TargetMode="External"/><Relationship Id="rId9" Type="http://schemas.openxmlformats.org/officeDocument/2006/relationships/hyperlink" Target="http://www.3gpp.org/ftp/tsg_ct/WG4_protocollars_ex-CN4/TSGCT4_85_Osaka/Docs/C4-184465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WG4_protocollars_ex-CN4/TSGCT4_85_Osaka/Docs/C4-184576.zip" TargetMode="External"/><Relationship Id="rId2" Type="http://schemas.openxmlformats.org/officeDocument/2006/relationships/hyperlink" Target="http://www.3gpp.org/ftp/tsg_ct/WG4_protocollars_ex-CN4/TSGCT4_85_Osaka/Docs/C4-184570.zip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3gpp.org/ftp/tsg_ct/WG4_protocollars_ex-CN4/TSGCT4_85_Osaka/Docs/C4-184613.zip" TargetMode="External"/><Relationship Id="rId4" Type="http://schemas.openxmlformats.org/officeDocument/2006/relationships/hyperlink" Target="http://www.3gpp.org/ftp/tsg_ct/WG4_protocollars_ex-CN4/TSGCT4_85_Osaka/Docs/C4-184612.zip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desktopmodules/Specifications/SpecificationDetails.aspx?specificationId=3406" TargetMode="External"/><Relationship Id="rId13" Type="http://schemas.openxmlformats.org/officeDocument/2006/relationships/hyperlink" Target="https://portal.3gpp.org/desktopmodules/Specifications/SpecificationDetails.aspx?specificationId=3346" TargetMode="External"/><Relationship Id="rId18" Type="http://schemas.openxmlformats.org/officeDocument/2006/relationships/hyperlink" Target="https://portal.3gpp.org/desktopmodules/Specifications/SpecificationDetails.aspx?specificationId=729" TargetMode="External"/><Relationship Id="rId3" Type="http://schemas.openxmlformats.org/officeDocument/2006/relationships/hyperlink" Target="https://portal.3gpp.org/desktopmodules/Specifications/SpecificationDetails.aspx?specificationId=3338" TargetMode="External"/><Relationship Id="rId21" Type="http://schemas.openxmlformats.org/officeDocument/2006/relationships/hyperlink" Target="https://portal.3gpp.org/desktopmodules/Specifications/SpecificationDetails.aspx?specificationId=1612" TargetMode="External"/><Relationship Id="rId7" Type="http://schemas.openxmlformats.org/officeDocument/2006/relationships/hyperlink" Target="https://portal.3gpp.org/desktopmodules/Specifications/SpecificationDetails.aspx?specificationId=3405" TargetMode="External"/><Relationship Id="rId12" Type="http://schemas.openxmlformats.org/officeDocument/2006/relationships/hyperlink" Target="https://portal.3gpp.org/desktopmodules/Specifications/SpecificationDetails.aspx?specificationId=3339" TargetMode="External"/><Relationship Id="rId17" Type="http://schemas.openxmlformats.org/officeDocument/2006/relationships/hyperlink" Target="https://portal.3gpp.org/desktopmodules/Specifications/SpecificationDetails.aspx?specificationId=3176" TargetMode="External"/><Relationship Id="rId2" Type="http://schemas.openxmlformats.org/officeDocument/2006/relationships/hyperlink" Target="https://portal.3gpp.org/desktopmodules/Specifications/SpecificationDetails.aspx?specificationId=3349" TargetMode="External"/><Relationship Id="rId16" Type="http://schemas.openxmlformats.org/officeDocument/2006/relationships/hyperlink" Target="https://portal.3gpp.org/desktopmodules/Specifications/SpecificationDetails.aspx?specificationId=3407" TargetMode="External"/><Relationship Id="rId20" Type="http://schemas.openxmlformats.org/officeDocument/2006/relationships/hyperlink" Target="https://portal.3gpp.org/desktopmodules/Specifications/SpecificationDetails.aspx?specificationId=848" TargetMode="External"/><Relationship Id="rId1" Type="http://schemas.openxmlformats.org/officeDocument/2006/relationships/slideLayout" Target="../slideLayouts/slideLayout26.xml"/><Relationship Id="rId6" Type="http://schemas.openxmlformats.org/officeDocument/2006/relationships/hyperlink" Target="https://portal.3gpp.org/desktopmodules/Specifications/SpecificationDetails.aspx?specificationId=3342" TargetMode="External"/><Relationship Id="rId11" Type="http://schemas.openxmlformats.org/officeDocument/2006/relationships/hyperlink" Target="https://portal.3gpp.org/desktopmodules/Specifications/SpecificationDetails.aspx?specificationId=3348" TargetMode="External"/><Relationship Id="rId24" Type="http://schemas.openxmlformats.org/officeDocument/2006/relationships/hyperlink" Target="https://portal.3gpp.org/desktopmodules/Specifications/SpecificationDetails.aspx?specificationId=1699" TargetMode="External"/><Relationship Id="rId5" Type="http://schemas.openxmlformats.org/officeDocument/2006/relationships/hyperlink" Target="https://portal.3gpp.org/desktopmodules/Specifications/SpecificationDetails.aspx?specificationId=3340" TargetMode="External"/><Relationship Id="rId15" Type="http://schemas.openxmlformats.org/officeDocument/2006/relationships/hyperlink" Target="https://portal.3gpp.org/desktopmodules/Specifications/SpecificationDetails.aspx?specificationId=3347" TargetMode="External"/><Relationship Id="rId23" Type="http://schemas.openxmlformats.org/officeDocument/2006/relationships/hyperlink" Target="https://portal.3gpp.org/desktopmodules/Specifications/SpecificationDetails.aspx?specificationId=1692" TargetMode="External"/><Relationship Id="rId10" Type="http://schemas.openxmlformats.org/officeDocument/2006/relationships/hyperlink" Target="https://portal.3gpp.org/desktopmodules/Specifications/SpecificationDetails.aspx?specificationId=3345" TargetMode="External"/><Relationship Id="rId19" Type="http://schemas.openxmlformats.org/officeDocument/2006/relationships/hyperlink" Target="https://portal.3gpp.org/desktopmodules/Specifications/SpecificationDetails.aspx?specificationId=731" TargetMode="External"/><Relationship Id="rId4" Type="http://schemas.openxmlformats.org/officeDocument/2006/relationships/hyperlink" Target="https://portal.3gpp.org/desktopmodules/Specifications/SpecificationDetails.aspx?specificationId=3341" TargetMode="External"/><Relationship Id="rId9" Type="http://schemas.openxmlformats.org/officeDocument/2006/relationships/hyperlink" Target="https://portal.3gpp.org/desktopmodules/Specifications/SpecificationDetails.aspx?specificationId=3343" TargetMode="External"/><Relationship Id="rId14" Type="http://schemas.openxmlformats.org/officeDocument/2006/relationships/hyperlink" Target="https://portal.3gpp.org/desktopmodules/Specifications/SpecificationDetails.aspx?specificationId=3344" TargetMode="External"/><Relationship Id="rId22" Type="http://schemas.openxmlformats.org/officeDocument/2006/relationships/hyperlink" Target="https://portal.3gpp.org/desktopmodules/Specifications/SpecificationDetails.aspx?specificationId=3111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ebapp.etsi.org/3GPPRegistration/fViewPart.asp?mid=31995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ebapp.etsi.org/3GPPRegistration/fViewPart.asp?mid=31996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Excel_Worksheet2.xlsx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4</a:t>
            </a:r>
            <a:r>
              <a:rPr lang="en-GB" altLang="de-DE" sz="2400" dirty="0">
                <a:latin typeface="Arial" pitchFamily="34" charset="0"/>
                <a:cs typeface="Arial" pitchFamily="34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fr-FR" altLang="de-DE" sz="2400" dirty="0" smtClean="0">
                <a:latin typeface="Arial" pitchFamily="34" charset="0"/>
                <a:cs typeface="Arial" pitchFamily="34" charset="0"/>
              </a:rPr>
              <a:t>Lionel Morand 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Orange</a:t>
            </a:r>
            <a:r>
              <a:rPr lang="en-GB" altLang="de-DE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GB" alt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641899" y="2011363"/>
            <a:ext cx="559191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to TSG CT #80</a:t>
            </a:r>
            <a:endParaRPr lang="en-US" altLang="de-DE" sz="400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sz="1600" b="1" dirty="0"/>
              <a:t>3GPP TSG CT Meeting #80	</a:t>
            </a:r>
            <a:r>
              <a:rPr lang="en-GB" sz="1600" b="1" dirty="0" smtClean="0"/>
              <a:t>			CP-181009</a:t>
            </a:r>
            <a:endParaRPr lang="fr-FR" sz="1600" dirty="0"/>
          </a:p>
          <a:p>
            <a:r>
              <a:rPr lang="en-GB" sz="1600" b="1" dirty="0"/>
              <a:t>La Jolla, US; 11</a:t>
            </a:r>
            <a:r>
              <a:rPr lang="en-GB" sz="1600" b="1" baseline="30000" dirty="0"/>
              <a:t>th</a:t>
            </a:r>
            <a:r>
              <a:rPr lang="en-GB" sz="1600" b="1" dirty="0"/>
              <a:t> – 12</a:t>
            </a:r>
            <a:r>
              <a:rPr lang="en-GB" sz="1600" b="1" baseline="30000" dirty="0"/>
              <a:t>th</a:t>
            </a:r>
            <a:r>
              <a:rPr lang="en-GB" sz="1600" b="1" dirty="0"/>
              <a:t> June 2018</a:t>
            </a:r>
            <a:endParaRPr lang="fr-F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Specifications sent for Approval (2/2)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2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576162"/>
              </p:ext>
            </p:extLst>
          </p:nvPr>
        </p:nvGraphicFramePr>
        <p:xfrm>
          <a:off x="263143" y="1290101"/>
          <a:ext cx="8705850" cy="3888845"/>
        </p:xfrm>
        <a:graphic>
          <a:graphicData uri="http://schemas.openxmlformats.org/drawingml/2006/table">
            <a:tbl>
              <a:tblPr/>
              <a:tblGrid>
                <a:gridCol w="1143626"/>
                <a:gridCol w="4895557"/>
                <a:gridCol w="1097280"/>
                <a:gridCol w="1569387"/>
              </a:tblGrid>
              <a:tr h="235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Information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Rapporteurs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CP-181107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29.518 v1.2.0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Frank Yong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CP-181108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29.531 v0.7.0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Zhang Hao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CP-181109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29.540 v0.6.0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ZTE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Kimmo Kymalainen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CP-181110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29.571 v0.7.0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Peter Sch</a:t>
                      </a: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mitt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CP-181102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29.504 v0.4.0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Liu Jinglei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CP-181103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29.505 v0.4.0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China Mobile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Song Yue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CP-181111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29.572 v1.2.0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Jesus De Gregorio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93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-79240"/>
            <a:ext cx="6834187" cy="1143000"/>
          </a:xfrm>
        </p:spPr>
        <p:txBody>
          <a:bodyPr/>
          <a:lstStyle/>
          <a:p>
            <a:r>
              <a:rPr lang="fr-FR" altLang="de-DE" dirty="0" smtClean="0">
                <a:latin typeface="Arial" charset="0"/>
                <a:cs typeface="Arial" charset="0"/>
              </a:rPr>
              <a:t>LS OUT (1/3)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447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02261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21946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4860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09722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11830"/>
              </p:ext>
            </p:extLst>
          </p:nvPr>
        </p:nvGraphicFramePr>
        <p:xfrm>
          <a:off x="793734" y="1447935"/>
          <a:ext cx="7751297" cy="4527132"/>
        </p:xfrm>
        <a:graphic>
          <a:graphicData uri="http://schemas.openxmlformats.org/drawingml/2006/table">
            <a:tbl>
              <a:tblPr firstRow="1" firstCol="1" bandRow="1"/>
              <a:tblGrid>
                <a:gridCol w="1026941"/>
                <a:gridCol w="3387159"/>
                <a:gridCol w="811850"/>
                <a:gridCol w="2525347"/>
              </a:tblGrid>
              <a:tr h="3694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Notes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50464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C4-183105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reply on Nudr TS coordination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Jinglei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 Liu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C4-183278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Differentiation of LTE-M (eMTC) traffic from other LTE data traffic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15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C4-183279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INOBEAR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14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C4-183330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Identification Request Procedure over the N26 interface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615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C4-183332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EPS to 5GS Idle mode mobility and Handover using N26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26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C4-183458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Service Area Restrictions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Dr.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 Thomas Belling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44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C4-183466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Access Restriction Data for NR in EPC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Frank Yong Yang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34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-79240"/>
            <a:ext cx="6834187" cy="1143000"/>
          </a:xfrm>
        </p:spPr>
        <p:txBody>
          <a:bodyPr/>
          <a:lstStyle/>
          <a:p>
            <a:r>
              <a:rPr lang="fr-FR" altLang="de-DE" dirty="0" smtClean="0">
                <a:latin typeface="Arial" charset="0"/>
                <a:cs typeface="Arial" charset="0"/>
              </a:rPr>
              <a:t>LS OUT (2/3)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447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02261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21946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4860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09722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587585"/>
              </p:ext>
            </p:extLst>
          </p:nvPr>
        </p:nvGraphicFramePr>
        <p:xfrm>
          <a:off x="793734" y="1243215"/>
          <a:ext cx="7751297" cy="4918033"/>
        </p:xfrm>
        <a:graphic>
          <a:graphicData uri="http://schemas.openxmlformats.org/drawingml/2006/table">
            <a:tbl>
              <a:tblPr firstRow="1" firstCol="1" bandRow="1"/>
              <a:tblGrid>
                <a:gridCol w="1026941"/>
                <a:gridCol w="3387159"/>
                <a:gridCol w="811850"/>
                <a:gridCol w="2525347"/>
              </a:tblGrid>
              <a:tr h="35014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Notes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47831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C4-183467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the documentation of security requirements for API design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22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C4-183468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SNSSAI During EPS to 5GS Mobility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85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C4-183479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AMF planned removal procedure without UDSF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Caixia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 Qi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10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C4-183481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stateless UDM set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CT4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</a:rPr>
                        <a:t>Song Yue</a:t>
                      </a:r>
                      <a:endParaRPr lang="fr-FR" sz="14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55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C4-184353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OUT on N16 Communication Failure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55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7"/>
                        </a:rPr>
                        <a:t>C4-184425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NGAP SMF IEs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67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8"/>
                        </a:rPr>
                        <a:t>C4-184448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Clarification on GTP-U "Long PDCP PDU Number" extension header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NTT DOCOMO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Hiroshi Ishikawa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22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9"/>
                        </a:rPr>
                        <a:t>C4-184465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OUT on OAuth2.0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156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-79240"/>
            <a:ext cx="6834187" cy="1143000"/>
          </a:xfrm>
        </p:spPr>
        <p:txBody>
          <a:bodyPr/>
          <a:lstStyle/>
          <a:p>
            <a:r>
              <a:rPr lang="fr-FR" altLang="de-DE" dirty="0" smtClean="0">
                <a:latin typeface="Arial" charset="0"/>
                <a:cs typeface="Arial" charset="0"/>
              </a:rPr>
              <a:t>LS OUT (3/3)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447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02261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21946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4639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48603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09722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170317"/>
              </p:ext>
            </p:extLst>
          </p:nvPr>
        </p:nvGraphicFramePr>
        <p:xfrm>
          <a:off x="793734" y="1243215"/>
          <a:ext cx="7751297" cy="4884631"/>
        </p:xfrm>
        <a:graphic>
          <a:graphicData uri="http://schemas.openxmlformats.org/drawingml/2006/table">
            <a:tbl>
              <a:tblPr firstRow="1" firstCol="1" bandRow="1"/>
              <a:tblGrid>
                <a:gridCol w="1026941"/>
                <a:gridCol w="3387159"/>
                <a:gridCol w="811850"/>
                <a:gridCol w="2525347"/>
              </a:tblGrid>
              <a:tr h="35014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Notes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</a:tr>
              <a:tr h="47831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C4-184570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on The use of PGW FQDN in the SMF selection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Frank Yong Yang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22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3"/>
                        </a:rPr>
                        <a:t>C4-184576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AUSF/UDM instance selection and SUCI parameters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NEC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Naoaki Suzuki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85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C4-184612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Reply LS on TLS and inter PLMN routing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10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C4-184613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LS Reply on Overload Control of Service Based Interfaces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55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55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6678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22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926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on 5GS_Ph1 (1/2)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Title: </a:t>
            </a:r>
          </a:p>
          <a:p>
            <a:pPr lvl="1"/>
            <a:r>
              <a:rPr lang="en-US" sz="1600" dirty="0">
                <a:latin typeface="Arial" pitchFamily="34" charset="0"/>
                <a:cs typeface="Arial" pitchFamily="34" charset="0"/>
              </a:rPr>
              <a:t>CT aspects on 5G System - Phase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1 (CT1)</a:t>
            </a:r>
            <a:endParaRPr lang="en-GB" sz="16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After completion of the Study, specify </a:t>
            </a:r>
            <a:r>
              <a:rPr lang="en-US" sz="1600" dirty="0">
                <a:latin typeface="Arial" pitchFamily="34" charset="0"/>
                <a:cs typeface="Arial" pitchFamily="34" charset="0"/>
              </a:rPr>
              <a:t>the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service-based interfaces (API) </a:t>
            </a:r>
          </a:p>
          <a:p>
            <a:pPr lvl="1"/>
            <a:r>
              <a:rPr lang="en-US" sz="1600" dirty="0" smtClean="0">
                <a:latin typeface="Arial" pitchFamily="34" charset="0"/>
                <a:cs typeface="Arial" pitchFamily="34" charset="0"/>
              </a:rPr>
              <a:t>CT4 responsible for the specification of core-network SBIs (except PCC) and impacts on existing protocols (e.g. GTP, </a:t>
            </a:r>
            <a:r>
              <a:rPr lang="en-US" sz="1600" dirty="0" err="1" smtClean="0">
                <a:latin typeface="Arial" pitchFamily="34" charset="0"/>
                <a:cs typeface="Arial" pitchFamily="34" charset="0"/>
              </a:rPr>
              <a:t>Sx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2"/>
            <a:endParaRPr lang="en-GB" sz="12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WID: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95%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Study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completed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. </a:t>
            </a: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TR 29.891 sent for approval at CT#78</a:t>
            </a:r>
          </a:p>
          <a:p>
            <a:r>
              <a:rPr lang="en-GB" sz="2000" dirty="0" smtClean="0">
                <a:latin typeface="Arial" pitchFamily="34" charset="0"/>
                <a:cs typeface="Arial" pitchFamily="34" charset="0"/>
              </a:rPr>
              <a:t>Normative Phase: 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92%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completed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14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TSs sent for approval at CT#80</a:t>
            </a:r>
          </a:p>
          <a:p>
            <a:pPr lvl="1"/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TS under development: TS 23.527: Restoration procedures</a:t>
            </a:r>
          </a:p>
          <a:p>
            <a:pPr lvl="1"/>
            <a:r>
              <a:rPr lang="en-GB" sz="1600" dirty="0" smtClean="0">
                <a:latin typeface="Arial" pitchFamily="34" charset="0"/>
                <a:cs typeface="Arial" pitchFamily="34" charset="0"/>
              </a:rPr>
              <a:t>About</a:t>
            </a:r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915 </a:t>
            </a: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pCRs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and CRs submitted</a:t>
            </a:r>
            <a:r>
              <a:rPr lang="en-GB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413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 err="1" smtClean="0">
                <a:latin typeface="Arial" pitchFamily="34" charset="0"/>
                <a:cs typeface="Arial" pitchFamily="34" charset="0"/>
              </a:rPr>
              <a:t>pCRs</a:t>
            </a:r>
            <a:r>
              <a:rPr lang="en-GB" sz="1600" dirty="0" smtClean="0">
                <a:latin typeface="Arial" pitchFamily="34" charset="0"/>
                <a:cs typeface="Arial" pitchFamily="34" charset="0"/>
              </a:rPr>
              <a:t> and CRs agreed on TSs</a:t>
            </a:r>
          </a:p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en-GB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90%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of the meeting dedicated to 5GS</a:t>
            </a:r>
          </a:p>
        </p:txBody>
      </p:sp>
    </p:spTree>
    <p:extLst>
      <p:ext uri="{BB962C8B-B14F-4D97-AF65-F5344CB8AC3E}">
        <p14:creationId xmlns:p14="http://schemas.microsoft.com/office/powerpoint/2010/main" val="3358876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5GS_Ph1 (2/2)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7387771" y="6125024"/>
            <a:ext cx="13756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0000"/>
                </a:solidFill>
              </a:rPr>
              <a:t>(Source: C4-184642)</a:t>
            </a:r>
            <a:endParaRPr lang="fr-FR" dirty="0">
              <a:solidFill>
                <a:srgbClr val="000000"/>
              </a:solidFill>
            </a:endParaRPr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32148"/>
              </p:ext>
            </p:extLst>
          </p:nvPr>
        </p:nvGraphicFramePr>
        <p:xfrm>
          <a:off x="188684" y="5667822"/>
          <a:ext cx="1436915" cy="703422"/>
        </p:xfrm>
        <a:graphic>
          <a:graphicData uri="http://schemas.openxmlformats.org/drawingml/2006/table">
            <a:tbl>
              <a:tblPr/>
              <a:tblGrid>
                <a:gridCol w="1436915"/>
              </a:tblGrid>
              <a:tr h="234474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New 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</a:tr>
              <a:tr h="234474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New TR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34474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Impacted</a:t>
                      </a:r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 </a:t>
                      </a:r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Spec</a:t>
                      </a:r>
                      <a:endParaRPr lang="fr-FR" sz="1100" b="1" i="0" u="none" strike="noStrike" dirty="0"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291937"/>
              </p:ext>
            </p:extLst>
          </p:nvPr>
        </p:nvGraphicFramePr>
        <p:xfrm>
          <a:off x="156949" y="977328"/>
          <a:ext cx="8823278" cy="4416099"/>
        </p:xfrm>
        <a:graphic>
          <a:graphicData uri="http://schemas.openxmlformats.org/drawingml/2006/table">
            <a:tbl>
              <a:tblPr/>
              <a:tblGrid>
                <a:gridCol w="635673"/>
                <a:gridCol w="7141392"/>
                <a:gridCol w="1046213"/>
              </a:tblGrid>
              <a:tr h="149482">
                <a:tc>
                  <a:txBody>
                    <a:bodyPr/>
                    <a:lstStyle/>
                    <a:p>
                      <a:pPr algn="l" fontAlgn="b"/>
                      <a:r>
                        <a:rPr lang="fr-FR" sz="800" b="1" i="0" u="none" strike="noStrike">
                          <a:effectLst/>
                          <a:latin typeface="Arial"/>
                        </a:rPr>
                        <a:t>Spec No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800" b="1" i="0" u="none" strike="noStrike">
                          <a:effectLst/>
                          <a:latin typeface="Arial"/>
                        </a:rPr>
                        <a:t>Title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800" b="1" i="0" u="none" strike="noStrike">
                          <a:effectLst/>
                          <a:latin typeface="Arial"/>
                        </a:rPr>
                        <a:t>After CT4#85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3D3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2"/>
                        </a:rPr>
                        <a:t>23.527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Restoration Procedures; Stage 2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3"/>
                        </a:rPr>
                        <a:t>29.500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Technical Realization of Service Based Architecture;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4"/>
                        </a:rPr>
                        <a:t>29.501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Principles and Guidelines for Services Definition;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5"/>
                        </a:rPr>
                        <a:t>29.502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5G System; Session Management Services;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6"/>
                        </a:rPr>
                        <a:t>29.503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Unified Data Management Services;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7"/>
                        </a:rPr>
                        <a:t>29.504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Unified Data Repository Services;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8"/>
                        </a:rPr>
                        <a:t>29.505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Usage of the Unified Data Repository services for Subscription Data;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9"/>
                        </a:rPr>
                        <a:t>29.509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Authentication Server Services;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10"/>
                        </a:rPr>
                        <a:t>29.510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Network function repository services;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11"/>
                        </a:rPr>
                        <a:t>29.511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Equipment Identity Register Services;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12"/>
                        </a:rPr>
                        <a:t>29.518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Access and Mobility Management Services;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13"/>
                        </a:rPr>
                        <a:t>29.531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Network Slice Selection Services;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14"/>
                        </a:rPr>
                        <a:t>29.540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SMS Services;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15"/>
                        </a:rPr>
                        <a:t>29.571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System; Common Data Types for Service Based Interfaces;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16"/>
                        </a:rPr>
                        <a:t>29.572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5G System; Location Management Services;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49482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17"/>
                        </a:rPr>
                        <a:t>29.891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5G System - Phase 1 CT WG4 Aspects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18"/>
                        </a:rPr>
                        <a:t>23.003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Numbering</a:t>
                      </a:r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, </a:t>
                      </a:r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addressing</a:t>
                      </a:r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 and identification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19"/>
                        </a:rPr>
                        <a:t>23.008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Organization</a:t>
                      </a:r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 of </a:t>
                      </a:r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subscriber</a:t>
                      </a:r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 data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50%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20"/>
                        </a:rPr>
                        <a:t>23.380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IMS </a:t>
                      </a:r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Restoration</a:t>
                      </a:r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 </a:t>
                      </a:r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Procedures</a:t>
                      </a:r>
                      <a:endParaRPr lang="fr-FR" sz="1100" b="1" i="0" u="none" strike="noStrike" dirty="0"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1"/>
                        </a:rPr>
                        <a:t>29.168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Cell Broadcast Centre interfaces with the Evolved Packet Core;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100%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22"/>
                        </a:rPr>
                        <a:t>29.244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effectLst/>
                          <a:latin typeface="Arial"/>
                        </a:rPr>
                        <a:t>Interface between the Control Plane and the User Plane nodes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23"/>
                        </a:rPr>
                        <a:t>29.274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3GPP Evolved </a:t>
                      </a:r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Packet</a:t>
                      </a:r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 System (EPS); Evolved General </a:t>
                      </a:r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Packet</a:t>
                      </a:r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 Radio Service (GPRS) </a:t>
                      </a:r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Tunnelling</a:t>
                      </a:r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 Protocol for Control plane (GTPv2-C); Stage 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  <a:tr h="178341"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/>
                          <a:hlinkClick r:id="rId24"/>
                        </a:rPr>
                        <a:t>29.281</a:t>
                      </a:r>
                      <a:endParaRPr lang="fr-FR" sz="11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General </a:t>
                      </a:r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Packet</a:t>
                      </a:r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 Radio System (GPRS) </a:t>
                      </a:r>
                      <a:r>
                        <a:rPr lang="fr-FR" sz="1100" b="1" i="0" u="none" strike="noStrike" dirty="0" err="1">
                          <a:effectLst/>
                          <a:latin typeface="Arial"/>
                        </a:rPr>
                        <a:t>Tunnelling</a:t>
                      </a:r>
                      <a:r>
                        <a:rPr lang="fr-FR" sz="1100" b="1" i="0" u="none" strike="noStrike" dirty="0">
                          <a:effectLst/>
                          <a:latin typeface="Arial"/>
                        </a:rPr>
                        <a:t> Protocol User Plane (GTPv1-U)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/>
                        </a:rPr>
                        <a:t>95%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448043"/>
              </p:ext>
            </p:extLst>
          </p:nvPr>
        </p:nvGraphicFramePr>
        <p:xfrm>
          <a:off x="2836933" y="5667824"/>
          <a:ext cx="3060700" cy="508635"/>
        </p:xfrm>
        <a:graphic>
          <a:graphicData uri="http://schemas.openxmlformats.org/drawingml/2006/table">
            <a:tbl>
              <a:tblPr/>
              <a:tblGrid>
                <a:gridCol w="2451100"/>
                <a:gridCol w="609600"/>
              </a:tblGrid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fr-FR" sz="1050" b="1" i="0" u="none" strike="noStrike" dirty="0" err="1">
                          <a:effectLst/>
                          <a:latin typeface="Arial"/>
                        </a:rPr>
                        <a:t>Study</a:t>
                      </a:r>
                      <a:r>
                        <a:rPr lang="fr-FR" sz="1050" b="1" i="0" u="none" strike="noStrike" dirty="0">
                          <a:effectLst/>
                          <a:latin typeface="Arial"/>
                        </a:rPr>
                        <a:t> Phase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50" b="1" i="0" u="none" strike="noStrike" dirty="0"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fr-FR" sz="1050" b="1" i="0" u="none" strike="noStrike">
                          <a:effectLst/>
                          <a:latin typeface="Arial"/>
                        </a:rPr>
                        <a:t>Normative Phase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50" b="1" i="0" u="none" strike="noStrike" dirty="0">
                          <a:effectLst/>
                          <a:latin typeface="Arial"/>
                        </a:rPr>
                        <a:t>92,91%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r" fontAlgn="b"/>
                      <a:r>
                        <a:rPr lang="en-US" sz="1050" b="1" i="0" u="none" strike="noStrike">
                          <a:effectLst/>
                          <a:latin typeface="Arial"/>
                        </a:rPr>
                        <a:t>Completion of 5GS_Ph1 CT4 aspects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050" b="1" i="0" u="none" strike="noStrike" dirty="0"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435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5GS_Ph1 Highlights (1/3)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API specification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Good progress on the data/resource modeling and related operations in all specs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UDR resource modelling:</a:t>
            </a:r>
          </a:p>
          <a:p>
            <a:pPr lvl="2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UDR data/resource model completed which allows the UDM, PCF and NEF API design for in CT3/CT4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SBI Design and its Security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Implications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Currently assumed that OAuth2 will be used for NF consumer authorization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still asks for clarification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the SEPP functionality and use of OAuth2</a:t>
            </a:r>
          </a:p>
          <a:p>
            <a:pPr lvl="1"/>
            <a:r>
              <a:rPr lang="en-US" sz="1600" b="1" u="sng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Warning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Late SA3 feedback will delay the completion of API specs. 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Exception required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 June to cover the stage 3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till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CT#81 (Sept 2018)</a:t>
            </a: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5G Trace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Work completed in SA5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need to investigate impacts on 5G related CT4 specs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Exception required in June to cover the stage 3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till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CT#81 (Sept 2018)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320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</a:t>
            </a:r>
            <a:r>
              <a:rPr lang="en-US" altLang="de-DE" dirty="0">
                <a:latin typeface="Arial" charset="0"/>
                <a:cs typeface="Arial" charset="0"/>
              </a:rPr>
              <a:t>5GS_Ph1 Highlights (</a:t>
            </a:r>
            <a:r>
              <a:rPr lang="en-US" altLang="de-DE" dirty="0" smtClean="0">
                <a:latin typeface="Arial" charset="0"/>
                <a:cs typeface="Arial" charset="0"/>
              </a:rPr>
              <a:t>2/3)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Restoration procedures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 Rel-15, minimal document describing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restauration procedures for Rel-15, focus on N4 and for the user plane interfaces, reusing existing mechanisms for CUPS and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GTP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 Rel-16, the rest of the functions will be covered.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API design guideline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Agreement on the API versioning used in 3GPP, based 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MAJOR.MINOR.PATCH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pattern but bound to the release in which the API is initially defined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Overload control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Rel-15,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simple overload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control mechanism using HTTP status codes (307, 429 and 503) along with client applying throttling based on measured requests sent vs accepted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requests.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For Rel-16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SID agreed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 study mechanisms for load control and any improvements to overload control over the service based interfaces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33308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</a:t>
            </a:r>
            <a:r>
              <a:rPr lang="en-US" altLang="de-DE" dirty="0">
                <a:latin typeface="Arial" charset="0"/>
                <a:cs typeface="Arial" charset="0"/>
              </a:rPr>
              <a:t>5GS_Ph1 Highlights </a:t>
            </a:r>
            <a:r>
              <a:rPr lang="en-US" altLang="de-DE" dirty="0" smtClean="0">
                <a:latin typeface="Arial" charset="0"/>
                <a:cs typeface="Arial" charset="0"/>
              </a:rPr>
              <a:t>(3/3)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Conference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calls to prepare the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meetings with CT3 and CT4 delegates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Joint sessions with CT3 for discussions and common conclusions on API specification, API design guidelines and common data types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2000" dirty="0">
                <a:latin typeface="Arial" pitchFamily="34" charset="0"/>
                <a:cs typeface="Arial" pitchFamily="34" charset="0"/>
              </a:rPr>
              <a:t>Stable attendance in the meeting room </a:t>
            </a:r>
          </a:p>
          <a:p>
            <a:pPr marL="0" indent="0">
              <a:buNone/>
            </a:pPr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Next main steps: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Initiate/finalize the TS 23.527 on restauration procedures for Rel-15, 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Cover the security aspects based on SA3 feedback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signalling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based trace activation in 5GS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the work on 5G related Identifiers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data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storage in UDM (and other NF)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Alignment with Stage 2 modifications/corrections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7919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Some</a:t>
            </a:r>
            <a:r>
              <a:rPr lang="fr-FR" dirty="0" smtClean="0"/>
              <a:t> </a:t>
            </a:r>
            <a:r>
              <a:rPr lang="fr-FR" dirty="0" err="1" smtClean="0"/>
              <a:t>Stats</a:t>
            </a:r>
            <a:r>
              <a:rPr lang="fr-FR" dirty="0" smtClean="0"/>
              <a:t> on 5G </a:t>
            </a:r>
            <a:r>
              <a:rPr lang="fr-FR" dirty="0" err="1" smtClean="0"/>
              <a:t>work</a:t>
            </a:r>
            <a:r>
              <a:rPr lang="fr-FR" dirty="0" smtClean="0"/>
              <a:t> </a:t>
            </a:r>
            <a:r>
              <a:rPr lang="fr-FR" smtClean="0"/>
              <a:t>in CT4…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56946" y="3794076"/>
            <a:ext cx="8454791" cy="2483893"/>
          </a:xfrm>
        </p:spPr>
        <p:txBody>
          <a:bodyPr/>
          <a:lstStyle/>
          <a:p>
            <a:pPr lvl="1"/>
            <a:r>
              <a:rPr lang="en-US" dirty="0" smtClean="0"/>
              <a:t>3 3GPP-wide TSs (HTTP/2 usage, API design guidelines and common Data Types)</a:t>
            </a:r>
          </a:p>
          <a:p>
            <a:pPr lvl="1"/>
            <a:r>
              <a:rPr lang="en-US" dirty="0" smtClean="0"/>
              <a:t>1 </a:t>
            </a:r>
            <a:r>
              <a:rPr lang="en-US" dirty="0"/>
              <a:t>upcoming TS (Restauration</a:t>
            </a:r>
            <a:r>
              <a:rPr lang="en-US" dirty="0" smtClean="0"/>
              <a:t>) for CT#81</a:t>
            </a:r>
            <a:endParaRPr lang="en-US" dirty="0"/>
          </a:p>
          <a:p>
            <a:r>
              <a:rPr lang="en-US" dirty="0" smtClean="0"/>
              <a:t> Specifications of 19 APIs based on the REST </a:t>
            </a:r>
            <a:r>
              <a:rPr lang="en-US" dirty="0" smtClean="0"/>
              <a:t>paradigm</a:t>
            </a:r>
          </a:p>
          <a:p>
            <a:r>
              <a:rPr lang="en-US" dirty="0" smtClean="0"/>
              <a:t>… and at least… 3 babies! </a:t>
            </a:r>
            <a:r>
              <a:rPr lang="en-US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8646849"/>
              </p:ext>
            </p:extLst>
          </p:nvPr>
        </p:nvGraphicFramePr>
        <p:xfrm>
          <a:off x="4572000" y="1197591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159220" y="1667309"/>
            <a:ext cx="5108813" cy="152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kern="0" dirty="0" smtClean="0"/>
              <a:t> About 2300 documents</a:t>
            </a:r>
          </a:p>
          <a:p>
            <a:r>
              <a:rPr lang="fr-FR" kern="0" dirty="0" smtClean="0"/>
              <a:t> About 1000 </a:t>
            </a:r>
            <a:r>
              <a:rPr lang="fr-FR" kern="0" dirty="0" err="1" smtClean="0"/>
              <a:t>agreed</a:t>
            </a:r>
            <a:r>
              <a:rPr lang="fr-FR" kern="0" dirty="0" smtClean="0"/>
              <a:t> CR/</a:t>
            </a:r>
            <a:r>
              <a:rPr lang="fr-FR" kern="0" dirty="0" err="1" smtClean="0"/>
              <a:t>pCR</a:t>
            </a:r>
            <a:endParaRPr lang="fr-FR" kern="0" dirty="0" smtClean="0"/>
          </a:p>
          <a:p>
            <a:r>
              <a:rPr lang="fr-FR" kern="0" dirty="0" smtClean="0"/>
              <a:t> 1 TR </a:t>
            </a:r>
            <a:r>
              <a:rPr lang="fr-FR" kern="0" dirty="0" err="1" smtClean="0"/>
              <a:t>approved</a:t>
            </a:r>
            <a:r>
              <a:rPr lang="fr-FR" kern="0" dirty="0" smtClean="0"/>
              <a:t> (CT#78)</a:t>
            </a:r>
          </a:p>
          <a:p>
            <a:r>
              <a:rPr lang="fr-FR" kern="0" dirty="0" smtClean="0"/>
              <a:t> 14 </a:t>
            </a:r>
            <a:r>
              <a:rPr lang="fr-FR" kern="0" dirty="0" err="1" smtClean="0"/>
              <a:t>TSs</a:t>
            </a:r>
            <a:r>
              <a:rPr lang="fr-FR" kern="0" dirty="0" smtClean="0"/>
              <a:t> for </a:t>
            </a:r>
            <a:r>
              <a:rPr lang="fr-FR" kern="0" dirty="0" err="1" smtClean="0"/>
              <a:t>approval</a:t>
            </a:r>
            <a:r>
              <a:rPr lang="fr-FR" kern="0" dirty="0" smtClean="0"/>
              <a:t> (CT#80)</a:t>
            </a:r>
            <a:endParaRPr lang="fr-FR" kern="0" dirty="0"/>
          </a:p>
        </p:txBody>
      </p:sp>
    </p:spTree>
    <p:extLst>
      <p:ext uri="{BB962C8B-B14F-4D97-AF65-F5344CB8AC3E}">
        <p14:creationId xmlns:p14="http://schemas.microsoft.com/office/powerpoint/2010/main" val="1852092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altLang="de-DE" dirty="0" smtClean="0">
                <a:latin typeface="Arial" pitchFamily="34" charset="0"/>
                <a:cs typeface="Arial" pitchFamily="34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9"/>
            <a:ext cx="4927600" cy="442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Meetings since the last CT 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>
                <a:cs typeface="Arial" charset="0"/>
              </a:rPr>
              <a:t>CT4#84 (</a:t>
            </a:r>
            <a:r>
              <a:rPr lang="fr-FR" sz="1800" dirty="0"/>
              <a:t>Kunming, CN</a:t>
            </a:r>
            <a:r>
              <a:rPr lang="sv-SE" altLang="de-DE" sz="1800" dirty="0">
                <a:cs typeface="Arial" charset="0"/>
              </a:rPr>
              <a:t>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445 documents </a:t>
            </a:r>
            <a:r>
              <a:rPr lang="en-US" altLang="de-DE" sz="1600" dirty="0">
                <a:latin typeface="+mn-lt"/>
                <a:cs typeface="Arial" charset="0"/>
              </a:rPr>
              <a:t>– all </a:t>
            </a:r>
            <a:r>
              <a:rPr lang="en-US" altLang="de-DE" sz="1600" dirty="0" smtClean="0">
                <a:latin typeface="+mn-lt"/>
                <a:cs typeface="Arial" charset="0"/>
              </a:rPr>
              <a:t>treated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>
                <a:cs typeface="Arial" charset="0"/>
              </a:rPr>
              <a:t>CT4#85 (Osaka, JP)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643 documents </a:t>
            </a:r>
            <a:r>
              <a:rPr lang="en-US" altLang="de-DE" sz="1600" dirty="0">
                <a:latin typeface="+mn-lt"/>
                <a:cs typeface="Arial" charset="0"/>
              </a:rPr>
              <a:t>– </a:t>
            </a:r>
            <a:r>
              <a:rPr lang="en-US" altLang="de-DE" sz="1600" dirty="0">
                <a:latin typeface="+mn-lt"/>
                <a:cs typeface="Arial" charset="0"/>
              </a:rPr>
              <a:t>all treated</a:t>
            </a:r>
            <a:endParaRPr lang="en-US" altLang="de-DE" sz="1600" dirty="0">
              <a:latin typeface="+mn-lt"/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latin typeface="+mn-lt"/>
                <a:cs typeface="Arial" charset="0"/>
              </a:rPr>
              <a:t>Meeting Report after last </a:t>
            </a:r>
            <a:r>
              <a:rPr lang="de-DE" altLang="de-DE" sz="1600" dirty="0" err="1" smtClean="0">
                <a:latin typeface="+mn-lt"/>
                <a:cs typeface="Arial" charset="0"/>
              </a:rPr>
              <a:t>plenary</a:t>
            </a:r>
            <a:r>
              <a:rPr lang="de-DE" altLang="de-DE" sz="1600" dirty="0" smtClean="0">
                <a:latin typeface="+mn-lt"/>
                <a:cs typeface="Arial" charset="0"/>
              </a:rPr>
              <a:t> in CP-181010</a:t>
            </a:r>
            <a:endParaRPr lang="de-DE" altLang="de-DE" sz="1600" b="1" u="sng" dirty="0" smtClean="0">
              <a:solidFill>
                <a:srgbClr val="FF0000"/>
              </a:solidFill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de-DE" altLang="de-DE" sz="1600" dirty="0" smtClean="0">
              <a:latin typeface="+mn-lt"/>
              <a:cs typeface="Arial" charset="0"/>
            </a:endParaRPr>
          </a:p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Upcoming Meetings before the next CT </a:t>
            </a:r>
            <a:r>
              <a:rPr lang="en-US" altLang="de-DE" sz="1800" dirty="0">
                <a:latin typeface="+mn-lt"/>
                <a:cs typeface="Arial" charset="0"/>
              </a:rPr>
              <a:t>plenary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CT4#85-bis (Sophia-Antipolis, FR)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800" dirty="0" smtClean="0">
                <a:latin typeface="+mn-lt"/>
                <a:cs typeface="Arial" charset="0"/>
              </a:rPr>
              <a:t>CT4#86 (</a:t>
            </a:r>
            <a:r>
              <a:rPr lang="en-US" altLang="de-DE" sz="1800" dirty="0">
                <a:latin typeface="+mn-lt"/>
                <a:cs typeface="Arial" charset="0"/>
              </a:rPr>
              <a:t>West Palm Beach, </a:t>
            </a:r>
            <a:r>
              <a:rPr lang="fr-FR" altLang="de-DE" sz="1800" dirty="0" smtClean="0">
                <a:latin typeface="+mn-lt"/>
                <a:cs typeface="Arial" charset="0"/>
              </a:rPr>
              <a:t>US</a:t>
            </a:r>
            <a:r>
              <a:rPr lang="sv-SE" altLang="de-DE" sz="1800" dirty="0" smtClean="0">
                <a:latin typeface="+mn-lt"/>
                <a:cs typeface="Arial" charset="0"/>
              </a:rPr>
              <a:t>)</a:t>
            </a:r>
            <a:endParaRPr lang="sv-SE" altLang="de-DE" sz="1800" dirty="0">
              <a:latin typeface="+mn-lt"/>
              <a:cs typeface="Arial" charset="0"/>
            </a:endParaRP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sv-SE" altLang="de-DE" sz="1600" dirty="0" smtClean="0">
                <a:latin typeface="+mn-lt"/>
                <a:cs typeface="Arial" charset="0"/>
              </a:rPr>
              <a:t>Full </a:t>
            </a:r>
            <a:r>
              <a:rPr lang="sv-SE" altLang="de-DE" sz="1600" dirty="0">
                <a:latin typeface="+mn-lt"/>
                <a:cs typeface="Arial" charset="0"/>
              </a:rPr>
              <a:t>agenda</a:t>
            </a:r>
          </a:p>
          <a:p>
            <a:pPr lvl="2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latin typeface="+mn-lt"/>
                <a:cs typeface="Arial" charset="0"/>
              </a:rPr>
              <a:t>TSG CT WG</a:t>
            </a:r>
            <a:r>
              <a:rPr lang="de-DE" altLang="de-DE" sz="1800" dirty="0">
                <a:latin typeface="+mn-lt"/>
                <a:cs typeface="Arial" charset="0"/>
              </a:rPr>
              <a:t>4</a:t>
            </a:r>
            <a:r>
              <a:rPr lang="en-US" altLang="de-DE" sz="1800" dirty="0">
                <a:latin typeface="+mn-lt"/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charset="0"/>
              </a:rPr>
              <a:t>Chairman</a:t>
            </a:r>
            <a:r>
              <a:rPr lang="en-US" altLang="de-DE" sz="1800" dirty="0" smtClean="0">
                <a:latin typeface="+mn-lt"/>
                <a:cs typeface="Arial" charset="0"/>
              </a:rPr>
              <a:t>:</a:t>
            </a:r>
          </a:p>
          <a:p>
            <a:pPr marL="1200150" lvl="2" indent="-28575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solidFill>
                  <a:srgbClr val="FF0000"/>
                </a:solidFill>
                <a:latin typeface="+mn-lt"/>
                <a:cs typeface="Arial" charset="0"/>
              </a:rPr>
              <a:t>Lionel Morand </a:t>
            </a:r>
            <a:r>
              <a:rPr lang="en-GB" altLang="de-DE" sz="1800" dirty="0" smtClean="0">
                <a:solidFill>
                  <a:srgbClr val="FF0000"/>
                </a:solidFill>
                <a:latin typeface="+mn-lt"/>
                <a:cs typeface="Arial" charset="0"/>
              </a:rPr>
              <a:t>(</a:t>
            </a:r>
            <a:r>
              <a:rPr lang="de-DE" altLang="de-DE" sz="1800" dirty="0" smtClean="0">
                <a:solidFill>
                  <a:srgbClr val="FF0000"/>
                </a:solidFill>
                <a:latin typeface="+mn-lt"/>
                <a:cs typeface="Arial" charset="0"/>
              </a:rPr>
              <a:t>Orange</a:t>
            </a:r>
            <a:r>
              <a:rPr lang="en-GB" altLang="de-DE" sz="1800" dirty="0" smtClean="0">
                <a:solidFill>
                  <a:srgbClr val="FF0000"/>
                </a:solidFill>
                <a:latin typeface="+mn-lt"/>
                <a:cs typeface="Arial" charset="0"/>
              </a:rPr>
              <a:t> / ETSI)</a:t>
            </a:r>
            <a:endParaRPr lang="en-US" altLang="de-DE" sz="1800" dirty="0">
              <a:solidFill>
                <a:srgbClr val="FF0000"/>
              </a:solidFill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Vice </a:t>
            </a:r>
            <a:r>
              <a:rPr lang="en-US" altLang="de-DE" sz="1800" dirty="0">
                <a:latin typeface="+mn-lt"/>
                <a:cs typeface="Arial" charset="0"/>
              </a:rPr>
              <a:t>chairs:</a:t>
            </a:r>
            <a:endParaRPr lang="en-GB" altLang="de-DE" sz="1800" dirty="0">
              <a:latin typeface="+mn-lt"/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latin typeface="+mn-lt"/>
                <a:cs typeface="Arial" charset="0"/>
              </a:rPr>
              <a:t>Yvette Koza (DT</a:t>
            </a:r>
            <a:r>
              <a:rPr lang="en-GB" altLang="de-DE" sz="1800" dirty="0" smtClean="0">
                <a:latin typeface="+mn-lt"/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de-DE" altLang="de-DE" sz="1800" dirty="0" smtClean="0">
                <a:solidFill>
                  <a:srgbClr val="FF0000"/>
                </a:solidFill>
                <a:latin typeface="+mn-lt"/>
                <a:cs typeface="Arial" charset="0"/>
              </a:rPr>
              <a:t>Peter Schmitt </a:t>
            </a:r>
            <a:r>
              <a:rPr lang="en-GB" altLang="de-DE" sz="1800" dirty="0" smtClean="0">
                <a:solidFill>
                  <a:srgbClr val="FF0000"/>
                </a:solidFill>
                <a:latin typeface="+mn-lt"/>
                <a:cs typeface="Arial" charset="0"/>
              </a:rPr>
              <a:t>(Huawei </a:t>
            </a:r>
            <a:r>
              <a:rPr lang="en-GB" altLang="de-DE" sz="1800" dirty="0">
                <a:solidFill>
                  <a:srgbClr val="FF0000"/>
                </a:solidFill>
                <a:latin typeface="+mn-lt"/>
                <a:cs typeface="Arial" charset="0"/>
              </a:rPr>
              <a:t>/ </a:t>
            </a:r>
            <a:r>
              <a:rPr lang="en-GB" altLang="de-DE" sz="1800" dirty="0" smtClean="0">
                <a:solidFill>
                  <a:srgbClr val="FF0000"/>
                </a:solidFill>
                <a:latin typeface="+mn-lt"/>
                <a:cs typeface="Arial" charset="0"/>
              </a:rPr>
              <a:t>CCSA)</a:t>
            </a:r>
            <a:endParaRPr lang="en-GB" altLang="de-DE" sz="1800" dirty="0">
              <a:solidFill>
                <a:srgbClr val="FF0000"/>
              </a:solidFill>
              <a:latin typeface="+mn-lt"/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MCC </a:t>
            </a:r>
            <a:r>
              <a:rPr lang="en-GB" altLang="de-DE" sz="1800" dirty="0">
                <a:latin typeface="+mn-lt"/>
                <a:cs typeface="Arial" charset="0"/>
              </a:rPr>
              <a:t>support:</a:t>
            </a:r>
          </a:p>
          <a:p>
            <a:pPr marL="1143000" lvl="2" indent="-228600" eaLnBrk="1" hangingPunct="1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GB" altLang="de-DE" sz="1800" dirty="0" smtClean="0">
                <a:latin typeface="+mn-lt"/>
                <a:cs typeface="Arial" charset="0"/>
              </a:rPr>
              <a:t>Kimmo </a:t>
            </a:r>
            <a:r>
              <a:rPr lang="en-GB" altLang="de-DE" sz="1800" dirty="0">
                <a:latin typeface="+mn-lt"/>
                <a:cs typeface="Arial" charset="0"/>
              </a:rPr>
              <a:t>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elected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3399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re-elected since previous plenary 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FF3300"/>
                </a:solidFill>
                <a:cs typeface="Arial" charset="0"/>
              </a:rPr>
              <a:t>Red</a:t>
            </a:r>
            <a:r>
              <a:rPr lang="fi-FI" altLang="de-DE" dirty="0">
                <a:cs typeface="Arial" charset="0"/>
              </a:rPr>
              <a:t> –   for election in coming plenary period</a:t>
            </a:r>
            <a:endParaRPr lang="da-DK" altLang="de-DE" dirty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6" dur="2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8" dur="2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0" dur="2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2" dur="2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4" dur="2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6" dur="2000" fill="hold"/>
                                        <p:tgtEl>
                                          <p:spTgt spid="163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78" dur="2000" fill="hold"/>
                                        <p:tgtEl>
                                          <p:spTgt spid="163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80" dur="2000" fill="hold"/>
                                        <p:tgtEl>
                                          <p:spTgt spid="163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allAtOnce"/>
      <p:bldP spid="16388" grpId="1" build="allAtOnce"/>
      <p:bldP spid="16388" grpId="2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5G Timeline and impacts on CT4</a:t>
            </a:r>
          </a:p>
        </p:txBody>
      </p:sp>
      <p:sp>
        <p:nvSpPr>
          <p:cNvPr id="5" name="Chevron 4"/>
          <p:cNvSpPr/>
          <p:nvPr/>
        </p:nvSpPr>
        <p:spPr bwMode="auto">
          <a:xfrm>
            <a:off x="-1" y="1853184"/>
            <a:ext cx="1300161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Rel-14</a:t>
            </a:r>
          </a:p>
        </p:txBody>
      </p:sp>
      <p:sp>
        <p:nvSpPr>
          <p:cNvPr id="6" name="Chevron 5"/>
          <p:cNvSpPr/>
          <p:nvPr/>
        </p:nvSpPr>
        <p:spPr bwMode="auto">
          <a:xfrm>
            <a:off x="1695449" y="2146173"/>
            <a:ext cx="5048251" cy="242316"/>
          </a:xfrm>
          <a:prstGeom prst="chevron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Rel-15 (5G Phase 1)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228600" y="1295400"/>
            <a:ext cx="4343400" cy="2762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2017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572000" y="1295399"/>
            <a:ext cx="4343400" cy="2762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2018</a:t>
            </a:r>
          </a:p>
        </p:txBody>
      </p:sp>
      <p:cxnSp>
        <p:nvCxnSpPr>
          <p:cNvPr id="10" name="Connecteur droit 9"/>
          <p:cNvCxnSpPr>
            <a:stCxn id="8" idx="2"/>
            <a:endCxn id="6" idx="3"/>
          </p:cNvCxnSpPr>
          <p:nvPr/>
        </p:nvCxnSpPr>
        <p:spPr bwMode="auto">
          <a:xfrm>
            <a:off x="6743700" y="1571624"/>
            <a:ext cx="0" cy="69570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Pentagone 10"/>
          <p:cNvSpPr/>
          <p:nvPr/>
        </p:nvSpPr>
        <p:spPr bwMode="auto">
          <a:xfrm>
            <a:off x="1695449" y="3057525"/>
            <a:ext cx="2876551" cy="276225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kumimoji="0" lang="fr-FR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Study</a:t>
            </a: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Phase on CT aspects for 5G</a:t>
            </a:r>
          </a:p>
        </p:txBody>
      </p:sp>
      <p:sp>
        <p:nvSpPr>
          <p:cNvPr id="12" name="Pentagone 11"/>
          <p:cNvSpPr/>
          <p:nvPr/>
        </p:nvSpPr>
        <p:spPr bwMode="auto">
          <a:xfrm>
            <a:off x="3838573" y="3467100"/>
            <a:ext cx="2895601" cy="275519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3 </a:t>
            </a:r>
            <a:r>
              <a:rPr lang="fr-FR" b="1" dirty="0">
                <a:latin typeface="Arial" pitchFamily="34" charset="0"/>
              </a:rPr>
              <a:t>Normative </a:t>
            </a:r>
            <a:r>
              <a:rPr lang="fr-FR" b="1" dirty="0" smtClean="0">
                <a:latin typeface="Arial" pitchFamily="34" charset="0"/>
              </a:rPr>
              <a:t>Phase</a:t>
            </a:r>
            <a:endParaRPr kumimoji="0" lang="fr-FR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5" name="Connecteur droit 14"/>
          <p:cNvCxnSpPr>
            <a:stCxn id="48" idx="4"/>
            <a:endCxn id="5" idx="3"/>
          </p:cNvCxnSpPr>
          <p:nvPr/>
        </p:nvCxnSpPr>
        <p:spPr bwMode="auto">
          <a:xfrm flipH="1">
            <a:off x="1300160" y="1724591"/>
            <a:ext cx="1" cy="24975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Triangle isocèle 15"/>
          <p:cNvSpPr/>
          <p:nvPr/>
        </p:nvSpPr>
        <p:spPr bwMode="auto">
          <a:xfrm>
            <a:off x="1614485" y="1571623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7" name="Triangle isocèle 16"/>
          <p:cNvSpPr/>
          <p:nvPr/>
        </p:nvSpPr>
        <p:spPr bwMode="auto">
          <a:xfrm>
            <a:off x="1995486" y="157162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riangle isocèle 17"/>
          <p:cNvSpPr/>
          <p:nvPr/>
        </p:nvSpPr>
        <p:spPr bwMode="auto">
          <a:xfrm>
            <a:off x="3038475" y="1571621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" name="Triangle isocèle 18"/>
          <p:cNvSpPr/>
          <p:nvPr/>
        </p:nvSpPr>
        <p:spPr bwMode="auto">
          <a:xfrm>
            <a:off x="3767136" y="157162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Triangle isocèle 19"/>
          <p:cNvSpPr/>
          <p:nvPr/>
        </p:nvSpPr>
        <p:spPr bwMode="auto">
          <a:xfrm>
            <a:off x="4138611" y="1571625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" name="Triangle isocèle 20"/>
          <p:cNvSpPr/>
          <p:nvPr/>
        </p:nvSpPr>
        <p:spPr bwMode="auto">
          <a:xfrm>
            <a:off x="4852984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3119438" y="3467100"/>
            <a:ext cx="728662" cy="275519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Triangle isocèle 22"/>
          <p:cNvSpPr/>
          <p:nvPr/>
        </p:nvSpPr>
        <p:spPr bwMode="auto">
          <a:xfrm>
            <a:off x="5276846" y="1576382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" name="Triangle isocèle 23"/>
          <p:cNvSpPr/>
          <p:nvPr/>
        </p:nvSpPr>
        <p:spPr bwMode="auto">
          <a:xfrm>
            <a:off x="5919784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5" name="Triangle isocèle 24"/>
          <p:cNvSpPr/>
          <p:nvPr/>
        </p:nvSpPr>
        <p:spPr bwMode="auto">
          <a:xfrm>
            <a:off x="6348409" y="1585907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Ellipse 25"/>
          <p:cNvSpPr/>
          <p:nvPr/>
        </p:nvSpPr>
        <p:spPr bwMode="auto">
          <a:xfrm>
            <a:off x="23098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7" name="Ellipse 26"/>
          <p:cNvSpPr/>
          <p:nvPr/>
        </p:nvSpPr>
        <p:spPr bwMode="auto">
          <a:xfrm>
            <a:off x="3393281" y="157638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Ellipse 27"/>
          <p:cNvSpPr/>
          <p:nvPr/>
        </p:nvSpPr>
        <p:spPr bwMode="auto">
          <a:xfrm>
            <a:off x="4481512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9" name="Ellipse 28"/>
          <p:cNvSpPr/>
          <p:nvPr/>
        </p:nvSpPr>
        <p:spPr bwMode="auto">
          <a:xfrm>
            <a:off x="5612606" y="156895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" name="Ellipse 29"/>
          <p:cNvSpPr/>
          <p:nvPr/>
        </p:nvSpPr>
        <p:spPr bwMode="auto">
          <a:xfrm>
            <a:off x="665321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" name="Ellipse 31"/>
          <p:cNvSpPr/>
          <p:nvPr/>
        </p:nvSpPr>
        <p:spPr bwMode="auto">
          <a:xfrm>
            <a:off x="7739061" y="158590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riangle isocèle 32"/>
          <p:cNvSpPr/>
          <p:nvPr/>
        </p:nvSpPr>
        <p:spPr bwMode="auto">
          <a:xfrm>
            <a:off x="702468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" name="Triangle isocèle 33"/>
          <p:cNvSpPr/>
          <p:nvPr/>
        </p:nvSpPr>
        <p:spPr bwMode="auto">
          <a:xfrm>
            <a:off x="7386636" y="1581150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5" name="Chevron 34"/>
          <p:cNvSpPr/>
          <p:nvPr/>
        </p:nvSpPr>
        <p:spPr bwMode="auto">
          <a:xfrm>
            <a:off x="6653212" y="3467100"/>
            <a:ext cx="1176338" cy="275519"/>
          </a:xfrm>
          <a:prstGeom prst="chevro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cxnSp>
        <p:nvCxnSpPr>
          <p:cNvPr id="37" name="Connecteur droit 36"/>
          <p:cNvCxnSpPr>
            <a:stCxn id="32" idx="4"/>
            <a:endCxn id="35" idx="3"/>
          </p:cNvCxnSpPr>
          <p:nvPr/>
        </p:nvCxnSpPr>
        <p:spPr bwMode="auto">
          <a:xfrm>
            <a:off x="7829549" y="1743641"/>
            <a:ext cx="1" cy="18612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Pentagone 40"/>
          <p:cNvSpPr/>
          <p:nvPr/>
        </p:nvSpPr>
        <p:spPr bwMode="auto">
          <a:xfrm>
            <a:off x="247648" y="2676811"/>
            <a:ext cx="5479949" cy="276225"/>
          </a:xfrm>
          <a:prstGeom prst="homePlate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Stage 2 Normative Phase (SA2, SA3, SA6…)</a:t>
            </a:r>
          </a:p>
        </p:txBody>
      </p:sp>
      <p:sp>
        <p:nvSpPr>
          <p:cNvPr id="42" name="Chevron 41"/>
          <p:cNvSpPr/>
          <p:nvPr/>
        </p:nvSpPr>
        <p:spPr bwMode="auto">
          <a:xfrm>
            <a:off x="5645709" y="2676811"/>
            <a:ext cx="1264445" cy="276225"/>
          </a:xfrm>
          <a:prstGeom prst="chevron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45" name="ZoneTexte 44"/>
          <p:cNvSpPr txBox="1"/>
          <p:nvPr/>
        </p:nvSpPr>
        <p:spPr>
          <a:xfrm>
            <a:off x="266698" y="3213892"/>
            <a:ext cx="761747" cy="525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/>
              <a:t>- CT/SA</a:t>
            </a:r>
          </a:p>
          <a:p>
            <a:pPr>
              <a:lnSpc>
                <a:spcPct val="150000"/>
              </a:lnSpc>
            </a:pPr>
            <a:r>
              <a:rPr lang="fr-FR" b="1" dirty="0" smtClean="0"/>
              <a:t>- </a:t>
            </a:r>
            <a:r>
              <a:rPr lang="fr-FR" b="1" dirty="0" err="1" smtClean="0"/>
              <a:t>CTx</a:t>
            </a:r>
            <a:r>
              <a:rPr lang="fr-FR" b="1" dirty="0" smtClean="0"/>
              <a:t> WG</a:t>
            </a:r>
            <a:endParaRPr lang="fr-FR" b="1" dirty="0"/>
          </a:p>
        </p:txBody>
      </p:sp>
      <p:sp>
        <p:nvSpPr>
          <p:cNvPr id="46" name="Triangle isocèle 45"/>
          <p:cNvSpPr/>
          <p:nvPr/>
        </p:nvSpPr>
        <p:spPr bwMode="auto">
          <a:xfrm>
            <a:off x="150016" y="354259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7" name="Ellipse 46"/>
          <p:cNvSpPr/>
          <p:nvPr/>
        </p:nvSpPr>
        <p:spPr bwMode="auto">
          <a:xfrm>
            <a:off x="130966" y="3309142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8" name="Ellipse 47"/>
          <p:cNvSpPr/>
          <p:nvPr/>
        </p:nvSpPr>
        <p:spPr bwMode="auto">
          <a:xfrm>
            <a:off x="1209673" y="1566857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1" name="Chevron 50"/>
          <p:cNvSpPr/>
          <p:nvPr/>
        </p:nvSpPr>
        <p:spPr bwMode="auto">
          <a:xfrm>
            <a:off x="1209673" y="1853184"/>
            <a:ext cx="1200151" cy="242316"/>
          </a:xfrm>
          <a:prstGeom prst="chevron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2" name="Chevron 51"/>
          <p:cNvSpPr/>
          <p:nvPr/>
        </p:nvSpPr>
        <p:spPr bwMode="auto">
          <a:xfrm>
            <a:off x="6677022" y="2139315"/>
            <a:ext cx="1152527" cy="242316"/>
          </a:xfrm>
          <a:prstGeom prst="chevron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5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5">
                  <a:lumMod val="40000"/>
                  <a:lumOff val="6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Extension</a:t>
            </a:r>
          </a:p>
        </p:txBody>
      </p:sp>
      <p:sp>
        <p:nvSpPr>
          <p:cNvPr id="53" name="Chevron 52"/>
          <p:cNvSpPr/>
          <p:nvPr/>
        </p:nvSpPr>
        <p:spPr bwMode="auto">
          <a:xfrm>
            <a:off x="6734174" y="2417064"/>
            <a:ext cx="2181226" cy="242316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Rel-16 (5G Phase 2) </a:t>
            </a:r>
          </a:p>
        </p:txBody>
      </p:sp>
      <p:sp>
        <p:nvSpPr>
          <p:cNvPr id="64" name="Flèche à angle droit 63"/>
          <p:cNvSpPr/>
          <p:nvPr/>
        </p:nvSpPr>
        <p:spPr bwMode="auto">
          <a:xfrm rot="10800000" flipH="1">
            <a:off x="6910154" y="2800579"/>
            <a:ext cx="476481" cy="580796"/>
          </a:xfrm>
          <a:prstGeom prst="bentUpArrow">
            <a:avLst>
              <a:gd name="adj1" fmla="val 14890"/>
              <a:gd name="adj2" fmla="val 25000"/>
              <a:gd name="adj3" fmla="val 25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7" name="Content Placeholder 2"/>
          <p:cNvSpPr>
            <a:spLocks/>
          </p:cNvSpPr>
          <p:nvPr/>
        </p:nvSpPr>
        <p:spPr bwMode="auto">
          <a:xfrm>
            <a:off x="109537" y="4188706"/>
            <a:ext cx="8743950" cy="164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1800" dirty="0" smtClean="0">
                <a:latin typeface="+mn-lt"/>
                <a:cs typeface="Arial" charset="0"/>
              </a:rPr>
              <a:t>5G Timeline and impacts on CT4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TR 100% completed and the normative phase is on the right track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About 92% for the normative phase, with 14 specifications sent for approval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1 TS (Restoration) still under development </a:t>
            </a:r>
            <a:r>
              <a:rPr lang="en-US" altLang="de-DE" sz="1600" dirty="0" smtClean="0">
                <a:latin typeface="+mn-lt"/>
                <a:cs typeface="Arial" charset="0"/>
                <a:sym typeface="Wingdings" panose="05000000000000000000" pitchFamily="2" charset="2"/>
              </a:rPr>
              <a:t> E</a:t>
            </a:r>
            <a:r>
              <a:rPr lang="en-US" altLang="de-DE" sz="1600" dirty="0" smtClean="0">
                <a:latin typeface="+mn-lt"/>
                <a:cs typeface="Arial" charset="0"/>
              </a:rPr>
              <a:t>xtension to CT#81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charset="0"/>
              </a:rPr>
              <a:t>Dependencies: SA5 work on 5G Trace and SA3 work on Security aspects change in the stage 2 definition will delay the work in </a:t>
            </a:r>
            <a:r>
              <a:rPr lang="en-US" altLang="de-DE" sz="1600" dirty="0">
                <a:latin typeface="+mn-lt"/>
                <a:cs typeface="Arial" charset="0"/>
              </a:rPr>
              <a:t>stage 3</a:t>
            </a:r>
          </a:p>
          <a:p>
            <a:pPr marL="800100" lvl="1" indent="-342900" ea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US" altLang="de-DE" sz="1600" b="1" dirty="0">
                <a:solidFill>
                  <a:srgbClr val="FF0000"/>
                </a:solidFill>
                <a:latin typeface="+mn-lt"/>
                <a:cs typeface="Arial" charset="0"/>
              </a:rPr>
              <a:t>Risk</a:t>
            </a:r>
            <a:r>
              <a:rPr lang="en-US" altLang="de-DE" sz="1600" dirty="0">
                <a:latin typeface="+mn-lt"/>
                <a:cs typeface="Arial" charset="0"/>
              </a:rPr>
              <a:t>: </a:t>
            </a:r>
            <a:r>
              <a:rPr lang="en-US" altLang="de-DE" sz="1600" dirty="0" smtClean="0">
                <a:latin typeface="+mn-lt"/>
                <a:cs typeface="Arial" charset="0"/>
              </a:rPr>
              <a:t>Delay in Stage 2 stabilization will delay the Stage 3 completion</a:t>
            </a:r>
            <a:endParaRPr lang="en-US" altLang="de-DE" sz="1600" dirty="0">
              <a:latin typeface="+mn-lt"/>
              <a:cs typeface="Arial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9922" y="3742619"/>
            <a:ext cx="21707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lang="en-US" altLang="de-DE" b="1" i="1" dirty="0" smtClean="0">
                <a:cs typeface="Arial" charset="0"/>
              </a:rPr>
              <a:t>Release </a:t>
            </a:r>
            <a:r>
              <a:rPr lang="en-US" altLang="de-DE" b="1" i="1" dirty="0">
                <a:cs typeface="Arial" charset="0"/>
              </a:rPr>
              <a:t>Timeline </a:t>
            </a:r>
            <a:r>
              <a:rPr lang="en-US" altLang="de-DE" b="1" i="1" dirty="0" smtClean="0">
                <a:cs typeface="Arial" charset="0"/>
              </a:rPr>
              <a:t>(Stage 3 focus)</a:t>
            </a:r>
            <a:endParaRPr lang="en-US" altLang="de-DE" b="1" i="1" dirty="0">
              <a:cs typeface="Arial" charset="0"/>
            </a:endParaRPr>
          </a:p>
        </p:txBody>
      </p:sp>
      <p:sp>
        <p:nvSpPr>
          <p:cNvPr id="13" name="Flèche vers le bas 12"/>
          <p:cNvSpPr/>
          <p:nvPr/>
        </p:nvSpPr>
        <p:spPr bwMode="auto">
          <a:xfrm>
            <a:off x="6669953" y="1075055"/>
            <a:ext cx="178419" cy="246221"/>
          </a:xfrm>
          <a:prstGeom prst="downArrow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44" name="Connecteur droit 43"/>
          <p:cNvCxnSpPr/>
          <p:nvPr/>
        </p:nvCxnSpPr>
        <p:spPr bwMode="auto">
          <a:xfrm>
            <a:off x="6755680" y="1387984"/>
            <a:ext cx="1279" cy="282519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Ellipse 48"/>
          <p:cNvSpPr/>
          <p:nvPr/>
        </p:nvSpPr>
        <p:spPr bwMode="auto">
          <a:xfrm>
            <a:off x="8833173" y="1574531"/>
            <a:ext cx="180975" cy="157734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0" name="Triangle isocèle 49"/>
          <p:cNvSpPr/>
          <p:nvPr/>
        </p:nvSpPr>
        <p:spPr bwMode="auto">
          <a:xfrm>
            <a:off x="8118798" y="156977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4" name="Triangle isocèle 53"/>
          <p:cNvSpPr/>
          <p:nvPr/>
        </p:nvSpPr>
        <p:spPr bwMode="auto">
          <a:xfrm>
            <a:off x="8480748" y="1569774"/>
            <a:ext cx="161925" cy="142875"/>
          </a:xfrm>
          <a:prstGeom prst="triangl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96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2" dur="2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4" dur="2000" fill="hold"/>
                                        <p:tgtEl>
                                          <p:spTgt spid="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6" dur="2000" fill="hold"/>
                                        <p:tgtEl>
                                          <p:spTgt spid="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58" dur="2000" fill="hold"/>
                                        <p:tgtEl>
                                          <p:spTgt spid="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0" dur="2000" fill="hold"/>
                                        <p:tgtEl>
                                          <p:spTgt spid="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72 0.07733  0.1 0.20267  0.077 0.31733  C -0.015 0.31067  -0.093 0.23067  -0.125 0.12133  C -0.047 0.05333  0.051 0.05733  0.125 0.12133  C 0.092 0.23733  0.011 0.31067  -0.077 0.31733  C -0.101 0.19733  -0.068 0.07467  0 0  Z" pathEditMode="relative" ptsTypes="">
                                      <p:cBhvr>
                                        <p:cTn id="62" dur="2000" fill="hold"/>
                                        <p:tgtEl>
                                          <p:spTgt spid="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build="allAtOnce"/>
      <p:bldP spid="67" grpId="1" build="allAtOnce"/>
      <p:bldP spid="67" grpId="2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290275" y="505033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CT4: </a:t>
            </a:r>
            <a:r>
              <a:rPr lang="en-US" altLang="de-DE" dirty="0" smtClean="0">
                <a:latin typeface="Arial" charset="0"/>
                <a:cs typeface="Arial" charset="0"/>
              </a:rPr>
              <a:t>Study on </a:t>
            </a:r>
            <a:r>
              <a:rPr lang="en-US" altLang="de-DE" dirty="0">
                <a:latin typeface="Arial" charset="0"/>
                <a:cs typeface="Arial" charset="0"/>
              </a:rPr>
              <a:t>User-plane </a:t>
            </a:r>
            <a:r>
              <a:rPr lang="en-US" altLang="de-DE" dirty="0" smtClean="0">
                <a:latin typeface="Arial" charset="0"/>
                <a:cs typeface="Arial" charset="0"/>
              </a:rPr>
              <a:t>Protocol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Study Item on User-plane Protocol [FS_UPPS] (CT4)</a:t>
            </a: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Liaise with IETF on the current GTP-U definition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phase: Set of criteria for protocol selection based on Rel-16 requirements and candidate protocol evaluation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Approach: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Investigate solutions alternative to GTP-U, including IETF solutions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Compare GTP-U and other solutions to see if there is matter for user plane protocol swap.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 protocol recommendation will be the outcome of phase 2.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other WGs would need to be involved in this process: RAN3, CT3, etc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Status: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Ongoing discussion into IETF (DMM WG and 5GANGIP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on GTP-U spec and 5GS_ph1 stage 2 related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high-level requirements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archit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QoS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security, etc.)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Phase 2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should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start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on July 2018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619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NAPS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of Northbound APIs for SCEF – SCS/AS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Interworking (CT3)</a:t>
            </a: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upport of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northbound APIs between the SCEF and 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SCS/AS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CT4 impacts: S6m, T6a, S6a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CRs agreed on: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Local deletion of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Monitoring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events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Deletion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of Network Parameter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Configuration in HSS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100% completed</a:t>
            </a:r>
          </a:p>
        </p:txBody>
      </p:sp>
    </p:spTree>
    <p:extLst>
      <p:ext uri="{BB962C8B-B14F-4D97-AF65-F5344CB8AC3E}">
        <p14:creationId xmlns:p14="http://schemas.microsoft.com/office/powerpoint/2010/main" val="1771579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IMSo5G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IMS impact due to 5GS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IP-CAN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impacts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 subscription data related to IMS due to 5G;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impacts on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Cx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interface due to 5G;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impact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Sh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interface due to 5G;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impacts on numbering and addressing in IMS due to 5G.</a:t>
            </a:r>
          </a:p>
          <a:p>
            <a:pPr lvl="1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CRs agreed on: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Storage of IMS related info in the UDR</a:t>
            </a:r>
          </a:p>
          <a:p>
            <a:pPr lvl="1"/>
            <a:r>
              <a:rPr lang="en-US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Location Information in 5GS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Requested Node AMF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100% completed</a:t>
            </a:r>
          </a:p>
        </p:txBody>
      </p:sp>
    </p:spTree>
    <p:extLst>
      <p:ext uri="{BB962C8B-B14F-4D97-AF65-F5344CB8AC3E}">
        <p14:creationId xmlns:p14="http://schemas.microsoft.com/office/powerpoint/2010/main" val="33423445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INOBEAR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Increasing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number of EPS bearers (stage 3)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stage 3 protocol aspects of increasing the number of EPS bearers (INOBEAR) to 15 in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Rel-15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CRs agreed on: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Extending EPS Bearer Identity for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INOBEAR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INOBEAR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for Create Bearer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Request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support of INOBEAR in mobility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procedures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100% completed</a:t>
            </a:r>
          </a:p>
        </p:txBody>
      </p:sp>
    </p:spTree>
    <p:extLst>
      <p:ext uri="{BB962C8B-B14F-4D97-AF65-F5344CB8AC3E}">
        <p14:creationId xmlns:p14="http://schemas.microsoft.com/office/powerpoint/2010/main" val="29560609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err="1">
                <a:latin typeface="Arial" charset="0"/>
                <a:cs typeface="Arial" charset="0"/>
              </a:rPr>
              <a:t>eVoLP</a:t>
            </a:r>
            <a:r>
              <a:rPr lang="en-US" altLang="de-DE" dirty="0">
                <a:latin typeface="Arial" charset="0"/>
                <a:cs typeface="Arial" charset="0"/>
              </a:rPr>
              <a:t>-CT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 aspects on enhanced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VoLTE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performance 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Update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bearer establishment/modification procedure on S5/S8/S11 interfaces to support handling of the Maximum allowed Packet Loss Rate for Uplink and Downlink to be able to provide the information received by PGW to the MME via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SGW</a:t>
            </a:r>
          </a:p>
          <a:p>
            <a:pPr lvl="1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CRs agreed on: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Support of DL/UL Maximum Packet Loss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Rate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WID: 100% completed</a:t>
            </a:r>
          </a:p>
        </p:txBody>
      </p:sp>
    </p:spTree>
    <p:extLst>
      <p:ext uri="{BB962C8B-B14F-4D97-AF65-F5344CB8AC3E}">
        <p14:creationId xmlns:p14="http://schemas.microsoft.com/office/powerpoint/2010/main" val="31035978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CT4: Update </a:t>
            </a:r>
            <a:r>
              <a:rPr lang="en-US" altLang="de-DE" dirty="0">
                <a:latin typeface="Arial" charset="0"/>
                <a:cs typeface="Arial" charset="0"/>
              </a:rPr>
              <a:t>on </a:t>
            </a:r>
            <a:r>
              <a:rPr lang="en-US" altLang="de-DE" dirty="0" smtClean="0">
                <a:latin typeface="Arial" charset="0"/>
                <a:cs typeface="Arial" charset="0"/>
              </a:rPr>
              <a:t>EDCE5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Title: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EPC enhancements to support 5G New Radio via Dual Connectivity, CT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aspects (CT4)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Objectives: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Support of 5G NR access to core EPC as a “secondary RAT”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CT4 impacts: S6a, MAP, MAP/Diameter interworking, DNS procedures for SGW/PGW selection, S11/S5/S8 </a:t>
            </a:r>
          </a:p>
          <a:p>
            <a:pPr lvl="1"/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CRs agreed on: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Access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Restrictions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accuracy of the Secondary RAT data usage report</a:t>
            </a:r>
            <a:endParaRPr lang="en-US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de-DE" sz="2000" dirty="0" smtClean="0">
                <a:latin typeface="Arial" charset="0"/>
                <a:cs typeface="Arial" charset="0"/>
              </a:rPr>
              <a:t>WID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 100% completed</a:t>
            </a:r>
          </a:p>
          <a:p>
            <a:pPr marL="457200" lvl="1" indent="0">
              <a:buNone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0056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CT </a:t>
            </a:r>
            <a:r>
              <a:rPr lang="en-US" altLang="de-DE" dirty="0" smtClean="0">
                <a:latin typeface="Arial" charset="0"/>
                <a:cs typeface="Arial" charset="0"/>
              </a:rPr>
              <a:t>Plenary Decisions </a:t>
            </a:r>
            <a:r>
              <a:rPr lang="de-DE" altLang="de-DE" dirty="0">
                <a:latin typeface="Arial" charset="0"/>
                <a:cs typeface="Arial" charset="0"/>
              </a:rPr>
              <a:t>f</a:t>
            </a:r>
            <a:r>
              <a:rPr lang="en-US" altLang="de-DE" dirty="0" smtClean="0">
                <a:latin typeface="Arial" charset="0"/>
                <a:cs typeface="Arial" charset="0"/>
              </a:rPr>
              <a:t>or </a:t>
            </a:r>
            <a:r>
              <a:rPr lang="de-DE" altLang="de-DE" dirty="0" smtClean="0">
                <a:latin typeface="Arial" charset="0"/>
                <a:cs typeface="Arial" charset="0"/>
              </a:rPr>
              <a:t>CT4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1600200"/>
            <a:ext cx="8686800" cy="489560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lvl="0"/>
            <a:r>
              <a:rPr lang="en-GB" sz="2000" dirty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908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en-US" altLang="de-DE" dirty="0">
                <a:latin typeface="Arial" charset="0"/>
                <a:cs typeface="Arial" charset="0"/>
              </a:rPr>
              <a:t>Incoming liaisons to CT plenary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29549" y="1600200"/>
            <a:ext cx="8686800" cy="489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000" kern="0" smtClean="0">
                <a:latin typeface="Arial" pitchFamily="34" charset="0"/>
                <a:cs typeface="Arial" pitchFamily="34" charset="0"/>
              </a:rPr>
              <a:t>None.</a:t>
            </a:r>
            <a:endParaRPr lang="en-GB" sz="1800" i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59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For CT Plenary action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49250" y="1435100"/>
            <a:ext cx="8686800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sz="2000" dirty="0" smtClean="0">
                <a:latin typeface="Arial" pitchFamily="34" charset="0"/>
                <a:cs typeface="Arial" pitchFamily="34" charset="0"/>
              </a:rPr>
              <a:t>none</a:t>
            </a:r>
            <a:endParaRPr lang="en-US" sz="1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78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832652"/>
            <a:ext cx="8433975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+mn-lt"/>
                <a:cs typeface="Arial" pitchFamily="34" charset="0"/>
              </a:rPr>
              <a:t> </a:t>
            </a:r>
            <a:r>
              <a:rPr lang="en-US" altLang="de-DE" sz="2000" dirty="0">
                <a:latin typeface="+mn-lt"/>
                <a:cs typeface="Arial" pitchFamily="34" charset="0"/>
              </a:rPr>
              <a:t>TSG CT WG</a:t>
            </a:r>
            <a:r>
              <a:rPr lang="de-DE" altLang="de-DE" sz="2000" dirty="0">
                <a:latin typeface="+mn-lt"/>
                <a:cs typeface="Arial" pitchFamily="34" charset="0"/>
              </a:rPr>
              <a:t>4</a:t>
            </a:r>
            <a:r>
              <a:rPr lang="en-US" altLang="de-DE" sz="2000" dirty="0">
                <a:latin typeface="+mn-lt"/>
                <a:cs typeface="Arial" pitchFamily="34" charset="0"/>
              </a:rPr>
              <a:t> statistics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:</a:t>
            </a: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94 (84 BCF + 10 A)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Change </a:t>
            </a:r>
            <a:r>
              <a:rPr lang="en-US" altLang="de-DE" sz="2000" dirty="0">
                <a:latin typeface="+mn-lt"/>
                <a:cs typeface="Arial" pitchFamily="34" charset="0"/>
              </a:rPr>
              <a:t>Requests 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360 </a:t>
            </a:r>
            <a:r>
              <a:rPr lang="en-US" altLang="de-DE" sz="2000" dirty="0" err="1" smtClean="0">
                <a:latin typeface="+mn-lt"/>
                <a:cs typeface="Arial" pitchFamily="34" charset="0"/>
              </a:rPr>
              <a:t>pCRs</a:t>
            </a:r>
            <a:r>
              <a:rPr lang="en-US" altLang="de-DE" sz="2000" dirty="0" smtClean="0">
                <a:latin typeface="+mn-lt"/>
                <a:cs typeface="Arial" pitchFamily="34" charset="0"/>
              </a:rPr>
              <a:t> agreed on 5G_Phase 1  related TSs</a:t>
            </a:r>
            <a:endParaRPr lang="nb-NO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agreed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+mn-lt"/>
                <a:cs typeface="Arial" pitchFamily="34" charset="0"/>
              </a:rPr>
              <a:t>3</a:t>
            </a: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new Study Item and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000" dirty="0" smtClean="0">
                <a:latin typeface="+mn-lt"/>
                <a:cs typeface="Arial" pitchFamily="34" charset="0"/>
              </a:rPr>
              <a:t>Work </a:t>
            </a:r>
            <a:r>
              <a:rPr lang="nb-NO" altLang="de-DE" sz="2000" dirty="0">
                <a:latin typeface="+mn-lt"/>
                <a:cs typeface="Arial" pitchFamily="34" charset="0"/>
              </a:rPr>
              <a:t>Items / Study Items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endorsed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+mn-lt"/>
                <a:cs typeface="Arial" pitchFamily="34" charset="0"/>
              </a:rPr>
              <a:t>0</a:t>
            </a: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 </a:t>
            </a:r>
            <a:r>
              <a:rPr lang="nb-NO" altLang="de-DE" sz="2000" dirty="0">
                <a:latin typeface="+mn-lt"/>
                <a:cs typeface="Arial" pitchFamily="34" charset="0"/>
              </a:rPr>
              <a:t>new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Work Item and </a:t>
            </a:r>
            <a:r>
              <a:rPr lang="nb-NO" altLang="de-DE" sz="20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2 </a:t>
            </a:r>
            <a:r>
              <a:rPr lang="nb-NO" altLang="de-DE" sz="2000" dirty="0">
                <a:latin typeface="+mn-lt"/>
                <a:cs typeface="Arial" pitchFamily="34" charset="0"/>
              </a:rPr>
              <a:t>revised Work 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Items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000" dirty="0" smtClean="0">
                <a:latin typeface="+mn-lt"/>
                <a:cs typeface="Arial" pitchFamily="34" charset="0"/>
              </a:rPr>
              <a:t>TS/TRs</a:t>
            </a:r>
            <a:r>
              <a:rPr lang="nb-NO" altLang="de-DE" sz="2000" dirty="0" smtClean="0">
                <a:latin typeface="+mn-lt"/>
                <a:cs typeface="Arial" pitchFamily="34" charset="0"/>
              </a:rPr>
              <a:t> sent for information and approval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18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14</a:t>
            </a:r>
            <a:r>
              <a:rPr lang="nb-NO" altLang="de-DE" sz="1800" dirty="0" smtClean="0">
                <a:latin typeface="+mn-lt"/>
                <a:cs typeface="Arial" pitchFamily="34" charset="0"/>
              </a:rPr>
              <a:t> TS for </a:t>
            </a:r>
            <a:r>
              <a:rPr lang="fr-FR" altLang="de-DE" sz="1800" dirty="0" smtClean="0">
                <a:latin typeface="+mn-lt"/>
                <a:cs typeface="Arial" pitchFamily="34" charset="0"/>
              </a:rPr>
              <a:t>sent for </a:t>
            </a:r>
            <a:r>
              <a:rPr lang="fr-FR" altLang="de-DE" sz="1800" dirty="0" err="1" smtClean="0">
                <a:latin typeface="+mn-lt"/>
                <a:cs typeface="Arial" pitchFamily="34" charset="0"/>
              </a:rPr>
              <a:t>approval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000" dirty="0" smtClean="0">
                <a:latin typeface="+mn-lt"/>
                <a:cs typeface="Arial" pitchFamily="34" charset="0"/>
              </a:rPr>
              <a:t>Participation: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 smtClean="0">
                <a:latin typeface="+mn-lt"/>
                <a:cs typeface="Arial" pitchFamily="34" charset="0"/>
              </a:rPr>
              <a:t>CT4 #83: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73</a:t>
            </a:r>
            <a:r>
              <a:rPr lang="de-DE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</a:t>
            </a:r>
          </a:p>
          <a:p>
            <a:pPr lvl="3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defRPr/>
            </a:pPr>
            <a:r>
              <a:rPr lang="en-GB" sz="1600" u="sng" dirty="0">
                <a:latin typeface="+mn-lt"/>
                <a:hlinkClick r:id="rId3"/>
              </a:rPr>
              <a:t>https://</a:t>
            </a:r>
            <a:r>
              <a:rPr lang="en-GB" sz="1600" u="sng" dirty="0" smtClean="0">
                <a:latin typeface="+mn-lt"/>
                <a:hlinkClick r:id="rId3"/>
              </a:rPr>
              <a:t>webapp.etsi.org/3GPPRegistration/fViewPart.asp?mid=31995</a:t>
            </a:r>
            <a:endParaRPr lang="en-GB" sz="1600" u="sng" dirty="0" smtClean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Attended Participants</a:t>
            </a:r>
            <a:endParaRPr lang="en-US" altLang="de-DE" sz="1600" dirty="0">
              <a:latin typeface="+mn-lt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latin typeface="+mn-lt"/>
                <a:cs typeface="Arial" pitchFamily="34" charset="0"/>
              </a:rPr>
              <a:t>CT4 </a:t>
            </a:r>
            <a:r>
              <a:rPr lang="en-US" altLang="de-DE" sz="1800" dirty="0" smtClean="0">
                <a:latin typeface="+mn-lt"/>
                <a:cs typeface="Arial" pitchFamily="34" charset="0"/>
              </a:rPr>
              <a:t>#84: </a:t>
            </a:r>
            <a:endParaRPr lang="en-US" altLang="de-DE" sz="1800" dirty="0">
              <a:latin typeface="+mn-lt"/>
              <a:cs typeface="Arial" pitchFamily="34" charset="0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95 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Registered Participants</a:t>
            </a:r>
          </a:p>
          <a:p>
            <a:pPr lvl="3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defRPr/>
            </a:pPr>
            <a:r>
              <a:rPr lang="en-US" altLang="de-DE" sz="1600" dirty="0">
                <a:latin typeface="+mn-lt"/>
                <a:cs typeface="Arial" pitchFamily="34" charset="0"/>
                <a:hlinkClick r:id="rId4"/>
              </a:rPr>
              <a:t>https://</a:t>
            </a:r>
            <a:r>
              <a:rPr lang="en-US" altLang="de-DE" sz="1600" dirty="0" smtClean="0">
                <a:latin typeface="+mn-lt"/>
                <a:cs typeface="Arial" pitchFamily="34" charset="0"/>
                <a:hlinkClick r:id="rId4"/>
              </a:rPr>
              <a:t>webapp.etsi.org/3GPPRegistration/fViewPart.asp?mid=31996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GB" sz="1600" u="sng" dirty="0" smtClean="0">
                <a:latin typeface="+mn-lt"/>
              </a:rPr>
              <a:t> </a:t>
            </a:r>
            <a:endParaRPr lang="en-GB" sz="1600" u="sng" dirty="0">
              <a:latin typeface="+mn-lt"/>
            </a:endParaRPr>
          </a:p>
          <a:p>
            <a:pPr marL="1657350" lvl="3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/>
            </a:pPr>
            <a:r>
              <a:rPr lang="en-US" altLang="de-DE" sz="1600" dirty="0" smtClean="0">
                <a:latin typeface="+mn-lt"/>
                <a:cs typeface="Arial" pitchFamily="34" charset="0"/>
              </a:rPr>
              <a:t>~</a:t>
            </a:r>
            <a:r>
              <a:rPr lang="en-US" altLang="de-DE" sz="1600" dirty="0" smtClean="0">
                <a:solidFill>
                  <a:srgbClr val="FF0000"/>
                </a:solidFill>
                <a:latin typeface="+mn-lt"/>
                <a:cs typeface="Arial" pitchFamily="34" charset="0"/>
              </a:rPr>
              <a:t>35</a:t>
            </a:r>
            <a:r>
              <a:rPr lang="en-US" altLang="de-DE" sz="1600" dirty="0" smtClean="0">
                <a:latin typeface="+mn-lt"/>
                <a:cs typeface="Arial" pitchFamily="34" charset="0"/>
              </a:rPr>
              <a:t> </a:t>
            </a:r>
            <a:r>
              <a:rPr lang="en-US" altLang="de-DE" sz="1600" dirty="0">
                <a:latin typeface="+mn-lt"/>
                <a:cs typeface="Arial" pitchFamily="34" charset="0"/>
              </a:rPr>
              <a:t>Attended Participants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000" dirty="0">
              <a:latin typeface="+mn-lt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+mn-lt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514350" y="381000"/>
            <a:ext cx="6848475" cy="762000"/>
          </a:xfrm>
        </p:spPr>
        <p:txBody>
          <a:bodyPr/>
          <a:lstStyle/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CRs to CT Plenary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cs typeface="Arial" pitchFamily="34" charset="0"/>
              </a:rPr>
              <a:t>CRs agreed at CT4#84 and CT4#85</a:t>
            </a:r>
            <a:r>
              <a:rPr lang="en-US" sz="2400" dirty="0">
                <a:cs typeface="Arial" pitchFamily="34" charset="0"/>
              </a:rPr>
              <a:t>	 </a:t>
            </a:r>
            <a:r>
              <a:rPr lang="en-US" sz="2400" dirty="0" smtClean="0">
                <a:cs typeface="Arial" pitchFamily="34" charset="0"/>
              </a:rPr>
              <a:t>	  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sz="2000" dirty="0" smtClean="0">
                <a:cs typeface="Arial" pitchFamily="34" charset="0"/>
              </a:rPr>
              <a:t>Rel-8	=</a:t>
            </a:r>
            <a:r>
              <a:rPr lang="en-US" sz="2000" dirty="0">
                <a:cs typeface="Arial" pitchFamily="34" charset="0"/>
              </a:rPr>
              <a:t>	</a:t>
            </a:r>
            <a:r>
              <a:rPr lang="en-US" sz="2000" dirty="0" smtClean="0">
                <a:cs typeface="Arial" pitchFamily="34" charset="0"/>
              </a:rPr>
              <a:t>0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Rel-9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Rel-10	=	0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Rel-11	=	0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Rel-12	=	1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Rel-13	=	1			</a:t>
            </a:r>
            <a:endParaRPr lang="en-US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Rel-14</a:t>
            </a:r>
            <a:r>
              <a:rPr lang="en-GB" sz="2000" dirty="0">
                <a:cs typeface="Arial" pitchFamily="34" charset="0"/>
              </a:rPr>
              <a:t>	</a:t>
            </a:r>
            <a:r>
              <a:rPr lang="en-GB" sz="2000" dirty="0" smtClean="0">
                <a:cs typeface="Arial" pitchFamily="34" charset="0"/>
              </a:rPr>
              <a:t>=	6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Rel-15</a:t>
            </a:r>
            <a:r>
              <a:rPr lang="en-GB" sz="2000" dirty="0">
                <a:cs typeface="Arial" pitchFamily="34" charset="0"/>
              </a:rPr>
              <a:t>	=	</a:t>
            </a:r>
            <a:r>
              <a:rPr lang="en-GB" sz="2000" dirty="0" smtClean="0">
                <a:cs typeface="Arial" pitchFamily="34" charset="0"/>
              </a:rPr>
              <a:t>48</a:t>
            </a:r>
          </a:p>
          <a:p>
            <a:pPr lvl="1">
              <a:lnSpc>
                <a:spcPct val="80000"/>
              </a:lnSpc>
            </a:pPr>
            <a:endParaRPr lang="en-GB" sz="2000" dirty="0" smtClean="0"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cs typeface="Arial" pitchFamily="34" charset="0"/>
              </a:rPr>
              <a:t>Rel-8 to Rel-14 CRs are under FASMO acceptance, i.e. CRs that solve Frequent and Serious </a:t>
            </a:r>
            <a:r>
              <a:rPr lang="en-GB" sz="2000" dirty="0" err="1" smtClean="0">
                <a:cs typeface="Arial" pitchFamily="34" charset="0"/>
              </a:rPr>
              <a:t>Mis</a:t>
            </a:r>
            <a:r>
              <a:rPr lang="en-GB" sz="2000" dirty="0" smtClean="0">
                <a:cs typeface="Arial" pitchFamily="34" charset="0"/>
              </a:rPr>
              <a:t>-operation Only are accepted.</a:t>
            </a:r>
          </a:p>
          <a:p>
            <a:pPr lvl="2">
              <a:lnSpc>
                <a:spcPct val="80000"/>
              </a:lnSpc>
            </a:pPr>
            <a:r>
              <a:rPr lang="en-GB" sz="1600" dirty="0" smtClean="0">
                <a:cs typeface="Arial" pitchFamily="34" charset="0"/>
              </a:rPr>
              <a:t>Careful check of the “Consequences if not approved” even for Rel-14 CRs</a:t>
            </a:r>
            <a:endParaRPr lang="en-US" altLang="de-DE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326522"/>
              </p:ext>
            </p:extLst>
          </p:nvPr>
        </p:nvGraphicFramePr>
        <p:xfrm>
          <a:off x="263936" y="1763160"/>
          <a:ext cx="8216814" cy="3107250"/>
        </p:xfrm>
        <a:graphic>
          <a:graphicData uri="http://schemas.openxmlformats.org/drawingml/2006/table">
            <a:tbl>
              <a:tblPr/>
              <a:tblGrid>
                <a:gridCol w="741780"/>
                <a:gridCol w="741780"/>
                <a:gridCol w="617671"/>
                <a:gridCol w="445827"/>
                <a:gridCol w="543352"/>
                <a:gridCol w="1925310"/>
                <a:gridCol w="710548"/>
                <a:gridCol w="1259030"/>
                <a:gridCol w="1231516"/>
              </a:tblGrid>
              <a:tr h="550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2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CP-18#</a:t>
                      </a:r>
                      <a:endParaRPr lang="en-GB" sz="12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latin typeface="Arial"/>
                          <a:ea typeface="Times New Roman"/>
                          <a:cs typeface="Times New Roman"/>
                        </a:rPr>
                        <a:t>TS</a:t>
                      </a:r>
                      <a:endParaRPr lang="en-GB" sz="1200" b="1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Rev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Affected Specs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WG dependency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CP-181117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29.336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0120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Rel-14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Monitoring Event configuration removal for a group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C4-184511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23.682-0394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SA2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CP-181117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29.336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0121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Rel-15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Monitoring Event configuration removal for a group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C4-184512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23.682-0398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SA2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CP-181122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29.272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0762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Rel-15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Subscription for Aerial UE in 3GPP system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C4-184461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36.413-1587, 36.423-1132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RAN3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RAN3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CP-181124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23.008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0558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-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Rel-15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Storage of subscription data for ciphering keys in HSS to support broadcast of ciphered assistance data in E-UTRAN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C4-184119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23.271-0432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SA2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CP-181124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29.171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0043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Rel-15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Ciphering keys delivery to support broadcast of ciphered assistance data in E-UTRAN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C4-184450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23.271-0432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SA2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CP-181128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29.274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1914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Rel-15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Identification of LTE-M (eMTC) traffic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C4-184609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23.401-3404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SA2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614363" y="5457074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14363" y="5738537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614363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457200" y="390524"/>
            <a:ext cx="6834188" cy="695325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CRs for </a:t>
            </a:r>
            <a:r>
              <a:rPr lang="de-DE" altLang="de-DE" dirty="0" smtClean="0">
                <a:latin typeface="Arial" charset="0"/>
                <a:cs typeface="Arial" charset="0"/>
              </a:rPr>
              <a:t>C</a:t>
            </a:r>
            <a:r>
              <a:rPr lang="nb-NO" altLang="de-DE" dirty="0" smtClean="0">
                <a:latin typeface="Arial" charset="0"/>
                <a:cs typeface="Arial" charset="0"/>
              </a:rPr>
              <a:t>onditional </a:t>
            </a:r>
            <a:r>
              <a:rPr lang="de-DE" altLang="de-DE" dirty="0" smtClean="0">
                <a:latin typeface="Arial" charset="0"/>
                <a:cs typeface="Arial" charset="0"/>
              </a:rPr>
              <a:t>A</a:t>
            </a:r>
            <a:r>
              <a:rPr lang="nb-NO" altLang="de-DE" dirty="0" smtClean="0">
                <a:latin typeface="Arial" charset="0"/>
                <a:cs typeface="Arial" charset="0"/>
              </a:rPr>
              <a:t>pproval (CT</a:t>
            </a:r>
            <a:r>
              <a:rPr lang="de-DE" altLang="de-DE" dirty="0" smtClean="0">
                <a:latin typeface="Arial" charset="0"/>
                <a:cs typeface="Arial" charset="0"/>
              </a:rPr>
              <a:t>4</a:t>
            </a:r>
            <a:r>
              <a:rPr lang="nb-NO" altLang="de-DE" dirty="0" smtClean="0">
                <a:latin typeface="Arial" charset="0"/>
                <a:cs typeface="Arial" charset="0"/>
              </a:rPr>
              <a:t>)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439829"/>
              </p:ext>
            </p:extLst>
          </p:nvPr>
        </p:nvGraphicFramePr>
        <p:xfrm>
          <a:off x="291231" y="1858695"/>
          <a:ext cx="8216814" cy="2992443"/>
        </p:xfrm>
        <a:graphic>
          <a:graphicData uri="http://schemas.openxmlformats.org/drawingml/2006/table">
            <a:tbl>
              <a:tblPr/>
              <a:tblGrid>
                <a:gridCol w="741780"/>
                <a:gridCol w="741780"/>
                <a:gridCol w="617671"/>
                <a:gridCol w="445827"/>
                <a:gridCol w="543352"/>
                <a:gridCol w="1925310"/>
                <a:gridCol w="710548"/>
                <a:gridCol w="1259030"/>
                <a:gridCol w="1231516"/>
              </a:tblGrid>
              <a:tr h="5509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r>
                        <a:rPr lang="en-GB" sz="12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CP-18#</a:t>
                      </a:r>
                      <a:endParaRPr lang="en-GB" sz="12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latin typeface="Arial"/>
                          <a:ea typeface="Times New Roman"/>
                          <a:cs typeface="Times New Roman"/>
                        </a:rPr>
                        <a:t>TS</a:t>
                      </a:r>
                      <a:endParaRPr lang="en-GB" sz="1200" b="1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CR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Rev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err="1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Rel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Title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TD#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Other Affected Specs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WG dependency</a:t>
                      </a:r>
                      <a:endParaRPr lang="en-GB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9554" marR="595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CP-181130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29.336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0122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Rel-15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Deletion of Network Parameter Configuration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C4-184608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23.682-0396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SA2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CP-181132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23.003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0503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Rel-15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Changed length and mapping of 5GS Temporary Identifiers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C4-184331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23.501-0206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SA2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CP-181132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23.003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0505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Rel-15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GUAMI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C4-184332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23.501-0219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SA2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CP-181132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23.003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0507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Rel-15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5G-S-TMSI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C4-184330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23.501-0328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SA2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CP-181132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29.244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0112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Rel-15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PDR for Ethernet PDU session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C4-184540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23.501-0264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SA2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069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CP-181132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29.244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0113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Rel-15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Reporting of UE MAC addresses to the SMF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C4-184541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Arial"/>
                          <a:ea typeface="Times New Roman"/>
                        </a:rPr>
                        <a:t>23.501-0067</a:t>
                      </a:r>
                      <a:endParaRPr lang="fr-FR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/>
                          <a:ea typeface="Times New Roman"/>
                        </a:rPr>
                        <a:t>SA2</a:t>
                      </a:r>
                      <a:endParaRPr lang="fr-FR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ZoneTexte 1"/>
          <p:cNvSpPr txBox="1"/>
          <p:nvPr/>
        </p:nvSpPr>
        <p:spPr>
          <a:xfrm>
            <a:off x="614363" y="5457074"/>
            <a:ext cx="1066800" cy="2462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SA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14363" y="5738537"/>
            <a:ext cx="1066800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RAN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614363" y="6043482"/>
            <a:ext cx="1066800" cy="246221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3803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CRs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067987"/>
            <a:ext cx="8567737" cy="4940088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GB" altLang="de-DE" sz="2400" dirty="0" smtClean="0">
                <a:cs typeface="Arial" charset="0"/>
              </a:rPr>
              <a:t>Rel-15 </a:t>
            </a:r>
            <a:r>
              <a:rPr lang="en-GB" altLang="de-DE" sz="2400" dirty="0">
                <a:cs typeface="Arial" charset="0"/>
              </a:rPr>
              <a:t>CRs (Category B, </a:t>
            </a:r>
            <a:r>
              <a:rPr lang="en-GB" altLang="de-DE" sz="2400" dirty="0" smtClean="0">
                <a:cs typeface="Arial" charset="0"/>
              </a:rPr>
              <a:t>C,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r>
              <a:rPr lang="en-GB" altLang="de-DE" sz="1800" dirty="0" smtClean="0">
                <a:cs typeface="Arial" charset="0"/>
              </a:rPr>
              <a:t>23 agreed CRs</a:t>
            </a:r>
          </a:p>
          <a:p>
            <a:pPr lvl="2">
              <a:lnSpc>
                <a:spcPct val="90000"/>
              </a:lnSpc>
              <a:defRPr/>
            </a:pPr>
            <a:r>
              <a:rPr lang="en-GB" altLang="de-DE" sz="1400" dirty="0" smtClean="0">
                <a:cs typeface="Arial" charset="0"/>
              </a:rPr>
              <a:t>Specifications impacted by 5GS (TS 23.003, </a:t>
            </a:r>
            <a:r>
              <a:rPr lang="en-GB" altLang="de-DE" sz="1400" dirty="0" err="1" smtClean="0">
                <a:cs typeface="Arial" charset="0"/>
              </a:rPr>
              <a:t>Sx</a:t>
            </a:r>
            <a:r>
              <a:rPr lang="en-GB" altLang="de-DE" sz="1400" dirty="0" smtClean="0">
                <a:cs typeface="Arial" charset="0"/>
              </a:rPr>
              <a:t>, GTP)</a:t>
            </a:r>
          </a:p>
          <a:p>
            <a:pPr lvl="2">
              <a:lnSpc>
                <a:spcPct val="90000"/>
              </a:lnSpc>
              <a:defRPr/>
            </a:pPr>
            <a:r>
              <a:rPr lang="en-GB" sz="1400" dirty="0" smtClean="0">
                <a:cs typeface="Arial" charset="0"/>
              </a:rPr>
              <a:t>Stage 2 alignment in EDCE5, NAPS, USOS, CUPS</a:t>
            </a:r>
            <a:endParaRPr lang="en-GB" altLang="de-DE" sz="1400" dirty="0" smtClean="0">
              <a:cs typeface="Arial" charset="0"/>
            </a:endParaRPr>
          </a:p>
          <a:p>
            <a:pPr lvl="2">
              <a:lnSpc>
                <a:spcPct val="90000"/>
              </a:lnSpc>
              <a:defRPr/>
            </a:pPr>
            <a:r>
              <a:rPr lang="fr-FR" altLang="de-DE" sz="1400" dirty="0" err="1" smtClean="0">
                <a:cs typeface="Arial" charset="0"/>
              </a:rPr>
              <a:t>Some</a:t>
            </a:r>
            <a:r>
              <a:rPr lang="fr-FR" altLang="de-DE" sz="1400" dirty="0" smtClean="0">
                <a:cs typeface="Arial" charset="0"/>
              </a:rPr>
              <a:t> TEI15 clarifications/corrections</a:t>
            </a:r>
            <a:endParaRPr lang="en-GB" altLang="de-DE" sz="1400" dirty="0">
              <a:cs typeface="Arial" charset="0"/>
            </a:endParaRPr>
          </a:p>
          <a:p>
            <a:pPr lvl="1">
              <a:lnSpc>
                <a:spcPct val="9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>
                <a:cs typeface="Arial" pitchFamily="34" charset="0"/>
              </a:rPr>
              <a:t>Rel-14 CRs (Category </a:t>
            </a:r>
            <a:r>
              <a:rPr lang="en-GB" altLang="de-DE" sz="2400" dirty="0" smtClean="0">
                <a:cs typeface="Arial" charset="0"/>
              </a:rPr>
              <a:t>F</a:t>
            </a:r>
            <a:r>
              <a:rPr lang="en-GB" sz="2400" dirty="0" smtClean="0">
                <a:cs typeface="Arial" pitchFamily="34" charset="0"/>
              </a:rPr>
              <a:t>)</a:t>
            </a:r>
          </a:p>
          <a:p>
            <a:pPr lvl="1">
              <a:lnSpc>
                <a:spcPct val="80000"/>
              </a:lnSpc>
              <a:defRPr/>
            </a:pPr>
            <a:r>
              <a:rPr lang="en-US" sz="1800" dirty="0" smtClean="0">
                <a:cs typeface="Arial" pitchFamily="34" charset="0"/>
              </a:rPr>
              <a:t>12 agreed CRs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 smtClean="0">
                <a:cs typeface="Arial" pitchFamily="34" charset="0"/>
              </a:rPr>
              <a:t>5 CRs on CUPS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 smtClean="0">
                <a:cs typeface="Arial" pitchFamily="34" charset="0"/>
              </a:rPr>
              <a:t>1 CR on GENCEF</a:t>
            </a:r>
          </a:p>
          <a:p>
            <a:pPr lvl="2">
              <a:lnSpc>
                <a:spcPct val="80000"/>
              </a:lnSpc>
              <a:defRPr/>
            </a:pPr>
            <a:r>
              <a:rPr lang="en-US" sz="1400" dirty="0" smtClean="0">
                <a:cs typeface="Arial" pitchFamily="34" charset="0"/>
              </a:rPr>
              <a:t>1 CR on </a:t>
            </a:r>
            <a:r>
              <a:rPr lang="en-US" sz="1400" dirty="0" err="1" smtClean="0">
                <a:cs typeface="Arial" pitchFamily="34" charset="0"/>
              </a:rPr>
              <a:t>CIoT</a:t>
            </a:r>
            <a:endParaRPr lang="en-US" sz="1400" dirty="0" smtClean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400" dirty="0" smtClean="0">
                <a:cs typeface="Arial" pitchFamily="34" charset="0"/>
              </a:rPr>
              <a:t>Rel-13 CRs (Category F)</a:t>
            </a:r>
            <a:endParaRPr lang="en-GB" sz="2400" dirty="0">
              <a:cs typeface="Arial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fr-FR" altLang="de-DE" sz="1800" dirty="0" smtClean="0">
                <a:cs typeface="Arial" pitchFamily="34" charset="0"/>
              </a:rPr>
              <a:t>1 </a:t>
            </a:r>
            <a:r>
              <a:rPr lang="fr-FR" altLang="de-DE" sz="1800" dirty="0" err="1" smtClean="0">
                <a:cs typeface="Arial" pitchFamily="34" charset="0"/>
              </a:rPr>
              <a:t>agreed</a:t>
            </a:r>
            <a:r>
              <a:rPr lang="fr-FR" altLang="de-DE" sz="1800" dirty="0" smtClean="0">
                <a:cs typeface="Arial" pitchFamily="34" charset="0"/>
              </a:rPr>
              <a:t> CR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de-DE" sz="1400" dirty="0">
                <a:cs typeface="Arial" pitchFamily="34" charset="0"/>
              </a:rPr>
              <a:t>Presence of Monitoring-type AVP in Monitoring event </a:t>
            </a:r>
            <a:r>
              <a:rPr lang="en-US" altLang="de-DE" sz="1400" dirty="0" smtClean="0">
                <a:cs typeface="Arial" pitchFamily="34" charset="0"/>
              </a:rPr>
              <a:t>configuration (MONTE)</a:t>
            </a:r>
            <a:endParaRPr lang="en-GB" altLang="de-DE" sz="1400" dirty="0"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cs typeface="Arial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en-GB" altLang="de-DE" sz="2400" dirty="0">
                <a:cs typeface="Arial" charset="0"/>
              </a:rPr>
              <a:t>Rel-12 CRs (Category F)</a:t>
            </a:r>
            <a:endParaRPr lang="en-GB" altLang="de-DE" sz="2000" dirty="0">
              <a:cs typeface="Arial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fr-FR" altLang="de-DE" sz="1800" dirty="0">
                <a:cs typeface="Arial" pitchFamily="34" charset="0"/>
              </a:rPr>
              <a:t>1 </a:t>
            </a:r>
            <a:r>
              <a:rPr lang="fr-FR" altLang="de-DE" sz="1800" dirty="0" err="1">
                <a:cs typeface="Arial" pitchFamily="34" charset="0"/>
              </a:rPr>
              <a:t>agreed</a:t>
            </a:r>
            <a:r>
              <a:rPr lang="fr-FR" altLang="de-DE" sz="1800" dirty="0">
                <a:cs typeface="Arial" pitchFamily="34" charset="0"/>
              </a:rPr>
              <a:t> CR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de-DE" sz="1400" dirty="0">
                <a:cs typeface="Arial" pitchFamily="34" charset="0"/>
              </a:rPr>
              <a:t>TWAN PLMN-ID encoding (NETLOC, GTP)</a:t>
            </a:r>
          </a:p>
          <a:p>
            <a:pPr lvl="2">
              <a:lnSpc>
                <a:spcPct val="80000"/>
              </a:lnSpc>
              <a:defRPr/>
            </a:pPr>
            <a:endParaRPr lang="en-GB" altLang="de-DE" sz="1800" dirty="0">
              <a:cs typeface="Arial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8001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5900" y="1034357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ea typeface="MS PGothic" pitchFamily="34" charset="-128"/>
                <a:cs typeface="Arial" pitchFamily="34" charset="0"/>
              </a:rPr>
              <a:t>The Chairman wants to: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CT4 delegates for the amazing work achieved on the 5GS related specs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Susana for the coordination and the joint sessions on 5GS work between CT3 and CT4 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WI and spec rapporteurs for their priceless coordination work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Peter Schmitt and Yvette Koza for their help in CT4 management </a:t>
            </a:r>
          </a:p>
          <a:p>
            <a:pPr lvl="1"/>
            <a:r>
              <a:rPr lang="en-GB" altLang="ja-JP" dirty="0">
                <a:ea typeface="MS PGothic" pitchFamily="34" charset="-128"/>
                <a:cs typeface="Arial" pitchFamily="34" charset="0"/>
              </a:rPr>
              <a:t>T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hank Kimmo for his OS skills</a:t>
            </a:r>
          </a:p>
          <a:p>
            <a:pPr lvl="1"/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Thank the hosts of our meeting locations (</a:t>
            </a:r>
            <a:r>
              <a:rPr lang="en-GB" altLang="ja-JP" dirty="0" err="1" smtClean="0">
                <a:ea typeface="MS PGothic" pitchFamily="34" charset="-128"/>
                <a:cs typeface="Arial" pitchFamily="34" charset="0"/>
              </a:rPr>
              <a:t>KunMing</a:t>
            </a:r>
            <a:r>
              <a:rPr lang="en-GB" altLang="ja-JP" dirty="0" smtClean="0">
                <a:ea typeface="MS PGothic" pitchFamily="34" charset="-128"/>
                <a:cs typeface="Arial" pitchFamily="34" charset="0"/>
              </a:rPr>
              <a:t>, Osaka) and ETSI support for IT facilities. </a:t>
            </a:r>
            <a:endParaRPr lang="en-US" altLang="ja-JP" dirty="0" smtClean="0"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599488" y="5753100"/>
            <a:ext cx="395287" cy="222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hangingPunct="0">
              <a:spcBef>
                <a:spcPct val="0"/>
              </a:spcBef>
              <a:buFontTx/>
              <a:buNone/>
            </a:pPr>
            <a:fld id="{C5E5204D-AAEA-45D2-8F14-5356C2D33F0F}" type="slidenum">
              <a:rPr lang="en-GB" altLang="de-DE" sz="1100">
                <a:solidFill>
                  <a:schemeClr val="bg1"/>
                </a:solidFill>
                <a:latin typeface="Arial" charset="0"/>
              </a:rPr>
              <a:pPr eaLnBrk="0" hangingPunct="0">
                <a:spcBef>
                  <a:spcPct val="0"/>
                </a:spcBef>
                <a:buFontTx/>
                <a:buNone/>
              </a:pPr>
              <a:t>35</a:t>
            </a:fld>
            <a:endParaRPr lang="en-GB" altLang="de-DE" sz="110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30723" name="Picture 8" descr="webp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2614613" y="2716213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itle 1"/>
          <p:cNvSpPr>
            <a:spLocks noGrp="1"/>
          </p:cNvSpPr>
          <p:nvPr>
            <p:ph type="title" idx="4294967295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smtClean="0"/>
              <a:t>Thank  You</a:t>
            </a:r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de-DE" altLang="de-DE" sz="1800"/>
          </a:p>
        </p:txBody>
      </p:sp>
      <p:sp>
        <p:nvSpPr>
          <p:cNvPr id="37895" name="Rectangle 11"/>
          <p:cNvSpPr>
            <a:spLocks noChangeArrowheads="1"/>
          </p:cNvSpPr>
          <p:nvPr/>
        </p:nvSpPr>
        <p:spPr bwMode="auto">
          <a:xfrm>
            <a:off x="3179763" y="1404938"/>
            <a:ext cx="27670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fi-FI" sz="2800" b="1" dirty="0" smtClean="0">
                <a:cs typeface="Arial" charset="0"/>
              </a:rPr>
              <a:t>Lionel Morand</a:t>
            </a:r>
            <a:endParaRPr lang="fi-FI" sz="2800" b="1" dirty="0">
              <a:cs typeface="Arial" charset="0"/>
            </a:endParaRPr>
          </a:p>
          <a:p>
            <a:pPr algn="ctr">
              <a:defRPr/>
            </a:pPr>
            <a:r>
              <a:rPr lang="fi-FI" sz="1400" dirty="0">
                <a:cs typeface="Arial" charset="0"/>
              </a:rPr>
              <a:t>3GPP TSG CT </a:t>
            </a:r>
            <a:r>
              <a:rPr lang="fi-FI" sz="1400" dirty="0" smtClean="0">
                <a:cs typeface="Arial" charset="0"/>
              </a:rPr>
              <a:t>WG4 chairman</a:t>
            </a:r>
            <a:endParaRPr lang="fi-FI" sz="1400" dirty="0">
              <a:cs typeface="Arial" charset="0"/>
            </a:endParaRPr>
          </a:p>
          <a:p>
            <a:pPr algn="ctr">
              <a:defRPr/>
            </a:pPr>
            <a:r>
              <a:rPr lang="fi-FI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charset="0"/>
              </a:rPr>
              <a:t>lionel.morand@orange.com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03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CT4 Progress</a:t>
            </a:r>
            <a:endParaRPr lang="fr-FR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66713" y="5916767"/>
            <a:ext cx="8686800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ClrTx/>
              <a:buFont typeface="Arial" charset="0"/>
              <a:buBlip>
                <a:blip r:embed="rId3"/>
              </a:buBlip>
              <a:defRPr/>
            </a:pPr>
            <a:r>
              <a:rPr lang="en-US" altLang="de-DE" sz="1400" dirty="0">
                <a:latin typeface="+mj-lt"/>
                <a:cs typeface="Arial" charset="0"/>
              </a:rPr>
              <a:t>The above table shows the progress for the approved </a:t>
            </a:r>
            <a:r>
              <a:rPr lang="en-US" altLang="de-DE" sz="1400" dirty="0" smtClean="0">
                <a:latin typeface="+mj-lt"/>
                <a:cs typeface="Arial" charset="0"/>
              </a:rPr>
              <a:t>Rel-16 and Rel-15 </a:t>
            </a:r>
            <a:r>
              <a:rPr lang="en-US" altLang="de-DE" sz="1400" dirty="0" err="1" smtClean="0">
                <a:latin typeface="+mj-lt"/>
                <a:cs typeface="Arial" charset="0"/>
              </a:rPr>
              <a:t>WIs</a:t>
            </a:r>
            <a:r>
              <a:rPr lang="en-US" altLang="de-DE" sz="1400" dirty="0" err="1">
                <a:latin typeface="+mj-lt"/>
                <a:cs typeface="Arial" charset="0"/>
              </a:rPr>
              <a:t>.</a:t>
            </a:r>
            <a:endParaRPr lang="en-US" altLang="de-DE" sz="1400" dirty="0">
              <a:latin typeface="+mj-lt"/>
              <a:cs typeface="Arial" charset="0"/>
            </a:endParaRP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602564"/>
              </p:ext>
            </p:extLst>
          </p:nvPr>
        </p:nvGraphicFramePr>
        <p:xfrm>
          <a:off x="132070" y="4548259"/>
          <a:ext cx="34480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6" name="Worksheet" r:id="rId4" imgW="3447955" imgH="1009552" progId="Excel.Sheet.12">
                  <p:embed/>
                </p:oleObj>
              </mc:Choice>
              <mc:Fallback>
                <p:oleObj name="Worksheet" r:id="rId4" imgW="3447955" imgH="100955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070" y="4548259"/>
                        <a:ext cx="3448050" cy="1009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704295"/>
              </p:ext>
            </p:extLst>
          </p:nvPr>
        </p:nvGraphicFramePr>
        <p:xfrm>
          <a:off x="133194" y="1132765"/>
          <a:ext cx="8962404" cy="3166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" name="Worksheet" r:id="rId6" imgW="6524741" imgH="2304963" progId="Excel.Sheet.12">
                  <p:embed/>
                </p:oleObj>
              </mc:Choice>
              <mc:Fallback>
                <p:oleObj name="Worksheet" r:id="rId6" imgW="6524741" imgH="230496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3194" y="1132765"/>
                        <a:ext cx="8962404" cy="3166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06969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Rel-15 Exception </a:t>
            </a:r>
            <a:r>
              <a:rPr lang="fr-FR" dirty="0" err="1" smtClean="0"/>
              <a:t>Sheets</a:t>
            </a:r>
            <a:r>
              <a:rPr lang="fr-FR" dirty="0" smtClean="0"/>
              <a:t> (1/2)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CT4 aspects of 5G System Phase 1 (CP-181112)</a:t>
            </a:r>
          </a:p>
          <a:p>
            <a:pPr lvl="1"/>
            <a:r>
              <a:rPr lang="en-US" dirty="0" smtClean="0"/>
              <a:t>Expected completion date: CT#81</a:t>
            </a:r>
          </a:p>
          <a:p>
            <a:pPr lvl="1"/>
            <a:r>
              <a:rPr lang="en-US" dirty="0" smtClean="0"/>
              <a:t>Tasks:</a:t>
            </a:r>
          </a:p>
          <a:p>
            <a:pPr lvl="2"/>
            <a:r>
              <a:rPr lang="en-US" dirty="0" smtClean="0"/>
              <a:t>Security aspects are not completed (SA3 requirements awaited)</a:t>
            </a:r>
          </a:p>
          <a:p>
            <a:pPr lvl="2"/>
            <a:r>
              <a:rPr lang="en-US" dirty="0" smtClean="0"/>
              <a:t>5GS Restoration procedures, limited to reference point interfaces</a:t>
            </a:r>
          </a:p>
          <a:p>
            <a:pPr lvl="2"/>
            <a:r>
              <a:rPr lang="en-US" dirty="0" smtClean="0"/>
              <a:t>Finalize a few miscellaneous aspects in 5GS specifications</a:t>
            </a:r>
            <a:endParaRPr lang="fr-FR" dirty="0" smtClean="0"/>
          </a:p>
          <a:p>
            <a:r>
              <a:rPr lang="en-GB" dirty="0" smtClean="0"/>
              <a:t>CT4 </a:t>
            </a:r>
            <a:r>
              <a:rPr lang="en-GB" dirty="0"/>
              <a:t>aspects of 5G Trace </a:t>
            </a:r>
            <a:r>
              <a:rPr lang="en-GB" dirty="0" smtClean="0"/>
              <a:t>management (</a:t>
            </a:r>
            <a:r>
              <a:rPr lang="en-GB" dirty="0" smtClean="0"/>
              <a:t>CP-181114)</a:t>
            </a:r>
            <a:endParaRPr lang="en-GB" dirty="0" smtClean="0"/>
          </a:p>
          <a:p>
            <a:pPr lvl="1"/>
            <a:r>
              <a:rPr lang="en-US" dirty="0" smtClean="0"/>
              <a:t>Expected completion date: CT#81</a:t>
            </a:r>
          </a:p>
          <a:p>
            <a:pPr lvl="1"/>
            <a:r>
              <a:rPr lang="en-US" dirty="0" smtClean="0"/>
              <a:t>Task:</a:t>
            </a:r>
          </a:p>
          <a:p>
            <a:pPr lvl="2"/>
            <a:r>
              <a:rPr lang="en-US" dirty="0" smtClean="0"/>
              <a:t>Add </a:t>
            </a:r>
            <a:r>
              <a:rPr lang="en-US" dirty="0"/>
              <a:t>support of </a:t>
            </a:r>
            <a:r>
              <a:rPr lang="en-US" dirty="0" err="1"/>
              <a:t>signalling</a:t>
            </a:r>
            <a:r>
              <a:rPr lang="en-US" dirty="0"/>
              <a:t> based trace activation in 5GS</a:t>
            </a:r>
            <a:r>
              <a:rPr lang="en-US" dirty="0" smtClean="0"/>
              <a:t>.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863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Rel-15 Exception </a:t>
            </a:r>
            <a:r>
              <a:rPr lang="fr-FR" dirty="0" err="1" smtClean="0"/>
              <a:t>Sheets</a:t>
            </a:r>
            <a:r>
              <a:rPr lang="fr-FR" dirty="0" smtClean="0"/>
              <a:t> (2/2)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CT4 aspects of LTE_LIGHT_CON (</a:t>
            </a:r>
            <a:r>
              <a:rPr lang="en-GB" dirty="0" smtClean="0"/>
              <a:t>CP-181113)</a:t>
            </a:r>
            <a:endParaRPr lang="en-GB" dirty="0"/>
          </a:p>
          <a:p>
            <a:pPr lvl="1"/>
            <a:r>
              <a:rPr lang="en-US" dirty="0"/>
              <a:t>Expected completion date: </a:t>
            </a:r>
            <a:r>
              <a:rPr lang="en-US" dirty="0" smtClean="0"/>
              <a:t>CT#81(?)</a:t>
            </a:r>
            <a:endParaRPr lang="en-US" dirty="0"/>
          </a:p>
          <a:p>
            <a:pPr lvl="1"/>
            <a:r>
              <a:rPr lang="en-US" dirty="0"/>
              <a:t>Task:</a:t>
            </a:r>
          </a:p>
          <a:p>
            <a:pPr lvl="2"/>
            <a:r>
              <a:rPr lang="en-US" dirty="0" smtClean="0"/>
              <a:t>???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91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dirty="0" smtClean="0">
                <a:latin typeface="Arial" charset="0"/>
                <a:cs typeface="Arial" charset="0"/>
              </a:rPr>
              <a:t>A</a:t>
            </a:r>
            <a:r>
              <a:rPr lang="de-DE" altLang="de-DE" dirty="0" smtClean="0">
                <a:latin typeface="Arial" charset="0"/>
                <a:cs typeface="Arial" charset="0"/>
              </a:rPr>
              <a:t>greed</a:t>
            </a:r>
            <a:r>
              <a:rPr lang="nb-NO" altLang="de-DE" dirty="0" smtClean="0">
                <a:latin typeface="Arial" charset="0"/>
                <a:cs typeface="Arial" charset="0"/>
              </a:rPr>
              <a:t> </a:t>
            </a:r>
            <a:r>
              <a:rPr lang="de-DE" altLang="de-DE" dirty="0" smtClean="0">
                <a:latin typeface="Arial" charset="0"/>
                <a:cs typeface="Arial" charset="0"/>
              </a:rPr>
              <a:t>N</a:t>
            </a:r>
            <a:r>
              <a:rPr lang="nb-NO" altLang="de-DE" dirty="0" smtClean="0">
                <a:latin typeface="Arial" charset="0"/>
                <a:cs typeface="Arial" charset="0"/>
              </a:rPr>
              <a:t>ew SIs/WIs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469601"/>
              </p:ext>
            </p:extLst>
          </p:nvPr>
        </p:nvGraphicFramePr>
        <p:xfrm>
          <a:off x="228601" y="1273423"/>
          <a:ext cx="8715374" cy="2437517"/>
        </p:xfrm>
        <a:graphic>
          <a:graphicData uri="http://schemas.openxmlformats.org/drawingml/2006/table">
            <a:tbl>
              <a:tblPr/>
              <a:tblGrid>
                <a:gridCol w="995288"/>
                <a:gridCol w="3910819"/>
                <a:gridCol w="1209821"/>
                <a:gridCol w="2599446"/>
              </a:tblGrid>
              <a:tr h="5172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New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9091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CP-181047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New Study on Load and Overload Control of 5GC Service Based Interfaces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 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Requirements and solutions for Load Control and Overload Control in SBA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91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CP-181135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New Study on IETF QUIC Transport for Service Based Interfaces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Work will not start before July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91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CP-181136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New WID on Shared Data Handling on </a:t>
                      </a:r>
                      <a:r>
                        <a:rPr lang="en-GB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Nudm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and </a:t>
                      </a:r>
                      <a:r>
                        <a:rPr lang="en-GB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Nudr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Nokia Shanghai Bell</a:t>
                      </a:r>
                      <a:endParaRPr lang="fr-FR" sz="18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Enhance </a:t>
                      </a:r>
                      <a:r>
                        <a:rPr lang="en-GB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Nudr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and </a:t>
                      </a:r>
                      <a:r>
                        <a:rPr lang="en-GB" sz="14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Nudm</a:t>
                      </a: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-SDM services for signalling optimizations during update of shared subscription data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2"/>
          <p:cNvSpPr txBox="1">
            <a:spLocks/>
          </p:cNvSpPr>
          <p:nvPr/>
        </p:nvSpPr>
        <p:spPr bwMode="auto">
          <a:xfrm>
            <a:off x="658812" y="3442843"/>
            <a:ext cx="68341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fr-FR" altLang="de-DE" kern="0" dirty="0" err="1" smtClean="0">
                <a:latin typeface="Arial" charset="0"/>
                <a:cs typeface="Arial" charset="0"/>
              </a:rPr>
              <a:t>Agreed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fr-FR" altLang="de-DE" kern="0" dirty="0" err="1" smtClean="0">
                <a:latin typeface="Arial" charset="0"/>
                <a:cs typeface="Arial" charset="0"/>
              </a:rPr>
              <a:t>Revised</a:t>
            </a:r>
            <a:r>
              <a:rPr lang="fr-FR" altLang="de-DE" kern="0" dirty="0" smtClean="0">
                <a:latin typeface="Arial" charset="0"/>
                <a:cs typeface="Arial" charset="0"/>
              </a:rPr>
              <a:t> </a:t>
            </a:r>
            <a:r>
              <a:rPr lang="nb-NO" altLang="de-DE" kern="0" dirty="0" smtClean="0">
                <a:latin typeface="Arial" charset="0"/>
                <a:cs typeface="Arial" charset="0"/>
              </a:rPr>
              <a:t>WIs</a:t>
            </a:r>
            <a:endParaRPr lang="en-US" altLang="de-DE" kern="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13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969280"/>
              </p:ext>
            </p:extLst>
          </p:nvPr>
        </p:nvGraphicFramePr>
        <p:xfrm>
          <a:off x="249848" y="4346970"/>
          <a:ext cx="8675076" cy="844473"/>
        </p:xfrm>
        <a:graphic>
          <a:graphicData uri="http://schemas.openxmlformats.org/drawingml/2006/table">
            <a:tbl>
              <a:tblPr/>
              <a:tblGrid>
                <a:gridCol w="978451"/>
                <a:gridCol w="3957850"/>
                <a:gridCol w="1187355"/>
                <a:gridCol w="2551420"/>
              </a:tblGrid>
              <a:tr h="49970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Revised</a:t>
                      </a:r>
                      <a:r>
                        <a:rPr lang="en-GB" sz="1400" b="1" baseline="0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3447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697189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1138514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1138514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1260752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11" name="Rectangle 4"/>
          <p:cNvSpPr txBox="1">
            <a:spLocks/>
          </p:cNvSpPr>
          <p:nvPr/>
        </p:nvSpPr>
        <p:spPr bwMode="auto">
          <a:xfrm>
            <a:off x="600075" y="3037910"/>
            <a:ext cx="6834188" cy="50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de-DE" altLang="de-DE" kern="0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kern="0" dirty="0" smtClean="0">
                <a:latin typeface="Arial" pitchFamily="34" charset="0"/>
                <a:cs typeface="Arial" pitchFamily="34" charset="0"/>
              </a:rPr>
              <a:t> Revised WIs</a:t>
            </a:r>
            <a:endParaRPr lang="en-US" altLang="de-DE" kern="0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699111"/>
              </p:ext>
            </p:extLst>
          </p:nvPr>
        </p:nvGraphicFramePr>
        <p:xfrm>
          <a:off x="234096" y="3702581"/>
          <a:ext cx="8675807" cy="2197785"/>
        </p:xfrm>
        <a:graphic>
          <a:graphicData uri="http://schemas.openxmlformats.org/drawingml/2006/table">
            <a:tbl>
              <a:tblPr/>
              <a:tblGrid>
                <a:gridCol w="1285215"/>
                <a:gridCol w="3432517"/>
                <a:gridCol w="1280160"/>
                <a:gridCol w="2677915"/>
              </a:tblGrid>
              <a:tr h="4909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CP-181081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CT aspects on 5G System - Phase 1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Only Changes in CT1 and CT3 area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44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CP-181083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Revised WID on CT aspects of Complementary Features for voice services over WLAN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Nokia, Nokia Shanghai Bell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 more impact for CT4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4"/>
          <p:cNvSpPr>
            <a:spLocks noGrp="1"/>
          </p:cNvSpPr>
          <p:nvPr>
            <p:ph type="title"/>
          </p:nvPr>
        </p:nvSpPr>
        <p:spPr>
          <a:xfrm>
            <a:off x="600075" y="730280"/>
            <a:ext cx="6834188" cy="507957"/>
          </a:xfrm>
        </p:spPr>
        <p:txBody>
          <a:bodyPr/>
          <a:lstStyle/>
          <a:p>
            <a:r>
              <a:rPr lang="de-DE" altLang="de-DE" dirty="0" err="1" smtClean="0">
                <a:latin typeface="Arial" pitchFamily="34" charset="0"/>
                <a:cs typeface="Arial" pitchFamily="34" charset="0"/>
              </a:rPr>
              <a:t>Endorsed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dirty="0">
                <a:latin typeface="Arial" pitchFamily="34" charset="0"/>
                <a:cs typeface="Arial" pitchFamily="34" charset="0"/>
              </a:rPr>
              <a:t>New 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WIs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646987"/>
              </p:ext>
            </p:extLst>
          </p:nvPr>
        </p:nvGraphicFramePr>
        <p:xfrm>
          <a:off x="234096" y="1394951"/>
          <a:ext cx="8675807" cy="1158871"/>
        </p:xfrm>
        <a:graphic>
          <a:graphicData uri="http://schemas.openxmlformats.org/drawingml/2006/table">
            <a:tbl>
              <a:tblPr/>
              <a:tblGrid>
                <a:gridCol w="1021498"/>
                <a:gridCol w="3684896"/>
                <a:gridCol w="1105468"/>
                <a:gridCol w="2863945"/>
              </a:tblGrid>
              <a:tr h="4718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Endorsed WIDS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Notes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687016">
                <a:tc>
                  <a:txBody>
                    <a:bodyPr/>
                    <a:lstStyle/>
                    <a:p>
                      <a:pPr algn="l" fontAlgn="t"/>
                      <a:endParaRPr lang="fr-FR" sz="1400" b="1" i="0" u="sng" strike="noStrike" dirty="0">
                        <a:solidFill>
                          <a:srgbClr val="0000FF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376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pitchFamily="34" charset="0"/>
                <a:cs typeface="Arial" pitchFamily="34" charset="0"/>
              </a:rPr>
              <a:t>Technical</a:t>
            </a:r>
            <a:r>
              <a:rPr lang="nb-NO" altLang="de-DE" dirty="0" smtClean="0">
                <a:latin typeface="Arial" pitchFamily="34" charset="0"/>
                <a:cs typeface="Arial" pitchFamily="34" charset="0"/>
              </a:rPr>
              <a:t> Specifications sent for Approval (1/2)</a:t>
            </a:r>
            <a:endParaRPr lang="en-US" altLang="de-DE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12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065302"/>
              </p:ext>
            </p:extLst>
          </p:nvPr>
        </p:nvGraphicFramePr>
        <p:xfrm>
          <a:off x="263143" y="1290101"/>
          <a:ext cx="8705850" cy="3888845"/>
        </p:xfrm>
        <a:graphic>
          <a:graphicData uri="http://schemas.openxmlformats.org/drawingml/2006/table">
            <a:tbl>
              <a:tblPr/>
              <a:tblGrid>
                <a:gridCol w="1143626"/>
                <a:gridCol w="4895557"/>
                <a:gridCol w="1097280"/>
                <a:gridCol w="1569387"/>
              </a:tblGrid>
              <a:tr h="2350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err="1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Tdoc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TS Agreed </a:t>
                      </a:r>
                      <a:r>
                        <a:rPr lang="en-GB" sz="1400" b="1" dirty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to go for </a:t>
                      </a: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Information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Source</a:t>
                      </a:r>
                      <a:endParaRPr lang="en-GB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rgbClr val="000000"/>
                          </a:solidFill>
                          <a:latin typeface="Arial"/>
                          <a:ea typeface="Batang"/>
                          <a:cs typeface="Arial"/>
                        </a:rPr>
                        <a:t>Rapporteurs</a:t>
                      </a:r>
                      <a:endParaRPr lang="en-GB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6634" marR="5663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CP-181098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29.500 v1.2.0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Sridhar Bhaskaran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CP-181099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29.501 v1.2.0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Ulrich Wiehe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CP-181100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29.502 v1.2.0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Bruno Landais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CP-181101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29.503 v0.7.0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Nokia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Ulrich Wiehe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CP-181104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29.509 v1.2.0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Orange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Julien Bournelle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CP-181105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29.510 v0.7.0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Ericsson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Jesus De Gregorio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1970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4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CP-181106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3GPP TS 29.511 v1.1.0</a:t>
                      </a:r>
                      <a:endParaRPr lang="fr-FR" sz="14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Deutsche Telekom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Yvette Koza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357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61995</TotalTime>
  <Words>2916</Words>
  <Application>Microsoft Office PowerPoint</Application>
  <PresentationFormat>Affichage à l'écran (4:3)</PresentationFormat>
  <Paragraphs>700</Paragraphs>
  <Slides>35</Slides>
  <Notes>2</Notes>
  <HiddenSlides>0</HiddenSlides>
  <MMClips>0</MMClips>
  <ScaleCrop>false</ScaleCrop>
  <HeadingPairs>
    <vt:vector size="6" baseType="variant"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35</vt:i4>
      </vt:variant>
    </vt:vector>
  </HeadingPairs>
  <TitlesOfParts>
    <vt:vector size="39" baseType="lpstr">
      <vt:lpstr>3gpp</vt:lpstr>
      <vt:lpstr>Custom Design</vt:lpstr>
      <vt:lpstr>1_3gpp</vt:lpstr>
      <vt:lpstr>Worksheet</vt:lpstr>
      <vt:lpstr>Présentation PowerPoint</vt:lpstr>
      <vt:lpstr>TSG CT WG4 Organisation </vt:lpstr>
      <vt:lpstr>Présentation PowerPoint</vt:lpstr>
      <vt:lpstr>CT4 Progress</vt:lpstr>
      <vt:lpstr>Rel-15 Exception Sheets (1/2)</vt:lpstr>
      <vt:lpstr>Rel-15 Exception Sheets (2/2)</vt:lpstr>
      <vt:lpstr>Agreed New SIs/WIs</vt:lpstr>
      <vt:lpstr>Endorsed New WIs</vt:lpstr>
      <vt:lpstr>Technical Specifications sent for Approval (1/2)</vt:lpstr>
      <vt:lpstr>Technical Specifications sent for Approval (2/2)</vt:lpstr>
      <vt:lpstr>LS OUT (1/3)</vt:lpstr>
      <vt:lpstr>LS OUT (2/3)</vt:lpstr>
      <vt:lpstr>LS OUT (3/3)</vt:lpstr>
      <vt:lpstr>CT4: Update on 5GS_Ph1 (1/2)</vt:lpstr>
      <vt:lpstr>CT4: Update on 5GS_Ph1 (2/2)</vt:lpstr>
      <vt:lpstr>CT4: 5GS_Ph1 Highlights (1/3)</vt:lpstr>
      <vt:lpstr>CT4: 5GS_Ph1 Highlights (2/3)</vt:lpstr>
      <vt:lpstr>CT4: 5GS_Ph1 Highlights (3/3)</vt:lpstr>
      <vt:lpstr>Some Stats on 5G work in CT4…</vt:lpstr>
      <vt:lpstr>5G Timeline and impacts on CT4</vt:lpstr>
      <vt:lpstr>CT4: Study on User-plane Protocol</vt:lpstr>
      <vt:lpstr>CT4: Update on NAPS</vt:lpstr>
      <vt:lpstr>CT4: Update on IMSo5G</vt:lpstr>
      <vt:lpstr>CT4: Update on INOBEAR</vt:lpstr>
      <vt:lpstr>CT4: Update on eVoLP-CT</vt:lpstr>
      <vt:lpstr>CT4: Update on EDCE5</vt:lpstr>
      <vt:lpstr>CT Plenary Decisions for CT4</vt:lpstr>
      <vt:lpstr>Incoming liaisons to CT plenary</vt:lpstr>
      <vt:lpstr>For CT Plenary action</vt:lpstr>
      <vt:lpstr>CRs to CT Plenary</vt:lpstr>
      <vt:lpstr>CRs for Conditional Approval (CT4)</vt:lpstr>
      <vt:lpstr>CRs for Conditional Approval (CT4)</vt:lpstr>
      <vt:lpstr>CRs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lionel.morand@orange.com</dc:creator>
  <dc:description>©3GPP 2009. All rights reserved</dc:description>
  <cp:lastModifiedBy>Morand Lionel</cp:lastModifiedBy>
  <cp:revision>1630</cp:revision>
  <dcterms:created xsi:type="dcterms:W3CDTF">2009-10-13T12:22:16Z</dcterms:created>
  <dcterms:modified xsi:type="dcterms:W3CDTF">2018-06-04T13:57:40Z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