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32"/>
  </p:notesMasterIdLst>
  <p:handoutMasterIdLst>
    <p:handoutMasterId r:id="rId33"/>
  </p:handoutMasterIdLst>
  <p:sldIdLst>
    <p:sldId id="337" r:id="rId3"/>
    <p:sldId id="339" r:id="rId4"/>
    <p:sldId id="338" r:id="rId5"/>
    <p:sldId id="516" r:id="rId6"/>
    <p:sldId id="355" r:id="rId7"/>
    <p:sldId id="532" r:id="rId8"/>
    <p:sldId id="500" r:id="rId9"/>
    <p:sldId id="531" r:id="rId10"/>
    <p:sldId id="521" r:id="rId11"/>
    <p:sldId id="470" r:id="rId12"/>
    <p:sldId id="541" r:id="rId13"/>
    <p:sldId id="526" r:id="rId14"/>
    <p:sldId id="540" r:id="rId15"/>
    <p:sldId id="515" r:id="rId16"/>
    <p:sldId id="533" r:id="rId17"/>
    <p:sldId id="522" r:id="rId18"/>
    <p:sldId id="524" r:id="rId19"/>
    <p:sldId id="535" r:id="rId20"/>
    <p:sldId id="523" r:id="rId21"/>
    <p:sldId id="534" r:id="rId22"/>
    <p:sldId id="520" r:id="rId23"/>
    <p:sldId id="530" r:id="rId24"/>
    <p:sldId id="511" r:id="rId25"/>
    <p:sldId id="340" r:id="rId26"/>
    <p:sldId id="387" r:id="rId27"/>
    <p:sldId id="487" r:id="rId28"/>
    <p:sldId id="539" r:id="rId29"/>
    <p:sldId id="372" r:id="rId30"/>
    <p:sldId id="507" r:id="rId31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CC"/>
    <a:srgbClr val="FF0000"/>
    <a:srgbClr val="0000FF"/>
    <a:srgbClr val="72AF2F"/>
    <a:srgbClr val="3399FF"/>
    <a:srgbClr val="999999"/>
    <a:srgbClr val="72732F"/>
    <a:srgbClr val="B1D254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59" autoAdjust="0"/>
    <p:restoredTop sz="94705" autoAdjust="0"/>
  </p:normalViewPr>
  <p:slideViewPr>
    <p:cSldViewPr snapToGrid="0">
      <p:cViewPr varScale="1">
        <p:scale>
          <a:sx n="66" d="100"/>
          <a:sy n="66" d="100"/>
        </p:scale>
        <p:origin x="-13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789" y="-9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  <a:p>
            <a:pPr eaLnBrk="1" hangingPunct="1"/>
            <a:endParaRPr lang="en-US" altLang="de-DE" smtClean="0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9" tIns="46430" rIns="92859" bIns="46430" anchor="b"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B08FE9F-E3AB-4566-ADCD-E14AFC046636}" type="slidenum">
              <a:rPr lang="en-GB" altLang="de-DE" sz="1200">
                <a:latin typeface="Times New Roman" pitchFamily="18" charset="0"/>
              </a:rPr>
              <a:pPr algn="r" eaLnBrk="1" hangingPunct="1"/>
              <a:t>2</a:t>
            </a:fld>
            <a:endParaRPr lang="en-GB" altLang="de-DE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506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814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815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50963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113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3/19/2018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95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3/19/2018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29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3/19/2018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077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3/19/2018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95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3/19/2018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7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3/19/2018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7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75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3/19/2018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232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3/19/2018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45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3/19/2018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34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3/19/2018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0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3/19/2018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1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6977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30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3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5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84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180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065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 Click to edit Master text styles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2B1655FF-5E33-46F1-BB88-97A14AAD3328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3" y="6470650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2018     </a:t>
            </a:r>
            <a:r>
              <a:rPr lang="en-US" altLang="de-DE" dirty="0">
                <a:solidFill>
                  <a:schemeClr val="bg1"/>
                </a:solidFill>
              </a:rPr>
              <a:t>CT WG</a:t>
            </a:r>
            <a:r>
              <a:rPr lang="de-DE" altLang="de-DE" dirty="0">
                <a:solidFill>
                  <a:schemeClr val="bg1"/>
                </a:solidFill>
              </a:rPr>
              <a:t>4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S</a:t>
            </a:r>
            <a:r>
              <a:rPr lang="en-US" altLang="de-DE" dirty="0" err="1">
                <a:solidFill>
                  <a:schemeClr val="bg1"/>
                </a:solidFill>
              </a:rPr>
              <a:t>tatus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R</a:t>
            </a:r>
            <a:r>
              <a:rPr lang="en-US" altLang="de-DE" dirty="0" err="1">
                <a:solidFill>
                  <a:schemeClr val="bg1"/>
                </a:solidFill>
              </a:rPr>
              <a:t>eport</a:t>
            </a:r>
            <a:r>
              <a:rPr lang="en-US" altLang="de-DE" dirty="0">
                <a:solidFill>
                  <a:schemeClr val="bg1"/>
                </a:solidFill>
              </a:rPr>
              <a:t> to TSG </a:t>
            </a:r>
            <a:r>
              <a:rPr lang="en-US" altLang="de-DE" dirty="0" smtClean="0">
                <a:solidFill>
                  <a:schemeClr val="bg1"/>
                </a:solidFill>
              </a:rPr>
              <a:t>CT#79, March 2018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  <p:sldLayoutId id="2147484384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3/19/2018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Excel_Worksheet4.xlsx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ebapp.etsi.org/3GPPRegistration/fViewPart.asp?mid=31995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ebapp.etsi.org/3GPPRegistration/fViewPart.asp?mid=31996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Excel_Worksheet2.xlsx"/><Relationship Id="rId5" Type="http://schemas.openxmlformats.org/officeDocument/2006/relationships/image" Target="../media/image6.emf"/><Relationship Id="rId4" Type="http://schemas.openxmlformats.org/officeDocument/2006/relationships/package" Target="../embeddings/Microsoft_Excel_Worksheet1.xls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79_Chennai/Docs/CP-180093.zip" TargetMode="External"/><Relationship Id="rId2" Type="http://schemas.openxmlformats.org/officeDocument/2006/relationships/hyperlink" Target="http://www.3gpp.org/ftp/tsg_ct/TSG_CT/TSGC_79_Chennai/Docs/CP-180094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ct/TSG_CT/TSGC_79_Chennai/Docs/CP-180098.zip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TSG_CT/TSGC_79_Chennai/Docs/CP-180035.zip" TargetMode="External"/><Relationship Id="rId3" Type="http://schemas.openxmlformats.org/officeDocument/2006/relationships/hyperlink" Target="http://www.3gpp.org/ftp/tsg_ct/TSG_CT/TSGC_79_Chennai/Docs/CP-180029.zip" TargetMode="External"/><Relationship Id="rId7" Type="http://schemas.openxmlformats.org/officeDocument/2006/relationships/hyperlink" Target="http://www.3gpp.org/ftp/tsg_ct/TSG_CT/TSGC_79_Chennai/Docs/CP-180033.zip" TargetMode="External"/><Relationship Id="rId2" Type="http://schemas.openxmlformats.org/officeDocument/2006/relationships/hyperlink" Target="http://www.3gpp.org/ftp/tsg_ct/TSG_CT/TSGC_79_Chennai/Docs/CP-180028.zip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3gpp.org/ftp/tsg_ct/TSG_CT/TSGC_79_Chennai/Docs/CP-180032.zip" TargetMode="External"/><Relationship Id="rId5" Type="http://schemas.openxmlformats.org/officeDocument/2006/relationships/hyperlink" Target="http://www.3gpp.org/ftp/tsg_ct/TSG_CT/TSGC_79_Chennai/Docs/CP-180031.zip" TargetMode="External"/><Relationship Id="rId4" Type="http://schemas.openxmlformats.org/officeDocument/2006/relationships/hyperlink" Target="http://www.3gpp.org/ftp/tsg_ct/TSG_CT/TSGC_79_Chennai/Docs/CP-180030.zip" TargetMode="External"/><Relationship Id="rId9" Type="http://schemas.openxmlformats.org/officeDocument/2006/relationships/hyperlink" Target="http://www.3gpp.org/ftp/tsg_ct/TSG_CT/TSGC_79_Chennai/Docs/CP-180034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WG4_protocollars_ex-CN4/TSGCT4_83_Montreal/Docs/C4-182244.zip" TargetMode="External"/><Relationship Id="rId7" Type="http://schemas.openxmlformats.org/officeDocument/2006/relationships/hyperlink" Target="http://www.3gpp.org/ftp/tsg_ct/WG4_protocollars_ex-CN4/TSGCT4_83_Montreal/Docs/C4-182388.zip" TargetMode="External"/><Relationship Id="rId2" Type="http://schemas.openxmlformats.org/officeDocument/2006/relationships/hyperlink" Target="http://www.3gpp.org/ftp/tsg_ct/WG4_protocollars_ex-CN4/TSGCT4_83_Montreal/Docs/C4-182150.zip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3gpp.org/ftp/tsg_ct/WG4_protocollars_ex-CN4/TSGCT4_83_Montreal/Docs/C4-182306.zip" TargetMode="External"/><Relationship Id="rId5" Type="http://schemas.openxmlformats.org/officeDocument/2006/relationships/hyperlink" Target="http://www.3gpp.org/ftp/tsg_ct/WG4_protocollars_ex-CN4/TSGCT4_83_Montreal/Docs/C4-182254.zip" TargetMode="External"/><Relationship Id="rId4" Type="http://schemas.openxmlformats.org/officeDocument/2006/relationships/hyperlink" Target="http://www.3gpp.org/ftp/tsg_ct/WG4_protocollars_ex-CN4/TSGCT4_83_Montreal/Docs/C4-182247.zip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" y="15240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altLang="de-DE" sz="2400" dirty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2400" dirty="0">
                <a:latin typeface="Arial" pitchFamily="34" charset="0"/>
                <a:cs typeface="Arial" pitchFamily="34" charset="0"/>
              </a:rPr>
              <a:t>4</a:t>
            </a:r>
            <a:r>
              <a:rPr lang="en-GB" altLang="de-DE" sz="2400" dirty="0">
                <a:latin typeface="Arial" pitchFamily="34" charset="0"/>
                <a:cs typeface="Arial" pitchFamily="34" charset="0"/>
              </a:rPr>
              <a:t> Chairman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fr-FR" altLang="de-DE" sz="2400" dirty="0" smtClean="0">
                <a:latin typeface="Arial" pitchFamily="34" charset="0"/>
                <a:cs typeface="Arial" pitchFamily="34" charset="0"/>
              </a:rPr>
              <a:t>Lionel Morand 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de-DE" altLang="de-DE" sz="2400" dirty="0" smtClean="0">
                <a:latin typeface="Arial" pitchFamily="34" charset="0"/>
                <a:cs typeface="Arial" pitchFamily="34" charset="0"/>
              </a:rPr>
              <a:t>Orange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)</a:t>
            </a:r>
            <a:endParaRPr lang="en-GB" altLang="de-DE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641899" y="2011363"/>
            <a:ext cx="559191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CT WG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tatus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eport </a:t>
            </a:r>
            <a:b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</a:b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to TSG CT #79</a:t>
            </a:r>
            <a:endParaRPr lang="en-US" altLang="de-DE" sz="4000" dirty="0" smtClean="0">
              <a:solidFill>
                <a:srgbClr val="FF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1600" b="1" dirty="0"/>
              <a:t>3GPP TSG CT Meeting #79	</a:t>
            </a:r>
            <a:r>
              <a:rPr lang="en-GB" sz="1600" b="1" dirty="0" smtClean="0"/>
              <a:t>			</a:t>
            </a:r>
            <a:r>
              <a:rPr lang="en-GB" sz="1600" b="1" dirty="0" smtClean="0"/>
              <a:t>CP-180147</a:t>
            </a:r>
            <a:endParaRPr lang="fr-FR" sz="1600" dirty="0"/>
          </a:p>
          <a:p>
            <a:r>
              <a:rPr lang="en-GB" sz="1600" b="1" dirty="0"/>
              <a:t>Chennai, India; 19</a:t>
            </a:r>
            <a:r>
              <a:rPr lang="en-GB" sz="1600" b="1" baseline="30000" dirty="0"/>
              <a:t>th</a:t>
            </a:r>
            <a:r>
              <a:rPr lang="en-GB" sz="1600" b="1" dirty="0"/>
              <a:t> – 20</a:t>
            </a:r>
            <a:r>
              <a:rPr lang="en-GB" sz="1600" b="1" baseline="30000" dirty="0"/>
              <a:t>th</a:t>
            </a:r>
            <a:r>
              <a:rPr lang="en-GB" sz="1600" b="1" dirty="0"/>
              <a:t> March 2018</a:t>
            </a:r>
            <a:endParaRPr lang="fr-F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5GS_Ph1 (</a:t>
            </a:r>
            <a:r>
              <a:rPr lang="en-US" altLang="de-DE" dirty="0" smtClean="0">
                <a:latin typeface="Arial" charset="0"/>
                <a:cs typeface="Arial" charset="0"/>
              </a:rPr>
              <a:t>2/3)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Several Conference calls to prepare the meetings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Joint sessions with CT3 for discussions and common conclusions on API specification, API design guidelines and common data types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Exchange with a group of IETF experts on HTTP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For informal technical discussions on HTTP/2, JSON, etc.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sz="2000" dirty="0">
                <a:latin typeface="Arial" pitchFamily="34" charset="0"/>
                <a:cs typeface="Arial" pitchFamily="34" charset="0"/>
              </a:rPr>
              <a:t>Still bring new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delegates into 3GPP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</a:pP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1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316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8508213"/>
              </p:ext>
            </p:extLst>
          </p:nvPr>
        </p:nvGraphicFramePr>
        <p:xfrm>
          <a:off x="2579007" y="5658299"/>
          <a:ext cx="4685074" cy="712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Worksheet" r:id="rId3" imgW="3067068" imgH="466715" progId="Excel.Sheet.12">
                  <p:embed/>
                </p:oleObj>
              </mc:Choice>
              <mc:Fallback>
                <p:oleObj name="Worksheet" r:id="rId3" imgW="3067068" imgH="46671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79007" y="5658299"/>
                        <a:ext cx="4685074" cy="712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5GS_Ph1 </a:t>
            </a:r>
            <a:r>
              <a:rPr lang="en-US" altLang="de-DE" dirty="0" smtClean="0">
                <a:latin typeface="Arial" charset="0"/>
                <a:cs typeface="Arial" charset="0"/>
              </a:rPr>
              <a:t>(3/3)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7387771" y="6125024"/>
            <a:ext cx="13756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(Source: C4-182424)</a:t>
            </a:r>
            <a:endParaRPr lang="fr-FR" dirty="0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287703"/>
              </p:ext>
            </p:extLst>
          </p:nvPr>
        </p:nvGraphicFramePr>
        <p:xfrm>
          <a:off x="188684" y="5667822"/>
          <a:ext cx="1436915" cy="703422"/>
        </p:xfrm>
        <a:graphic>
          <a:graphicData uri="http://schemas.openxmlformats.org/drawingml/2006/table">
            <a:tbl>
              <a:tblPr/>
              <a:tblGrid>
                <a:gridCol w="1436915"/>
              </a:tblGrid>
              <a:tr h="234474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none" strike="noStrike" dirty="0">
                          <a:effectLst/>
                          <a:latin typeface="Arial"/>
                        </a:rPr>
                        <a:t>New 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</a:tr>
              <a:tr h="234474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none" strike="noStrike" dirty="0">
                          <a:effectLst/>
                          <a:latin typeface="Arial"/>
                        </a:rPr>
                        <a:t>New TR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34474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none" strike="noStrike" dirty="0" err="1">
                          <a:effectLst/>
                          <a:latin typeface="Arial"/>
                        </a:rPr>
                        <a:t>Impacted</a:t>
                      </a:r>
                      <a:r>
                        <a:rPr lang="fr-FR" sz="1100" b="1" i="0" u="none" strike="noStrike" dirty="0">
                          <a:effectLst/>
                          <a:latin typeface="Arial"/>
                        </a:rPr>
                        <a:t> </a:t>
                      </a:r>
                      <a:r>
                        <a:rPr lang="fr-FR" sz="1100" b="1" i="0" u="none" strike="noStrike" dirty="0" err="1">
                          <a:effectLst/>
                          <a:latin typeface="Arial"/>
                        </a:rPr>
                        <a:t>Spec</a:t>
                      </a:r>
                      <a:endParaRPr lang="fr-FR" sz="11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Obje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676579"/>
              </p:ext>
            </p:extLst>
          </p:nvPr>
        </p:nvGraphicFramePr>
        <p:xfrm>
          <a:off x="0" y="1167264"/>
          <a:ext cx="9178830" cy="424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Worksheet" r:id="rId5" imgW="7267618" imgH="3362293" progId="Excel.Sheet.12">
                  <p:embed/>
                </p:oleObj>
              </mc:Choice>
              <mc:Fallback>
                <p:oleObj name="Worksheet" r:id="rId5" imgW="7267618" imgH="336229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0" y="1167264"/>
                        <a:ext cx="9178830" cy="424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6128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5GS_Ph1 Highlights (1/2)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API specification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Good progress on the data/resource modeling and related operations in all specs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Vote at CT4#83 on the preferred PATCH-based solution:</a:t>
            </a: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“JSON PATCH” vs “JSON Merge PATCH” vs “JSON PATCH or JSON Merge PATCH per resource”</a:t>
            </a: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Result: the exact PATCH method to use will be defined per resource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UDR resource modelling:</a:t>
            </a: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UDR data/resource model needs to be agreed before being able to go further  on API design in CT3/CT4</a:t>
            </a: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High-level principle agreement reached in CT4#83, used as basis for further work at the next meeting</a:t>
            </a:r>
          </a:p>
          <a:p>
            <a:pPr lvl="1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SBI Design and its Security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Implications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Joint session and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confcall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with SA3 to clarify requirements on N32 interface (Inter-PLMN) and SEPP related functional requirements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CT4 still asks for clarification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foreseen SEPP functionality and the need for application state management, with possible privacy/confidentiality issues</a:t>
            </a:r>
          </a:p>
          <a:p>
            <a:pPr lvl="1"/>
            <a:r>
              <a:rPr lang="en-US" sz="16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Warning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SA3 feedback expected by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end of May at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latest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any specific protocol extension is required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e.g.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need for Application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Layer Security)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Exception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would be required in June to cover the stage 3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til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CT#81 (Sept 2018)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32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5GS_Ph1 (2/2)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API design guideline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query/read operation, use GET whenever possible and Custom operations only as a last resort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Agreement on the definition of an hypermedia format used for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HATEOAS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Agreement to use YAML format for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specifications 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API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versioning using a “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vX.Y.Z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” format for Major, Minor and Patch versions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Word Macro convert Data Model Clauses of Specs into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OpenAPI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schema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definitions</a:t>
            </a:r>
          </a:p>
          <a:p>
            <a:pPr lvl="1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5G Charging Study Phase 1 on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N4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Clarification with SA5 on the online/offline charging functionalities to support over N4, with impacts on the PFCP protocol (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Sx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Next main steps: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Complete UDR data/resource model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Specify 5G related Identifiers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and data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storage in UDM (and other NF)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Agree on basic principles for overload control in 5GS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3087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5G Timeline and impacts on CT4</a:t>
            </a:r>
          </a:p>
        </p:txBody>
      </p:sp>
      <p:sp>
        <p:nvSpPr>
          <p:cNvPr id="5" name="Chevron 4"/>
          <p:cNvSpPr/>
          <p:nvPr/>
        </p:nvSpPr>
        <p:spPr bwMode="auto">
          <a:xfrm>
            <a:off x="-1" y="1853184"/>
            <a:ext cx="1300161" cy="242316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Rel-14</a:t>
            </a:r>
          </a:p>
        </p:txBody>
      </p:sp>
      <p:sp>
        <p:nvSpPr>
          <p:cNvPr id="6" name="Chevron 5"/>
          <p:cNvSpPr/>
          <p:nvPr/>
        </p:nvSpPr>
        <p:spPr bwMode="auto">
          <a:xfrm>
            <a:off x="1695449" y="2146173"/>
            <a:ext cx="5048251" cy="242316"/>
          </a:xfrm>
          <a:prstGeom prst="chevron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Rel-15 (5G Phase 1)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28600" y="1295400"/>
            <a:ext cx="4343400" cy="2762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2017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572000" y="1295399"/>
            <a:ext cx="4343400" cy="2762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2018</a:t>
            </a:r>
          </a:p>
        </p:txBody>
      </p:sp>
      <p:cxnSp>
        <p:nvCxnSpPr>
          <p:cNvPr id="10" name="Connecteur droit 9"/>
          <p:cNvCxnSpPr>
            <a:stCxn id="8" idx="2"/>
            <a:endCxn id="6" idx="3"/>
          </p:cNvCxnSpPr>
          <p:nvPr/>
        </p:nvCxnSpPr>
        <p:spPr bwMode="auto">
          <a:xfrm>
            <a:off x="6743700" y="1571624"/>
            <a:ext cx="0" cy="69570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Pentagone 10"/>
          <p:cNvSpPr/>
          <p:nvPr/>
        </p:nvSpPr>
        <p:spPr bwMode="auto">
          <a:xfrm>
            <a:off x="1695449" y="3057525"/>
            <a:ext cx="2876551" cy="276225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3 </a:t>
            </a:r>
            <a:r>
              <a:rPr kumimoji="0" lang="fr-FR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Study</a:t>
            </a: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Phase on CT aspects for 5G</a:t>
            </a:r>
          </a:p>
        </p:txBody>
      </p:sp>
      <p:sp>
        <p:nvSpPr>
          <p:cNvPr id="12" name="Pentagone 11"/>
          <p:cNvSpPr/>
          <p:nvPr/>
        </p:nvSpPr>
        <p:spPr bwMode="auto">
          <a:xfrm>
            <a:off x="3838573" y="3467100"/>
            <a:ext cx="2895601" cy="275519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3 </a:t>
            </a:r>
            <a:r>
              <a:rPr lang="fr-FR" b="1" dirty="0">
                <a:latin typeface="Arial" pitchFamily="34" charset="0"/>
              </a:rPr>
              <a:t>Normative </a:t>
            </a:r>
            <a:r>
              <a:rPr lang="fr-FR" b="1" dirty="0" smtClean="0">
                <a:latin typeface="Arial" pitchFamily="34" charset="0"/>
              </a:rPr>
              <a:t>Phase</a:t>
            </a:r>
            <a:endParaRPr kumimoji="0" lang="fr-FR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5" name="Connecteur droit 14"/>
          <p:cNvCxnSpPr>
            <a:stCxn id="48" idx="4"/>
            <a:endCxn id="5" idx="3"/>
          </p:cNvCxnSpPr>
          <p:nvPr/>
        </p:nvCxnSpPr>
        <p:spPr bwMode="auto">
          <a:xfrm flipH="1">
            <a:off x="1300160" y="1724591"/>
            <a:ext cx="1" cy="2497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Triangle isocèle 15"/>
          <p:cNvSpPr/>
          <p:nvPr/>
        </p:nvSpPr>
        <p:spPr bwMode="auto">
          <a:xfrm>
            <a:off x="1614485" y="1571623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Triangle isocèle 16"/>
          <p:cNvSpPr/>
          <p:nvPr/>
        </p:nvSpPr>
        <p:spPr bwMode="auto">
          <a:xfrm>
            <a:off x="1995486" y="157162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Triangle isocèle 17"/>
          <p:cNvSpPr/>
          <p:nvPr/>
        </p:nvSpPr>
        <p:spPr bwMode="auto">
          <a:xfrm>
            <a:off x="3038475" y="1571621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Triangle isocèle 18"/>
          <p:cNvSpPr/>
          <p:nvPr/>
        </p:nvSpPr>
        <p:spPr bwMode="auto">
          <a:xfrm>
            <a:off x="3767136" y="157162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Triangle isocèle 19"/>
          <p:cNvSpPr/>
          <p:nvPr/>
        </p:nvSpPr>
        <p:spPr bwMode="auto">
          <a:xfrm>
            <a:off x="4138611" y="1571625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Triangle isocèle 20"/>
          <p:cNvSpPr/>
          <p:nvPr/>
        </p:nvSpPr>
        <p:spPr bwMode="auto">
          <a:xfrm>
            <a:off x="4852984" y="157638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3119438" y="3467100"/>
            <a:ext cx="728662" cy="27551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" name="Triangle isocèle 22"/>
          <p:cNvSpPr/>
          <p:nvPr/>
        </p:nvSpPr>
        <p:spPr bwMode="auto">
          <a:xfrm>
            <a:off x="5276846" y="157638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Triangle isocèle 23"/>
          <p:cNvSpPr/>
          <p:nvPr/>
        </p:nvSpPr>
        <p:spPr bwMode="auto">
          <a:xfrm>
            <a:off x="5919784" y="1585907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" name="Triangle isocèle 24"/>
          <p:cNvSpPr/>
          <p:nvPr/>
        </p:nvSpPr>
        <p:spPr bwMode="auto">
          <a:xfrm>
            <a:off x="6348409" y="1585907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Ellipse 25"/>
          <p:cNvSpPr/>
          <p:nvPr/>
        </p:nvSpPr>
        <p:spPr bwMode="auto">
          <a:xfrm>
            <a:off x="2309812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" name="Ellipse 26"/>
          <p:cNvSpPr/>
          <p:nvPr/>
        </p:nvSpPr>
        <p:spPr bwMode="auto">
          <a:xfrm>
            <a:off x="3393281" y="157638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" name="Ellipse 27"/>
          <p:cNvSpPr/>
          <p:nvPr/>
        </p:nvSpPr>
        <p:spPr bwMode="auto">
          <a:xfrm>
            <a:off x="4481512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" name="Ellipse 28"/>
          <p:cNvSpPr/>
          <p:nvPr/>
        </p:nvSpPr>
        <p:spPr bwMode="auto">
          <a:xfrm>
            <a:off x="5612606" y="156895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" name="Ellipse 29"/>
          <p:cNvSpPr/>
          <p:nvPr/>
        </p:nvSpPr>
        <p:spPr bwMode="auto">
          <a:xfrm>
            <a:off x="6653211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" name="Ellipse 31"/>
          <p:cNvSpPr/>
          <p:nvPr/>
        </p:nvSpPr>
        <p:spPr bwMode="auto">
          <a:xfrm>
            <a:off x="7739061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" name="Triangle isocèle 32"/>
          <p:cNvSpPr/>
          <p:nvPr/>
        </p:nvSpPr>
        <p:spPr bwMode="auto">
          <a:xfrm>
            <a:off x="7024686" y="1581150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Triangle isocèle 33"/>
          <p:cNvSpPr/>
          <p:nvPr/>
        </p:nvSpPr>
        <p:spPr bwMode="auto">
          <a:xfrm>
            <a:off x="7386636" y="1581150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" name="Chevron 34"/>
          <p:cNvSpPr/>
          <p:nvPr/>
        </p:nvSpPr>
        <p:spPr bwMode="auto">
          <a:xfrm>
            <a:off x="6653212" y="3467100"/>
            <a:ext cx="1176338" cy="275519"/>
          </a:xfrm>
          <a:prstGeom prst="chevro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cxnSp>
        <p:nvCxnSpPr>
          <p:cNvPr id="37" name="Connecteur droit 36"/>
          <p:cNvCxnSpPr>
            <a:stCxn id="32" idx="4"/>
            <a:endCxn id="35" idx="3"/>
          </p:cNvCxnSpPr>
          <p:nvPr/>
        </p:nvCxnSpPr>
        <p:spPr bwMode="auto">
          <a:xfrm>
            <a:off x="7829549" y="1743641"/>
            <a:ext cx="1" cy="18612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Pentagone 40"/>
          <p:cNvSpPr/>
          <p:nvPr/>
        </p:nvSpPr>
        <p:spPr bwMode="auto">
          <a:xfrm>
            <a:off x="247648" y="2676811"/>
            <a:ext cx="5479949" cy="276225"/>
          </a:xfrm>
          <a:prstGeom prst="homePlat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2 Normative Phase (SA2, SA3, SA6…)</a:t>
            </a:r>
          </a:p>
        </p:txBody>
      </p:sp>
      <p:sp>
        <p:nvSpPr>
          <p:cNvPr id="42" name="Chevron 41"/>
          <p:cNvSpPr/>
          <p:nvPr/>
        </p:nvSpPr>
        <p:spPr bwMode="auto">
          <a:xfrm>
            <a:off x="5645709" y="2676811"/>
            <a:ext cx="1264445" cy="276225"/>
          </a:xfrm>
          <a:prstGeom prst="chevron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45" name="ZoneTexte 44"/>
          <p:cNvSpPr txBox="1"/>
          <p:nvPr/>
        </p:nvSpPr>
        <p:spPr>
          <a:xfrm>
            <a:off x="266698" y="3213892"/>
            <a:ext cx="761747" cy="5254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b="1" dirty="0" smtClean="0"/>
              <a:t>- CT/SA</a:t>
            </a:r>
          </a:p>
          <a:p>
            <a:pPr>
              <a:lnSpc>
                <a:spcPct val="150000"/>
              </a:lnSpc>
            </a:pPr>
            <a:r>
              <a:rPr lang="fr-FR" b="1" dirty="0" smtClean="0"/>
              <a:t>- </a:t>
            </a:r>
            <a:r>
              <a:rPr lang="fr-FR" b="1" dirty="0" err="1" smtClean="0"/>
              <a:t>CTx</a:t>
            </a:r>
            <a:r>
              <a:rPr lang="fr-FR" b="1" dirty="0" smtClean="0"/>
              <a:t> WG</a:t>
            </a:r>
            <a:endParaRPr lang="fr-FR" b="1" dirty="0"/>
          </a:p>
        </p:txBody>
      </p:sp>
      <p:sp>
        <p:nvSpPr>
          <p:cNvPr id="46" name="Triangle isocèle 45"/>
          <p:cNvSpPr/>
          <p:nvPr/>
        </p:nvSpPr>
        <p:spPr bwMode="auto">
          <a:xfrm>
            <a:off x="150016" y="354259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7" name="Ellipse 46"/>
          <p:cNvSpPr/>
          <p:nvPr/>
        </p:nvSpPr>
        <p:spPr bwMode="auto">
          <a:xfrm>
            <a:off x="130966" y="330914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" name="Ellipse 47"/>
          <p:cNvSpPr/>
          <p:nvPr/>
        </p:nvSpPr>
        <p:spPr bwMode="auto">
          <a:xfrm>
            <a:off x="1209673" y="156685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" name="Chevron 50"/>
          <p:cNvSpPr/>
          <p:nvPr/>
        </p:nvSpPr>
        <p:spPr bwMode="auto">
          <a:xfrm>
            <a:off x="1209673" y="1853184"/>
            <a:ext cx="1200151" cy="242316"/>
          </a:xfrm>
          <a:prstGeom prst="chevron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52" name="Chevron 51"/>
          <p:cNvSpPr/>
          <p:nvPr/>
        </p:nvSpPr>
        <p:spPr bwMode="auto">
          <a:xfrm>
            <a:off x="6677022" y="2139315"/>
            <a:ext cx="1152527" cy="242316"/>
          </a:xfrm>
          <a:prstGeom prst="chevron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53" name="Chevron 52"/>
          <p:cNvSpPr/>
          <p:nvPr/>
        </p:nvSpPr>
        <p:spPr bwMode="auto">
          <a:xfrm>
            <a:off x="6734174" y="2417064"/>
            <a:ext cx="2181226" cy="242316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Rel-16 (5G Phase 2) </a:t>
            </a:r>
          </a:p>
        </p:txBody>
      </p:sp>
      <p:sp>
        <p:nvSpPr>
          <p:cNvPr id="64" name="Flèche à angle droit 63"/>
          <p:cNvSpPr/>
          <p:nvPr/>
        </p:nvSpPr>
        <p:spPr bwMode="auto">
          <a:xfrm rot="10800000" flipH="1">
            <a:off x="6910154" y="2800579"/>
            <a:ext cx="476481" cy="580796"/>
          </a:xfrm>
          <a:prstGeom prst="bentUpArrow">
            <a:avLst>
              <a:gd name="adj1" fmla="val 14890"/>
              <a:gd name="adj2" fmla="val 25000"/>
              <a:gd name="adj3" fmla="val 25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7" name="Content Placeholder 2"/>
          <p:cNvSpPr>
            <a:spLocks/>
          </p:cNvSpPr>
          <p:nvPr/>
        </p:nvSpPr>
        <p:spPr bwMode="auto">
          <a:xfrm>
            <a:off x="109537" y="4188706"/>
            <a:ext cx="8743950" cy="164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5G Timeline and impacts on CT4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TR 100% completed and the normative phase is on the right track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About </a:t>
            </a:r>
            <a:r>
              <a:rPr lang="en-US" altLang="de-DE" sz="1600" dirty="0" smtClean="0">
                <a:solidFill>
                  <a:srgbClr val="FF0000"/>
                </a:solidFill>
                <a:latin typeface="+mn-lt"/>
                <a:cs typeface="Arial" charset="0"/>
              </a:rPr>
              <a:t>50</a:t>
            </a:r>
            <a:r>
              <a:rPr lang="en-US" altLang="de-DE" sz="1600" dirty="0" smtClean="0">
                <a:latin typeface="+mn-lt"/>
                <a:cs typeface="Arial" charset="0"/>
              </a:rPr>
              <a:t>% </a:t>
            </a:r>
            <a:r>
              <a:rPr lang="en-US" altLang="de-DE" sz="1600" dirty="0" smtClean="0">
                <a:latin typeface="+mn-lt"/>
                <a:cs typeface="Arial" charset="0"/>
              </a:rPr>
              <a:t>for the normative phase, with 15 specifications under development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Any major change in </a:t>
            </a:r>
            <a:r>
              <a:rPr lang="en-US" altLang="de-DE" sz="1600" dirty="0">
                <a:latin typeface="+mn-lt"/>
                <a:cs typeface="Arial" charset="0"/>
              </a:rPr>
              <a:t>the stage 2 </a:t>
            </a:r>
            <a:r>
              <a:rPr lang="en-US" altLang="de-DE" sz="1600" dirty="0" smtClean="0">
                <a:latin typeface="+mn-lt"/>
                <a:cs typeface="Arial" charset="0"/>
              </a:rPr>
              <a:t>definition will delay </a:t>
            </a:r>
            <a:r>
              <a:rPr lang="en-US" altLang="de-DE" sz="1600" dirty="0">
                <a:latin typeface="+mn-lt"/>
                <a:cs typeface="Arial" charset="0"/>
              </a:rPr>
              <a:t>the work in stage 3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b="1" dirty="0">
                <a:solidFill>
                  <a:srgbClr val="FF0000"/>
                </a:solidFill>
                <a:latin typeface="+mn-lt"/>
                <a:cs typeface="Arial" charset="0"/>
              </a:rPr>
              <a:t>Risk</a:t>
            </a:r>
            <a:r>
              <a:rPr lang="en-US" altLang="de-DE" sz="1600" dirty="0">
                <a:latin typeface="+mn-lt"/>
                <a:cs typeface="Arial" charset="0"/>
              </a:rPr>
              <a:t>: </a:t>
            </a:r>
            <a:r>
              <a:rPr lang="en-US" altLang="de-DE" sz="1600" dirty="0" smtClean="0">
                <a:latin typeface="+mn-lt"/>
                <a:cs typeface="Arial" charset="0"/>
              </a:rPr>
              <a:t>incomplete Stage 3 based on late stage 2 modifications shifted to Rel-16 (5G phase 2)</a:t>
            </a:r>
            <a:endParaRPr lang="en-US" altLang="de-DE" sz="1600" dirty="0">
              <a:latin typeface="+mn-lt"/>
              <a:cs typeface="Arial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9922" y="3742619"/>
            <a:ext cx="21707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  <a:defRPr/>
            </a:pPr>
            <a:r>
              <a:rPr lang="en-US" altLang="de-DE" b="1" i="1" dirty="0" smtClean="0">
                <a:cs typeface="Arial" charset="0"/>
              </a:rPr>
              <a:t>Release </a:t>
            </a:r>
            <a:r>
              <a:rPr lang="en-US" altLang="de-DE" b="1" i="1" dirty="0">
                <a:cs typeface="Arial" charset="0"/>
              </a:rPr>
              <a:t>Timeline </a:t>
            </a:r>
            <a:r>
              <a:rPr lang="en-US" altLang="de-DE" b="1" i="1" dirty="0" smtClean="0">
                <a:cs typeface="Arial" charset="0"/>
              </a:rPr>
              <a:t>(Stage 3 focus)</a:t>
            </a:r>
            <a:endParaRPr lang="en-US" altLang="de-DE" b="1" i="1" dirty="0">
              <a:cs typeface="Arial" charset="0"/>
            </a:endParaRPr>
          </a:p>
        </p:txBody>
      </p:sp>
      <p:sp>
        <p:nvSpPr>
          <p:cNvPr id="13" name="Flèche vers le bas 12"/>
          <p:cNvSpPr/>
          <p:nvPr/>
        </p:nvSpPr>
        <p:spPr bwMode="auto">
          <a:xfrm>
            <a:off x="5632705" y="1075055"/>
            <a:ext cx="178419" cy="246221"/>
          </a:xfrm>
          <a:prstGeom prst="down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44" name="Connecteur droit 43"/>
          <p:cNvCxnSpPr/>
          <p:nvPr/>
        </p:nvCxnSpPr>
        <p:spPr bwMode="auto">
          <a:xfrm>
            <a:off x="5718432" y="1387984"/>
            <a:ext cx="1279" cy="282519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9" name="Ellipse 48"/>
          <p:cNvSpPr/>
          <p:nvPr/>
        </p:nvSpPr>
        <p:spPr bwMode="auto">
          <a:xfrm>
            <a:off x="8833173" y="1574531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0" name="Triangle isocèle 49"/>
          <p:cNvSpPr/>
          <p:nvPr/>
        </p:nvSpPr>
        <p:spPr bwMode="auto">
          <a:xfrm>
            <a:off x="8118798" y="156977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4" name="Triangle isocèle 53"/>
          <p:cNvSpPr/>
          <p:nvPr/>
        </p:nvSpPr>
        <p:spPr bwMode="auto">
          <a:xfrm>
            <a:off x="8480748" y="156977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96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5" dur="2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7" dur="20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49" dur="20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51" dur="20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53" dur="20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uild="allAtOnce"/>
      <p:bldP spid="67" grpId="1" build="allAtOnce"/>
      <p:bldP spid="67" grpId="2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290275" y="505033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CT4: </a:t>
            </a:r>
            <a:r>
              <a:rPr lang="en-US" altLang="de-DE" dirty="0" smtClean="0">
                <a:latin typeface="Arial" charset="0"/>
                <a:cs typeface="Arial" charset="0"/>
              </a:rPr>
              <a:t>Study on </a:t>
            </a:r>
            <a:r>
              <a:rPr lang="en-US" altLang="de-DE" dirty="0">
                <a:latin typeface="Arial" charset="0"/>
                <a:cs typeface="Arial" charset="0"/>
              </a:rPr>
              <a:t>User-plane </a:t>
            </a:r>
            <a:r>
              <a:rPr lang="en-US" altLang="de-DE" dirty="0" smtClean="0">
                <a:latin typeface="Arial" charset="0"/>
                <a:cs typeface="Arial" charset="0"/>
              </a:rPr>
              <a:t>Protocol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Study Item on User-plane Protocol [FS_UPPS] (CT4)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phase: Liaise with IETF on the current GTP-U definition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phase: Set of criteria for protocol selection based on Rel-16 requirements and candidate protocol evaluation. Phase 2 shall not start earlier than July 2018.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Approach: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Investigate solutions alternative to GTP-U, including IETF solutions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Compare GTP-U and other solutions to see if there is matter for user plane protocol swap.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protocol recommendation will be the outcome of phase 2.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other WGs would need to be involved in this process: RAN3, CT3, etc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Status: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LS sent to IETF (DMM WG and 5GANGIP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to inform about the launch of the CT4 study and provide pointers to GTP-U spec and stage 2 related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high-level requirements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archit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QoS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security, etc.) currently addressed into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5G_ph1</a:t>
            </a:r>
          </a:p>
        </p:txBody>
      </p:sp>
    </p:spTree>
    <p:extLst>
      <p:ext uri="{BB962C8B-B14F-4D97-AF65-F5344CB8AC3E}">
        <p14:creationId xmlns:p14="http://schemas.microsoft.com/office/powerpoint/2010/main" val="24576192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CUPS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8" y="1363144"/>
            <a:ext cx="8914451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 aspects of Control and User Plane Separation of </a:t>
            </a:r>
            <a:r>
              <a:rPr lang="en-US" sz="1600" strike="dblStrik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EPC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nodes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specification of the separation of user plane functionality from control plane functionality in the EPC's S-GW, P-GW and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TDF in rel-14… and UPF in rel-15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Broader scope: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Rel-14 specification: “EPC” removed from the title, to make it 5GS compliant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Rel-15 specification: introduce N4 related information.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8 Cat F CRs agreed for Rel-14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Agreement on mechanisms for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signalling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optimization (SDF Filter Id, Traffic Endpoint Id)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Various corrections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0276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NAPS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 aspects of Northbound APIs for SCEF – SCS/AS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Interworking (CT3)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upport of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northbound APIs between the SCEF and the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SCS/AS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CT4 impacts: S6m, T6a, S6a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WID: 95% completed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CRs agreed on: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Addition of 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Suggested Network Configuration in Configuration Information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Answer to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be able to report change of data to the SCEF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Alignment with latest change in the stage 2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ext step: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CT3’s T8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defines procedure deletion of network configuration, it needs to be clarified if it is required to be supported on S6t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 If removed and no stage 2, WID is completed.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5797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USOS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 aspects of unlicensed spectrum offloading system enhancements (CT1)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mechanism for network-controlled access to unlicensed spectrum used as Secondary RAT in roaming and non-roaming cases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CT4 impacts: S6a, MAP, GTP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 CRs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agreed on: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Access restriction to unlicensed spectrum as secondary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RAT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Data usage reporting with unlicensed spectrum used as secondary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RAT </a:t>
            </a:r>
          </a:p>
          <a:p>
            <a:pPr lvl="1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WID: </a:t>
            </a:r>
            <a:r>
              <a:rPr lang="en-US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% completed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2334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EDCE5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EPC enhancements to support 5G New Radio via Dual Connectivity, CT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aspects (CT4)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Support of 5G NR access to core EPC as a “secondary RAT”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CT4 impacts: S6a, MAP, MAP/Diameter interworking, DNS procedures for SGW/PGW selection, S11/S5/S8 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WID: 100% completed</a:t>
            </a:r>
          </a:p>
          <a:p>
            <a:pPr marL="457200" lvl="1" indent="0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005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457200" y="284163"/>
            <a:ext cx="6834188" cy="1143000"/>
          </a:xfrm>
        </p:spPr>
        <p:txBody>
          <a:bodyPr/>
          <a:lstStyle/>
          <a:p>
            <a:pPr eaLnBrk="1" hangingPunct="1"/>
            <a:r>
              <a:rPr lang="en-US" altLang="de-DE" dirty="0" smtClean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altLang="de-DE" dirty="0" smtClean="0">
                <a:latin typeface="Arial" pitchFamily="34" charset="0"/>
                <a:cs typeface="Arial" pitchFamily="34" charset="0"/>
              </a:rPr>
              <a:t>Organisation </a:t>
            </a:r>
          </a:p>
        </p:txBody>
      </p:sp>
      <p:sp>
        <p:nvSpPr>
          <p:cNvPr id="16387" name="Content Placeholder 2"/>
          <p:cNvSpPr txBox="1">
            <a:spLocks/>
          </p:cNvSpPr>
          <p:nvPr/>
        </p:nvSpPr>
        <p:spPr bwMode="auto">
          <a:xfrm>
            <a:off x="3900488" y="1385889"/>
            <a:ext cx="4927600" cy="442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Meetings since the last CT 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 smtClean="0">
                <a:latin typeface="+mn-lt"/>
                <a:cs typeface="Arial" charset="0"/>
              </a:rPr>
              <a:t>CT4#82 (Gothenburg, SE)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400 documents </a:t>
            </a:r>
            <a:r>
              <a:rPr lang="en-US" altLang="de-DE" sz="1600" dirty="0">
                <a:latin typeface="+mn-lt"/>
                <a:cs typeface="Arial" charset="0"/>
              </a:rPr>
              <a:t>– all </a:t>
            </a:r>
            <a:r>
              <a:rPr lang="en-US" altLang="de-DE" sz="1600" dirty="0" smtClean="0">
                <a:latin typeface="+mn-lt"/>
                <a:cs typeface="Arial" charset="0"/>
              </a:rPr>
              <a:t>treated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>
                <a:latin typeface="+mn-lt"/>
                <a:cs typeface="Arial" charset="0"/>
              </a:rPr>
              <a:t>CT4#83 (</a:t>
            </a:r>
            <a:r>
              <a:rPr lang="fr-FR" sz="1800" dirty="0" err="1">
                <a:latin typeface="+mn-lt"/>
              </a:rPr>
              <a:t>Montreal</a:t>
            </a:r>
            <a:r>
              <a:rPr lang="fr-FR" sz="1800" dirty="0">
                <a:latin typeface="+mn-lt"/>
              </a:rPr>
              <a:t>, CA</a:t>
            </a:r>
            <a:r>
              <a:rPr lang="sv-SE" altLang="de-DE" sz="1800" dirty="0">
                <a:latin typeface="+mn-lt"/>
                <a:cs typeface="Arial" charset="0"/>
              </a:rPr>
              <a:t>)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445 documents </a:t>
            </a:r>
            <a:r>
              <a:rPr lang="en-US" altLang="de-DE" sz="1600" dirty="0">
                <a:latin typeface="+mn-lt"/>
                <a:cs typeface="Arial" charset="0"/>
              </a:rPr>
              <a:t>– </a:t>
            </a:r>
            <a:r>
              <a:rPr lang="en-US" altLang="de-DE" sz="1600" dirty="0" smtClean="0">
                <a:latin typeface="+mn-lt"/>
                <a:cs typeface="Arial" charset="0"/>
              </a:rPr>
              <a:t>44 postponed</a:t>
            </a:r>
            <a:endParaRPr lang="en-US" altLang="de-DE" sz="1600" dirty="0">
              <a:latin typeface="+mn-lt"/>
              <a:cs typeface="Arial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latin typeface="+mn-lt"/>
                <a:cs typeface="Arial" charset="0"/>
              </a:rPr>
              <a:t>Meeting Report in CP-180011</a:t>
            </a:r>
            <a:endParaRPr lang="de-DE" altLang="de-DE" sz="1600" b="1" u="sng" dirty="0" smtClean="0">
              <a:solidFill>
                <a:srgbClr val="FF0000"/>
              </a:solidFill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endParaRPr lang="de-DE" altLang="de-DE" sz="1600" dirty="0" smtClean="0">
              <a:latin typeface="+mn-lt"/>
              <a:cs typeface="Arial" charset="0"/>
            </a:endParaRPr>
          </a:p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Upcoming Meetings before the next CT </a:t>
            </a:r>
            <a:r>
              <a:rPr lang="en-US" altLang="de-DE" sz="1800" dirty="0">
                <a:latin typeface="+mn-lt"/>
                <a:cs typeface="Arial" charset="0"/>
              </a:rPr>
              <a:t>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 smtClean="0">
                <a:latin typeface="+mn-lt"/>
                <a:cs typeface="Arial" charset="0"/>
              </a:rPr>
              <a:t>CT4#84 (</a:t>
            </a:r>
            <a:r>
              <a:rPr lang="fr-FR" sz="1800" dirty="0" smtClean="0">
                <a:latin typeface="+mn-lt"/>
              </a:rPr>
              <a:t>Kunming, CN</a:t>
            </a:r>
            <a:r>
              <a:rPr lang="sv-SE" altLang="de-DE" sz="1800" dirty="0" smtClean="0">
                <a:latin typeface="+mn-lt"/>
                <a:cs typeface="Arial" charset="0"/>
              </a:rPr>
              <a:t>)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 smtClean="0">
                <a:latin typeface="+mn-lt"/>
                <a:cs typeface="Arial" charset="0"/>
              </a:rPr>
              <a:t>CT4#85 (Osaka, JP)</a:t>
            </a:r>
            <a:endParaRPr lang="sv-SE" altLang="de-DE" sz="1800" dirty="0"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600" dirty="0" smtClean="0">
                <a:latin typeface="+mn-lt"/>
                <a:cs typeface="Arial" charset="0"/>
              </a:rPr>
              <a:t>Full </a:t>
            </a:r>
            <a:r>
              <a:rPr lang="sv-SE" altLang="de-DE" sz="1600" dirty="0">
                <a:latin typeface="+mn-lt"/>
                <a:cs typeface="Arial" charset="0"/>
              </a:rPr>
              <a:t>agenda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endParaRPr lang="en-US" altLang="de-DE" sz="1600" dirty="0">
              <a:latin typeface="+mn-lt"/>
              <a:cs typeface="Arial" charset="0"/>
            </a:endParaRPr>
          </a:p>
        </p:txBody>
      </p:sp>
      <p:sp>
        <p:nvSpPr>
          <p:cNvPr id="16388" name="Content Placeholder 2"/>
          <p:cNvSpPr>
            <a:spLocks/>
          </p:cNvSpPr>
          <p:nvPr/>
        </p:nvSpPr>
        <p:spPr bwMode="auto">
          <a:xfrm>
            <a:off x="171450" y="1393825"/>
            <a:ext cx="4103688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TSG CT WG</a:t>
            </a:r>
            <a:r>
              <a:rPr lang="de-DE" altLang="de-DE" sz="1800" dirty="0">
                <a:latin typeface="+mn-lt"/>
                <a:cs typeface="Arial" charset="0"/>
              </a:rPr>
              <a:t>4</a:t>
            </a:r>
            <a:r>
              <a:rPr lang="en-US" altLang="de-DE" sz="1800" dirty="0">
                <a:latin typeface="+mn-lt"/>
                <a:cs typeface="Arial" charset="0"/>
              </a:rPr>
              <a:t> officials are: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charset="0"/>
              </a:rPr>
              <a:t>Chairman</a:t>
            </a:r>
            <a:r>
              <a:rPr lang="en-US" altLang="de-DE" sz="1800" dirty="0" smtClean="0">
                <a:latin typeface="+mn-lt"/>
                <a:cs typeface="Arial" charset="0"/>
              </a:rPr>
              <a:t>:</a:t>
            </a:r>
          </a:p>
          <a:p>
            <a:pPr marL="1200150" lvl="2" indent="-28575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Lionel Morand </a:t>
            </a:r>
            <a:r>
              <a:rPr lang="en-GB" altLang="de-DE" sz="1800" dirty="0" smtClean="0">
                <a:latin typeface="+mn-lt"/>
                <a:cs typeface="Arial" charset="0"/>
              </a:rPr>
              <a:t>(</a:t>
            </a:r>
            <a:r>
              <a:rPr lang="de-DE" altLang="de-DE" sz="1800" dirty="0" smtClean="0">
                <a:latin typeface="+mn-lt"/>
                <a:cs typeface="Arial" charset="0"/>
              </a:rPr>
              <a:t>Orange</a:t>
            </a:r>
            <a:r>
              <a:rPr lang="en-GB" altLang="de-DE" sz="1800" dirty="0" smtClean="0">
                <a:latin typeface="+mn-lt"/>
                <a:cs typeface="Arial" charset="0"/>
              </a:rPr>
              <a:t> / ETSI)</a:t>
            </a:r>
            <a:endParaRPr lang="en-US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Vice </a:t>
            </a:r>
            <a:r>
              <a:rPr lang="en-US" altLang="de-DE" sz="1800" dirty="0">
                <a:latin typeface="+mn-lt"/>
                <a:cs typeface="Arial" charset="0"/>
              </a:rPr>
              <a:t>chairs: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Yvette Koza (DT</a:t>
            </a:r>
            <a:r>
              <a:rPr lang="en-GB" altLang="de-DE" sz="1800" dirty="0" smtClean="0">
                <a:latin typeface="+mn-lt"/>
                <a:cs typeface="Arial" charset="0"/>
              </a:rPr>
              <a:t> / ETSI)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Peter Schmitt </a:t>
            </a:r>
            <a:r>
              <a:rPr lang="en-GB" altLang="de-DE" sz="1800" dirty="0" smtClean="0">
                <a:latin typeface="+mn-lt"/>
                <a:cs typeface="Arial" charset="0"/>
              </a:rPr>
              <a:t>(Huawei </a:t>
            </a:r>
            <a:r>
              <a:rPr lang="en-GB" altLang="de-DE" sz="1800" dirty="0">
                <a:latin typeface="+mn-lt"/>
                <a:cs typeface="Arial" charset="0"/>
              </a:rPr>
              <a:t>/ </a:t>
            </a:r>
            <a:r>
              <a:rPr lang="en-GB" altLang="de-DE" sz="1800" dirty="0" smtClean="0">
                <a:latin typeface="+mn-lt"/>
                <a:cs typeface="Arial" charset="0"/>
              </a:rPr>
              <a:t>CCSA)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MCC </a:t>
            </a:r>
            <a:r>
              <a:rPr lang="en-GB" altLang="de-DE" sz="1800" dirty="0">
                <a:latin typeface="+mn-lt"/>
                <a:cs typeface="Arial" charset="0"/>
              </a:rPr>
              <a:t>support: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Kimmo </a:t>
            </a:r>
            <a:r>
              <a:rPr lang="en-GB" altLang="de-DE" sz="1800" dirty="0">
                <a:latin typeface="+mn-lt"/>
                <a:cs typeface="Arial" charset="0"/>
              </a:rPr>
              <a:t>Kymäläinen</a:t>
            </a:r>
          </a:p>
        </p:txBody>
      </p:sp>
      <p:sp>
        <p:nvSpPr>
          <p:cNvPr id="16389" name="Content Placeholder 2"/>
          <p:cNvSpPr txBox="1">
            <a:spLocks/>
          </p:cNvSpPr>
          <p:nvPr/>
        </p:nvSpPr>
        <p:spPr bwMode="auto">
          <a:xfrm>
            <a:off x="171450" y="5707063"/>
            <a:ext cx="4529138" cy="62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elected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3399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re-elected since previous plenary 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FF3300"/>
                </a:solidFill>
                <a:cs typeface="Arial" charset="0"/>
              </a:rPr>
              <a:t>Red</a:t>
            </a:r>
            <a:r>
              <a:rPr lang="fi-FI" altLang="de-DE" dirty="0">
                <a:cs typeface="Arial" charset="0"/>
              </a:rPr>
              <a:t> –   for election in coming plenary period</a:t>
            </a:r>
            <a:endParaRPr lang="da-DK" altLang="de-DE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6" dur="2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8" dur="2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0" dur="2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2" dur="20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4" dur="20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6" dur="20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8" dur="20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80" dur="20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uild="allAtOnce"/>
      <p:bldP spid="16388" grpId="1" build="allAtOnce"/>
      <p:bldP spid="16388" grpId="2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err="1" smtClean="0">
                <a:latin typeface="Arial" charset="0"/>
                <a:cs typeface="Arial" charset="0"/>
              </a:rPr>
              <a:t>ProSe_WLAN_DD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Inclusion of WLAN direct discovery technologies as an alternative for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ProSe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direct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discovery (CT1)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Support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WLAN direct discovery as an alternative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LTE-Direct in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ProSe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architecture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CT4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impacts: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PC6/PC7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WID: 100% completed</a:t>
            </a:r>
          </a:p>
          <a:p>
            <a:pPr marL="0" indent="0">
              <a:buNone/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7835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 </a:t>
            </a:r>
            <a:r>
              <a:rPr lang="en-US" altLang="de-DE" dirty="0" smtClean="0">
                <a:latin typeface="Arial" charset="0"/>
                <a:cs typeface="Arial" charset="0"/>
              </a:rPr>
              <a:t>Plenary Decisions </a:t>
            </a:r>
            <a:r>
              <a:rPr lang="de-DE" altLang="de-DE" dirty="0">
                <a:latin typeface="Arial" charset="0"/>
                <a:cs typeface="Arial" charset="0"/>
              </a:rPr>
              <a:t>f</a:t>
            </a:r>
            <a:r>
              <a:rPr lang="en-US" altLang="de-DE" dirty="0" smtClean="0">
                <a:latin typeface="Arial" charset="0"/>
                <a:cs typeface="Arial" charset="0"/>
              </a:rPr>
              <a:t>or </a:t>
            </a:r>
            <a:r>
              <a:rPr lang="de-DE" altLang="de-DE" dirty="0" smtClean="0">
                <a:latin typeface="Arial" charset="0"/>
                <a:cs typeface="Arial" charset="0"/>
              </a:rPr>
              <a:t>CT4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None.</a:t>
            </a:r>
            <a:endParaRPr lang="en-GB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9083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Incoming liaisons to CT plenary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29549" y="1600200"/>
            <a:ext cx="8686800" cy="4895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000" kern="0" smtClean="0">
                <a:latin typeface="Arial" pitchFamily="34" charset="0"/>
                <a:cs typeface="Arial" pitchFamily="34" charset="0"/>
              </a:rPr>
              <a:t>None.</a:t>
            </a:r>
            <a:endParaRPr lang="en-GB" sz="1800" i="1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59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 idx="4294967295"/>
          </p:nvPr>
        </p:nvSpPr>
        <p:spPr>
          <a:xfrm>
            <a:off x="609600" y="381000"/>
            <a:ext cx="7772400" cy="11430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For CT Plenary action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49250" y="1435100"/>
            <a:ext cx="86868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2000" dirty="0" smtClean="0">
                <a:latin typeface="Arial" pitchFamily="34" charset="0"/>
                <a:cs typeface="Arial" pitchFamily="34" charset="0"/>
              </a:rPr>
              <a:t>none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7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514350" y="381000"/>
            <a:ext cx="6848475" cy="762000"/>
          </a:xfrm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CRs to CT Plenary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874713" y="1335088"/>
            <a:ext cx="7907337" cy="47307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 smtClean="0">
                <a:cs typeface="Arial" pitchFamily="34" charset="0"/>
              </a:rPr>
              <a:t>CRs agreed at CT4#82 and CT4#83</a:t>
            </a:r>
            <a:r>
              <a:rPr lang="en-US" sz="2400" dirty="0">
                <a:cs typeface="Arial" pitchFamily="34" charset="0"/>
              </a:rPr>
              <a:t>	 </a:t>
            </a:r>
            <a:r>
              <a:rPr lang="en-US" sz="2400" dirty="0" smtClean="0">
                <a:cs typeface="Arial" pitchFamily="34" charset="0"/>
              </a:rPr>
              <a:t>	  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sz="2000" dirty="0" smtClean="0">
                <a:cs typeface="Arial" pitchFamily="34" charset="0"/>
              </a:rPr>
              <a:t>Rel-8	=</a:t>
            </a:r>
            <a:r>
              <a:rPr lang="en-US" sz="2000" dirty="0">
                <a:cs typeface="Arial" pitchFamily="34" charset="0"/>
              </a:rPr>
              <a:t>	</a:t>
            </a:r>
            <a:r>
              <a:rPr lang="en-US" sz="2000" dirty="0" smtClean="0">
                <a:cs typeface="Arial" pitchFamily="34" charset="0"/>
              </a:rPr>
              <a:t>1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Rel-9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Rel-10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Rel-11	=	2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Rel-12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Rel-13	=	0	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Rel-14</a:t>
            </a:r>
            <a:r>
              <a:rPr lang="en-GB" sz="2000" dirty="0">
                <a:cs typeface="Arial" pitchFamily="34" charset="0"/>
              </a:rPr>
              <a:t>	</a:t>
            </a:r>
            <a:r>
              <a:rPr lang="en-GB" sz="2000" dirty="0" smtClean="0">
                <a:cs typeface="Arial" pitchFamily="34" charset="0"/>
              </a:rPr>
              <a:t>=	12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Rel-15</a:t>
            </a:r>
            <a:r>
              <a:rPr lang="en-GB" sz="2000" dirty="0">
                <a:cs typeface="Arial" pitchFamily="34" charset="0"/>
              </a:rPr>
              <a:t>	=	</a:t>
            </a:r>
            <a:r>
              <a:rPr lang="en-GB" sz="2000" dirty="0" smtClean="0">
                <a:cs typeface="Arial" pitchFamily="34" charset="0"/>
              </a:rPr>
              <a:t>26</a:t>
            </a:r>
          </a:p>
          <a:p>
            <a:pPr lvl="1">
              <a:lnSpc>
                <a:spcPct val="80000"/>
              </a:lnSpc>
            </a:pPr>
            <a:endParaRPr lang="en-GB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No mirror CRs are included in these figures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Rel-8 to Rel-14 CRs are under FASMO acceptance, i.e. CRs that solve Frequent and Serious </a:t>
            </a:r>
            <a:r>
              <a:rPr lang="en-GB" sz="2000" dirty="0" err="1" smtClean="0">
                <a:cs typeface="Arial" pitchFamily="34" charset="0"/>
              </a:rPr>
              <a:t>Mis</a:t>
            </a:r>
            <a:r>
              <a:rPr lang="en-GB" sz="2000" dirty="0" smtClean="0">
                <a:cs typeface="Arial" pitchFamily="34" charset="0"/>
              </a:rPr>
              <a:t>-operation Only are accepted.</a:t>
            </a:r>
          </a:p>
          <a:p>
            <a:pPr lvl="2">
              <a:lnSpc>
                <a:spcPct val="80000"/>
              </a:lnSpc>
            </a:pPr>
            <a:r>
              <a:rPr lang="en-GB" sz="1600" dirty="0" smtClean="0">
                <a:cs typeface="Arial" pitchFamily="34" charset="0"/>
              </a:rPr>
              <a:t>Careful check of the “Consequences if not approved” even for Rel-14 CRs</a:t>
            </a:r>
            <a:endParaRPr lang="en-US" altLang="de-DE" sz="2400" dirty="0" smtClean="0"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457200" y="390524"/>
            <a:ext cx="6834188" cy="695325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CRs for </a:t>
            </a:r>
            <a:r>
              <a:rPr lang="de-DE" altLang="de-DE" dirty="0" smtClean="0">
                <a:latin typeface="Arial" charset="0"/>
                <a:cs typeface="Arial" charset="0"/>
              </a:rPr>
              <a:t>C</a:t>
            </a:r>
            <a:r>
              <a:rPr lang="nb-NO" altLang="de-DE" dirty="0" smtClean="0">
                <a:latin typeface="Arial" charset="0"/>
                <a:cs typeface="Arial" charset="0"/>
              </a:rPr>
              <a:t>onditional </a:t>
            </a:r>
            <a:r>
              <a:rPr lang="de-DE" altLang="de-DE" dirty="0" smtClean="0">
                <a:latin typeface="Arial" charset="0"/>
                <a:cs typeface="Arial" charset="0"/>
              </a:rPr>
              <a:t>A</a:t>
            </a:r>
            <a:r>
              <a:rPr lang="nb-NO" altLang="de-DE" dirty="0" smtClean="0">
                <a:latin typeface="Arial" charset="0"/>
                <a:cs typeface="Arial" charset="0"/>
              </a:rPr>
              <a:t>pproval (CT</a:t>
            </a:r>
            <a:r>
              <a:rPr lang="de-DE" altLang="de-DE" dirty="0" smtClean="0">
                <a:latin typeface="Arial" charset="0"/>
                <a:cs typeface="Arial" charset="0"/>
              </a:rPr>
              <a:t>4</a:t>
            </a:r>
            <a:r>
              <a:rPr lang="nb-NO" altLang="de-DE" dirty="0" smtClean="0">
                <a:latin typeface="Arial" charset="0"/>
                <a:cs typeface="Arial" charset="0"/>
              </a:rPr>
              <a:t>)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9699" name="Rectangle 1097"/>
          <p:cNvSpPr>
            <a:spLocks noChangeArrowheads="1"/>
          </p:cNvSpPr>
          <p:nvPr/>
        </p:nvSpPr>
        <p:spPr bwMode="auto">
          <a:xfrm>
            <a:off x="0" y="-576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0" name="Rectangle 1098"/>
          <p:cNvSpPr>
            <a:spLocks noChangeArrowheads="1"/>
          </p:cNvSpPr>
          <p:nvPr/>
        </p:nvSpPr>
        <p:spPr bwMode="auto">
          <a:xfrm>
            <a:off x="0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1" name="Rectangle 1248"/>
          <p:cNvSpPr>
            <a:spLocks noChangeArrowheads="1"/>
          </p:cNvSpPr>
          <p:nvPr/>
        </p:nvSpPr>
        <p:spPr bwMode="auto">
          <a:xfrm>
            <a:off x="0" y="7434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2" name="Rectangle 1256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3" name="Rectangle 1417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4" name="Rectangle 3668"/>
          <p:cNvSpPr>
            <a:spLocks noChangeArrowheads="1"/>
          </p:cNvSpPr>
          <p:nvPr/>
        </p:nvSpPr>
        <p:spPr bwMode="auto">
          <a:xfrm>
            <a:off x="0" y="-24526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5124592"/>
              </p:ext>
            </p:extLst>
          </p:nvPr>
        </p:nvGraphicFramePr>
        <p:xfrm>
          <a:off x="250288" y="1449261"/>
          <a:ext cx="8643422" cy="1138110"/>
        </p:xfrm>
        <a:graphic>
          <a:graphicData uri="http://schemas.openxmlformats.org/drawingml/2006/table">
            <a:tbl>
              <a:tblPr/>
              <a:tblGrid>
                <a:gridCol w="741780"/>
                <a:gridCol w="741780"/>
                <a:gridCol w="617671"/>
                <a:gridCol w="445827"/>
                <a:gridCol w="543352"/>
                <a:gridCol w="1925310"/>
                <a:gridCol w="426608"/>
                <a:gridCol w="710548"/>
                <a:gridCol w="1259030"/>
                <a:gridCol w="1231516"/>
              </a:tblGrid>
              <a:tr h="5509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2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CP-18#</a:t>
                      </a:r>
                      <a:endParaRPr lang="en-GB" sz="12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TS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CR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Title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Cat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TD#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Work Item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Other </a:t>
                      </a:r>
                      <a:r>
                        <a:rPr lang="en-GB" sz="12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Aff</a:t>
                      </a: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Specs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4069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Times New Roman"/>
                        </a:rPr>
                        <a:t>0014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23.334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0145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1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Rel-14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Removal of IETF draft for transport BFCP within data channels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F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C4-182373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TEI14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TS </a:t>
                      </a:r>
                      <a:r>
                        <a:rPr lang="en-GB" sz="1200" dirty="0" smtClean="0">
                          <a:effectLst/>
                          <a:latin typeface="+mn-lt"/>
                          <a:ea typeface="Times New Roman"/>
                        </a:rPr>
                        <a:t>24.371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  <a:ea typeface="Times New Roman"/>
                        </a:rPr>
                        <a:t>CR </a:t>
                      </a: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#0087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/>
                        </a:rPr>
                        <a:t> </a:t>
                      </a:r>
                      <a:endParaRPr lang="fr-FR" sz="1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2" name="ZoneTexte 1"/>
          <p:cNvSpPr txBox="1"/>
          <p:nvPr/>
        </p:nvSpPr>
        <p:spPr>
          <a:xfrm>
            <a:off x="614363" y="5457074"/>
            <a:ext cx="1066800" cy="2462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SA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614363" y="5738537"/>
            <a:ext cx="1066800" cy="246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RAN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614363" y="6043482"/>
            <a:ext cx="1066800" cy="246221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CT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CRs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122579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Rel-15 </a:t>
            </a:r>
            <a:r>
              <a:rPr lang="en-GB" altLang="de-DE" sz="2400" dirty="0">
                <a:cs typeface="Arial" charset="0"/>
              </a:rPr>
              <a:t>CRs (Category B, </a:t>
            </a:r>
            <a:r>
              <a:rPr lang="en-GB" altLang="de-DE" sz="2400" dirty="0" smtClean="0">
                <a:cs typeface="Arial" charset="0"/>
              </a:rPr>
              <a:t>C,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26 agreed CRs</a:t>
            </a:r>
          </a:p>
          <a:p>
            <a:pPr lvl="2">
              <a:lnSpc>
                <a:spcPct val="90000"/>
              </a:lnSpc>
              <a:defRPr/>
            </a:pPr>
            <a:r>
              <a:rPr lang="en-GB" altLang="de-DE" sz="1400" dirty="0" smtClean="0">
                <a:cs typeface="Arial" charset="0"/>
              </a:rPr>
              <a:t>Specifications impacted by 5GS (</a:t>
            </a:r>
            <a:r>
              <a:rPr lang="en-GB" altLang="de-DE" sz="1400" dirty="0" err="1" smtClean="0">
                <a:cs typeface="Arial" charset="0"/>
              </a:rPr>
              <a:t>Sx</a:t>
            </a:r>
            <a:r>
              <a:rPr lang="en-GB" altLang="de-DE" sz="1400" dirty="0" smtClean="0">
                <a:cs typeface="Arial" charset="0"/>
              </a:rPr>
              <a:t>, GTP)</a:t>
            </a:r>
          </a:p>
          <a:p>
            <a:pPr lvl="2">
              <a:lnSpc>
                <a:spcPct val="90000"/>
              </a:lnSpc>
              <a:defRPr/>
            </a:pPr>
            <a:r>
              <a:rPr lang="en-GB" sz="1400" dirty="0" smtClean="0">
                <a:cs typeface="Arial" charset="0"/>
              </a:rPr>
              <a:t>Stage 2 alignment in EDCE5, NAPS, USOS</a:t>
            </a:r>
            <a:r>
              <a:rPr lang="en-GB" sz="1400" dirty="0" smtClean="0"/>
              <a:t> </a:t>
            </a:r>
            <a:endParaRPr lang="en-GB" altLang="de-DE" sz="1400" dirty="0" smtClean="0">
              <a:cs typeface="Arial" charset="0"/>
            </a:endParaRPr>
          </a:p>
          <a:p>
            <a:pPr lvl="2">
              <a:lnSpc>
                <a:spcPct val="90000"/>
              </a:lnSpc>
              <a:defRPr/>
            </a:pPr>
            <a:r>
              <a:rPr lang="fr-FR" altLang="de-DE" sz="1400" dirty="0" err="1" smtClean="0">
                <a:cs typeface="Arial" charset="0"/>
              </a:rPr>
              <a:t>Some</a:t>
            </a:r>
            <a:r>
              <a:rPr lang="fr-FR" altLang="de-DE" sz="1400" dirty="0" smtClean="0">
                <a:cs typeface="Arial" charset="0"/>
              </a:rPr>
              <a:t> TEI15 clarifications/corrections</a:t>
            </a:r>
            <a:endParaRPr lang="en-GB" altLang="de-DE" sz="14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sz="2400" dirty="0">
                <a:cs typeface="Arial" pitchFamily="34" charset="0"/>
              </a:rPr>
              <a:t>Rel-14 CRs (Category </a:t>
            </a:r>
            <a:r>
              <a:rPr lang="en-GB" altLang="de-DE" sz="2400" dirty="0" smtClean="0">
                <a:cs typeface="Arial" charset="0"/>
              </a:rPr>
              <a:t>F</a:t>
            </a:r>
            <a:r>
              <a:rPr lang="en-GB" sz="2400" dirty="0" smtClean="0">
                <a:cs typeface="Arial" pitchFamily="34" charset="0"/>
              </a:rPr>
              <a:t>)</a:t>
            </a:r>
          </a:p>
          <a:p>
            <a:pPr lvl="1">
              <a:lnSpc>
                <a:spcPct val="80000"/>
              </a:lnSpc>
              <a:defRPr/>
            </a:pPr>
            <a:r>
              <a:rPr lang="en-US" sz="1800" dirty="0" smtClean="0">
                <a:cs typeface="Arial" pitchFamily="34" charset="0"/>
              </a:rPr>
              <a:t>12 agreed CRs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 smtClean="0">
                <a:cs typeface="Arial" pitchFamily="34" charset="0"/>
              </a:rPr>
              <a:t>Support </a:t>
            </a:r>
            <a:r>
              <a:rPr lang="en-US" sz="1400" dirty="0">
                <a:cs typeface="Arial" pitchFamily="34" charset="0"/>
              </a:rPr>
              <a:t>of Emergency services over WLAN - phase </a:t>
            </a:r>
            <a:r>
              <a:rPr lang="en-US" sz="1400" dirty="0" smtClean="0">
                <a:cs typeface="Arial" pitchFamily="34" charset="0"/>
              </a:rPr>
              <a:t>2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 err="1" smtClean="0">
                <a:cs typeface="Arial" pitchFamily="34" charset="0"/>
              </a:rPr>
              <a:t>Signalling</a:t>
            </a:r>
            <a:r>
              <a:rPr lang="en-US" sz="1400" dirty="0" smtClean="0">
                <a:cs typeface="Arial" pitchFamily="34" charset="0"/>
              </a:rPr>
              <a:t> optimization for CUPS (cf. related slide)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>
                <a:cs typeface="Arial" pitchFamily="34" charset="0"/>
              </a:rPr>
              <a:t>Removal of IETF drafts for transport BFCP within data </a:t>
            </a:r>
            <a:r>
              <a:rPr lang="en-US" sz="1400" dirty="0" smtClean="0">
                <a:cs typeface="Arial" pitchFamily="34" charset="0"/>
              </a:rPr>
              <a:t>channels in H.248 spec</a:t>
            </a:r>
          </a:p>
          <a:p>
            <a:pPr lvl="2">
              <a:lnSpc>
                <a:spcPct val="80000"/>
              </a:lnSpc>
              <a:defRPr/>
            </a:pPr>
            <a:r>
              <a:rPr lang="fr-FR" altLang="de-DE" sz="1400" dirty="0" err="1">
                <a:cs typeface="Arial" charset="0"/>
              </a:rPr>
              <a:t>Some</a:t>
            </a:r>
            <a:r>
              <a:rPr lang="fr-FR" altLang="de-DE" sz="1400" dirty="0">
                <a:cs typeface="Arial" charset="0"/>
              </a:rPr>
              <a:t> </a:t>
            </a:r>
            <a:r>
              <a:rPr lang="fr-FR" altLang="de-DE" sz="1400" dirty="0" smtClean="0">
                <a:cs typeface="Arial" charset="0"/>
              </a:rPr>
              <a:t>TEI14 </a:t>
            </a:r>
            <a:r>
              <a:rPr lang="fr-FR" altLang="de-DE" sz="1400" dirty="0">
                <a:cs typeface="Arial" charset="0"/>
              </a:rPr>
              <a:t>clarifications/corrections</a:t>
            </a:r>
            <a:endParaRPr lang="en-GB" altLang="de-DE" sz="1400" dirty="0">
              <a:cs typeface="Arial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sz="2400" dirty="0" smtClean="0">
                <a:cs typeface="Arial" pitchFamily="34" charset="0"/>
              </a:rPr>
              <a:t>Rel-13 CRs (Category F)</a:t>
            </a:r>
            <a:endParaRPr lang="en-GB" sz="2400" dirty="0">
              <a:cs typeface="Arial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fr-FR" altLang="de-DE" sz="1800" dirty="0" smtClean="0">
                <a:cs typeface="Arial" pitchFamily="34" charset="0"/>
              </a:rPr>
              <a:t>None</a:t>
            </a:r>
            <a:endParaRPr lang="en-GB" altLang="de-DE" sz="1800" dirty="0">
              <a:cs typeface="Arial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CRs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122579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Rel-12 </a:t>
            </a:r>
            <a:r>
              <a:rPr lang="en-GB" altLang="de-DE" sz="2400" dirty="0">
                <a:cs typeface="Arial" charset="0"/>
              </a:rPr>
              <a:t>CRs </a:t>
            </a:r>
            <a:r>
              <a:rPr lang="en-GB" altLang="de-DE" sz="2400" dirty="0" smtClean="0">
                <a:cs typeface="Arial" charset="0"/>
              </a:rPr>
              <a:t>(Category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fr-FR" altLang="de-DE" sz="1800" dirty="0" smtClean="0">
                <a:cs typeface="Arial" charset="0"/>
              </a:rPr>
              <a:t>None</a:t>
            </a:r>
            <a:endParaRPr lang="en-GB" altLang="de-DE" sz="18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sz="2400" dirty="0" smtClean="0">
                <a:cs typeface="Arial" pitchFamily="34" charset="0"/>
              </a:rPr>
              <a:t>Rel-11 </a:t>
            </a:r>
            <a:r>
              <a:rPr lang="en-GB" sz="2400" dirty="0">
                <a:cs typeface="Arial" pitchFamily="34" charset="0"/>
              </a:rPr>
              <a:t>CRs </a:t>
            </a:r>
            <a:r>
              <a:rPr lang="en-GB" sz="2400" dirty="0" smtClean="0">
                <a:cs typeface="Arial" pitchFamily="34" charset="0"/>
              </a:rPr>
              <a:t>(Category </a:t>
            </a:r>
            <a:r>
              <a:rPr lang="en-GB" altLang="de-DE" sz="2400" dirty="0" smtClean="0">
                <a:cs typeface="Arial" charset="0"/>
              </a:rPr>
              <a:t>F</a:t>
            </a:r>
            <a:r>
              <a:rPr lang="en-GB" sz="2400" dirty="0" smtClean="0">
                <a:cs typeface="Arial" pitchFamily="34" charset="0"/>
              </a:rPr>
              <a:t>)</a:t>
            </a:r>
          </a:p>
          <a:p>
            <a:pPr lvl="1">
              <a:lnSpc>
                <a:spcPct val="80000"/>
              </a:lnSpc>
              <a:defRPr/>
            </a:pPr>
            <a:r>
              <a:rPr lang="en-US" sz="1800" dirty="0">
                <a:cs typeface="Arial" pitchFamily="34" charset="0"/>
              </a:rPr>
              <a:t>2</a:t>
            </a:r>
            <a:r>
              <a:rPr lang="en-US" sz="1800" dirty="0" smtClean="0">
                <a:cs typeface="Arial" pitchFamily="34" charset="0"/>
              </a:rPr>
              <a:t> agreed CR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>
                <a:cs typeface="Arial" pitchFamily="34" charset="0"/>
              </a:rPr>
              <a:t>Diameter: Handling of Homogenous-Support-of-IMS-Voice-Over-PS-Sessions AVP in TS </a:t>
            </a:r>
            <a:r>
              <a:rPr lang="en-US" sz="1400" dirty="0" smtClean="0">
                <a:cs typeface="Arial" pitchFamily="34" charset="0"/>
              </a:rPr>
              <a:t>29.272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>
                <a:cs typeface="Arial" pitchFamily="34" charset="0"/>
              </a:rPr>
              <a:t>Diameter: </a:t>
            </a:r>
            <a:r>
              <a:rPr lang="en-US" sz="1400" dirty="0" smtClean="0">
                <a:cs typeface="Arial" pitchFamily="34" charset="0"/>
              </a:rPr>
              <a:t>Correction </a:t>
            </a:r>
            <a:r>
              <a:rPr lang="en-US" sz="1400" dirty="0">
                <a:cs typeface="Arial" pitchFamily="34" charset="0"/>
              </a:rPr>
              <a:t>of </a:t>
            </a:r>
            <a:r>
              <a:rPr lang="en-US" sz="1400" dirty="0" smtClean="0">
                <a:cs typeface="Arial" pitchFamily="34" charset="0"/>
              </a:rPr>
              <a:t>DIAMETER_ERROR_SYSTEM_FAILURE in TS 29.305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sz="2400" dirty="0" smtClean="0">
                <a:cs typeface="Arial" pitchFamily="34" charset="0"/>
              </a:rPr>
              <a:t>Rel-8 CRs (Category F)</a:t>
            </a:r>
            <a:endParaRPr lang="en-GB" sz="2400" dirty="0">
              <a:cs typeface="Arial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sz="1800" dirty="0" smtClean="0">
                <a:cs typeface="Arial" pitchFamily="34" charset="0"/>
              </a:rPr>
              <a:t>1 </a:t>
            </a:r>
            <a:r>
              <a:rPr lang="en-US" sz="1800" dirty="0">
                <a:cs typeface="Arial" pitchFamily="34" charset="0"/>
              </a:rPr>
              <a:t>agreed </a:t>
            </a:r>
            <a:r>
              <a:rPr lang="en-US" sz="1800" dirty="0" smtClean="0">
                <a:cs typeface="Arial" pitchFamily="34" charset="0"/>
              </a:rPr>
              <a:t>CR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>
                <a:cs typeface="Arial" pitchFamily="34" charset="0"/>
              </a:rPr>
              <a:t>Diameter: Handling of Homogenous-Support-of-IMS-Voice-Over-PS-Sessions AVP in TS </a:t>
            </a:r>
            <a:r>
              <a:rPr lang="en-US" sz="1400" dirty="0" smtClean="0">
                <a:cs typeface="Arial" pitchFamily="34" charset="0"/>
              </a:rPr>
              <a:t>29.272</a:t>
            </a:r>
            <a:endParaRPr lang="en-US" sz="14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60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8001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Acknowledgements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1034357"/>
            <a:ext cx="8686800" cy="48307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altLang="ja-JP" sz="3200" dirty="0" smtClean="0">
                <a:ea typeface="MS PGothic" pitchFamily="34" charset="-128"/>
                <a:cs typeface="Arial" pitchFamily="34" charset="0"/>
              </a:rPr>
              <a:t>The Chairman wants to: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CT4 delegates for the amazing work achieved on 5GS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Susana for the coordination and the joint sessions on 5GS work between CT3 and CT4 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WI and spec rapporteurs for their priceless coordination work.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Peter Schmitt and Yvette Koza for their help in CT4 management </a:t>
            </a:r>
          </a:p>
          <a:p>
            <a:pPr lvl="1"/>
            <a:r>
              <a:rPr lang="en-GB" altLang="ja-JP" dirty="0">
                <a:ea typeface="MS PGothic" pitchFamily="34" charset="-128"/>
                <a:cs typeface="Arial" pitchFamily="34" charset="0"/>
              </a:rPr>
              <a:t>T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hank Kimmo for “supporting” me all the week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the hosts of our meeting locations (Goteborg, Montreal) and ETSI support for IT facilities. </a:t>
            </a:r>
            <a:endParaRPr lang="en-US" altLang="ja-JP" dirty="0" smtClean="0"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99488" y="5753100"/>
            <a:ext cx="395287" cy="222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fld id="{C5E5204D-AAEA-45D2-8F14-5356C2D33F0F}" type="slidenum">
              <a:rPr lang="en-GB" altLang="de-DE" sz="1100">
                <a:solidFill>
                  <a:schemeClr val="bg1"/>
                </a:solidFill>
                <a:latin typeface="Arial" charset="0"/>
              </a:rPr>
              <a:pPr eaLnBrk="0" hangingPunct="0">
                <a:spcBef>
                  <a:spcPct val="0"/>
                </a:spcBef>
                <a:buFontTx/>
                <a:buNone/>
              </a:pPr>
              <a:t>29</a:t>
            </a:fld>
            <a:endParaRPr lang="en-GB" altLang="de-DE" sz="110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30723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614613" y="2716213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itle 1"/>
          <p:cNvSpPr>
            <a:spLocks noGrp="1"/>
          </p:cNvSpPr>
          <p:nvPr>
            <p:ph type="title" idx="4294967295"/>
          </p:nvPr>
        </p:nvSpPr>
        <p:spPr>
          <a:xfrm>
            <a:off x="2033588" y="242888"/>
            <a:ext cx="5232400" cy="1143000"/>
          </a:xfrm>
        </p:spPr>
        <p:txBody>
          <a:bodyPr/>
          <a:lstStyle/>
          <a:p>
            <a:r>
              <a:rPr lang="en-GB" altLang="de-DE" sz="4400" smtClean="0"/>
              <a:t>Thank  You</a:t>
            </a:r>
          </a:p>
        </p:txBody>
      </p:sp>
      <p:sp>
        <p:nvSpPr>
          <p:cNvPr id="30725" name="Rectangle 11"/>
          <p:cNvSpPr>
            <a:spLocks noChangeArrowheads="1"/>
          </p:cNvSpPr>
          <p:nvPr/>
        </p:nvSpPr>
        <p:spPr bwMode="auto">
          <a:xfrm>
            <a:off x="4494213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de-DE" altLang="de-DE" sz="1800"/>
          </a:p>
        </p:txBody>
      </p:sp>
      <p:sp>
        <p:nvSpPr>
          <p:cNvPr id="37895" name="Rectangle 11"/>
          <p:cNvSpPr>
            <a:spLocks noChangeArrowheads="1"/>
          </p:cNvSpPr>
          <p:nvPr/>
        </p:nvSpPr>
        <p:spPr bwMode="auto">
          <a:xfrm>
            <a:off x="3179763" y="1404938"/>
            <a:ext cx="27670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fi-FI" sz="2800" b="1" dirty="0" smtClean="0">
                <a:cs typeface="Arial" charset="0"/>
              </a:rPr>
              <a:t>Lionel Morand</a:t>
            </a:r>
            <a:endParaRPr lang="fi-FI" sz="2800" b="1" dirty="0">
              <a:cs typeface="Arial" charset="0"/>
            </a:endParaRPr>
          </a:p>
          <a:p>
            <a:pPr algn="ctr">
              <a:defRPr/>
            </a:pPr>
            <a:r>
              <a:rPr lang="fi-FI" sz="1400" dirty="0">
                <a:cs typeface="Arial" charset="0"/>
              </a:rPr>
              <a:t>3GPP TSG CT </a:t>
            </a:r>
            <a:r>
              <a:rPr lang="fi-FI" sz="1400" dirty="0" smtClean="0">
                <a:cs typeface="Arial" charset="0"/>
              </a:rPr>
              <a:t>WG4 chairman</a:t>
            </a:r>
            <a:endParaRPr lang="fi-FI" sz="1400" dirty="0">
              <a:cs typeface="Arial" charset="0"/>
            </a:endParaRPr>
          </a:p>
          <a:p>
            <a:pPr algn="ctr">
              <a:defRPr/>
            </a:pPr>
            <a:r>
              <a:rPr lang="fi-FI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lionel.morand@orange.com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103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Statistics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8762" y="832652"/>
            <a:ext cx="8433975" cy="52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2800" dirty="0">
                <a:latin typeface="+mn-lt"/>
                <a:cs typeface="Arial" pitchFamily="34" charset="0"/>
              </a:rPr>
              <a:t> </a:t>
            </a:r>
            <a:r>
              <a:rPr lang="en-US" altLang="de-DE" sz="2000" dirty="0">
                <a:latin typeface="+mn-lt"/>
                <a:cs typeface="Arial" pitchFamily="34" charset="0"/>
              </a:rPr>
              <a:t>TSG CT WG</a:t>
            </a:r>
            <a:r>
              <a:rPr lang="de-DE" altLang="de-DE" sz="2000" dirty="0">
                <a:latin typeface="+mn-lt"/>
                <a:cs typeface="Arial" pitchFamily="34" charset="0"/>
              </a:rPr>
              <a:t>4</a:t>
            </a:r>
            <a:r>
              <a:rPr lang="en-US" altLang="de-DE" sz="2000" dirty="0">
                <a:latin typeface="+mn-lt"/>
                <a:cs typeface="Arial" pitchFamily="34" charset="0"/>
              </a:rPr>
              <a:t> statistics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:</a:t>
            </a: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78 (50 BCF + 18 A) 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Change </a:t>
            </a:r>
            <a:r>
              <a:rPr lang="en-US" altLang="de-DE" sz="2000" dirty="0">
                <a:latin typeface="+mn-lt"/>
                <a:cs typeface="Arial" pitchFamily="34" charset="0"/>
              </a:rPr>
              <a:t>Requests 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agreed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171 </a:t>
            </a:r>
            <a:r>
              <a:rPr lang="en-US" altLang="de-DE" sz="2000" dirty="0" err="1" smtClean="0">
                <a:latin typeface="+mn-lt"/>
                <a:cs typeface="Arial" pitchFamily="34" charset="0"/>
              </a:rPr>
              <a:t>pCRs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 agreed on 5G_Phase 1 TSs</a:t>
            </a:r>
            <a:endParaRPr lang="nb-NO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/ Study Items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agreed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0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new Study Item and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/ Study Items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endorsed</a:t>
            </a: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 </a:t>
            </a:r>
            <a:r>
              <a:rPr lang="nb-NO" altLang="de-DE" sz="2000" dirty="0">
                <a:latin typeface="+mn-lt"/>
                <a:cs typeface="Arial" pitchFamily="34" charset="0"/>
              </a:rPr>
              <a:t>new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Work Item and </a:t>
            </a: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2 </a:t>
            </a:r>
            <a:r>
              <a:rPr lang="nb-NO" altLang="de-DE" sz="2000" dirty="0">
                <a:latin typeface="+mn-lt"/>
                <a:cs typeface="Arial" pitchFamily="34" charset="0"/>
              </a:rPr>
              <a:t>revised Work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Items 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000" dirty="0" smtClean="0">
                <a:latin typeface="+mn-lt"/>
                <a:cs typeface="Arial" pitchFamily="34" charset="0"/>
              </a:rPr>
              <a:t>TS/TRs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 sent for information and approval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18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8</a:t>
            </a:r>
            <a:r>
              <a:rPr lang="nb-NO" altLang="de-DE" sz="1800" dirty="0" smtClean="0">
                <a:latin typeface="+mn-lt"/>
                <a:cs typeface="Arial" pitchFamily="34" charset="0"/>
              </a:rPr>
              <a:t> TS for </a:t>
            </a:r>
            <a:r>
              <a:rPr lang="fr-FR" altLang="de-DE" sz="1800" dirty="0" smtClean="0">
                <a:latin typeface="+mn-lt"/>
                <a:cs typeface="Arial" pitchFamily="34" charset="0"/>
              </a:rPr>
              <a:t>sent for information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latin typeface="+mn-lt"/>
                <a:cs typeface="Arial" pitchFamily="34" charset="0"/>
              </a:rPr>
              <a:t>Participation: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pitchFamily="34" charset="0"/>
              </a:rPr>
              <a:t>CT4 #82: 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de-DE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112</a:t>
            </a:r>
            <a:r>
              <a:rPr lang="de-DE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Registered Participants</a:t>
            </a:r>
          </a:p>
          <a:p>
            <a:pPr lvl="3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defRPr/>
            </a:pPr>
            <a:r>
              <a:rPr lang="en-GB" sz="1600" u="sng" dirty="0">
                <a:latin typeface="+mn-lt"/>
                <a:hlinkClick r:id="rId3"/>
              </a:rPr>
              <a:t>https://</a:t>
            </a:r>
            <a:r>
              <a:rPr lang="en-GB" sz="1600" u="sng" dirty="0" smtClean="0">
                <a:latin typeface="+mn-lt"/>
                <a:hlinkClick r:id="rId3"/>
              </a:rPr>
              <a:t>webapp.etsi.org/3GPPRegistration/fViewPart.asp?mid=31995</a:t>
            </a:r>
            <a:endParaRPr lang="en-GB" sz="1600" u="sng" dirty="0" smtClean="0">
              <a:latin typeface="+mn-lt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pitchFamily="34" charset="0"/>
              </a:rPr>
              <a:t>~</a:t>
            </a:r>
            <a:r>
              <a:rPr lang="en-US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35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Attended Participants</a:t>
            </a:r>
            <a:endParaRPr lang="en-US" altLang="de-DE" sz="1600" dirty="0">
              <a:latin typeface="+mn-lt"/>
              <a:cs typeface="Arial" pitchFamily="34" charset="0"/>
            </a:endParaRP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pitchFamily="34" charset="0"/>
              </a:rPr>
              <a:t>CT4 </a:t>
            </a:r>
            <a:r>
              <a:rPr lang="en-US" altLang="de-DE" sz="1800" dirty="0" smtClean="0">
                <a:latin typeface="+mn-lt"/>
                <a:cs typeface="Arial" pitchFamily="34" charset="0"/>
              </a:rPr>
              <a:t>#83: 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111 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Registered Participants</a:t>
            </a:r>
          </a:p>
          <a:p>
            <a:pPr lvl="3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defRPr/>
            </a:pPr>
            <a:r>
              <a:rPr lang="en-US" altLang="de-DE" sz="1600" dirty="0">
                <a:latin typeface="+mn-lt"/>
                <a:cs typeface="Arial" pitchFamily="34" charset="0"/>
                <a:hlinkClick r:id="rId4"/>
              </a:rPr>
              <a:t>https://</a:t>
            </a:r>
            <a:r>
              <a:rPr lang="en-US" altLang="de-DE" sz="1600" dirty="0" smtClean="0">
                <a:latin typeface="+mn-lt"/>
                <a:cs typeface="Arial" pitchFamily="34" charset="0"/>
                <a:hlinkClick r:id="rId4"/>
              </a:rPr>
              <a:t>webapp.etsi.org/3GPPRegistration/fViewPart.asp?mid=31996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GB" sz="1600" u="sng" dirty="0" smtClean="0">
                <a:latin typeface="+mn-lt"/>
              </a:rPr>
              <a:t> </a:t>
            </a:r>
            <a:endParaRPr lang="en-GB" sz="1600" u="sng" dirty="0">
              <a:latin typeface="+mn-lt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pitchFamily="34" charset="0"/>
              </a:rPr>
              <a:t>~</a:t>
            </a:r>
            <a:r>
              <a:rPr lang="en-US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35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>
                <a:latin typeface="+mn-lt"/>
                <a:cs typeface="Arial" pitchFamily="34" charset="0"/>
              </a:rPr>
              <a:t>Attended Participants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+mn-lt"/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821321" y="4761036"/>
            <a:ext cx="4180175" cy="172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CT4 Progress</a:t>
            </a:r>
            <a:endParaRPr lang="fr-FR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66713" y="5916767"/>
            <a:ext cx="86868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-342900">
              <a:buClrTx/>
              <a:buFont typeface="Arial" charset="0"/>
              <a:buBlip>
                <a:blip r:embed="rId3"/>
              </a:buBlip>
              <a:defRPr/>
            </a:pPr>
            <a:r>
              <a:rPr lang="en-US" altLang="de-DE" sz="1400" dirty="0">
                <a:latin typeface="+mj-lt"/>
                <a:cs typeface="Arial" charset="0"/>
              </a:rPr>
              <a:t>The above table shows the progress for the approved </a:t>
            </a:r>
            <a:r>
              <a:rPr lang="en-US" altLang="de-DE" sz="1400" dirty="0" smtClean="0">
                <a:latin typeface="+mj-lt"/>
                <a:cs typeface="Arial" charset="0"/>
              </a:rPr>
              <a:t>Rel-16 and Rel-15 </a:t>
            </a:r>
            <a:r>
              <a:rPr lang="en-US" altLang="de-DE" sz="1400" dirty="0" err="1" smtClean="0">
                <a:latin typeface="+mj-lt"/>
                <a:cs typeface="Arial" charset="0"/>
              </a:rPr>
              <a:t>WIs</a:t>
            </a:r>
            <a:r>
              <a:rPr lang="en-US" altLang="de-DE" sz="1400" dirty="0" err="1">
                <a:latin typeface="+mj-lt"/>
                <a:cs typeface="Arial" charset="0"/>
              </a:rPr>
              <a:t>.</a:t>
            </a:r>
            <a:endParaRPr lang="en-US" altLang="de-DE" sz="1400" dirty="0">
              <a:latin typeface="+mj-lt"/>
              <a:cs typeface="Arial" charset="0"/>
            </a:endParaRPr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9602564"/>
              </p:ext>
            </p:extLst>
          </p:nvPr>
        </p:nvGraphicFramePr>
        <p:xfrm>
          <a:off x="132070" y="4548259"/>
          <a:ext cx="344805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" name="Worksheet" r:id="rId4" imgW="3447955" imgH="1009552" progId="Excel.Sheet.12">
                  <p:embed/>
                </p:oleObj>
              </mc:Choice>
              <mc:Fallback>
                <p:oleObj name="Worksheet" r:id="rId4" imgW="3447955" imgH="100955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2070" y="4548259"/>
                        <a:ext cx="3448050" cy="100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445465"/>
              </p:ext>
            </p:extLst>
          </p:nvPr>
        </p:nvGraphicFramePr>
        <p:xfrm>
          <a:off x="60217" y="1897039"/>
          <a:ext cx="9027205" cy="22070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" name="Worksheet" r:id="rId6" imgW="8648636" imgH="2114660" progId="Excel.Sheet.12">
                  <p:embed/>
                </p:oleObj>
              </mc:Choice>
              <mc:Fallback>
                <p:oleObj name="Worksheet" r:id="rId6" imgW="8648636" imgH="211466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217" y="1897039"/>
                        <a:ext cx="9027205" cy="22070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696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A</a:t>
            </a:r>
            <a:r>
              <a:rPr lang="de-DE" altLang="de-DE" dirty="0" smtClean="0">
                <a:latin typeface="Arial" charset="0"/>
                <a:cs typeface="Arial" charset="0"/>
              </a:rPr>
              <a:t>greed</a:t>
            </a:r>
            <a:r>
              <a:rPr lang="nb-NO" altLang="de-DE" dirty="0" smtClean="0">
                <a:latin typeface="Arial" charset="0"/>
                <a:cs typeface="Arial" charset="0"/>
              </a:rPr>
              <a:t> </a:t>
            </a:r>
            <a:r>
              <a:rPr lang="de-DE" altLang="de-DE" dirty="0" smtClean="0">
                <a:latin typeface="Arial" charset="0"/>
                <a:cs typeface="Arial" charset="0"/>
              </a:rPr>
              <a:t>N</a:t>
            </a:r>
            <a:r>
              <a:rPr lang="nb-NO" altLang="de-DE" dirty="0" smtClean="0">
                <a:latin typeface="Arial" charset="0"/>
                <a:cs typeface="Arial" charset="0"/>
              </a:rPr>
              <a:t>ew WIs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61818"/>
              </p:ext>
            </p:extLst>
          </p:nvPr>
        </p:nvGraphicFramePr>
        <p:xfrm>
          <a:off x="228601" y="1273423"/>
          <a:ext cx="8715374" cy="908190"/>
        </p:xfrm>
        <a:graphic>
          <a:graphicData uri="http://schemas.openxmlformats.org/drawingml/2006/table">
            <a:tbl>
              <a:tblPr/>
              <a:tblGrid>
                <a:gridCol w="995288"/>
                <a:gridCol w="3910819"/>
                <a:gridCol w="1209821"/>
                <a:gridCol w="2599446"/>
              </a:tblGrid>
              <a:tr h="5172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New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390913">
                <a:tc>
                  <a:txBody>
                    <a:bodyPr/>
                    <a:lstStyle/>
                    <a:p>
                      <a:pPr algn="l" fontAlgn="t"/>
                      <a:endParaRPr lang="fr-FR" sz="14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14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400" dirty="0" smtClean="0"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2"/>
          <p:cNvSpPr txBox="1">
            <a:spLocks/>
          </p:cNvSpPr>
          <p:nvPr/>
        </p:nvSpPr>
        <p:spPr bwMode="auto">
          <a:xfrm>
            <a:off x="658812" y="2596667"/>
            <a:ext cx="68341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fr-FR" altLang="de-DE" kern="0" dirty="0" err="1" smtClean="0">
                <a:latin typeface="Arial" charset="0"/>
                <a:cs typeface="Arial" charset="0"/>
              </a:rPr>
              <a:t>Agreed</a:t>
            </a:r>
            <a:r>
              <a:rPr lang="fr-FR" altLang="de-DE" kern="0" dirty="0" smtClean="0">
                <a:latin typeface="Arial" charset="0"/>
                <a:cs typeface="Arial" charset="0"/>
              </a:rPr>
              <a:t> </a:t>
            </a:r>
            <a:r>
              <a:rPr lang="fr-FR" altLang="de-DE" kern="0" dirty="0" err="1" smtClean="0">
                <a:latin typeface="Arial" charset="0"/>
                <a:cs typeface="Arial" charset="0"/>
              </a:rPr>
              <a:t>Revised</a:t>
            </a:r>
            <a:r>
              <a:rPr lang="fr-FR" altLang="de-DE" kern="0" dirty="0" smtClean="0">
                <a:latin typeface="Arial" charset="0"/>
                <a:cs typeface="Arial" charset="0"/>
              </a:rPr>
              <a:t> </a:t>
            </a:r>
            <a:r>
              <a:rPr lang="nb-NO" altLang="de-DE" kern="0" dirty="0" smtClean="0">
                <a:latin typeface="Arial" charset="0"/>
                <a:cs typeface="Arial" charset="0"/>
              </a:rPr>
              <a:t>WIs</a:t>
            </a:r>
            <a:endParaRPr lang="en-US" altLang="de-DE" kern="0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13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759873"/>
              </p:ext>
            </p:extLst>
          </p:nvPr>
        </p:nvGraphicFramePr>
        <p:xfrm>
          <a:off x="249848" y="3500794"/>
          <a:ext cx="8675076" cy="844473"/>
        </p:xfrm>
        <a:graphic>
          <a:graphicData uri="http://schemas.openxmlformats.org/drawingml/2006/table">
            <a:tbl>
              <a:tblPr/>
              <a:tblGrid>
                <a:gridCol w="978451"/>
                <a:gridCol w="3957850"/>
                <a:gridCol w="1187355"/>
                <a:gridCol w="2551420"/>
              </a:tblGrid>
              <a:tr h="49970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Revised</a:t>
                      </a:r>
                      <a:r>
                        <a:rPr lang="en-GB" sz="1400" b="1" baseline="0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34476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697189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-49213" y="1138514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0" y="1138514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2" name="Rectangle 78"/>
          <p:cNvSpPr>
            <a:spLocks noChangeArrowheads="1"/>
          </p:cNvSpPr>
          <p:nvPr/>
        </p:nvSpPr>
        <p:spPr bwMode="auto">
          <a:xfrm>
            <a:off x="0" y="1260752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1" name="Rectangle 4"/>
          <p:cNvSpPr txBox="1">
            <a:spLocks/>
          </p:cNvSpPr>
          <p:nvPr/>
        </p:nvSpPr>
        <p:spPr bwMode="auto">
          <a:xfrm>
            <a:off x="600075" y="3037910"/>
            <a:ext cx="6834188" cy="50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de-DE" altLang="de-DE" kern="0" dirty="0" err="1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kern="0" dirty="0" smtClean="0">
                <a:latin typeface="Arial" pitchFamily="34" charset="0"/>
                <a:cs typeface="Arial" pitchFamily="34" charset="0"/>
              </a:rPr>
              <a:t> Revised WIs</a:t>
            </a:r>
            <a:endParaRPr lang="en-US" altLang="de-DE" kern="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003097"/>
              </p:ext>
            </p:extLst>
          </p:nvPr>
        </p:nvGraphicFramePr>
        <p:xfrm>
          <a:off x="234096" y="3702581"/>
          <a:ext cx="8675807" cy="2411145"/>
        </p:xfrm>
        <a:graphic>
          <a:graphicData uri="http://schemas.openxmlformats.org/drawingml/2006/table">
            <a:tbl>
              <a:tblPr/>
              <a:tblGrid>
                <a:gridCol w="1285215"/>
                <a:gridCol w="3432517"/>
                <a:gridCol w="1280160"/>
                <a:gridCol w="2677915"/>
              </a:tblGrid>
              <a:tr h="4909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algn="l" fontAlgn="t"/>
                      <a:r>
                        <a:rPr lang="fr-FR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2"/>
                        </a:rPr>
                        <a:t>CP-180094</a:t>
                      </a:r>
                      <a:endParaRPr lang="fr-FR" sz="14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Revised WID on IMS impact due to 5GS IP-CAN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China Mobile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5GS_Ph1-IMSo5G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 led, CT3/CT4</a:t>
                      </a:r>
                      <a:r>
                        <a:rPr lang="en-GB" sz="14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supported</a:t>
                      </a:r>
                      <a:endParaRPr lang="en-GB" sz="14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Update of the </a:t>
                      </a:r>
                      <a:r>
                        <a:rPr lang="fr-FR" sz="14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922">
                <a:tc>
                  <a:txBody>
                    <a:bodyPr/>
                    <a:lstStyle/>
                    <a:p>
                      <a:pPr algn="l" fontAlgn="t"/>
                      <a:r>
                        <a:rPr lang="fr-FR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3"/>
                        </a:rPr>
                        <a:t>CP-180093</a:t>
                      </a:r>
                      <a:endParaRPr lang="fr-FR" sz="14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Revised WID on CT aspects on 5G System – Phase 1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Nokia, Nokia Shanghai Bell, One2many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5GS_Ph1-CT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endParaRPr lang="en-GB" sz="14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Add: Impacts of service-based interface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for PWS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on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SBc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-AP (29.168)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and </a:t>
                      </a: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Namf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(29.518)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Rectangle 4"/>
          <p:cNvSpPr>
            <a:spLocks noGrp="1"/>
          </p:cNvSpPr>
          <p:nvPr>
            <p:ph type="title"/>
          </p:nvPr>
        </p:nvSpPr>
        <p:spPr>
          <a:xfrm>
            <a:off x="600075" y="730280"/>
            <a:ext cx="6834188" cy="507957"/>
          </a:xfrm>
        </p:spPr>
        <p:txBody>
          <a:bodyPr/>
          <a:lstStyle/>
          <a:p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>
                <a:latin typeface="Arial" pitchFamily="34" charset="0"/>
                <a:cs typeface="Arial" pitchFamily="34" charset="0"/>
              </a:rPr>
              <a:t>New 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WIs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967068"/>
              </p:ext>
            </p:extLst>
          </p:nvPr>
        </p:nvGraphicFramePr>
        <p:xfrm>
          <a:off x="234096" y="1394951"/>
          <a:ext cx="8675807" cy="1325295"/>
        </p:xfrm>
        <a:graphic>
          <a:graphicData uri="http://schemas.openxmlformats.org/drawingml/2006/table">
            <a:tbl>
              <a:tblPr/>
              <a:tblGrid>
                <a:gridCol w="1021498"/>
                <a:gridCol w="3684896"/>
                <a:gridCol w="1105468"/>
                <a:gridCol w="2863945"/>
              </a:tblGrid>
              <a:tr h="4718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687016">
                <a:tc>
                  <a:txBody>
                    <a:bodyPr/>
                    <a:lstStyle/>
                    <a:p>
                      <a:pPr algn="l" fontAlgn="t"/>
                      <a:r>
                        <a:rPr lang="fr-FR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4"/>
                        </a:rPr>
                        <a:t>CP-180098</a:t>
                      </a:r>
                      <a:endParaRPr lang="fr-FR" sz="14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Increasing 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the number of EPS bearers (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stg 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3)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Samsung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INOBEAR-CT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 led,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 supported for impacts on GTP</a:t>
                      </a:r>
                      <a:endParaRPr lang="fr-FR" sz="14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37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dirty="0" smtClean="0">
                <a:latin typeface="Arial" pitchFamily="34" charset="0"/>
                <a:cs typeface="Arial" pitchFamily="34" charset="0"/>
              </a:rPr>
              <a:t>Technical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Specifications for Information and Approval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6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7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8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9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0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1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2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109038"/>
              </p:ext>
            </p:extLst>
          </p:nvPr>
        </p:nvGraphicFramePr>
        <p:xfrm>
          <a:off x="263143" y="1685893"/>
          <a:ext cx="8705850" cy="4410815"/>
        </p:xfrm>
        <a:graphic>
          <a:graphicData uri="http://schemas.openxmlformats.org/drawingml/2006/table">
            <a:tbl>
              <a:tblPr/>
              <a:tblGrid>
                <a:gridCol w="1143626"/>
                <a:gridCol w="4895557"/>
                <a:gridCol w="1097280"/>
                <a:gridCol w="1569387"/>
              </a:tblGrid>
              <a:tr h="2350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TS Agreed 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to go for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Information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CP-180028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29.500 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Sridhar </a:t>
                      </a:r>
                      <a:r>
                        <a:rPr lang="en-GB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Bhaskaran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CP-180029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29.501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Ulrich Wiehe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CP-180030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29.502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Bruno Landais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5"/>
                        </a:rPr>
                        <a:t>CP-180031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29.509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Orange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Julien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Bournelle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6"/>
                        </a:rPr>
                        <a:t>CP-180032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29.511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Deutche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Telekom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Yvette Koza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7"/>
                        </a:rPr>
                        <a:t>CP-180033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29.518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Ericsson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Frank Yong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8"/>
                        </a:rPr>
                        <a:t>CP-180035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29.531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China Mobile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Zhang </a:t>
                      </a:r>
                      <a:r>
                        <a:rPr lang="fr-FR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Hao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hlinkClick r:id="rId9"/>
                        </a:rPr>
                        <a:t>CP-180034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29.572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v1.0.0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Ericsson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Jesus De Gregorio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357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-79240"/>
            <a:ext cx="6834187" cy="1143000"/>
          </a:xfrm>
        </p:spPr>
        <p:txBody>
          <a:bodyPr/>
          <a:lstStyle/>
          <a:p>
            <a:r>
              <a:rPr lang="fr-FR" altLang="de-DE" dirty="0" smtClean="0">
                <a:latin typeface="Arial" charset="0"/>
                <a:cs typeface="Arial" charset="0"/>
              </a:rPr>
              <a:t>LS OUT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447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02261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21946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463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463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4860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09722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754985"/>
              </p:ext>
            </p:extLst>
          </p:nvPr>
        </p:nvGraphicFramePr>
        <p:xfrm>
          <a:off x="793734" y="1447935"/>
          <a:ext cx="7751297" cy="4527132"/>
        </p:xfrm>
        <a:graphic>
          <a:graphicData uri="http://schemas.openxmlformats.org/drawingml/2006/table">
            <a:tbl>
              <a:tblPr firstRow="1" firstCol="1" bandRow="1"/>
              <a:tblGrid>
                <a:gridCol w="1026941"/>
                <a:gridCol w="3387159"/>
                <a:gridCol w="811850"/>
                <a:gridCol w="2525347"/>
              </a:tblGrid>
              <a:tr h="3694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Notes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50464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C4-181380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to IETF on user plane protocol study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44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C4-182150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encrypting broadcasted positioning data and on provisioning of positioning assistance data via LPPa for broadcast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15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C4-182244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Reply on SBI Design and its Security Implications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14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C4-182247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defining a new GTP Extension Header for the 5GS Container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61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5"/>
                        </a:rPr>
                        <a:t>C4-182254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SBI for PWS in 5G system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26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6"/>
                        </a:rPr>
                        <a:t>C4-182306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the clarification of the UDR service name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44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7"/>
                        </a:rPr>
                        <a:t>C4-182388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Clarification on GTP-U extension header ‘Long PDCP PDU Number’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275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on 5GS_Ph1 (</a:t>
            </a:r>
            <a:r>
              <a:rPr lang="en-US" altLang="de-DE" dirty="0" smtClean="0">
                <a:latin typeface="Arial" charset="0"/>
                <a:cs typeface="Arial" charset="0"/>
              </a:rPr>
              <a:t>1/3)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Title: </a:t>
            </a:r>
          </a:p>
          <a:p>
            <a:pPr lvl="1"/>
            <a:r>
              <a:rPr lang="en-US" sz="1600" dirty="0">
                <a:latin typeface="Arial" pitchFamily="34" charset="0"/>
                <a:cs typeface="Arial" pitchFamily="34" charset="0"/>
              </a:rPr>
              <a:t>CT aspects on 5G System - Phase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1 (CT1)</a:t>
            </a:r>
            <a:endParaRPr lang="en-GB" sz="16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Objectives: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After completion of the Study, specify 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service-based interfaces (API) 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CT4 responsible for the specification of core-network SBIs (except PCC) and impacts on existing protocols (e.g. GTP,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Sx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2"/>
            <a:endParaRPr lang="en-GB" sz="12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WID: 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67%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completed </a:t>
            </a: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Study Phase: 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100%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completed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. </a:t>
            </a: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GB" sz="1600" dirty="0" smtClean="0">
                <a:latin typeface="Arial" pitchFamily="34" charset="0"/>
                <a:cs typeface="Arial" pitchFamily="34" charset="0"/>
              </a:rPr>
              <a:t>TR 29.891 sent for approval at CT#78</a:t>
            </a:r>
          </a:p>
          <a:p>
            <a:r>
              <a:rPr lang="en-GB" sz="2000" dirty="0" smtClean="0">
                <a:latin typeface="Arial" pitchFamily="34" charset="0"/>
                <a:cs typeface="Arial" pitchFamily="34" charset="0"/>
              </a:rPr>
              <a:t>Normative Phase: 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50%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completed</a:t>
            </a:r>
          </a:p>
          <a:p>
            <a:pPr lvl="1"/>
            <a:r>
              <a:rPr lang="en-GB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15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TSs under development</a:t>
            </a:r>
          </a:p>
          <a:p>
            <a:pPr lvl="1"/>
            <a:r>
              <a:rPr lang="en-GB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TSs sent for Information</a:t>
            </a:r>
          </a:p>
          <a:p>
            <a:pPr lvl="1"/>
            <a:r>
              <a:rPr lang="en-GB" sz="1600" dirty="0" smtClean="0">
                <a:latin typeface="Arial" pitchFamily="34" charset="0"/>
                <a:cs typeface="Arial" pitchFamily="34" charset="0"/>
              </a:rPr>
              <a:t>About</a:t>
            </a:r>
            <a:r>
              <a:rPr lang="en-GB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280 </a:t>
            </a:r>
            <a:r>
              <a:rPr lang="en-GB" sz="1600" dirty="0" err="1" smtClean="0">
                <a:latin typeface="Arial" pitchFamily="34" charset="0"/>
                <a:cs typeface="Arial" pitchFamily="34" charset="0"/>
              </a:rPr>
              <a:t>pCRs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submitted</a:t>
            </a:r>
            <a:r>
              <a:rPr lang="en-GB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171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1600" dirty="0" err="1" smtClean="0">
                <a:latin typeface="Arial" pitchFamily="34" charset="0"/>
                <a:cs typeface="Arial" pitchFamily="34" charset="0"/>
              </a:rPr>
              <a:t>pCRs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agreed on TSs</a:t>
            </a: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~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90%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of the meeting dedicated to 5GS</a:t>
            </a:r>
          </a:p>
        </p:txBody>
      </p:sp>
    </p:spTree>
    <p:extLst>
      <p:ext uri="{BB962C8B-B14F-4D97-AF65-F5344CB8AC3E}">
        <p14:creationId xmlns:p14="http://schemas.microsoft.com/office/powerpoint/2010/main" val="33588761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59271</TotalTime>
  <Words>2047</Words>
  <Application>Microsoft Office PowerPoint</Application>
  <PresentationFormat>Affichage à l'écran (4:3)</PresentationFormat>
  <Paragraphs>382</Paragraphs>
  <Slides>29</Slides>
  <Notes>1</Notes>
  <HiddenSlides>0</HiddenSlides>
  <MMClips>0</MMClips>
  <ScaleCrop>false</ScaleCrop>
  <HeadingPairs>
    <vt:vector size="6" baseType="variant">
      <vt:variant>
        <vt:lpstr>Thème</vt:lpstr>
      </vt:variant>
      <vt:variant>
        <vt:i4>2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29</vt:i4>
      </vt:variant>
    </vt:vector>
  </HeadingPairs>
  <TitlesOfParts>
    <vt:vector size="33" baseType="lpstr">
      <vt:lpstr>3gpp</vt:lpstr>
      <vt:lpstr>Custom Design</vt:lpstr>
      <vt:lpstr>Worksheet</vt:lpstr>
      <vt:lpstr>Microsoft Excel Worksheet</vt:lpstr>
      <vt:lpstr>Présentation PowerPoint</vt:lpstr>
      <vt:lpstr>TSG CT WG4 Organisation </vt:lpstr>
      <vt:lpstr>Présentation PowerPoint</vt:lpstr>
      <vt:lpstr>CT4 Progress</vt:lpstr>
      <vt:lpstr>Agreed New WIs</vt:lpstr>
      <vt:lpstr>Endorsed New WIs</vt:lpstr>
      <vt:lpstr>Technical Specifications for Information and Approval</vt:lpstr>
      <vt:lpstr>LS OUT</vt:lpstr>
      <vt:lpstr>CT4: Update on 5GS_Ph1 (1/3)</vt:lpstr>
      <vt:lpstr>CT4: Update on 5GS_Ph1 (2/3)</vt:lpstr>
      <vt:lpstr>CT4: Update on 5GS_Ph1 (3/3)</vt:lpstr>
      <vt:lpstr>CT4: 5GS_Ph1 Highlights (1/2)</vt:lpstr>
      <vt:lpstr>CT4: Update on 5GS_Ph1 (2/2)</vt:lpstr>
      <vt:lpstr>5G Timeline and impacts on CT4</vt:lpstr>
      <vt:lpstr>CT4: Study on User-plane Protocol</vt:lpstr>
      <vt:lpstr>CT4: Update on CUPS</vt:lpstr>
      <vt:lpstr>CT4: Update on NAPS</vt:lpstr>
      <vt:lpstr>CT4: Update on USOS</vt:lpstr>
      <vt:lpstr>CT4: Update on EDCE5</vt:lpstr>
      <vt:lpstr>CT4: Update on ProSe_WLAN_DD</vt:lpstr>
      <vt:lpstr>CT Plenary Decisions for CT4</vt:lpstr>
      <vt:lpstr>Incoming liaisons to CT plenary</vt:lpstr>
      <vt:lpstr>For CT Plenary action</vt:lpstr>
      <vt:lpstr>CRs to CT Plenary</vt:lpstr>
      <vt:lpstr>CRs for Conditional Approval (CT4)</vt:lpstr>
      <vt:lpstr>CRs Overview</vt:lpstr>
      <vt:lpstr>CRs Overview</vt:lpstr>
      <vt:lpstr>Acknowledgements</vt:lpstr>
      <vt:lpstr>Thank  You</vt:lpstr>
    </vt:vector>
  </TitlesOfParts>
  <Company>Nokia Oyj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lionel.morand@orange.com</dc:creator>
  <dc:description>©3GPP 2009. All rights reserved</dc:description>
  <cp:lastModifiedBy>Morand Lionel</cp:lastModifiedBy>
  <cp:revision>1599</cp:revision>
  <dcterms:created xsi:type="dcterms:W3CDTF">2009-10-13T12:22:16Z</dcterms:created>
  <dcterms:modified xsi:type="dcterms:W3CDTF">2018-03-19T06:17:11Z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