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51"/>
  </p:notesMasterIdLst>
  <p:sldIdLst>
    <p:sldId id="256" r:id="rId2"/>
    <p:sldId id="339" r:id="rId3"/>
    <p:sldId id="353" r:id="rId4"/>
    <p:sldId id="397" r:id="rId5"/>
    <p:sldId id="356" r:id="rId6"/>
    <p:sldId id="333" r:id="rId7"/>
    <p:sldId id="334" r:id="rId8"/>
    <p:sldId id="327" r:id="rId9"/>
    <p:sldId id="291" r:id="rId10"/>
    <p:sldId id="346" r:id="rId11"/>
    <p:sldId id="325" r:id="rId12"/>
    <p:sldId id="341" r:id="rId13"/>
    <p:sldId id="358" r:id="rId14"/>
    <p:sldId id="360" r:id="rId15"/>
    <p:sldId id="295" r:id="rId16"/>
    <p:sldId id="312" r:id="rId17"/>
    <p:sldId id="303" r:id="rId18"/>
    <p:sldId id="270" r:id="rId19"/>
    <p:sldId id="330" r:id="rId20"/>
    <p:sldId id="337" r:id="rId21"/>
    <p:sldId id="401" r:id="rId22"/>
    <p:sldId id="402" r:id="rId23"/>
    <p:sldId id="403" r:id="rId24"/>
    <p:sldId id="300" r:id="rId25"/>
    <p:sldId id="374" r:id="rId26"/>
    <p:sldId id="373" r:id="rId27"/>
    <p:sldId id="398" r:id="rId28"/>
    <p:sldId id="299" r:id="rId29"/>
    <p:sldId id="368" r:id="rId30"/>
    <p:sldId id="371" r:id="rId31"/>
    <p:sldId id="316" r:id="rId32"/>
    <p:sldId id="375" r:id="rId33"/>
    <p:sldId id="376" r:id="rId34"/>
    <p:sldId id="377" r:id="rId35"/>
    <p:sldId id="378" r:id="rId36"/>
    <p:sldId id="380" r:id="rId37"/>
    <p:sldId id="304" r:id="rId38"/>
    <p:sldId id="400" r:id="rId39"/>
    <p:sldId id="385" r:id="rId40"/>
    <p:sldId id="394" r:id="rId41"/>
    <p:sldId id="395" r:id="rId42"/>
    <p:sldId id="396" r:id="rId43"/>
    <p:sldId id="386" r:id="rId44"/>
    <p:sldId id="387" r:id="rId45"/>
    <p:sldId id="388" r:id="rId46"/>
    <p:sldId id="349" r:id="rId47"/>
    <p:sldId id="350" r:id="rId48"/>
    <p:sldId id="351" r:id="rId49"/>
    <p:sldId id="379" r:id="rId50"/>
  </p:sldIdLst>
  <p:sldSz cx="9144000" cy="6858000" type="screen4x3"/>
  <p:notesSz cx="6923088" cy="100838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AA6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3236" autoAdjust="0"/>
    <p:restoredTop sz="65159" autoAdjust="0"/>
  </p:normalViewPr>
  <p:slideViewPr>
    <p:cSldViewPr>
      <p:cViewPr varScale="1">
        <p:scale>
          <a:sx n="106" d="100"/>
          <a:sy n="106" d="100"/>
        </p:scale>
        <p:origin x="-1115" y="-5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sp>
      <p:sp>
        <p:nvSpPr>
          <p:cNvPr id="409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2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2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2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2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DejaVu Sans" charset="0"/>
              </a:defRPr>
            </a:lvl1pPr>
          </a:lstStyle>
          <a:p>
            <a:fld id="{02D4C1A0-28F4-4C12-A32E-127DDFECCC1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0ACBD9-5E5A-4605-BF98-637CE29A8467}" type="slidenum">
              <a:rPr lang="en-US"/>
              <a:pPr/>
              <a:t>1</a:t>
            </a:fld>
            <a:endParaRPr lang="en-US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21125" y="9578975"/>
            <a:ext cx="2997200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2063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0D0E315-7D14-4909-9790-944029B74433}" type="slidenum">
              <a:rPr lang="en-US"/>
              <a:pPr/>
              <a:t>15</a:t>
            </a:fld>
            <a:endParaRPr lang="en-US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87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16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E60C547-19CB-4B8D-B908-CC18B426785B}" type="slidenum">
              <a:rPr lang="en-US"/>
              <a:pPr/>
              <a:t>17</a:t>
            </a:fld>
            <a:endParaRPr lang="en-US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18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19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4F68EEB-A040-4D4E-A370-D5DF75FB3270}" type="slidenum">
              <a:rPr lang="en-US"/>
              <a:pPr/>
              <a:t>20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4F68EEB-A040-4D4E-A370-D5DF75FB3270}" type="slidenum">
              <a:rPr lang="en-US"/>
              <a:pPr/>
              <a:t>21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F01612-D5C6-47E9-8D0D-E61E0B94947F}" type="slidenum">
              <a:rPr lang="en-US"/>
              <a:pPr/>
              <a:t>22</a:t>
            </a:fld>
            <a:endParaRPr 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F01612-D5C6-47E9-8D0D-E61E0B94947F}" type="slidenum">
              <a:rPr lang="en-US"/>
              <a:pPr/>
              <a:t>23</a:t>
            </a:fld>
            <a:endParaRPr 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649035C-795F-42EA-8092-94A6F35AABF5}" type="slidenum">
              <a:rPr lang="en-US"/>
              <a:pPr/>
              <a:t>24</a:t>
            </a:fld>
            <a:endParaRPr lang="en-US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B5E9E2D-8A8E-421F-B3B0-43DC5E9399D2}" type="slidenum">
              <a:rPr lang="en-US"/>
              <a:pPr/>
              <a:t>2</a:t>
            </a:fld>
            <a:endParaRPr lang="en-US"/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61797ED-C91A-4520-966E-F0D20696F6AE}" type="slidenum">
              <a:rPr lang="en-US"/>
              <a:pPr/>
              <a:t>26</a:t>
            </a:fld>
            <a:endParaRPr lang="en-US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083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F01612-D5C6-47E9-8D0D-E61E0B94947F}" type="slidenum">
              <a:rPr lang="en-US"/>
              <a:pPr/>
              <a:t>27</a:t>
            </a:fld>
            <a:endParaRPr 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F01612-D5C6-47E9-8D0D-E61E0B94947F}" type="slidenum">
              <a:rPr lang="en-US"/>
              <a:pPr/>
              <a:t>28</a:t>
            </a:fld>
            <a:endParaRPr 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F01612-D5C6-47E9-8D0D-E61E0B94947F}" type="slidenum">
              <a:rPr lang="en-US"/>
              <a:pPr/>
              <a:t>29</a:t>
            </a:fld>
            <a:endParaRPr 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30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31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32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33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34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35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3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36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F01612-D5C6-47E9-8D0D-E61E0B94947F}" type="slidenum">
              <a:rPr lang="en-US"/>
              <a:pPr/>
              <a:t>37</a:t>
            </a:fld>
            <a:endParaRPr 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0ACBD9-5E5A-4605-BF98-637CE29A8467}" type="slidenum">
              <a:rPr lang="en-US"/>
              <a:pPr/>
              <a:t>38</a:t>
            </a:fld>
            <a:endParaRPr lang="en-US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21125" y="9578975"/>
            <a:ext cx="2997200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2063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39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79409B5-467F-4FA1-BEA2-E4C89E5026C1}" type="slidenum">
              <a:rPr lang="en-US"/>
              <a:pPr/>
              <a:t>40</a:t>
            </a:fld>
            <a:endParaRPr lang="en-US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79409B5-467F-4FA1-BEA2-E4C89E5026C1}" type="slidenum">
              <a:rPr lang="en-US"/>
              <a:pPr/>
              <a:t>41</a:t>
            </a:fld>
            <a:endParaRPr lang="en-US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79409B5-467F-4FA1-BEA2-E4C89E5026C1}" type="slidenum">
              <a:rPr lang="en-US"/>
              <a:pPr/>
              <a:t>42</a:t>
            </a:fld>
            <a:endParaRPr lang="en-US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43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44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45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4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46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47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48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E077-F488-4EC0-BE77-ABCBDCBEE38D}" type="slidenum">
              <a:rPr lang="en-US"/>
              <a:pPr/>
              <a:t>49</a:t>
            </a:fld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5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FEF2C1A-A538-4F1A-A8C0-BEA072A129AE}" type="slidenum">
              <a:rPr lang="en-US"/>
              <a:pPr/>
              <a:t>9</a:t>
            </a:fld>
            <a:endParaRPr lang="en-US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22713" y="0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4320" tIns="47160" rIns="94320" bIns="47160"/>
          <a:lstStyle/>
          <a:p>
            <a: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922713" y="9578975"/>
            <a:ext cx="2998787" cy="5016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923925" y="4789488"/>
            <a:ext cx="5076825" cy="453707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922713" y="9578975"/>
            <a:ext cx="2998787" cy="50323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C61F86-5E7A-4994-96AF-13AEB2377EAB}" type="slidenum">
              <a:rPr lang="en-US"/>
              <a:pPr/>
              <a:t>10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4F68EEB-A040-4D4E-A370-D5DF75FB3270}" type="slidenum">
              <a:rPr lang="en-US"/>
              <a:pPr/>
              <a:t>12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79409B5-467F-4FA1-BEA2-E4C89E5026C1}" type="slidenum">
              <a:rPr lang="en-US"/>
              <a:pPr/>
              <a:t>13</a:t>
            </a:fld>
            <a:endParaRPr lang="en-US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1388" y="766763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2150" y="4789488"/>
            <a:ext cx="5537200" cy="4537075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5"/>
            <a:ext cx="8229600" cy="207170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4" y="71414"/>
            <a:ext cx="86153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5F623-A74F-41F8-A4DB-40B028DFE6FF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5B947-B6C8-4A65-980E-7885B86532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42844" y="6500834"/>
            <a:ext cx="428628" cy="292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B30E0AF-6EAB-488B-888F-874465CCF55E}" type="slidenum">
              <a:rPr lang="en-US" sz="1400" smtClean="0"/>
              <a:pPr/>
              <a:t>‹#›</a:t>
            </a:fld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8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DynaReport/33.501.htm" TargetMode="External"/><Relationship Id="rId3" Type="http://schemas.openxmlformats.org/officeDocument/2006/relationships/hyperlink" Target="http://www.3gpp.org/DynaReport/22261.htm" TargetMode="External"/><Relationship Id="rId7" Type="http://schemas.openxmlformats.org/officeDocument/2006/relationships/hyperlink" Target="http://www.3gpp.org/DynaReport/33899.ht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3gpp.org/DynaReport/23502.htm" TargetMode="External"/><Relationship Id="rId5" Type="http://schemas.openxmlformats.org/officeDocument/2006/relationships/hyperlink" Target="http://www.3gpp.org/DynaReport/23501.htm" TargetMode="External"/><Relationship Id="rId10" Type="http://schemas.openxmlformats.org/officeDocument/2006/relationships/hyperlink" Target="http://www.3gpp.org/DynaReport/29891.htm" TargetMode="External"/><Relationship Id="rId4" Type="http://schemas.openxmlformats.org/officeDocument/2006/relationships/hyperlink" Target="http://www.3gpp.org/DynaReport/23799.htm" TargetMode="External"/><Relationship Id="rId9" Type="http://schemas.openxmlformats.org/officeDocument/2006/relationships/hyperlink" Target="http://www.3gpp.org/DynaReport/28531.ht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emf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gif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38300.ht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georg.mayer.huawei@gmx.com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3gpp.org/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28531.htm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3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49263" y="4713288"/>
            <a:ext cx="8385175" cy="5857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3600" b="1" dirty="0" smtClean="0">
                <a:solidFill>
                  <a:srgbClr val="004A8D"/>
                </a:solidFill>
                <a:latin typeface="Calibri" charset="0"/>
                <a:cs typeface="DejaVu Sans" charset="0"/>
              </a:rPr>
              <a:t>3GPP &amp; IETF Collaboration on 5G</a:t>
            </a:r>
            <a:endParaRPr lang="en-US" sz="3600" b="1" dirty="0">
              <a:solidFill>
                <a:srgbClr val="004A8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49263" y="5394325"/>
            <a:ext cx="8410575" cy="4667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b="1" dirty="0" smtClean="0">
                <a:solidFill>
                  <a:srgbClr val="004A8D"/>
                </a:solidFill>
                <a:latin typeface="Calibri" charset="0"/>
                <a:cs typeface="DejaVu Sans" charset="0"/>
              </a:rPr>
              <a:t>Georg </a:t>
            </a:r>
            <a:r>
              <a:rPr lang="en-US" sz="2400" b="1" dirty="0">
                <a:solidFill>
                  <a:srgbClr val="004A8D"/>
                </a:solidFill>
                <a:latin typeface="Calibri" charset="0"/>
                <a:cs typeface="DejaVu Sans" charset="0"/>
              </a:rPr>
              <a:t>Mayer, 3GPP CT </a:t>
            </a:r>
            <a:r>
              <a:rPr lang="en-US" sz="2400" b="1" dirty="0" smtClean="0">
                <a:solidFill>
                  <a:srgbClr val="004A8D"/>
                </a:solidFill>
                <a:latin typeface="Calibri" charset="0"/>
                <a:cs typeface="DejaVu Sans" charset="0"/>
              </a:rPr>
              <a:t>Chairman, </a:t>
            </a:r>
            <a:r>
              <a:rPr lang="en-US" sz="2400" b="1" dirty="0" err="1" smtClean="0">
                <a:solidFill>
                  <a:srgbClr val="004A8D"/>
                </a:solidFill>
                <a:latin typeface="Calibri" charset="0"/>
                <a:cs typeface="DejaVu Sans" charset="0"/>
              </a:rPr>
              <a:t>Huawei</a:t>
            </a:r>
            <a:endParaRPr lang="en-US" sz="2400" b="1" dirty="0">
              <a:solidFill>
                <a:srgbClr val="004A8D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5720" y="1000108"/>
            <a:ext cx="3571900" cy="5572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357554" y="2928934"/>
            <a:ext cx="5715040" cy="3500462"/>
            <a:chOff x="3357554" y="2928934"/>
            <a:chExt cx="5715040" cy="3500462"/>
          </a:xfrm>
        </p:grpSpPr>
        <p:sp>
          <p:nvSpPr>
            <p:cNvPr id="11" name="Right Arrow 10"/>
            <p:cNvSpPr/>
            <p:nvPr/>
          </p:nvSpPr>
          <p:spPr>
            <a:xfrm>
              <a:off x="3357554" y="2928934"/>
              <a:ext cx="1785950" cy="428628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P2 Studies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Right Arrow 38"/>
            <p:cNvSpPr/>
            <p:nvPr/>
          </p:nvSpPr>
          <p:spPr>
            <a:xfrm>
              <a:off x="8491566" y="6000768"/>
              <a:ext cx="581028" cy="428628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Right Arrow 39"/>
            <p:cNvSpPr/>
            <p:nvPr/>
          </p:nvSpPr>
          <p:spPr>
            <a:xfrm>
              <a:off x="6143636" y="6000768"/>
              <a:ext cx="2562244" cy="428628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P2 Normative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Right Arrow 44"/>
            <p:cNvSpPr/>
            <p:nvPr/>
          </p:nvSpPr>
          <p:spPr>
            <a:xfrm>
              <a:off x="5286380" y="4714884"/>
              <a:ext cx="2286016" cy="428628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P2 Normative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Right Arrow 45"/>
            <p:cNvSpPr/>
            <p:nvPr/>
          </p:nvSpPr>
          <p:spPr>
            <a:xfrm>
              <a:off x="3643306" y="4429132"/>
              <a:ext cx="3000396" cy="428628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P2 Studies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Right Arrow 49"/>
            <p:cNvSpPr/>
            <p:nvPr/>
          </p:nvSpPr>
          <p:spPr>
            <a:xfrm>
              <a:off x="4643438" y="3214686"/>
              <a:ext cx="1500198" cy="428628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P2 Normative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5G Timeline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81762" y="6135709"/>
            <a:ext cx="2133600" cy="365125"/>
          </a:xfrm>
        </p:spPr>
        <p:txBody>
          <a:bodyPr/>
          <a:lstStyle/>
          <a:p>
            <a:fld id="{0F05B947-B6C8-4A65-980E-7885B86532D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42910" y="993781"/>
            <a:ext cx="2000264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42910" y="1350971"/>
            <a:ext cx="50006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Q1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643042" y="1350971"/>
            <a:ext cx="50006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Q3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142976" y="1350971"/>
            <a:ext cx="50006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Q2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143108" y="1350971"/>
            <a:ext cx="50006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Q4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643174" y="993781"/>
            <a:ext cx="2000264" cy="3571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2017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643174" y="1350971"/>
            <a:ext cx="500066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Q1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643306" y="1350971"/>
            <a:ext cx="500066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Q3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143240" y="1350971"/>
            <a:ext cx="500066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Q2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4143372" y="1350971"/>
            <a:ext cx="500066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Q4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4643438" y="993781"/>
            <a:ext cx="2000264" cy="3571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4643438" y="1350971"/>
            <a:ext cx="500066" cy="4286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Q1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5643570" y="1350971"/>
            <a:ext cx="500066" cy="4286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Q3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5143504" y="1350971"/>
            <a:ext cx="500066" cy="4286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Q2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6143636" y="1350971"/>
            <a:ext cx="500066" cy="4286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Q4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6643702" y="993781"/>
            <a:ext cx="2000264" cy="357190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6643702" y="1350971"/>
            <a:ext cx="500066" cy="42862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Q1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7643834" y="1350971"/>
            <a:ext cx="500066" cy="42862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Q3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7143768" y="1350971"/>
            <a:ext cx="500066" cy="42862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Q2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8143900" y="1350971"/>
            <a:ext cx="500066" cy="42862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Q4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214282" y="1779599"/>
            <a:ext cx="3429024" cy="3571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Rel-14 / 5G Study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1571604" y="2136789"/>
            <a:ext cx="4572032" cy="3571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Rel-15 / 5G Phase 1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4649832" y="1779599"/>
            <a:ext cx="4000528" cy="35719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Rel-16  / 5G Phase 2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rot="16200000">
            <a:off x="-250065" y="4315648"/>
            <a:ext cx="1285884" cy="3571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Architecture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 rot="16200000">
            <a:off x="-250065" y="5672970"/>
            <a:ext cx="1285884" cy="3571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Protocols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Right Arrow 47"/>
          <p:cNvSpPr/>
          <p:nvPr/>
        </p:nvSpPr>
        <p:spPr>
          <a:xfrm>
            <a:off x="5478382" y="5565813"/>
            <a:ext cx="723904" cy="428628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500034" y="2500306"/>
            <a:ext cx="5214974" cy="3494135"/>
            <a:chOff x="500034" y="2500306"/>
            <a:chExt cx="5214974" cy="3494135"/>
          </a:xfrm>
        </p:grpSpPr>
        <p:sp>
          <p:nvSpPr>
            <p:cNvPr id="36" name="Right Arrow 35"/>
            <p:cNvSpPr/>
            <p:nvPr/>
          </p:nvSpPr>
          <p:spPr>
            <a:xfrm>
              <a:off x="2928926" y="5214950"/>
              <a:ext cx="1357322" cy="428628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P1 Studies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1" name="Right Arrow 40"/>
            <p:cNvSpPr/>
            <p:nvPr/>
          </p:nvSpPr>
          <p:spPr>
            <a:xfrm>
              <a:off x="2571736" y="4143380"/>
              <a:ext cx="2071702" cy="428628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P1 Normative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Right Arrow 41"/>
            <p:cNvSpPr/>
            <p:nvPr/>
          </p:nvSpPr>
          <p:spPr>
            <a:xfrm>
              <a:off x="1643042" y="3857628"/>
              <a:ext cx="1428760" cy="428628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P1 Studies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Right Arrow 48"/>
            <p:cNvSpPr/>
            <p:nvPr/>
          </p:nvSpPr>
          <p:spPr>
            <a:xfrm>
              <a:off x="3643306" y="5565813"/>
              <a:ext cx="2071702" cy="428628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P1 Normative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Right Arrow 42"/>
            <p:cNvSpPr/>
            <p:nvPr/>
          </p:nvSpPr>
          <p:spPr>
            <a:xfrm>
              <a:off x="2143108" y="2786058"/>
              <a:ext cx="1500198" cy="428628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P1 Normative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4" name="Right Arrow 43"/>
            <p:cNvSpPr/>
            <p:nvPr/>
          </p:nvSpPr>
          <p:spPr>
            <a:xfrm>
              <a:off x="500034" y="2500306"/>
              <a:ext cx="1785950" cy="428628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P1 Studies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 rot="16200000">
            <a:off x="-285784" y="2922607"/>
            <a:ext cx="1357322" cy="3571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Requirements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6104581" y="2268011"/>
            <a:ext cx="649614" cy="3544728"/>
            <a:chOff x="6104581" y="2268011"/>
            <a:chExt cx="649614" cy="3544728"/>
          </a:xfrm>
        </p:grpSpPr>
        <p:sp>
          <p:nvSpPr>
            <p:cNvPr id="51" name="Right Arrow 50"/>
            <p:cNvSpPr/>
            <p:nvPr/>
          </p:nvSpPr>
          <p:spPr>
            <a:xfrm rot="7430974">
              <a:off x="6114608" y="5186943"/>
              <a:ext cx="615769" cy="635824"/>
            </a:xfrm>
            <a:prstGeom prst="rightArrow">
              <a:avLst/>
            </a:prstGeom>
            <a:solidFill>
              <a:srgbClr val="FF0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ight Arrow 53"/>
            <p:cNvSpPr/>
            <p:nvPr/>
          </p:nvSpPr>
          <p:spPr>
            <a:xfrm rot="14169026" flipV="1">
              <a:off x="6128398" y="2257984"/>
              <a:ext cx="615769" cy="635824"/>
            </a:xfrm>
            <a:prstGeom prst="rightArrow">
              <a:avLst/>
            </a:prstGeom>
            <a:solidFill>
              <a:srgbClr val="FF0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5"/>
            <a:ext cx="8229600" cy="20717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6000" b="1" i="1" dirty="0" smtClean="0"/>
              <a:t>R15: September 2018</a:t>
            </a:r>
            <a:endParaRPr lang="en-US" sz="60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B947-B6C8-4A65-980E-7885B86532D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20953194">
            <a:off x="2643174" y="4071942"/>
            <a:ext cx="1322798" cy="550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Radio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19449038">
            <a:off x="4491153" y="3757561"/>
            <a:ext cx="2303836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Architecture</a:t>
            </a:r>
            <a:endParaRPr 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2204625">
            <a:off x="2962065" y="1674439"/>
            <a:ext cx="2074607" cy="1008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APIs</a:t>
            </a:r>
          </a:p>
          <a:p>
            <a:pPr algn="ctr"/>
            <a:r>
              <a:rPr lang="en-U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Protocols</a:t>
            </a:r>
            <a:endParaRPr lang="en-US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NOTE WELL: Work in Progress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85720" y="1214438"/>
            <a:ext cx="8856693" cy="478633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latin typeface="Calibri" charset="0"/>
                <a:cs typeface="DejaVu Sans" charset="0"/>
              </a:rPr>
              <a:t>The statements concerning 5G Requirements, Architecture, Protocols, Security, etc are currently  under discussion in 3GPP and can change any time.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latin typeface="Calibri" charset="0"/>
                <a:cs typeface="DejaVu Sans" charset="0"/>
              </a:rPr>
              <a:t>To follow the work you can</a:t>
            </a:r>
          </a:p>
          <a:p>
            <a:pPr marL="742950" lvl="2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latin typeface="Calibri" charset="0"/>
                <a:cs typeface="DejaVu Sans" charset="0"/>
              </a:rPr>
              <a:t>read our specifications (updated every few months)</a:t>
            </a:r>
          </a:p>
          <a:p>
            <a:pPr marL="742950" lvl="2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latin typeface="Calibri" charset="0"/>
                <a:cs typeface="DejaVu Sans" charset="0"/>
              </a:rPr>
              <a:t>follow the working groups (meetings every few weeks)</a:t>
            </a:r>
          </a:p>
          <a:p>
            <a:pPr marL="34290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Some Documentation (Core Network)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79664" y="1214422"/>
            <a:ext cx="8858280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dirty="0" smtClean="0">
                <a:latin typeface="Calibri" charset="0"/>
                <a:cs typeface="DejaVu Sans" charset="0"/>
              </a:rPr>
              <a:t>Requirements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 smtClean="0">
                <a:latin typeface="Calibri" charset="0"/>
                <a:cs typeface="DejaVu Sans" charset="0"/>
              </a:rPr>
              <a:t>High-Level 5G Requirements – TS 22.261 </a:t>
            </a:r>
            <a:r>
              <a:rPr lang="en-US" sz="1400" dirty="0" smtClean="0">
                <a:latin typeface="Calibri" charset="0"/>
                <a:cs typeface="DejaVu Sans" charset="0"/>
                <a:hlinkClick r:id="rId3"/>
              </a:rPr>
              <a:t>http://www.3gpp.org/DynaReport/22261.htm</a:t>
            </a:r>
            <a:r>
              <a:rPr lang="en-US" sz="1400" dirty="0" smtClean="0">
                <a:latin typeface="Calibri" charset="0"/>
                <a:cs typeface="DejaVu Sans" charset="0"/>
              </a:rPr>
              <a:t>  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dirty="0" smtClean="0">
                <a:latin typeface="Calibri" charset="0"/>
                <a:cs typeface="DejaVu Sans" charset="0"/>
              </a:rPr>
              <a:t>Architecture</a:t>
            </a:r>
            <a:endParaRPr lang="en-US" dirty="0">
              <a:latin typeface="Calibri" charset="0"/>
              <a:cs typeface="DejaVu Sans" charset="0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>
                <a:latin typeface="Calibri" charset="0"/>
                <a:cs typeface="DejaVu Sans" charset="0"/>
              </a:rPr>
              <a:t>Completed study – TR 23.799 </a:t>
            </a:r>
            <a:r>
              <a:rPr lang="en-US" sz="1400" dirty="0" smtClean="0">
                <a:latin typeface="Calibri" charset="0"/>
                <a:cs typeface="DejaVu Sans" charset="0"/>
                <a:hlinkClick r:id="rId4"/>
              </a:rPr>
              <a:t>http://www.3gpp.org/DynaReport/23799.htm</a:t>
            </a:r>
            <a:endParaRPr lang="en-US" dirty="0">
              <a:latin typeface="Calibri" charset="0"/>
              <a:cs typeface="DejaVu Sans" charset="0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i="1" dirty="0">
                <a:latin typeface="Calibri" charset="0"/>
                <a:cs typeface="DejaVu Sans" charset="0"/>
              </a:rPr>
              <a:t>Architecture – TS 23.501 </a:t>
            </a:r>
            <a:r>
              <a:rPr lang="en-US" sz="1400" dirty="0" smtClean="0">
                <a:latin typeface="Calibri" charset="0"/>
                <a:cs typeface="DejaVu Sans" charset="0"/>
                <a:hlinkClick r:id="rId5"/>
              </a:rPr>
              <a:t>http://www.3gpp.org/DynaReport/23501.htm</a:t>
            </a:r>
            <a:r>
              <a:rPr lang="en-US" sz="1400" dirty="0" smtClean="0">
                <a:latin typeface="Calibri" charset="0"/>
                <a:cs typeface="DejaVu Sans" charset="0"/>
              </a:rPr>
              <a:t>  </a:t>
            </a:r>
            <a:endParaRPr lang="en-US" i="1" u="sng" dirty="0">
              <a:latin typeface="Calibri" charset="0"/>
              <a:cs typeface="DejaVu Sans" charset="0"/>
              <a:hlinkClick r:id="rId5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i="1" dirty="0">
                <a:latin typeface="Calibri" charset="0"/>
                <a:cs typeface="DejaVu Sans" charset="0"/>
              </a:rPr>
              <a:t>System Flows – TS 23.502 </a:t>
            </a:r>
            <a:r>
              <a:rPr lang="en-US" sz="1400" dirty="0" smtClean="0">
                <a:latin typeface="Calibri" charset="0"/>
                <a:cs typeface="DejaVu Sans" charset="0"/>
                <a:hlinkClick r:id="rId6"/>
              </a:rPr>
              <a:t>http://www.3gpp.org/DynaReport/23502.htm</a:t>
            </a:r>
            <a:r>
              <a:rPr lang="en-US" sz="1400" dirty="0" smtClean="0">
                <a:latin typeface="Calibri" charset="0"/>
                <a:cs typeface="DejaVu Sans" charset="0"/>
              </a:rPr>
              <a:t>  </a:t>
            </a:r>
            <a:r>
              <a:rPr lang="en-US" sz="1400" i="1" dirty="0" smtClean="0">
                <a:latin typeface="Calibri" charset="0"/>
                <a:cs typeface="DejaVu Sans" charset="0"/>
              </a:rPr>
              <a:t> </a:t>
            </a:r>
            <a:endParaRPr lang="en-US" dirty="0"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dirty="0">
                <a:latin typeface="Calibri" charset="0"/>
                <a:cs typeface="DejaVu Sans" charset="0"/>
              </a:rPr>
              <a:t>Security</a:t>
            </a:r>
            <a:endParaRPr lang="en-US" sz="1600" dirty="0">
              <a:latin typeface="Calibri" charset="0"/>
              <a:cs typeface="DejaVu Sans" charset="0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i="1" dirty="0" smtClean="0">
                <a:latin typeface="Calibri" charset="0"/>
                <a:cs typeface="DejaVu Sans" charset="0"/>
              </a:rPr>
              <a:t>Completed study </a:t>
            </a:r>
            <a:r>
              <a:rPr lang="en-US" sz="1400" i="1" dirty="0">
                <a:latin typeface="Calibri" charset="0"/>
                <a:cs typeface="DejaVu Sans" charset="0"/>
              </a:rPr>
              <a:t>– TR 33.899 </a:t>
            </a:r>
            <a:r>
              <a:rPr lang="en-US" sz="1400" dirty="0" smtClean="0">
                <a:latin typeface="Calibri" charset="0"/>
                <a:cs typeface="DejaVu Sans" charset="0"/>
                <a:hlinkClick r:id="rId7"/>
              </a:rPr>
              <a:t>http://www.3gpp.org/DynaReport/33899.htm</a:t>
            </a:r>
            <a:r>
              <a:rPr lang="en-US" sz="1400" dirty="0" smtClean="0">
                <a:latin typeface="Calibri" charset="0"/>
                <a:cs typeface="DejaVu Sans" charset="0"/>
              </a:rPr>
              <a:t> </a:t>
            </a:r>
            <a:endParaRPr lang="en-US" i="1" u="sng" dirty="0">
              <a:latin typeface="Calibri" charset="0"/>
              <a:cs typeface="DejaVu Sans" charset="0"/>
              <a:hlinkClick r:id="rId7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>
                <a:latin typeface="Calibri" charset="0"/>
                <a:cs typeface="DejaVu Sans" charset="0"/>
              </a:rPr>
              <a:t>Normative work – TS 33.501</a:t>
            </a:r>
            <a:r>
              <a:rPr lang="en-US" dirty="0">
                <a:latin typeface="Calibri" charset="0"/>
                <a:cs typeface="DejaVu Sans" charset="0"/>
              </a:rPr>
              <a:t> </a:t>
            </a:r>
            <a:r>
              <a:rPr lang="en-US" sz="1400" dirty="0" smtClean="0">
                <a:latin typeface="Calibri" charset="0"/>
                <a:cs typeface="DejaVu Sans" charset="0"/>
                <a:hlinkClick r:id="rId8"/>
              </a:rPr>
              <a:t>http://www.3gpp.org/DynaReport/33501.htm</a:t>
            </a:r>
            <a:r>
              <a:rPr lang="en-US" sz="1400" dirty="0" smtClean="0">
                <a:latin typeface="Calibri" charset="0"/>
                <a:cs typeface="DejaVu Sans" charset="0"/>
              </a:rPr>
              <a:t> </a:t>
            </a:r>
            <a:endParaRPr lang="en-US" dirty="0" smtClean="0">
              <a:latin typeface="Calibri" charset="0"/>
              <a:cs typeface="DejaVu Sans" charset="0"/>
            </a:endParaRPr>
          </a:p>
          <a:p>
            <a:pPr marL="34290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dirty="0" smtClean="0">
                <a:latin typeface="Calibri" charset="0"/>
                <a:cs typeface="DejaVu Sans" charset="0"/>
              </a:rPr>
              <a:t>Operation, Orchestration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1400" dirty="0" smtClean="0">
                <a:latin typeface="Calibri" charset="0"/>
                <a:cs typeface="DejaVu Sans" charset="0"/>
              </a:rPr>
              <a:t>Completed study Network Slicing – TR 28.801 </a:t>
            </a:r>
            <a:r>
              <a:rPr lang="en-US" sz="1400" dirty="0" smtClean="0">
                <a:latin typeface="Calibri" charset="0"/>
                <a:cs typeface="DejaVu Sans" charset="0"/>
                <a:hlinkClick r:id="rId9"/>
              </a:rPr>
              <a:t>http://www.3gpp.org/DynaReport/28801.htm</a:t>
            </a:r>
            <a:r>
              <a:rPr lang="en-US" sz="1400" dirty="0" smtClean="0">
                <a:latin typeface="Calibri" charset="0"/>
                <a:cs typeface="DejaVu Sans" charset="0"/>
              </a:rPr>
              <a:t> </a:t>
            </a:r>
            <a:endParaRPr lang="en-GB" sz="1400" dirty="0" smtClean="0">
              <a:latin typeface="Calibri" charset="0"/>
              <a:cs typeface="DejaVu Sans" charset="0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 smtClean="0">
                <a:latin typeface="Calibri" charset="0"/>
                <a:cs typeface="DejaVu Sans" charset="0"/>
              </a:rPr>
              <a:t>Provisioning of </a:t>
            </a:r>
            <a:r>
              <a:rPr lang="en-GB" sz="1400" dirty="0" smtClean="0">
                <a:latin typeface="Calibri" charset="0"/>
                <a:cs typeface="DejaVu Sans" charset="0"/>
              </a:rPr>
              <a:t>Network Slicing</a:t>
            </a:r>
            <a:r>
              <a:rPr lang="en-US" sz="1400" dirty="0" smtClean="0">
                <a:latin typeface="Calibri" charset="0"/>
                <a:cs typeface="DejaVu Sans" charset="0"/>
              </a:rPr>
              <a:t>– </a:t>
            </a:r>
            <a:r>
              <a:rPr lang="en-GB" sz="1400" dirty="0" smtClean="0">
                <a:latin typeface="Calibri" charset="0"/>
                <a:cs typeface="DejaVu Sans" charset="0"/>
              </a:rPr>
              <a:t>TS 28.531 </a:t>
            </a:r>
            <a:r>
              <a:rPr lang="en-US" sz="1400" dirty="0" smtClean="0">
                <a:latin typeface="Calibri" charset="0"/>
                <a:cs typeface="DejaVu Sans" charset="0"/>
                <a:hlinkClick r:id="rId9"/>
              </a:rPr>
              <a:t>http://www.3gpp.org/DynaReport/28531.htm</a:t>
            </a:r>
            <a:endParaRPr lang="en-US" sz="1400" dirty="0" smtClean="0">
              <a:latin typeface="Calibri" charset="0"/>
              <a:cs typeface="DejaVu Sans" charset="0"/>
            </a:endParaRPr>
          </a:p>
          <a:p>
            <a:pPr marL="34290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dirty="0" smtClean="0">
                <a:latin typeface="Calibri" charset="0"/>
                <a:cs typeface="DejaVu Sans" charset="0"/>
              </a:rPr>
              <a:t>Protocols &amp; APIs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 smtClean="0">
                <a:latin typeface="Calibri" charset="0"/>
                <a:cs typeface="DejaVu Sans" charset="0"/>
              </a:rPr>
              <a:t>CT1 Study – End-2-End – TR 24.890 </a:t>
            </a:r>
            <a:r>
              <a:rPr lang="en-US" sz="1400" dirty="0" smtClean="0">
                <a:latin typeface="Calibri" charset="0"/>
                <a:cs typeface="DejaVu Sans" charset="0"/>
                <a:hlinkClick r:id="rId8"/>
              </a:rPr>
              <a:t>http://www.3gpp.org/DynaReport/24890.htm 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 smtClean="0">
                <a:latin typeface="Calibri" charset="0"/>
                <a:cs typeface="DejaVu Sans" charset="0"/>
              </a:rPr>
              <a:t>CT3 Study – Interworking – TR 29.890 </a:t>
            </a:r>
            <a:r>
              <a:rPr lang="en-US" sz="1400" dirty="0" smtClean="0">
                <a:latin typeface="Calibri" charset="0"/>
                <a:cs typeface="DejaVu Sans" charset="0"/>
                <a:hlinkClick r:id="rId8"/>
              </a:rPr>
              <a:t>http://www.3gpp.org/DynaReport/29890.htm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 smtClean="0">
                <a:latin typeface="Calibri" charset="0"/>
                <a:cs typeface="DejaVu Sans" charset="0"/>
              </a:rPr>
              <a:t>CT4 Study – Core-Internal – TR 29.891 </a:t>
            </a:r>
            <a:r>
              <a:rPr lang="en-US" sz="1400" dirty="0" smtClean="0">
                <a:latin typeface="Calibri" charset="0"/>
                <a:cs typeface="DejaVu Sans" charset="0"/>
                <a:hlinkClick r:id="rId10"/>
              </a:rPr>
              <a:t>http://www.3gpp.org/DynaReport/29891.htm</a:t>
            </a:r>
            <a:endParaRPr lang="en-US" sz="1400" dirty="0" smtClean="0">
              <a:latin typeface="Calibri" charset="0"/>
              <a:cs typeface="DejaVu Sans" charset="0"/>
              <a:hlinkClick r:id="rId8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1400" dirty="0" smtClean="0">
                <a:latin typeface="Calibri" charset="0"/>
                <a:cs typeface="DejaVu Sans" charset="0"/>
              </a:rPr>
              <a:t>CT6 Study – </a:t>
            </a:r>
            <a:r>
              <a:rPr lang="en-US" sz="1400" dirty="0" err="1" smtClean="0">
                <a:latin typeface="Calibri" charset="0"/>
                <a:cs typeface="DejaVu Sans" charset="0"/>
              </a:rPr>
              <a:t>SmartCard</a:t>
            </a:r>
            <a:r>
              <a:rPr lang="en-US" sz="1400" dirty="0" smtClean="0">
                <a:latin typeface="Calibri" charset="0"/>
                <a:cs typeface="DejaVu Sans" charset="0"/>
              </a:rPr>
              <a:t>  Apps – TR 31.890 </a:t>
            </a:r>
            <a:r>
              <a:rPr lang="en-US" sz="1400" dirty="0" smtClean="0">
                <a:latin typeface="Calibri" charset="0"/>
                <a:cs typeface="DejaVu Sans" charset="0"/>
                <a:hlinkClick r:id="rId8"/>
              </a:rPr>
              <a:t>http://www.3gpp.org/DynaReport/31890.htm</a:t>
            </a:r>
            <a:endParaRPr lang="en-US" sz="1400" dirty="0" smtClean="0">
              <a:latin typeface="Calibri" charset="0"/>
              <a:cs typeface="DejaVu Sans" charset="0"/>
            </a:endParaRP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ack of papers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9594" t="6076" r="15949"/>
          <a:stretch>
            <a:fillRect/>
          </a:stretch>
        </p:blipFill>
        <p:spPr>
          <a:xfrm>
            <a:off x="6006443" y="0"/>
            <a:ext cx="3137557" cy="6858000"/>
          </a:xfrm>
          <a:prstGeom prst="rect">
            <a:avLst/>
          </a:prstGeom>
        </p:spPr>
      </p:pic>
      <p:pic>
        <p:nvPicPr>
          <p:cNvPr id="7" name="Picture 6" descr="stack of papers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9594" t="6076" r="15949"/>
          <a:stretch>
            <a:fillRect/>
          </a:stretch>
        </p:blipFill>
        <p:spPr>
          <a:xfrm>
            <a:off x="3000364" y="0"/>
            <a:ext cx="3137557" cy="6858000"/>
          </a:xfrm>
          <a:prstGeom prst="rect">
            <a:avLst/>
          </a:prstGeom>
        </p:spPr>
      </p:pic>
      <p:pic>
        <p:nvPicPr>
          <p:cNvPr id="8" name="Picture 7" descr="stack of papers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9594" t="6076" r="15949"/>
          <a:stretch>
            <a:fillRect/>
          </a:stretch>
        </p:blipFill>
        <p:spPr>
          <a:xfrm>
            <a:off x="-32" y="0"/>
            <a:ext cx="313755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0327818">
            <a:off x="-73867" y="856369"/>
            <a:ext cx="5690982" cy="14662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2060"/>
                </a:solidFill>
                <a:latin typeface="Harlow Solid Italic" pitchFamily="82" charset="0"/>
              </a:rPr>
              <a:t>What the Spec?! </a:t>
            </a:r>
          </a:p>
          <a:p>
            <a:pPr algn="ctr"/>
            <a:r>
              <a:rPr lang="en-US" sz="4800" dirty="0" smtClean="0">
                <a:solidFill>
                  <a:srgbClr val="002060"/>
                </a:solidFill>
                <a:latin typeface="Harlow Solid Italic" pitchFamily="82" charset="0"/>
              </a:rPr>
              <a:t>Where should I start?</a:t>
            </a:r>
            <a:endParaRPr lang="en-US" sz="4800" dirty="0">
              <a:solidFill>
                <a:srgbClr val="002060"/>
              </a:solidFill>
              <a:latin typeface="Harlow Solid Italic" pitchFamily="82" charset="0"/>
            </a:endParaRPr>
          </a:p>
        </p:txBody>
      </p:sp>
      <p:grpSp>
        <p:nvGrpSpPr>
          <p:cNvPr id="12" name="Group 10"/>
          <p:cNvGrpSpPr/>
          <p:nvPr/>
        </p:nvGrpSpPr>
        <p:grpSpPr>
          <a:xfrm rot="1696743">
            <a:off x="4678577" y="1768855"/>
            <a:ext cx="3109341" cy="4248959"/>
            <a:chOff x="1993559" y="2629012"/>
            <a:chExt cx="2336838" cy="3048049"/>
          </a:xfrm>
        </p:grpSpPr>
        <p:pic>
          <p:nvPicPr>
            <p:cNvPr id="13" name="Picture 12" descr="hef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3559" y="2629012"/>
              <a:ext cx="2336838" cy="3048049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2558504" y="3295781"/>
              <a:ext cx="100013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b="1" dirty="0" smtClean="0">
                  <a:solidFill>
                    <a:srgbClr val="FF0000"/>
                  </a:solidFill>
                </a:rPr>
                <a:t>22.261</a:t>
              </a:r>
              <a:endParaRPr lang="en-US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 10"/>
          <p:cNvGrpSpPr/>
          <p:nvPr/>
        </p:nvGrpSpPr>
        <p:grpSpPr>
          <a:xfrm rot="1696743">
            <a:off x="2321124" y="2126045"/>
            <a:ext cx="3109341" cy="4248959"/>
            <a:chOff x="1993559" y="2629012"/>
            <a:chExt cx="2336838" cy="3048049"/>
          </a:xfrm>
        </p:grpSpPr>
        <p:pic>
          <p:nvPicPr>
            <p:cNvPr id="9" name="Picture 8" descr="hef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3559" y="2629012"/>
              <a:ext cx="2336838" cy="3048049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2558504" y="3295781"/>
              <a:ext cx="100013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b="1" dirty="0" smtClean="0">
                  <a:solidFill>
                    <a:srgbClr val="FF0000"/>
                  </a:solidFill>
                </a:rPr>
                <a:t>23.501</a:t>
              </a:r>
              <a:endParaRPr lang="en-US" sz="32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88950" y="-24"/>
            <a:ext cx="7797826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5G – Enabler Platform for Different Services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5750" y="1158871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New Stakeholders …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Critical Communications (MCC)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Internet of Things (</a:t>
            </a:r>
            <a:r>
              <a:rPr lang="en-US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IoT</a:t>
            </a: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)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Tactile Internet, Ultra-HD Media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Automotive (e.g. 5GAA), Railways (e.g. UIC), Maritime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Autonomous Systems (robots, drones, …) 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Smart Cities, Smart Factories, …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Energy Providers, Broadcast Agencies, Satellite Operators, …</a:t>
            </a:r>
          </a:p>
          <a:p>
            <a:pPr marL="342900" indent="-341313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… require a flexible enabler platform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Open up the core – capability exposure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On-demand resource allocation – local and end-2-end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Internal architecture of the core needs to be service based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Guarantee certain capabilities exclusively – network slicing</a:t>
            </a:r>
          </a:p>
          <a:p>
            <a:pPr marL="1085850" lvl="1" indent="-34131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Ultra low latency &amp; high reliability</a:t>
            </a:r>
          </a:p>
          <a:p>
            <a:pPr marL="342900" indent="-341313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8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4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5" name="Group 1664"/>
          <p:cNvGrpSpPr/>
          <p:nvPr/>
        </p:nvGrpSpPr>
        <p:grpSpPr>
          <a:xfrm>
            <a:off x="714348" y="2000240"/>
            <a:ext cx="6286512" cy="3714776"/>
            <a:chOff x="714348" y="2000240"/>
            <a:chExt cx="6286512" cy="3714776"/>
          </a:xfrm>
        </p:grpSpPr>
        <p:grpSp>
          <p:nvGrpSpPr>
            <p:cNvPr id="746" name="Group 745"/>
            <p:cNvGrpSpPr/>
            <p:nvPr/>
          </p:nvGrpSpPr>
          <p:grpSpPr>
            <a:xfrm>
              <a:off x="1357290" y="2000240"/>
              <a:ext cx="5643570" cy="2000264"/>
              <a:chOff x="1357290" y="2000240"/>
              <a:chExt cx="5643570" cy="2000264"/>
            </a:xfrm>
          </p:grpSpPr>
          <p:grpSp>
            <p:nvGrpSpPr>
              <p:cNvPr id="455" name="Group 1311"/>
              <p:cNvGrpSpPr/>
              <p:nvPr/>
            </p:nvGrpSpPr>
            <p:grpSpPr>
              <a:xfrm>
                <a:off x="3143240" y="2364987"/>
                <a:ext cx="3857620" cy="1635517"/>
                <a:chOff x="71406" y="3143248"/>
                <a:chExt cx="2571768" cy="785818"/>
              </a:xfrm>
            </p:grpSpPr>
            <p:grpSp>
              <p:nvGrpSpPr>
                <p:cNvPr id="456" name="Group 992"/>
                <p:cNvGrpSpPr/>
                <p:nvPr/>
              </p:nvGrpSpPr>
              <p:grpSpPr>
                <a:xfrm>
                  <a:off x="71406" y="3143248"/>
                  <a:ext cx="2571768" cy="785818"/>
                  <a:chOff x="428596" y="4929198"/>
                  <a:chExt cx="2571768" cy="785818"/>
                </a:xfrm>
              </p:grpSpPr>
              <p:sp>
                <p:nvSpPr>
                  <p:cNvPr id="476" name="Parallelogram 475"/>
                  <p:cNvSpPr/>
                  <p:nvPr/>
                </p:nvSpPr>
                <p:spPr>
                  <a:xfrm>
                    <a:off x="428596" y="5000636"/>
                    <a:ext cx="2571768" cy="714380"/>
                  </a:xfrm>
                  <a:prstGeom prst="parallelogram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477" name="Group 435"/>
                  <p:cNvGrpSpPr/>
                  <p:nvPr/>
                </p:nvGrpSpPr>
                <p:grpSpPr>
                  <a:xfrm>
                    <a:off x="64238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507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 w="9360" cap="flat">
                      <a:noFill/>
                      <a:round/>
                      <a:headEnd/>
                      <a:tailEnd/>
                    </a:ln>
                    <a:effectLst/>
                  </p:spPr>
                </p:pic>
                <p:grpSp>
                  <p:nvGrpSpPr>
                    <p:cNvPr id="508" name="Group 355"/>
                    <p:cNvGrpSpPr/>
                    <p:nvPr/>
                  </p:nvGrpSpPr>
                  <p:grpSpPr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509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4" y="3586164"/>
                        <a:ext cx="1433" cy="26194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0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860" y="3586164"/>
                        <a:ext cx="50143" cy="21590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1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357" y="3586164"/>
                        <a:ext cx="50143" cy="2174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2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321" y="3754440"/>
                        <a:ext cx="50143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3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54440"/>
                        <a:ext cx="51575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4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485" y="3722690"/>
                        <a:ext cx="42979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5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22690"/>
                        <a:ext cx="44412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6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081" y="3687765"/>
                        <a:ext cx="71632" cy="22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0" y="0"/>
                          </a:cxn>
                          <a:cxn ang="0">
                            <a:pos x="24" y="1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7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243" y="3657601"/>
                        <a:ext cx="57305" cy="158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9" y="10"/>
                          </a:cxn>
                          <a:cxn ang="0">
                            <a:pos x="40" y="0"/>
                          </a:cxn>
                        </a:cxnLst>
                        <a:rect l="0" t="0" r="r" b="b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8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407" y="3629026"/>
                        <a:ext cx="42979" cy="111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0" y="0"/>
                          </a:cxn>
                          <a:cxn ang="0">
                            <a:pos x="14" y="7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9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464" y="3746502"/>
                        <a:ext cx="51575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0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485" y="3722690"/>
                        <a:ext cx="87391" cy="666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1" y="0"/>
                          </a:cxn>
                          <a:cxn ang="0">
                            <a:pos x="30" y="4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1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322" y="3746502"/>
                        <a:ext cx="50143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2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5" y="3687765"/>
                        <a:ext cx="37248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3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5" y="3709990"/>
                        <a:ext cx="44412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4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082" y="3687765"/>
                        <a:ext cx="34383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5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487" y="3709990"/>
                        <a:ext cx="42979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6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6" y="3657601"/>
                        <a:ext cx="30086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7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6" y="3673476"/>
                        <a:ext cx="37248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8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245" y="3657601"/>
                        <a:ext cx="27221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9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084" y="3673475"/>
                        <a:ext cx="34383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0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7" y="3629026"/>
                        <a:ext cx="22922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1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7" y="3640139"/>
                        <a:ext cx="30086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2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410" y="3629025"/>
                        <a:ext cx="20057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3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249" y="3640128"/>
                        <a:ext cx="27221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478" name="Group 495"/>
                  <p:cNvGrpSpPr/>
                  <p:nvPr/>
                </p:nvGrpSpPr>
                <p:grpSpPr>
                  <a:xfrm>
                    <a:off x="242833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480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 w="9360" cap="flat">
                      <a:noFill/>
                      <a:round/>
                      <a:headEnd/>
                      <a:tailEnd/>
                    </a:ln>
                    <a:effectLst/>
                  </p:spPr>
                </p:pic>
                <p:grpSp>
                  <p:nvGrpSpPr>
                    <p:cNvPr id="481" name="Group 355"/>
                    <p:cNvGrpSpPr/>
                    <p:nvPr/>
                  </p:nvGrpSpPr>
                  <p:grpSpPr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482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4" y="3586164"/>
                        <a:ext cx="1433" cy="26194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3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860" y="3586164"/>
                        <a:ext cx="50143" cy="21590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4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357" y="3586164"/>
                        <a:ext cx="50143" cy="2174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5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321" y="3754440"/>
                        <a:ext cx="50143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6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54440"/>
                        <a:ext cx="51575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7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485" y="3722690"/>
                        <a:ext cx="42979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8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22690"/>
                        <a:ext cx="44412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9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081" y="3687765"/>
                        <a:ext cx="71632" cy="22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0" y="0"/>
                          </a:cxn>
                          <a:cxn ang="0">
                            <a:pos x="24" y="1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0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243" y="3657601"/>
                        <a:ext cx="57305" cy="158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9" y="10"/>
                          </a:cxn>
                          <a:cxn ang="0">
                            <a:pos x="40" y="0"/>
                          </a:cxn>
                        </a:cxnLst>
                        <a:rect l="0" t="0" r="r" b="b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1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407" y="3629026"/>
                        <a:ext cx="42979" cy="111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0" y="0"/>
                          </a:cxn>
                          <a:cxn ang="0">
                            <a:pos x="14" y="7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2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464" y="3746502"/>
                        <a:ext cx="51575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3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485" y="3722690"/>
                        <a:ext cx="87391" cy="666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1" y="0"/>
                          </a:cxn>
                          <a:cxn ang="0">
                            <a:pos x="30" y="4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4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322" y="3746502"/>
                        <a:ext cx="50143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5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5" y="3687765"/>
                        <a:ext cx="37248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6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5" y="3709990"/>
                        <a:ext cx="44412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7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082" y="3687765"/>
                        <a:ext cx="34383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8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487" y="3709990"/>
                        <a:ext cx="42979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9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6" y="3657601"/>
                        <a:ext cx="30086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0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6" y="3673476"/>
                        <a:ext cx="37248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1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245" y="3657601"/>
                        <a:ext cx="27221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2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084" y="3673475"/>
                        <a:ext cx="34383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3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7" y="3629026"/>
                        <a:ext cx="22922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4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7" y="3640139"/>
                        <a:ext cx="30086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5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410" y="3629025"/>
                        <a:ext cx="20057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6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249" y="3640128"/>
                        <a:ext cx="27221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sp>
                <p:nvSpPr>
                  <p:cNvPr id="479" name="Cloud 478"/>
                  <p:cNvSpPr/>
                  <p:nvPr/>
                </p:nvSpPr>
                <p:spPr>
                  <a:xfrm>
                    <a:off x="1142976" y="5041252"/>
                    <a:ext cx="1071570" cy="602326"/>
                  </a:xfrm>
                  <a:prstGeom prst="cloud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57" name="Group 207"/>
                <p:cNvGrpSpPr/>
                <p:nvPr/>
              </p:nvGrpSpPr>
              <p:grpSpPr>
                <a:xfrm>
                  <a:off x="1000100" y="3357562"/>
                  <a:ext cx="642942" cy="357370"/>
                  <a:chOff x="3286116" y="4071942"/>
                  <a:chExt cx="1071570" cy="571504"/>
                </a:xfrm>
              </p:grpSpPr>
              <p:cxnSp>
                <p:nvCxnSpPr>
                  <p:cNvPr id="460" name="Straight Connector 459"/>
                  <p:cNvCxnSpPr/>
                  <p:nvPr/>
                </p:nvCxnSpPr>
                <p:spPr>
                  <a:xfrm>
                    <a:off x="3286116" y="4357694"/>
                    <a:ext cx="1071570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61" name="Group 162"/>
                  <p:cNvGrpSpPr/>
                  <p:nvPr/>
                </p:nvGrpSpPr>
                <p:grpSpPr>
                  <a:xfrm>
                    <a:off x="335755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74" name="Rectangle 473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75" name="Straight Connector 474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62" name="Group 163"/>
                  <p:cNvGrpSpPr/>
                  <p:nvPr/>
                </p:nvGrpSpPr>
                <p:grpSpPr>
                  <a:xfrm>
                    <a:off x="371474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72" name="Rectangle 471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73" name="Straight Connector 472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63" name="Group 166"/>
                  <p:cNvGrpSpPr/>
                  <p:nvPr/>
                </p:nvGrpSpPr>
                <p:grpSpPr>
                  <a:xfrm>
                    <a:off x="407193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70" name="Rectangle 469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71" name="Straight Connector 470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64" name="Group 169"/>
                  <p:cNvGrpSpPr/>
                  <p:nvPr/>
                </p:nvGrpSpPr>
                <p:grpSpPr>
                  <a:xfrm rot="10800000">
                    <a:off x="3509954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68" name="Rectangle 467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69" name="Straight Connector 468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65" name="Group 172"/>
                  <p:cNvGrpSpPr/>
                  <p:nvPr/>
                </p:nvGrpSpPr>
                <p:grpSpPr>
                  <a:xfrm flipH="1" flipV="1">
                    <a:off x="3929058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66" name="Rectangle 465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67" name="Straight Connector 466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458" name="Straight Connector 457"/>
                <p:cNvCxnSpPr/>
                <p:nvPr/>
              </p:nvCxnSpPr>
              <p:spPr>
                <a:xfrm rot="16200000" flipH="1">
                  <a:off x="607344" y="3374700"/>
                  <a:ext cx="86228" cy="27730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9" name="Straight Connector 458"/>
                <p:cNvCxnSpPr/>
                <p:nvPr/>
              </p:nvCxnSpPr>
              <p:spPr>
                <a:xfrm flipV="1">
                  <a:off x="1856463" y="3470237"/>
                  <a:ext cx="277085" cy="8622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4" name="Group 743"/>
              <p:cNvGrpSpPr/>
              <p:nvPr/>
            </p:nvGrpSpPr>
            <p:grpSpPr>
              <a:xfrm>
                <a:off x="1357290" y="2000240"/>
                <a:ext cx="595835" cy="1058752"/>
                <a:chOff x="1357290" y="2000240"/>
                <a:chExt cx="595835" cy="1058752"/>
              </a:xfrm>
            </p:grpSpPr>
            <p:grpSp>
              <p:nvGrpSpPr>
                <p:cNvPr id="600" name="Group 599"/>
                <p:cNvGrpSpPr/>
                <p:nvPr/>
              </p:nvGrpSpPr>
              <p:grpSpPr>
                <a:xfrm>
                  <a:off x="1357290" y="2000240"/>
                  <a:ext cx="595835" cy="571504"/>
                  <a:chOff x="4000496" y="4429132"/>
                  <a:chExt cx="1101726" cy="1030288"/>
                </a:xfrm>
              </p:grpSpPr>
              <p:pic>
                <p:nvPicPr>
                  <p:cNvPr id="601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071934" y="4429132"/>
                    <a:ext cx="1030288" cy="1030288"/>
                  </a:xfrm>
                  <a:prstGeom prst="rect">
                    <a:avLst/>
                  </a:prstGeom>
                  <a:solidFill>
                    <a:schemeClr val="bg1"/>
                  </a:solidFill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sp>
                <p:nvSpPr>
                  <p:cNvPr id="602" name="Rectangle 601"/>
                  <p:cNvSpPr/>
                  <p:nvPr/>
                </p:nvSpPr>
                <p:spPr>
                  <a:xfrm>
                    <a:off x="4000496" y="4929198"/>
                    <a:ext cx="714380" cy="35719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3" name="Rectangle 602"/>
                  <p:cNvSpPr/>
                  <p:nvPr/>
                </p:nvSpPr>
                <p:spPr>
                  <a:xfrm>
                    <a:off x="4214810" y="4786322"/>
                    <a:ext cx="285752" cy="28575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599" name="Picture 598" descr="huawei-p9-1.jpg"/>
                <p:cNvPicPr>
                  <a:picLocks noChangeAspect="1"/>
                </p:cNvPicPr>
                <p:nvPr/>
              </p:nvPicPr>
              <p:blipFill>
                <a:blip r:embed="rId5" cstate="print"/>
                <a:srcRect r="56163"/>
                <a:stretch>
                  <a:fillRect/>
                </a:stretch>
              </p:blipFill>
              <p:spPr>
                <a:xfrm>
                  <a:off x="1357290" y="2285992"/>
                  <a:ext cx="384251" cy="773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63" name="Group 662"/>
            <p:cNvGrpSpPr/>
            <p:nvPr/>
          </p:nvGrpSpPr>
          <p:grpSpPr>
            <a:xfrm>
              <a:off x="714348" y="4929198"/>
              <a:ext cx="6000792" cy="785818"/>
              <a:chOff x="714348" y="4929198"/>
              <a:chExt cx="6000792" cy="785818"/>
            </a:xfrm>
          </p:grpSpPr>
          <p:cxnSp>
            <p:nvCxnSpPr>
              <p:cNvPr id="1393" name="Straight Connector 1392"/>
              <p:cNvCxnSpPr/>
              <p:nvPr/>
            </p:nvCxnSpPr>
            <p:spPr>
              <a:xfrm flipV="1">
                <a:off x="2143108" y="4929198"/>
                <a:ext cx="4572032" cy="7558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5" name="Straight Connector 834"/>
              <p:cNvCxnSpPr/>
              <p:nvPr/>
            </p:nvCxnSpPr>
            <p:spPr>
              <a:xfrm flipH="1">
                <a:off x="714348" y="4929198"/>
                <a:ext cx="1428760" cy="785818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0587" name="Picture 5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1936359"/>
            <a:ext cx="614363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64" name="Group 663"/>
          <p:cNvGrpSpPr/>
          <p:nvPr/>
        </p:nvGrpSpPr>
        <p:grpSpPr>
          <a:xfrm>
            <a:off x="3500430" y="1428736"/>
            <a:ext cx="1357354" cy="1222003"/>
            <a:chOff x="3500430" y="1428736"/>
            <a:chExt cx="1357354" cy="1222003"/>
          </a:xfrm>
        </p:grpSpPr>
        <p:grpSp>
          <p:nvGrpSpPr>
            <p:cNvPr id="1495" name="Group 1427"/>
            <p:cNvGrpSpPr/>
            <p:nvPr/>
          </p:nvGrpSpPr>
          <p:grpSpPr>
            <a:xfrm>
              <a:off x="3500430" y="1428736"/>
              <a:ext cx="1086419" cy="857256"/>
              <a:chOff x="1114080" y="2786058"/>
              <a:chExt cx="1300733" cy="1000132"/>
            </a:xfrm>
          </p:grpSpPr>
          <p:pic>
            <p:nvPicPr>
              <p:cNvPr id="1429" name="Picture 1428" descr="helmets.jp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114080" y="2786058"/>
                <a:ext cx="1300733" cy="1000132"/>
              </a:xfrm>
              <a:prstGeom prst="rect">
                <a:avLst/>
              </a:prstGeom>
            </p:spPr>
          </p:pic>
          <p:sp>
            <p:nvSpPr>
              <p:cNvPr id="1430" name="TextBox 1429"/>
              <p:cNvSpPr txBox="1"/>
              <p:nvPr/>
            </p:nvSpPr>
            <p:spPr>
              <a:xfrm>
                <a:off x="1468069" y="3087221"/>
                <a:ext cx="489478" cy="33393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000" b="1" i="1" dirty="0" smtClean="0">
                    <a:solidFill>
                      <a:srgbClr val="FF0000"/>
                    </a:solidFill>
                  </a:rPr>
                  <a:t>112</a:t>
                </a:r>
                <a:endParaRPr lang="en-US" sz="800" b="1" i="1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811" name="Curved Connector 810"/>
            <p:cNvCxnSpPr/>
            <p:nvPr/>
          </p:nvCxnSpPr>
          <p:spPr>
            <a:xfrm rot="16200000" flipH="1">
              <a:off x="4393437" y="2186392"/>
              <a:ext cx="500066" cy="428628"/>
            </a:xfrm>
            <a:prstGeom prst="curvedConnector3">
              <a:avLst>
                <a:gd name="adj1" fmla="val 3048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5G Landscape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grpSp>
        <p:nvGrpSpPr>
          <p:cNvPr id="19" name="Group 1390"/>
          <p:cNvGrpSpPr/>
          <p:nvPr/>
        </p:nvGrpSpPr>
        <p:grpSpPr>
          <a:xfrm>
            <a:off x="1928794" y="5072074"/>
            <a:ext cx="3857652" cy="1143008"/>
            <a:chOff x="285720" y="5429264"/>
            <a:chExt cx="2928958" cy="857256"/>
          </a:xfrm>
        </p:grpSpPr>
        <p:sp>
          <p:nvSpPr>
            <p:cNvPr id="1140" name="Parallelogram 1139"/>
            <p:cNvSpPr/>
            <p:nvPr/>
          </p:nvSpPr>
          <p:spPr>
            <a:xfrm>
              <a:off x="285720" y="5429264"/>
              <a:ext cx="2928958" cy="857256"/>
            </a:xfrm>
            <a:prstGeom prst="parallelogram">
              <a:avLst>
                <a:gd name="adj" fmla="val 42977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8" name="Rectangle 1107"/>
            <p:cNvSpPr/>
            <p:nvPr/>
          </p:nvSpPr>
          <p:spPr>
            <a:xfrm flipV="1">
              <a:off x="571472" y="60007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9" name="Rectangle 1108"/>
            <p:cNvSpPr/>
            <p:nvPr/>
          </p:nvSpPr>
          <p:spPr>
            <a:xfrm>
              <a:off x="723872" y="58483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W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110" name="Rectangle 1109"/>
            <p:cNvSpPr/>
            <p:nvPr/>
          </p:nvSpPr>
          <p:spPr>
            <a:xfrm flipV="1">
              <a:off x="876272" y="56959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1" name="Rectangle 1110"/>
            <p:cNvSpPr/>
            <p:nvPr/>
          </p:nvSpPr>
          <p:spPr>
            <a:xfrm flipV="1">
              <a:off x="1028672" y="55435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H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126" name="Rectangle 1125"/>
            <p:cNvSpPr/>
            <p:nvPr/>
          </p:nvSpPr>
          <p:spPr>
            <a:xfrm flipV="1">
              <a:off x="1119163" y="60007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7" name="Rectangle 1126"/>
            <p:cNvSpPr/>
            <p:nvPr/>
          </p:nvSpPr>
          <p:spPr>
            <a:xfrm>
              <a:off x="1271563" y="58483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A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128" name="Rectangle 1127"/>
            <p:cNvSpPr/>
            <p:nvPr/>
          </p:nvSpPr>
          <p:spPr>
            <a:xfrm flipV="1">
              <a:off x="1423963" y="56959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9" name="Rectangle 1128"/>
            <p:cNvSpPr/>
            <p:nvPr/>
          </p:nvSpPr>
          <p:spPr>
            <a:xfrm>
              <a:off x="1576363" y="55435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A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131" name="Rectangle 1130"/>
            <p:cNvSpPr/>
            <p:nvPr/>
          </p:nvSpPr>
          <p:spPr>
            <a:xfrm flipV="1">
              <a:off x="1666854" y="60007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819254" y="58483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R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133" name="Rectangle 1132"/>
            <p:cNvSpPr/>
            <p:nvPr/>
          </p:nvSpPr>
          <p:spPr>
            <a:xfrm flipV="1">
              <a:off x="1971654" y="56959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4" name="Rectangle 1133"/>
            <p:cNvSpPr/>
            <p:nvPr/>
          </p:nvSpPr>
          <p:spPr>
            <a:xfrm>
              <a:off x="2124054" y="55435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R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136" name="Rectangle 1135"/>
            <p:cNvSpPr/>
            <p:nvPr/>
          </p:nvSpPr>
          <p:spPr>
            <a:xfrm flipV="1">
              <a:off x="2214546" y="60007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7" name="Rectangle 1136"/>
            <p:cNvSpPr/>
            <p:nvPr/>
          </p:nvSpPr>
          <p:spPr>
            <a:xfrm>
              <a:off x="2366946" y="58483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E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 flipV="1">
              <a:off x="2519346" y="56959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9" name="Rectangle 1138"/>
            <p:cNvSpPr/>
            <p:nvPr/>
          </p:nvSpPr>
          <p:spPr>
            <a:xfrm>
              <a:off x="2671746" y="5543568"/>
              <a:ext cx="214314" cy="2143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D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67" name="Group 666"/>
          <p:cNvGrpSpPr/>
          <p:nvPr/>
        </p:nvGrpSpPr>
        <p:grpSpPr>
          <a:xfrm>
            <a:off x="4812197" y="1071546"/>
            <a:ext cx="902811" cy="1511958"/>
            <a:chOff x="4812197" y="1071546"/>
            <a:chExt cx="902811" cy="1511958"/>
          </a:xfrm>
        </p:grpSpPr>
        <p:sp>
          <p:nvSpPr>
            <p:cNvPr id="1433" name="TextBox 1432"/>
            <p:cNvSpPr txBox="1"/>
            <p:nvPr/>
          </p:nvSpPr>
          <p:spPr>
            <a:xfrm>
              <a:off x="4812197" y="1071546"/>
              <a:ext cx="902811" cy="6504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BIG</a:t>
              </a:r>
            </a:p>
            <a:p>
              <a:pPr algn="ctr"/>
              <a:r>
                <a:rPr lang="en-US" sz="11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itchFamily="34" charset="0"/>
                  <a:cs typeface="Arial" pitchFamily="34" charset="0"/>
                </a:rPr>
                <a:t>D a t a</a:t>
              </a:r>
              <a:endParaRPr lang="en-US" sz="8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17" name="Curved Connector 816"/>
            <p:cNvCxnSpPr/>
            <p:nvPr/>
          </p:nvCxnSpPr>
          <p:spPr>
            <a:xfrm rot="5400000">
              <a:off x="4742986" y="2062886"/>
              <a:ext cx="921137" cy="120099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8" name="Group 667"/>
          <p:cNvGrpSpPr/>
          <p:nvPr/>
        </p:nvGrpSpPr>
        <p:grpSpPr>
          <a:xfrm>
            <a:off x="5429288" y="1507731"/>
            <a:ext cx="1285852" cy="1071570"/>
            <a:chOff x="5429288" y="1507731"/>
            <a:chExt cx="1285852" cy="1071570"/>
          </a:xfrm>
        </p:grpSpPr>
        <p:sp>
          <p:nvSpPr>
            <p:cNvPr id="824" name="Snip and Round Single Corner Rectangle 823"/>
            <p:cNvSpPr/>
            <p:nvPr/>
          </p:nvSpPr>
          <p:spPr>
            <a:xfrm>
              <a:off x="6000760" y="1507731"/>
              <a:ext cx="714380" cy="642942"/>
            </a:xfrm>
            <a:prstGeom prst="snipRoundRect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>
                <a:tabLst>
                  <a:tab pos="87313" algn="l"/>
                  <a:tab pos="179388" algn="l"/>
                </a:tabLst>
              </a:pPr>
              <a:r>
                <a:rPr lang="en-US" sz="600" dirty="0" smtClean="0">
                  <a:solidFill>
                    <a:schemeClr val="bg1"/>
                  </a:solidFill>
                </a:rPr>
                <a:t>&lt;header&gt;</a:t>
              </a:r>
            </a:p>
            <a:p>
              <a:pPr>
                <a:tabLst>
                  <a:tab pos="87313" algn="l"/>
                  <a:tab pos="179388" algn="l"/>
                </a:tabLst>
              </a:pPr>
              <a:r>
                <a:rPr lang="en-US" sz="600" dirty="0" smtClean="0">
                  <a:solidFill>
                    <a:schemeClr val="bg1"/>
                  </a:solidFill>
                </a:rPr>
                <a:t>	&lt;type&gt;</a:t>
              </a:r>
            </a:p>
            <a:p>
              <a:pPr>
                <a:tabLst>
                  <a:tab pos="87313" algn="l"/>
                  <a:tab pos="179388" algn="l"/>
                </a:tabLst>
              </a:pPr>
              <a:r>
                <a:rPr lang="en-US" sz="600" dirty="0" smtClean="0">
                  <a:solidFill>
                    <a:schemeClr val="bg1"/>
                  </a:solidFill>
                </a:rPr>
                <a:t>		web-service	&lt;/type&gt;</a:t>
              </a:r>
            </a:p>
            <a:p>
              <a:pPr>
                <a:tabLst>
                  <a:tab pos="87313" algn="l"/>
                  <a:tab pos="179388" algn="l"/>
                </a:tabLst>
              </a:pPr>
              <a:r>
                <a:rPr lang="en-US" sz="600" dirty="0" smtClean="0">
                  <a:solidFill>
                    <a:schemeClr val="bg1"/>
                  </a:solidFill>
                </a:rPr>
                <a:t>	---</a:t>
              </a:r>
            </a:p>
            <a:p>
              <a:pPr>
                <a:tabLst>
                  <a:tab pos="87313" algn="l"/>
                  <a:tab pos="179388" algn="l"/>
                </a:tabLst>
              </a:pPr>
              <a:r>
                <a:rPr lang="en-US" sz="600" dirty="0" smtClean="0">
                  <a:solidFill>
                    <a:schemeClr val="bg1"/>
                  </a:solidFill>
                </a:rPr>
                <a:t>&lt;/header&gt;</a:t>
              </a:r>
            </a:p>
            <a:p>
              <a:pPr>
                <a:tabLst>
                  <a:tab pos="87313" algn="l"/>
                  <a:tab pos="179388" algn="l"/>
                </a:tabLst>
              </a:pPr>
              <a:r>
                <a:rPr lang="en-US" sz="600" dirty="0" smtClean="0">
                  <a:solidFill>
                    <a:schemeClr val="bg1"/>
                  </a:solidFill>
                </a:rPr>
                <a:t>…</a:t>
              </a:r>
            </a:p>
          </p:txBody>
        </p:sp>
        <p:cxnSp>
          <p:nvCxnSpPr>
            <p:cNvPr id="826" name="Curved Connector 825"/>
            <p:cNvCxnSpPr/>
            <p:nvPr/>
          </p:nvCxnSpPr>
          <p:spPr>
            <a:xfrm rot="10800000" flipV="1">
              <a:off x="5429288" y="2150673"/>
              <a:ext cx="785818" cy="428628"/>
            </a:xfrm>
            <a:prstGeom prst="curved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5" name="Group 744"/>
          <p:cNvGrpSpPr/>
          <p:nvPr/>
        </p:nvGrpSpPr>
        <p:grpSpPr>
          <a:xfrm>
            <a:off x="332827" y="2786059"/>
            <a:ext cx="6239437" cy="1635517"/>
            <a:chOff x="332827" y="2786059"/>
            <a:chExt cx="6239437" cy="1635517"/>
          </a:xfrm>
        </p:grpSpPr>
        <p:grpSp>
          <p:nvGrpSpPr>
            <p:cNvPr id="743" name="Group 742"/>
            <p:cNvGrpSpPr/>
            <p:nvPr/>
          </p:nvGrpSpPr>
          <p:grpSpPr>
            <a:xfrm>
              <a:off x="332827" y="2857496"/>
              <a:ext cx="1334546" cy="857256"/>
              <a:chOff x="332827" y="2857496"/>
              <a:chExt cx="1334546" cy="857256"/>
            </a:xfrm>
          </p:grpSpPr>
          <p:grpSp>
            <p:nvGrpSpPr>
              <p:cNvPr id="17" name="Group 1522"/>
              <p:cNvGrpSpPr/>
              <p:nvPr/>
            </p:nvGrpSpPr>
            <p:grpSpPr>
              <a:xfrm>
                <a:off x="332827" y="2857496"/>
                <a:ext cx="595835" cy="571504"/>
                <a:chOff x="1913730" y="5077138"/>
                <a:chExt cx="595835" cy="571504"/>
              </a:xfrm>
            </p:grpSpPr>
            <p:grpSp>
              <p:nvGrpSpPr>
                <p:cNvPr id="18" name="Group 1517"/>
                <p:cNvGrpSpPr/>
                <p:nvPr/>
              </p:nvGrpSpPr>
              <p:grpSpPr>
                <a:xfrm rot="1052461">
                  <a:off x="1913730" y="5077138"/>
                  <a:ext cx="595835" cy="571504"/>
                  <a:chOff x="4000496" y="4429132"/>
                  <a:chExt cx="1101726" cy="1030288"/>
                </a:xfrm>
              </p:grpSpPr>
              <p:pic>
                <p:nvPicPr>
                  <p:cNvPr id="151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071934" y="4429132"/>
                    <a:ext cx="1030288" cy="1030288"/>
                  </a:xfrm>
                  <a:prstGeom prst="rect">
                    <a:avLst/>
                  </a:prstGeom>
                  <a:solidFill>
                    <a:schemeClr val="bg1"/>
                  </a:solidFill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sp>
                <p:nvSpPr>
                  <p:cNvPr id="1520" name="Rectangle 1519"/>
                  <p:cNvSpPr/>
                  <p:nvPr/>
                </p:nvSpPr>
                <p:spPr>
                  <a:xfrm>
                    <a:off x="4000496" y="4929198"/>
                    <a:ext cx="714380" cy="35719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21" name="Rectangle 1520"/>
                  <p:cNvSpPr/>
                  <p:nvPr/>
                </p:nvSpPr>
                <p:spPr>
                  <a:xfrm>
                    <a:off x="4214810" y="4786322"/>
                    <a:ext cx="285752" cy="28575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17" name="Heart 1516"/>
                <p:cNvSpPr/>
                <p:nvPr/>
              </p:nvSpPr>
              <p:spPr>
                <a:xfrm>
                  <a:off x="2000232" y="5357826"/>
                  <a:ext cx="285752" cy="285752"/>
                </a:xfrm>
                <a:prstGeom prst="heart">
                  <a:avLst/>
                </a:prstGeom>
                <a:solidFill>
                  <a:srgbClr val="FF00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700" dirty="0" smtClean="0"/>
                    <a:t>bps</a:t>
                  </a:r>
                  <a:endParaRPr lang="en-US" sz="500" dirty="0"/>
                </a:p>
              </p:txBody>
            </p:sp>
          </p:grpSp>
          <p:grpSp>
            <p:nvGrpSpPr>
              <p:cNvPr id="1499" name="Group 1524"/>
              <p:cNvGrpSpPr/>
              <p:nvPr/>
            </p:nvGrpSpPr>
            <p:grpSpPr>
              <a:xfrm>
                <a:off x="1071538" y="3143248"/>
                <a:ext cx="595835" cy="571504"/>
                <a:chOff x="571472" y="5143512"/>
                <a:chExt cx="595835" cy="571504"/>
              </a:xfrm>
            </p:grpSpPr>
            <p:grpSp>
              <p:nvGrpSpPr>
                <p:cNvPr id="1500" name="Group 1521"/>
                <p:cNvGrpSpPr/>
                <p:nvPr/>
              </p:nvGrpSpPr>
              <p:grpSpPr>
                <a:xfrm>
                  <a:off x="571472" y="5143512"/>
                  <a:ext cx="595835" cy="571504"/>
                  <a:chOff x="4000496" y="4214818"/>
                  <a:chExt cx="595835" cy="571504"/>
                </a:xfrm>
              </p:grpSpPr>
              <p:grpSp>
                <p:nvGrpSpPr>
                  <p:cNvPr id="1501" name="Group 1512"/>
                  <p:cNvGrpSpPr/>
                  <p:nvPr/>
                </p:nvGrpSpPr>
                <p:grpSpPr>
                  <a:xfrm rot="775603">
                    <a:off x="4000496" y="4214818"/>
                    <a:ext cx="595835" cy="571504"/>
                    <a:chOff x="4000496" y="4429132"/>
                    <a:chExt cx="1101726" cy="1030288"/>
                  </a:xfrm>
                </p:grpSpPr>
                <p:pic>
                  <p:nvPicPr>
                    <p:cNvPr id="1514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071934" y="4429132"/>
                      <a:ext cx="1030288" cy="103028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360" cap="flat">
                      <a:noFill/>
                      <a:round/>
                      <a:headEnd/>
                      <a:tailEnd/>
                    </a:ln>
                    <a:effectLst/>
                  </p:spPr>
                </p:pic>
                <p:sp>
                  <p:nvSpPr>
                    <p:cNvPr id="1515" name="Rectangle 1514"/>
                    <p:cNvSpPr/>
                    <p:nvPr/>
                  </p:nvSpPr>
                  <p:spPr>
                    <a:xfrm>
                      <a:off x="4000496" y="4929198"/>
                      <a:ext cx="714380" cy="35719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516" name="Rectangle 1515"/>
                    <p:cNvSpPr/>
                    <p:nvPr/>
                  </p:nvSpPr>
                  <p:spPr>
                    <a:xfrm>
                      <a:off x="4214810" y="4786322"/>
                      <a:ext cx="285752" cy="28575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512" name="Donut 1511"/>
                  <p:cNvSpPr/>
                  <p:nvPr/>
                </p:nvSpPr>
                <p:spPr>
                  <a:xfrm>
                    <a:off x="4000496" y="4500570"/>
                    <a:ext cx="428628" cy="214314"/>
                  </a:xfrm>
                  <a:prstGeom prst="donu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524" name="Decagon 1523"/>
                <p:cNvSpPr/>
                <p:nvPr/>
              </p:nvSpPr>
              <p:spPr>
                <a:xfrm>
                  <a:off x="642910" y="5546455"/>
                  <a:ext cx="285752" cy="142876"/>
                </a:xfrm>
                <a:prstGeom prst="decag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600" dirty="0" smtClean="0"/>
                    <a:t>12</a:t>
                  </a:r>
                  <a:endParaRPr lang="en-US" sz="600" dirty="0"/>
                </a:p>
              </p:txBody>
            </p:sp>
          </p:grpSp>
        </p:grpSp>
        <p:grpSp>
          <p:nvGrpSpPr>
            <p:cNvPr id="534" name="Group 533"/>
            <p:cNvGrpSpPr/>
            <p:nvPr/>
          </p:nvGrpSpPr>
          <p:grpSpPr>
            <a:xfrm>
              <a:off x="2714644" y="2786059"/>
              <a:ext cx="3857620" cy="1635517"/>
              <a:chOff x="3071802" y="2500306"/>
              <a:chExt cx="3857620" cy="1635517"/>
            </a:xfrm>
          </p:grpSpPr>
          <p:grpSp>
            <p:nvGrpSpPr>
              <p:cNvPr id="376" name="Group 1311"/>
              <p:cNvGrpSpPr/>
              <p:nvPr/>
            </p:nvGrpSpPr>
            <p:grpSpPr>
              <a:xfrm>
                <a:off x="3071802" y="2500306"/>
                <a:ext cx="3857620" cy="1635517"/>
                <a:chOff x="71406" y="3143248"/>
                <a:chExt cx="2571768" cy="785818"/>
              </a:xfrm>
            </p:grpSpPr>
            <p:grpSp>
              <p:nvGrpSpPr>
                <p:cNvPr id="377" name="Group 992"/>
                <p:cNvGrpSpPr/>
                <p:nvPr/>
              </p:nvGrpSpPr>
              <p:grpSpPr>
                <a:xfrm>
                  <a:off x="71406" y="3143248"/>
                  <a:ext cx="2571768" cy="785818"/>
                  <a:chOff x="428596" y="4929198"/>
                  <a:chExt cx="2571768" cy="785818"/>
                </a:xfrm>
              </p:grpSpPr>
              <p:sp>
                <p:nvSpPr>
                  <p:cNvPr id="397" name="Parallelogram 396"/>
                  <p:cNvSpPr/>
                  <p:nvPr/>
                </p:nvSpPr>
                <p:spPr>
                  <a:xfrm>
                    <a:off x="428596" y="5000636"/>
                    <a:ext cx="2571768" cy="714380"/>
                  </a:xfrm>
                  <a:prstGeom prst="parallelogram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429" name="Group 355"/>
                  <p:cNvGrpSpPr/>
                  <p:nvPr/>
                </p:nvGrpSpPr>
                <p:grpSpPr>
                  <a:xfrm>
                    <a:off x="642384" y="5117641"/>
                    <a:ext cx="285725" cy="357190"/>
                    <a:chOff x="2428860" y="3586164"/>
                    <a:chExt cx="124640" cy="261940"/>
                  </a:xfrm>
                </p:grpSpPr>
                <p:sp>
                  <p:nvSpPr>
                    <p:cNvPr id="430" name="Line 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4" y="3586164"/>
                      <a:ext cx="1433" cy="26194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" name="Line 8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28860" y="3586164"/>
                      <a:ext cx="50143" cy="215902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" name="Line 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3357" y="3586164"/>
                      <a:ext cx="50143" cy="21749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" name="Line 89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40321" y="3754440"/>
                      <a:ext cx="50143" cy="34925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4" name="Line 9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4" y="3754440"/>
                      <a:ext cx="51575" cy="34925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5" name="Line 91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47485" y="3722690"/>
                      <a:ext cx="42979" cy="2381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6" name="Line 9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4" y="3722690"/>
                      <a:ext cx="44412" cy="2381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7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2456081" y="3687765"/>
                      <a:ext cx="71632" cy="22225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0"/>
                        </a:cxn>
                        <a:cxn ang="0">
                          <a:pos x="24" y="1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0" h="14">
                          <a:moveTo>
                            <a:pt x="50" y="0"/>
                          </a:moveTo>
                          <a:lnTo>
                            <a:pt x="24" y="1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8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2463243" y="3657601"/>
                      <a:ext cx="57305" cy="158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9" y="10"/>
                        </a:cxn>
                        <a:cxn ang="0">
                          <a:pos x="40" y="0"/>
                        </a:cxn>
                      </a:cxnLst>
                      <a:rect l="0" t="0" r="r" b="b"/>
                      <a:pathLst>
                        <a:path w="40" h="10">
                          <a:moveTo>
                            <a:pt x="0" y="0"/>
                          </a:moveTo>
                          <a:lnTo>
                            <a:pt x="19" y="10"/>
                          </a:lnTo>
                          <a:lnTo>
                            <a:pt x="4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9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2470407" y="3629026"/>
                      <a:ext cx="42979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0" y="0"/>
                        </a:cxn>
                        <a:cxn ang="0">
                          <a:pos x="14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0" h="7">
                          <a:moveTo>
                            <a:pt x="30" y="0"/>
                          </a:moveTo>
                          <a:lnTo>
                            <a:pt x="14" y="7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0" name="Line 103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90464" y="3746502"/>
                      <a:ext cx="51575" cy="79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1" name="Freeform 104"/>
                    <p:cNvSpPr>
                      <a:spLocks/>
                    </p:cNvSpPr>
                    <p:nvPr/>
                  </p:nvSpPr>
                  <p:spPr bwMode="auto">
                    <a:xfrm>
                      <a:off x="2447485" y="3722690"/>
                      <a:ext cx="87391" cy="66675"/>
                    </a:xfrm>
                    <a:custGeom>
                      <a:avLst/>
                      <a:gdLst/>
                      <a:ahLst/>
                      <a:cxnLst>
                        <a:cxn ang="0">
                          <a:pos x="61" y="0"/>
                        </a:cxn>
                        <a:cxn ang="0">
                          <a:pos x="30" y="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1" h="42">
                          <a:moveTo>
                            <a:pt x="61" y="0"/>
                          </a:moveTo>
                          <a:lnTo>
                            <a:pt x="30" y="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2" name="Line 10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40322" y="3746502"/>
                      <a:ext cx="50143" cy="79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3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5" y="3687765"/>
                      <a:ext cx="37248" cy="587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4" name="Line 1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5" y="3709990"/>
                      <a:ext cx="44412" cy="1270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5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56082" y="3687765"/>
                      <a:ext cx="34383" cy="587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6" name="Line 10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47487" y="3709990"/>
                      <a:ext cx="42979" cy="1270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7" name="Line 11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0466" y="3657601"/>
                      <a:ext cx="30086" cy="523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8" name="Line 1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6" y="3673476"/>
                      <a:ext cx="37248" cy="142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9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63245" y="3657601"/>
                      <a:ext cx="27221" cy="523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0" name="Line 11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56084" y="3673475"/>
                      <a:ext cx="34383" cy="142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1" name="Line 11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0467" y="3629026"/>
                      <a:ext cx="22922" cy="4445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2" name="Line 1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7" y="3640139"/>
                      <a:ext cx="30086" cy="1746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3" name="Line 1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70410" y="3629025"/>
                      <a:ext cx="20057" cy="4445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4" name="Line 11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63249" y="3640128"/>
                      <a:ext cx="27221" cy="1746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99" name="Group 495"/>
                  <p:cNvGrpSpPr/>
                  <p:nvPr/>
                </p:nvGrpSpPr>
                <p:grpSpPr>
                  <a:xfrm>
                    <a:off x="242833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401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 w="9360" cap="flat">
                      <a:noFill/>
                      <a:round/>
                      <a:headEnd/>
                      <a:tailEnd/>
                    </a:ln>
                    <a:effectLst/>
                  </p:spPr>
                </p:pic>
                <p:grpSp>
                  <p:nvGrpSpPr>
                    <p:cNvPr id="402" name="Group 355"/>
                    <p:cNvGrpSpPr/>
                    <p:nvPr/>
                  </p:nvGrpSpPr>
                  <p:grpSpPr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403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4" y="3586164"/>
                        <a:ext cx="1433" cy="26194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04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860" y="3586164"/>
                        <a:ext cx="50143" cy="21590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05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357" y="3586164"/>
                        <a:ext cx="50143" cy="2174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06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321" y="3754440"/>
                        <a:ext cx="50143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07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54440"/>
                        <a:ext cx="51575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08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485" y="3722690"/>
                        <a:ext cx="42979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09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22690"/>
                        <a:ext cx="44412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0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081" y="3687765"/>
                        <a:ext cx="71632" cy="22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0" y="0"/>
                          </a:cxn>
                          <a:cxn ang="0">
                            <a:pos x="24" y="1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243" y="3657601"/>
                        <a:ext cx="57305" cy="158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9" y="10"/>
                          </a:cxn>
                          <a:cxn ang="0">
                            <a:pos x="40" y="0"/>
                          </a:cxn>
                        </a:cxnLst>
                        <a:rect l="0" t="0" r="r" b="b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407" y="3629026"/>
                        <a:ext cx="42979" cy="111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0" y="0"/>
                          </a:cxn>
                          <a:cxn ang="0">
                            <a:pos x="14" y="7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464" y="3746502"/>
                        <a:ext cx="51575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4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485" y="3722690"/>
                        <a:ext cx="87391" cy="666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1" y="0"/>
                          </a:cxn>
                          <a:cxn ang="0">
                            <a:pos x="30" y="4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5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322" y="3746502"/>
                        <a:ext cx="50143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6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5" y="3687765"/>
                        <a:ext cx="37248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7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5" y="3709990"/>
                        <a:ext cx="44412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8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082" y="3687765"/>
                        <a:ext cx="34383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9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487" y="3709990"/>
                        <a:ext cx="42979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0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6" y="3657601"/>
                        <a:ext cx="30086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1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6" y="3673476"/>
                        <a:ext cx="37248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2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245" y="3657601"/>
                        <a:ext cx="27221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3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084" y="3673475"/>
                        <a:ext cx="34383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4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7" y="3629026"/>
                        <a:ext cx="22922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5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7" y="3640139"/>
                        <a:ext cx="30086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6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410" y="3629025"/>
                        <a:ext cx="20057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7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249" y="3640128"/>
                        <a:ext cx="27221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sp>
                <p:nvSpPr>
                  <p:cNvPr id="400" name="Cloud 399"/>
                  <p:cNvSpPr/>
                  <p:nvPr/>
                </p:nvSpPr>
                <p:spPr>
                  <a:xfrm>
                    <a:off x="1142976" y="5041252"/>
                    <a:ext cx="1071570" cy="602326"/>
                  </a:xfrm>
                  <a:prstGeom prst="cloud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378" name="Group 207"/>
                <p:cNvGrpSpPr/>
                <p:nvPr/>
              </p:nvGrpSpPr>
              <p:grpSpPr>
                <a:xfrm>
                  <a:off x="1000100" y="3357562"/>
                  <a:ext cx="642942" cy="357370"/>
                  <a:chOff x="3286116" y="4071942"/>
                  <a:chExt cx="1071570" cy="571504"/>
                </a:xfrm>
              </p:grpSpPr>
              <p:cxnSp>
                <p:nvCxnSpPr>
                  <p:cNvPr id="381" name="Straight Connector 380"/>
                  <p:cNvCxnSpPr/>
                  <p:nvPr/>
                </p:nvCxnSpPr>
                <p:spPr>
                  <a:xfrm>
                    <a:off x="3286116" y="4357694"/>
                    <a:ext cx="1071570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82" name="Group 162"/>
                  <p:cNvGrpSpPr/>
                  <p:nvPr/>
                </p:nvGrpSpPr>
                <p:grpSpPr>
                  <a:xfrm>
                    <a:off x="335755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395" name="Rectangle 394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396" name="Straight Connector 395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83" name="Group 163"/>
                  <p:cNvGrpSpPr/>
                  <p:nvPr/>
                </p:nvGrpSpPr>
                <p:grpSpPr>
                  <a:xfrm>
                    <a:off x="371474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393" name="Rectangle 392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394" name="Straight Connector 393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84" name="Group 166"/>
                  <p:cNvGrpSpPr/>
                  <p:nvPr/>
                </p:nvGrpSpPr>
                <p:grpSpPr>
                  <a:xfrm>
                    <a:off x="407193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391" name="Rectangle 390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392" name="Straight Connector 391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85" name="Group 169"/>
                  <p:cNvGrpSpPr/>
                  <p:nvPr/>
                </p:nvGrpSpPr>
                <p:grpSpPr>
                  <a:xfrm rot="10800000">
                    <a:off x="3509954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389" name="Rectangle 388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390" name="Straight Connector 389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86" name="Group 172"/>
                  <p:cNvGrpSpPr/>
                  <p:nvPr/>
                </p:nvGrpSpPr>
                <p:grpSpPr>
                  <a:xfrm flipH="1" flipV="1">
                    <a:off x="3929058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387" name="Rectangle 386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388" name="Straight Connector 387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379" name="Straight Connector 378"/>
                <p:cNvCxnSpPr/>
                <p:nvPr/>
              </p:nvCxnSpPr>
              <p:spPr>
                <a:xfrm rot="16200000" flipH="1">
                  <a:off x="607344" y="3374700"/>
                  <a:ext cx="86228" cy="27730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0" name="Straight Connector 379"/>
                <p:cNvCxnSpPr/>
                <p:nvPr/>
              </p:nvCxnSpPr>
              <p:spPr>
                <a:xfrm flipV="1">
                  <a:off x="1856463" y="3470237"/>
                  <a:ext cx="277085" cy="8622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02" name="TextBox 1201"/>
              <p:cNvSpPr txBox="1"/>
              <p:nvPr/>
            </p:nvSpPr>
            <p:spPr>
              <a:xfrm>
                <a:off x="3428992" y="2778636"/>
                <a:ext cx="440826" cy="1502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050" b="1" dirty="0" smtClean="0">
                    <a:solidFill>
                      <a:srgbClr val="0AA620"/>
                    </a:solidFill>
                  </a:rPr>
                  <a:t>NB-</a:t>
                </a:r>
                <a:r>
                  <a:rPr lang="en-US" sz="1050" b="1" dirty="0" err="1" smtClean="0">
                    <a:solidFill>
                      <a:srgbClr val="0AA620"/>
                    </a:solidFill>
                  </a:rPr>
                  <a:t>IoT</a:t>
                </a:r>
                <a:endParaRPr lang="en-US" sz="800" b="1" dirty="0">
                  <a:solidFill>
                    <a:srgbClr val="0AA620"/>
                  </a:solidFill>
                </a:endParaRPr>
              </a:p>
            </p:txBody>
          </p:sp>
        </p:grpSp>
      </p:grpSp>
      <p:grpSp>
        <p:nvGrpSpPr>
          <p:cNvPr id="586" name="Group 585"/>
          <p:cNvGrpSpPr/>
          <p:nvPr/>
        </p:nvGrpSpPr>
        <p:grpSpPr>
          <a:xfrm>
            <a:off x="5857884" y="4572008"/>
            <a:ext cx="2678925" cy="1143008"/>
            <a:chOff x="5857884" y="4572008"/>
            <a:chExt cx="2678925" cy="1143008"/>
          </a:xfrm>
        </p:grpSpPr>
        <p:cxnSp>
          <p:nvCxnSpPr>
            <p:cNvPr id="654" name="Straight Connector 653"/>
            <p:cNvCxnSpPr/>
            <p:nvPr/>
          </p:nvCxnSpPr>
          <p:spPr>
            <a:xfrm>
              <a:off x="5857884" y="4572008"/>
              <a:ext cx="1571636" cy="571504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1" name="Group 630"/>
            <p:cNvGrpSpPr/>
            <p:nvPr/>
          </p:nvGrpSpPr>
          <p:grpSpPr>
            <a:xfrm>
              <a:off x="7250925" y="4929198"/>
              <a:ext cx="1285884" cy="785818"/>
              <a:chOff x="7286644" y="2285992"/>
              <a:chExt cx="1285884" cy="785818"/>
            </a:xfrm>
          </p:grpSpPr>
          <p:sp>
            <p:nvSpPr>
              <p:cNvPr id="398" name="Parallelogram 397"/>
              <p:cNvSpPr/>
              <p:nvPr/>
            </p:nvSpPr>
            <p:spPr>
              <a:xfrm>
                <a:off x="7286644" y="2285992"/>
                <a:ext cx="1000132" cy="785818"/>
              </a:xfrm>
              <a:prstGeom prst="parallelogram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28" name="Group 427"/>
              <p:cNvGrpSpPr/>
              <p:nvPr/>
            </p:nvGrpSpPr>
            <p:grpSpPr>
              <a:xfrm>
                <a:off x="7500958" y="2357430"/>
                <a:ext cx="500066" cy="642942"/>
                <a:chOff x="3571868" y="3571876"/>
                <a:chExt cx="1000132" cy="1143008"/>
              </a:xfrm>
            </p:grpSpPr>
            <p:sp>
              <p:nvSpPr>
                <p:cNvPr id="535" name="Rectangle 534"/>
                <p:cNvSpPr/>
                <p:nvPr/>
              </p:nvSpPr>
              <p:spPr>
                <a:xfrm>
                  <a:off x="3571868" y="3929066"/>
                  <a:ext cx="214314" cy="28575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6" name="Rectangle 535"/>
                <p:cNvSpPr/>
                <p:nvPr/>
              </p:nvSpPr>
              <p:spPr>
                <a:xfrm>
                  <a:off x="4143372" y="3571876"/>
                  <a:ext cx="214314" cy="28575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7" name="Rectangle 536"/>
                <p:cNvSpPr/>
                <p:nvPr/>
              </p:nvSpPr>
              <p:spPr>
                <a:xfrm>
                  <a:off x="4357686" y="4143380"/>
                  <a:ext cx="214314" cy="28575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8" name="Rectangle 537"/>
                <p:cNvSpPr/>
                <p:nvPr/>
              </p:nvSpPr>
              <p:spPr>
                <a:xfrm>
                  <a:off x="4000496" y="4429132"/>
                  <a:ext cx="214314" cy="28575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39" name="Straight Connector 538"/>
                <p:cNvCxnSpPr>
                  <a:stCxn id="535" idx="3"/>
                  <a:endCxn id="538" idx="1"/>
                </p:cNvCxnSpPr>
                <p:nvPr/>
              </p:nvCxnSpPr>
              <p:spPr>
                <a:xfrm>
                  <a:off x="3786182" y="4071942"/>
                  <a:ext cx="214314" cy="50006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0" name="Straight Connector 539"/>
                <p:cNvCxnSpPr>
                  <a:stCxn id="535" idx="3"/>
                </p:cNvCxnSpPr>
                <p:nvPr/>
              </p:nvCxnSpPr>
              <p:spPr>
                <a:xfrm flipV="1">
                  <a:off x="3786182" y="3714752"/>
                  <a:ext cx="357190" cy="35719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1" name="Straight Connector 540"/>
                <p:cNvCxnSpPr>
                  <a:stCxn id="536" idx="2"/>
                  <a:endCxn id="538" idx="0"/>
                </p:cNvCxnSpPr>
                <p:nvPr/>
              </p:nvCxnSpPr>
              <p:spPr>
                <a:xfrm rot="5400000">
                  <a:off x="3893339" y="4071942"/>
                  <a:ext cx="571504" cy="14287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2" name="Straight Connector 541"/>
                <p:cNvCxnSpPr>
                  <a:stCxn id="536" idx="2"/>
                  <a:endCxn id="537" idx="0"/>
                </p:cNvCxnSpPr>
                <p:nvPr/>
              </p:nvCxnSpPr>
              <p:spPr>
                <a:xfrm rot="16200000" flipH="1">
                  <a:off x="4214810" y="3893347"/>
                  <a:ext cx="285752" cy="21431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3" name="Group 542"/>
              <p:cNvGrpSpPr/>
              <p:nvPr/>
            </p:nvGrpSpPr>
            <p:grpSpPr>
              <a:xfrm>
                <a:off x="8358214" y="2571744"/>
                <a:ext cx="214314" cy="500066"/>
                <a:chOff x="2151820" y="2857496"/>
                <a:chExt cx="378972" cy="714380"/>
              </a:xfrm>
            </p:grpSpPr>
            <p:sp>
              <p:nvSpPr>
                <p:cNvPr id="544" name="Line 85"/>
                <p:cNvSpPr>
                  <a:spLocks noChangeShapeType="1"/>
                </p:cNvSpPr>
                <p:nvPr/>
              </p:nvSpPr>
              <p:spPr bwMode="auto">
                <a:xfrm>
                  <a:off x="2339128" y="3033644"/>
                  <a:ext cx="4357" cy="53823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5" name="Oval 86"/>
                <p:cNvSpPr>
                  <a:spLocks noChangeArrowheads="1"/>
                </p:cNvSpPr>
                <p:nvPr/>
              </p:nvSpPr>
              <p:spPr bwMode="auto">
                <a:xfrm>
                  <a:off x="2182313" y="2961880"/>
                  <a:ext cx="317988" cy="71764"/>
                </a:xfrm>
                <a:prstGeom prst="ellips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2151820" y="3033644"/>
                  <a:ext cx="152461" cy="443633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7" name="Line 88"/>
                <p:cNvSpPr>
                  <a:spLocks noChangeShapeType="1"/>
                </p:cNvSpPr>
                <p:nvPr/>
              </p:nvSpPr>
              <p:spPr bwMode="auto">
                <a:xfrm>
                  <a:off x="2378331" y="3033644"/>
                  <a:ext cx="152461" cy="44689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8" name="Line 89"/>
                <p:cNvSpPr>
                  <a:spLocks noChangeShapeType="1"/>
                </p:cNvSpPr>
                <p:nvPr/>
              </p:nvSpPr>
              <p:spPr bwMode="auto">
                <a:xfrm flipH="1" flipV="1">
                  <a:off x="2186668" y="3379417"/>
                  <a:ext cx="152461" cy="71764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9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2339128" y="3379417"/>
                  <a:ext cx="156815" cy="71764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0" name="Line 91"/>
                <p:cNvSpPr>
                  <a:spLocks noChangeShapeType="1"/>
                </p:cNvSpPr>
                <p:nvPr/>
              </p:nvSpPr>
              <p:spPr bwMode="auto">
                <a:xfrm flipH="1" flipV="1">
                  <a:off x="2208449" y="3314177"/>
                  <a:ext cx="130679" cy="48931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1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2339128" y="3314177"/>
                  <a:ext cx="135037" cy="48931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2" name="Freeform 93"/>
                <p:cNvSpPr>
                  <a:spLocks/>
                </p:cNvSpPr>
                <p:nvPr/>
              </p:nvSpPr>
              <p:spPr bwMode="auto">
                <a:xfrm>
                  <a:off x="2234585" y="3242413"/>
                  <a:ext cx="217799" cy="45668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4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14">
                      <a:moveTo>
                        <a:pt x="50" y="0"/>
                      </a:moveTo>
                      <a:lnTo>
                        <a:pt x="24" y="1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3" name="Freeform 94"/>
                <p:cNvSpPr>
                  <a:spLocks/>
                </p:cNvSpPr>
                <p:nvPr/>
              </p:nvSpPr>
              <p:spPr bwMode="auto">
                <a:xfrm>
                  <a:off x="2256363" y="3180433"/>
                  <a:ext cx="174239" cy="326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10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0" h="10">
                      <a:moveTo>
                        <a:pt x="0" y="0"/>
                      </a:moveTo>
                      <a:lnTo>
                        <a:pt x="19" y="10"/>
                      </a:lnTo>
                      <a:lnTo>
                        <a:pt x="4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4" name="Freeform 95"/>
                <p:cNvSpPr>
                  <a:spLocks/>
                </p:cNvSpPr>
                <p:nvPr/>
              </p:nvSpPr>
              <p:spPr bwMode="auto">
                <a:xfrm>
                  <a:off x="2278145" y="3121717"/>
                  <a:ext cx="130679" cy="22835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14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0" h="7">
                      <a:moveTo>
                        <a:pt x="30" y="0"/>
                      </a:moveTo>
                      <a:lnTo>
                        <a:pt x="14" y="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" name="Line 96"/>
                <p:cNvSpPr>
                  <a:spLocks noChangeShapeType="1"/>
                </p:cNvSpPr>
                <p:nvPr/>
              </p:nvSpPr>
              <p:spPr bwMode="auto">
                <a:xfrm>
                  <a:off x="2339128" y="2925997"/>
                  <a:ext cx="435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6" name="Line 97"/>
                <p:cNvSpPr>
                  <a:spLocks noChangeShapeType="1"/>
                </p:cNvSpPr>
                <p:nvPr/>
              </p:nvSpPr>
              <p:spPr bwMode="auto">
                <a:xfrm>
                  <a:off x="2252009" y="2922736"/>
                  <a:ext cx="435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7" name="Line 98"/>
                <p:cNvSpPr>
                  <a:spLocks noChangeShapeType="1"/>
                </p:cNvSpPr>
                <p:nvPr/>
              </p:nvSpPr>
              <p:spPr bwMode="auto">
                <a:xfrm>
                  <a:off x="2426248" y="2922736"/>
                  <a:ext cx="435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8" name="Line 99"/>
                <p:cNvSpPr>
                  <a:spLocks noChangeShapeType="1"/>
                </p:cNvSpPr>
                <p:nvPr/>
              </p:nvSpPr>
              <p:spPr bwMode="auto">
                <a:xfrm>
                  <a:off x="2208449" y="2870544"/>
                  <a:ext cx="435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9" name="Line 100"/>
                <p:cNvSpPr>
                  <a:spLocks noChangeShapeType="1"/>
                </p:cNvSpPr>
                <p:nvPr/>
              </p:nvSpPr>
              <p:spPr bwMode="auto">
                <a:xfrm>
                  <a:off x="2469808" y="2870544"/>
                  <a:ext cx="435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0" name="Line 101"/>
                <p:cNvSpPr>
                  <a:spLocks noChangeShapeType="1"/>
                </p:cNvSpPr>
                <p:nvPr/>
              </p:nvSpPr>
              <p:spPr bwMode="auto">
                <a:xfrm>
                  <a:off x="2304280" y="2857496"/>
                  <a:ext cx="435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1" name="Line 102"/>
                <p:cNvSpPr>
                  <a:spLocks noChangeShapeType="1"/>
                </p:cNvSpPr>
                <p:nvPr/>
              </p:nvSpPr>
              <p:spPr bwMode="auto">
                <a:xfrm>
                  <a:off x="2391400" y="2857496"/>
                  <a:ext cx="435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2" name="Line 103"/>
                <p:cNvSpPr>
                  <a:spLocks noChangeShapeType="1"/>
                </p:cNvSpPr>
                <p:nvPr/>
              </p:nvSpPr>
              <p:spPr bwMode="auto">
                <a:xfrm flipH="1" flipV="1">
                  <a:off x="2339128" y="3363106"/>
                  <a:ext cx="156815" cy="16311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3" name="Freeform 104"/>
                <p:cNvSpPr>
                  <a:spLocks/>
                </p:cNvSpPr>
                <p:nvPr/>
              </p:nvSpPr>
              <p:spPr bwMode="auto">
                <a:xfrm>
                  <a:off x="2208449" y="3314177"/>
                  <a:ext cx="265716" cy="137004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0" y="4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1" h="42">
                      <a:moveTo>
                        <a:pt x="61" y="0"/>
                      </a:moveTo>
                      <a:lnTo>
                        <a:pt x="30" y="4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4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2186668" y="3363106"/>
                  <a:ext cx="152461" cy="16311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5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2339128" y="3242413"/>
                  <a:ext cx="113255" cy="12069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6" name="Line 107"/>
                <p:cNvSpPr>
                  <a:spLocks noChangeShapeType="1"/>
                </p:cNvSpPr>
                <p:nvPr/>
              </p:nvSpPr>
              <p:spPr bwMode="auto">
                <a:xfrm>
                  <a:off x="2339128" y="3288081"/>
                  <a:ext cx="135037" cy="2609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7" name="Line 108"/>
                <p:cNvSpPr>
                  <a:spLocks noChangeShapeType="1"/>
                </p:cNvSpPr>
                <p:nvPr/>
              </p:nvSpPr>
              <p:spPr bwMode="auto">
                <a:xfrm>
                  <a:off x="2234585" y="3242413"/>
                  <a:ext cx="104543" cy="12069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8" name="Line 109"/>
                <p:cNvSpPr>
                  <a:spLocks noChangeShapeType="1"/>
                </p:cNvSpPr>
                <p:nvPr/>
              </p:nvSpPr>
              <p:spPr bwMode="auto">
                <a:xfrm flipH="1">
                  <a:off x="2208449" y="3288081"/>
                  <a:ext cx="130679" cy="2609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9" name="Line 110"/>
                <p:cNvSpPr>
                  <a:spLocks noChangeShapeType="1"/>
                </p:cNvSpPr>
                <p:nvPr/>
              </p:nvSpPr>
              <p:spPr bwMode="auto">
                <a:xfrm flipH="1">
                  <a:off x="2339128" y="3180433"/>
                  <a:ext cx="91477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0" name="Line 111"/>
                <p:cNvSpPr>
                  <a:spLocks noChangeShapeType="1"/>
                </p:cNvSpPr>
                <p:nvPr/>
              </p:nvSpPr>
              <p:spPr bwMode="auto">
                <a:xfrm>
                  <a:off x="2339128" y="3213053"/>
                  <a:ext cx="113255" cy="29359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1" name="Line 112"/>
                <p:cNvSpPr>
                  <a:spLocks noChangeShapeType="1"/>
                </p:cNvSpPr>
                <p:nvPr/>
              </p:nvSpPr>
              <p:spPr bwMode="auto">
                <a:xfrm>
                  <a:off x="2256363" y="3180433"/>
                  <a:ext cx="82765" cy="107647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2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2234585" y="3213053"/>
                  <a:ext cx="104543" cy="29359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3" name="Line 114"/>
                <p:cNvSpPr>
                  <a:spLocks noChangeShapeType="1"/>
                </p:cNvSpPr>
                <p:nvPr/>
              </p:nvSpPr>
              <p:spPr bwMode="auto">
                <a:xfrm flipH="1">
                  <a:off x="2339128" y="3121717"/>
                  <a:ext cx="69696" cy="9133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4" name="Line 115"/>
                <p:cNvSpPr>
                  <a:spLocks noChangeShapeType="1"/>
                </p:cNvSpPr>
                <p:nvPr/>
              </p:nvSpPr>
              <p:spPr bwMode="auto">
                <a:xfrm>
                  <a:off x="2339128" y="3144552"/>
                  <a:ext cx="91477" cy="35883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5" name="Line 116"/>
                <p:cNvSpPr>
                  <a:spLocks noChangeShapeType="1"/>
                </p:cNvSpPr>
                <p:nvPr/>
              </p:nvSpPr>
              <p:spPr bwMode="auto">
                <a:xfrm>
                  <a:off x="2278145" y="3121717"/>
                  <a:ext cx="60984" cy="9133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6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2256363" y="3144552"/>
                  <a:ext cx="82765" cy="35883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cxnSp>
            <p:nvCxnSpPr>
              <p:cNvPr id="577" name="Straight Connector 576"/>
              <p:cNvCxnSpPr/>
              <p:nvPr/>
            </p:nvCxnSpPr>
            <p:spPr>
              <a:xfrm rot="16200000" flipH="1">
                <a:off x="8260608" y="2669351"/>
                <a:ext cx="52030" cy="28544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5" name="Group 584"/>
          <p:cNvGrpSpPr/>
          <p:nvPr/>
        </p:nvGrpSpPr>
        <p:grpSpPr>
          <a:xfrm>
            <a:off x="6000760" y="4000504"/>
            <a:ext cx="2143140" cy="714380"/>
            <a:chOff x="6000760" y="4000504"/>
            <a:chExt cx="2143140" cy="714380"/>
          </a:xfrm>
        </p:grpSpPr>
        <p:grpSp>
          <p:nvGrpSpPr>
            <p:cNvPr id="604" name="Group 603"/>
            <p:cNvGrpSpPr/>
            <p:nvPr/>
          </p:nvGrpSpPr>
          <p:grpSpPr>
            <a:xfrm>
              <a:off x="7500958" y="4000504"/>
              <a:ext cx="642942" cy="714380"/>
              <a:chOff x="5429256" y="2671539"/>
              <a:chExt cx="357190" cy="471709"/>
            </a:xfrm>
          </p:grpSpPr>
          <p:sp>
            <p:nvSpPr>
              <p:cNvPr id="605" name="Line 85"/>
              <p:cNvSpPr>
                <a:spLocks noChangeShapeType="1"/>
              </p:cNvSpPr>
              <p:nvPr/>
            </p:nvSpPr>
            <p:spPr bwMode="auto">
              <a:xfrm>
                <a:off x="5535181" y="2766486"/>
                <a:ext cx="2464" cy="376762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Line 87"/>
              <p:cNvSpPr>
                <a:spLocks noChangeShapeType="1"/>
              </p:cNvSpPr>
              <p:nvPr/>
            </p:nvSpPr>
            <p:spPr bwMode="auto">
              <a:xfrm flipH="1">
                <a:off x="5429256" y="2766486"/>
                <a:ext cx="86219" cy="31054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Line 88"/>
              <p:cNvSpPr>
                <a:spLocks noChangeShapeType="1"/>
              </p:cNvSpPr>
              <p:nvPr/>
            </p:nvSpPr>
            <p:spPr bwMode="auto">
              <a:xfrm>
                <a:off x="5557351" y="2766486"/>
                <a:ext cx="86219" cy="31282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Line 89"/>
              <p:cNvSpPr>
                <a:spLocks noChangeShapeType="1"/>
              </p:cNvSpPr>
              <p:nvPr/>
            </p:nvSpPr>
            <p:spPr bwMode="auto">
              <a:xfrm flipH="1" flipV="1">
                <a:off x="5448963" y="3008527"/>
                <a:ext cx="86219" cy="502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Line 90"/>
              <p:cNvSpPr>
                <a:spLocks noChangeShapeType="1"/>
              </p:cNvSpPr>
              <p:nvPr/>
            </p:nvSpPr>
            <p:spPr bwMode="auto">
              <a:xfrm flipV="1">
                <a:off x="5535181" y="3008527"/>
                <a:ext cx="88681" cy="502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Line 91"/>
              <p:cNvSpPr>
                <a:spLocks noChangeShapeType="1"/>
              </p:cNvSpPr>
              <p:nvPr/>
            </p:nvSpPr>
            <p:spPr bwMode="auto">
              <a:xfrm flipH="1" flipV="1">
                <a:off x="5461280" y="2962859"/>
                <a:ext cx="73901" cy="34252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Line 92"/>
              <p:cNvSpPr>
                <a:spLocks noChangeShapeType="1"/>
              </p:cNvSpPr>
              <p:nvPr/>
            </p:nvSpPr>
            <p:spPr bwMode="auto">
              <a:xfrm flipV="1">
                <a:off x="5535181" y="2962859"/>
                <a:ext cx="76365" cy="34252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Freeform 93"/>
              <p:cNvSpPr>
                <a:spLocks/>
              </p:cNvSpPr>
              <p:nvPr/>
            </p:nvSpPr>
            <p:spPr bwMode="auto">
              <a:xfrm>
                <a:off x="5476061" y="2912624"/>
                <a:ext cx="123168" cy="31968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24" y="14"/>
                  </a:cxn>
                  <a:cxn ang="0">
                    <a:pos x="0" y="0"/>
                  </a:cxn>
                </a:cxnLst>
                <a:rect l="0" t="0" r="r" b="b"/>
                <a:pathLst>
                  <a:path w="50" h="14">
                    <a:moveTo>
                      <a:pt x="50" y="0"/>
                    </a:moveTo>
                    <a:lnTo>
                      <a:pt x="24" y="14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Freeform 94"/>
              <p:cNvSpPr>
                <a:spLocks/>
              </p:cNvSpPr>
              <p:nvPr/>
            </p:nvSpPr>
            <p:spPr bwMode="auto">
              <a:xfrm>
                <a:off x="5488377" y="2869238"/>
                <a:ext cx="98535" cy="228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10"/>
                  </a:cxn>
                  <a:cxn ang="0">
                    <a:pos x="40" y="0"/>
                  </a:cxn>
                </a:cxnLst>
                <a:rect l="0" t="0" r="r" b="b"/>
                <a:pathLst>
                  <a:path w="40" h="10">
                    <a:moveTo>
                      <a:pt x="0" y="0"/>
                    </a:moveTo>
                    <a:lnTo>
                      <a:pt x="19" y="10"/>
                    </a:lnTo>
                    <a:lnTo>
                      <a:pt x="4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Freeform 95"/>
              <p:cNvSpPr>
                <a:spLocks/>
              </p:cNvSpPr>
              <p:nvPr/>
            </p:nvSpPr>
            <p:spPr bwMode="auto">
              <a:xfrm>
                <a:off x="5500695" y="2828137"/>
                <a:ext cx="73901" cy="15984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4" y="7"/>
                  </a:cxn>
                  <a:cxn ang="0">
                    <a:pos x="0" y="0"/>
                  </a:cxn>
                </a:cxnLst>
                <a:rect l="0" t="0" r="r" b="b"/>
                <a:pathLst>
                  <a:path w="30" h="7">
                    <a:moveTo>
                      <a:pt x="30" y="0"/>
                    </a:moveTo>
                    <a:lnTo>
                      <a:pt x="14" y="7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Line 103"/>
              <p:cNvSpPr>
                <a:spLocks noChangeShapeType="1"/>
              </p:cNvSpPr>
              <p:nvPr/>
            </p:nvSpPr>
            <p:spPr bwMode="auto">
              <a:xfrm flipH="1" flipV="1">
                <a:off x="5535181" y="2997109"/>
                <a:ext cx="88681" cy="114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Freeform 104"/>
              <p:cNvSpPr>
                <a:spLocks/>
              </p:cNvSpPr>
              <p:nvPr/>
            </p:nvSpPr>
            <p:spPr bwMode="auto">
              <a:xfrm>
                <a:off x="5461280" y="2962859"/>
                <a:ext cx="150266" cy="95903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30" y="42"/>
                  </a:cxn>
                  <a:cxn ang="0">
                    <a:pos x="0" y="0"/>
                  </a:cxn>
                </a:cxnLst>
                <a:rect l="0" t="0" r="r" b="b"/>
                <a:pathLst>
                  <a:path w="61" h="42">
                    <a:moveTo>
                      <a:pt x="61" y="0"/>
                    </a:moveTo>
                    <a:lnTo>
                      <a:pt x="30" y="42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Line 105"/>
              <p:cNvSpPr>
                <a:spLocks noChangeShapeType="1"/>
              </p:cNvSpPr>
              <p:nvPr/>
            </p:nvSpPr>
            <p:spPr bwMode="auto">
              <a:xfrm flipV="1">
                <a:off x="5448963" y="2997109"/>
                <a:ext cx="86219" cy="114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Line 106"/>
              <p:cNvSpPr>
                <a:spLocks noChangeShapeType="1"/>
              </p:cNvSpPr>
              <p:nvPr/>
            </p:nvSpPr>
            <p:spPr bwMode="auto">
              <a:xfrm flipV="1">
                <a:off x="5535181" y="2912624"/>
                <a:ext cx="64047" cy="8448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Line 107"/>
              <p:cNvSpPr>
                <a:spLocks noChangeShapeType="1"/>
              </p:cNvSpPr>
              <p:nvPr/>
            </p:nvSpPr>
            <p:spPr bwMode="auto">
              <a:xfrm>
                <a:off x="5535181" y="2944591"/>
                <a:ext cx="76365" cy="1826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Line 108"/>
              <p:cNvSpPr>
                <a:spLocks noChangeShapeType="1"/>
              </p:cNvSpPr>
              <p:nvPr/>
            </p:nvSpPr>
            <p:spPr bwMode="auto">
              <a:xfrm>
                <a:off x="5476061" y="2912624"/>
                <a:ext cx="59121" cy="8448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Line 109"/>
              <p:cNvSpPr>
                <a:spLocks noChangeShapeType="1"/>
              </p:cNvSpPr>
              <p:nvPr/>
            </p:nvSpPr>
            <p:spPr bwMode="auto">
              <a:xfrm flipH="1">
                <a:off x="5461280" y="2944591"/>
                <a:ext cx="73901" cy="1826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Line 110"/>
              <p:cNvSpPr>
                <a:spLocks noChangeShapeType="1"/>
              </p:cNvSpPr>
              <p:nvPr/>
            </p:nvSpPr>
            <p:spPr bwMode="auto">
              <a:xfrm flipH="1">
                <a:off x="5535181" y="2869238"/>
                <a:ext cx="51732" cy="7535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Line 111"/>
              <p:cNvSpPr>
                <a:spLocks noChangeShapeType="1"/>
              </p:cNvSpPr>
              <p:nvPr/>
            </p:nvSpPr>
            <p:spPr bwMode="auto">
              <a:xfrm>
                <a:off x="5535181" y="2892072"/>
                <a:ext cx="64047" cy="2055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Line 112"/>
              <p:cNvSpPr>
                <a:spLocks noChangeShapeType="1"/>
              </p:cNvSpPr>
              <p:nvPr/>
            </p:nvSpPr>
            <p:spPr bwMode="auto">
              <a:xfrm>
                <a:off x="5488377" y="2869238"/>
                <a:ext cx="46805" cy="7535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Line 113"/>
              <p:cNvSpPr>
                <a:spLocks noChangeShapeType="1"/>
              </p:cNvSpPr>
              <p:nvPr/>
            </p:nvSpPr>
            <p:spPr bwMode="auto">
              <a:xfrm flipH="1">
                <a:off x="5476061" y="2892072"/>
                <a:ext cx="59121" cy="2055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Line 114"/>
              <p:cNvSpPr>
                <a:spLocks noChangeShapeType="1"/>
              </p:cNvSpPr>
              <p:nvPr/>
            </p:nvSpPr>
            <p:spPr bwMode="auto">
              <a:xfrm flipH="1">
                <a:off x="5535181" y="2828137"/>
                <a:ext cx="39414" cy="639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Line 115"/>
              <p:cNvSpPr>
                <a:spLocks noChangeShapeType="1"/>
              </p:cNvSpPr>
              <p:nvPr/>
            </p:nvSpPr>
            <p:spPr bwMode="auto">
              <a:xfrm>
                <a:off x="5535181" y="2844121"/>
                <a:ext cx="51732" cy="251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Line 116"/>
              <p:cNvSpPr>
                <a:spLocks noChangeShapeType="1"/>
              </p:cNvSpPr>
              <p:nvPr/>
            </p:nvSpPr>
            <p:spPr bwMode="auto">
              <a:xfrm>
                <a:off x="5500695" y="2828137"/>
                <a:ext cx="34487" cy="639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Line 117"/>
              <p:cNvSpPr>
                <a:spLocks noChangeShapeType="1"/>
              </p:cNvSpPr>
              <p:nvPr/>
            </p:nvSpPr>
            <p:spPr bwMode="auto">
              <a:xfrm flipH="1">
                <a:off x="5488377" y="2844121"/>
                <a:ext cx="46805" cy="251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TextBox 629"/>
              <p:cNvSpPr txBox="1"/>
              <p:nvPr/>
            </p:nvSpPr>
            <p:spPr>
              <a:xfrm>
                <a:off x="5429256" y="2671539"/>
                <a:ext cx="357190" cy="94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000" b="1" i="1" dirty="0" smtClean="0">
                    <a:latin typeface="Arial Black" pitchFamily="34" charset="0"/>
                  </a:rPr>
                  <a:t>LTE</a:t>
                </a:r>
                <a:endParaRPr lang="en-US" sz="1000" b="1" i="1" dirty="0">
                  <a:latin typeface="Arial Black" pitchFamily="34" charset="0"/>
                </a:endParaRPr>
              </a:p>
            </p:txBody>
          </p:sp>
        </p:grpSp>
        <p:cxnSp>
          <p:nvCxnSpPr>
            <p:cNvPr id="656" name="Straight Connector 655"/>
            <p:cNvCxnSpPr/>
            <p:nvPr/>
          </p:nvCxnSpPr>
          <p:spPr>
            <a:xfrm>
              <a:off x="6000760" y="4000504"/>
              <a:ext cx="1571636" cy="42862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8" name="Group 577"/>
          <p:cNvGrpSpPr/>
          <p:nvPr/>
        </p:nvGrpSpPr>
        <p:grpSpPr>
          <a:xfrm>
            <a:off x="6858016" y="2357430"/>
            <a:ext cx="2071702" cy="714380"/>
            <a:chOff x="6858016" y="2357430"/>
            <a:chExt cx="2071702" cy="714380"/>
          </a:xfrm>
        </p:grpSpPr>
        <p:sp>
          <p:nvSpPr>
            <p:cNvPr id="579" name="Cloud 578"/>
            <p:cNvSpPr/>
            <p:nvPr/>
          </p:nvSpPr>
          <p:spPr>
            <a:xfrm>
              <a:off x="7215206" y="2357430"/>
              <a:ext cx="1714512" cy="714380"/>
            </a:xfrm>
            <a:prstGeom prst="cloud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Internet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660" name="Straight Connector 659"/>
            <p:cNvCxnSpPr/>
            <p:nvPr/>
          </p:nvCxnSpPr>
          <p:spPr>
            <a:xfrm flipV="1">
              <a:off x="6858016" y="2786058"/>
              <a:ext cx="428628" cy="2857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7" name="Group 746"/>
          <p:cNvGrpSpPr/>
          <p:nvPr/>
        </p:nvGrpSpPr>
        <p:grpSpPr>
          <a:xfrm>
            <a:off x="142844" y="3223815"/>
            <a:ext cx="6000792" cy="2062573"/>
            <a:chOff x="142844" y="3222243"/>
            <a:chExt cx="6000792" cy="2062573"/>
          </a:xfrm>
        </p:grpSpPr>
        <p:grpSp>
          <p:nvGrpSpPr>
            <p:cNvPr id="29" name="Group 1311"/>
            <p:cNvGrpSpPr/>
            <p:nvPr/>
          </p:nvGrpSpPr>
          <p:grpSpPr>
            <a:xfrm>
              <a:off x="2286016" y="3222243"/>
              <a:ext cx="3857620" cy="1635517"/>
              <a:chOff x="71406" y="3143248"/>
              <a:chExt cx="2571768" cy="785818"/>
            </a:xfrm>
          </p:grpSpPr>
          <p:grpSp>
            <p:nvGrpSpPr>
              <p:cNvPr id="30" name="Group 992"/>
              <p:cNvGrpSpPr/>
              <p:nvPr/>
            </p:nvGrpSpPr>
            <p:grpSpPr>
              <a:xfrm>
                <a:off x="71406" y="3143248"/>
                <a:ext cx="2571768" cy="785818"/>
                <a:chOff x="428596" y="4929198"/>
                <a:chExt cx="2571768" cy="785818"/>
              </a:xfrm>
            </p:grpSpPr>
            <p:sp>
              <p:nvSpPr>
                <p:cNvPr id="1333" name="Parallelogram 1332"/>
                <p:cNvSpPr/>
                <p:nvPr/>
              </p:nvSpPr>
              <p:spPr>
                <a:xfrm>
                  <a:off x="428596" y="5000636"/>
                  <a:ext cx="2571768" cy="714380"/>
                </a:xfrm>
                <a:prstGeom prst="parallelogram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1" name="Group 435"/>
                <p:cNvGrpSpPr/>
                <p:nvPr/>
              </p:nvGrpSpPr>
              <p:grpSpPr>
                <a:xfrm>
                  <a:off x="642384" y="4929198"/>
                  <a:ext cx="301356" cy="545633"/>
                  <a:chOff x="5500168" y="1643050"/>
                  <a:chExt cx="301356" cy="545633"/>
                </a:xfrm>
              </p:grpSpPr>
              <p:pic>
                <p:nvPicPr>
                  <p:cNvPr id="1364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5557054" y="1643050"/>
                    <a:ext cx="244470" cy="244470"/>
                  </a:xfrm>
                  <a:prstGeom prst="rect">
                    <a:avLst/>
                  </a:prstGeom>
                  <a:noFill/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grpSp>
                <p:nvGrpSpPr>
                  <p:cNvPr id="736" name="Group 355"/>
                  <p:cNvGrpSpPr/>
                  <p:nvPr/>
                </p:nvGrpSpPr>
                <p:grpSpPr>
                  <a:xfrm>
                    <a:off x="5500168" y="1831493"/>
                    <a:ext cx="285725" cy="357190"/>
                    <a:chOff x="2428860" y="3586164"/>
                    <a:chExt cx="124640" cy="261940"/>
                  </a:xfrm>
                </p:grpSpPr>
                <p:sp>
                  <p:nvSpPr>
                    <p:cNvPr id="1366" name="Line 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4" y="3586164"/>
                      <a:ext cx="1433" cy="26194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7" name="Line 8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28860" y="3586164"/>
                      <a:ext cx="50143" cy="215902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8" name="Line 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3357" y="3586164"/>
                      <a:ext cx="50143" cy="21749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9" name="Line 89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40321" y="3754440"/>
                      <a:ext cx="50143" cy="34925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0" name="Line 9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4" y="3754440"/>
                      <a:ext cx="51575" cy="34925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1" name="Line 91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47485" y="3722690"/>
                      <a:ext cx="42979" cy="2381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2" name="Line 9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4" y="3722690"/>
                      <a:ext cx="44412" cy="2381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3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2456081" y="3687765"/>
                      <a:ext cx="71632" cy="22225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0"/>
                        </a:cxn>
                        <a:cxn ang="0">
                          <a:pos x="24" y="1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0" h="14">
                          <a:moveTo>
                            <a:pt x="50" y="0"/>
                          </a:moveTo>
                          <a:lnTo>
                            <a:pt x="24" y="1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4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2463243" y="3657601"/>
                      <a:ext cx="57305" cy="158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9" y="10"/>
                        </a:cxn>
                        <a:cxn ang="0">
                          <a:pos x="40" y="0"/>
                        </a:cxn>
                      </a:cxnLst>
                      <a:rect l="0" t="0" r="r" b="b"/>
                      <a:pathLst>
                        <a:path w="40" h="10">
                          <a:moveTo>
                            <a:pt x="0" y="0"/>
                          </a:moveTo>
                          <a:lnTo>
                            <a:pt x="19" y="10"/>
                          </a:lnTo>
                          <a:lnTo>
                            <a:pt x="4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5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2470407" y="3629026"/>
                      <a:ext cx="42979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0" y="0"/>
                        </a:cxn>
                        <a:cxn ang="0">
                          <a:pos x="14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0" h="7">
                          <a:moveTo>
                            <a:pt x="30" y="0"/>
                          </a:moveTo>
                          <a:lnTo>
                            <a:pt x="14" y="7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6" name="Line 103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90464" y="3746502"/>
                      <a:ext cx="51575" cy="79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7" name="Freeform 104"/>
                    <p:cNvSpPr>
                      <a:spLocks/>
                    </p:cNvSpPr>
                    <p:nvPr/>
                  </p:nvSpPr>
                  <p:spPr bwMode="auto">
                    <a:xfrm>
                      <a:off x="2447485" y="3722690"/>
                      <a:ext cx="87391" cy="66675"/>
                    </a:xfrm>
                    <a:custGeom>
                      <a:avLst/>
                      <a:gdLst/>
                      <a:ahLst/>
                      <a:cxnLst>
                        <a:cxn ang="0">
                          <a:pos x="61" y="0"/>
                        </a:cxn>
                        <a:cxn ang="0">
                          <a:pos x="30" y="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1" h="42">
                          <a:moveTo>
                            <a:pt x="61" y="0"/>
                          </a:moveTo>
                          <a:lnTo>
                            <a:pt x="30" y="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8" name="Line 10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40322" y="3746502"/>
                      <a:ext cx="50143" cy="79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79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5" y="3687765"/>
                      <a:ext cx="37248" cy="587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0" name="Line 1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5" y="3709990"/>
                      <a:ext cx="44412" cy="1270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1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56082" y="3687765"/>
                      <a:ext cx="34383" cy="587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2" name="Line 10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47487" y="3709990"/>
                      <a:ext cx="42979" cy="1270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3" name="Line 11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0466" y="3657601"/>
                      <a:ext cx="30086" cy="523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4" name="Line 1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6" y="3673476"/>
                      <a:ext cx="37248" cy="142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5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63245" y="3657601"/>
                      <a:ext cx="27221" cy="523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6" name="Line 11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56084" y="3673475"/>
                      <a:ext cx="34383" cy="142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7" name="Line 11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0467" y="3629026"/>
                      <a:ext cx="22922" cy="4445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8" name="Line 1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7" y="3640139"/>
                      <a:ext cx="30086" cy="1746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89" name="Line 1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70410" y="3629025"/>
                      <a:ext cx="20057" cy="4445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90" name="Line 11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63249" y="3640128"/>
                      <a:ext cx="27221" cy="1746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737" name="Group 495"/>
                <p:cNvGrpSpPr/>
                <p:nvPr/>
              </p:nvGrpSpPr>
              <p:grpSpPr>
                <a:xfrm>
                  <a:off x="2428334" y="4929198"/>
                  <a:ext cx="301356" cy="545633"/>
                  <a:chOff x="5500168" y="1643050"/>
                  <a:chExt cx="301356" cy="545633"/>
                </a:xfrm>
              </p:grpSpPr>
              <p:pic>
                <p:nvPicPr>
                  <p:cNvPr id="1337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5557054" y="1643050"/>
                    <a:ext cx="244470" cy="244470"/>
                  </a:xfrm>
                  <a:prstGeom prst="rect">
                    <a:avLst/>
                  </a:prstGeom>
                  <a:noFill/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grpSp>
                <p:nvGrpSpPr>
                  <p:cNvPr id="738" name="Group 355"/>
                  <p:cNvGrpSpPr/>
                  <p:nvPr/>
                </p:nvGrpSpPr>
                <p:grpSpPr>
                  <a:xfrm>
                    <a:off x="5500168" y="1831493"/>
                    <a:ext cx="285725" cy="357190"/>
                    <a:chOff x="2428860" y="3586164"/>
                    <a:chExt cx="124640" cy="261940"/>
                  </a:xfrm>
                </p:grpSpPr>
                <p:sp>
                  <p:nvSpPr>
                    <p:cNvPr id="1339" name="Line 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4" y="3586164"/>
                      <a:ext cx="1433" cy="26194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0" name="Line 8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28860" y="3586164"/>
                      <a:ext cx="50143" cy="215902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1" name="Line 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3357" y="3586164"/>
                      <a:ext cx="50143" cy="21749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2" name="Line 89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40321" y="3754440"/>
                      <a:ext cx="50143" cy="34925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3" name="Line 9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4" y="3754440"/>
                      <a:ext cx="51575" cy="34925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4" name="Line 91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47485" y="3722690"/>
                      <a:ext cx="42979" cy="2381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5" name="Line 9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4" y="3722690"/>
                      <a:ext cx="44412" cy="2381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6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2456081" y="3687765"/>
                      <a:ext cx="71632" cy="22225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0"/>
                        </a:cxn>
                        <a:cxn ang="0">
                          <a:pos x="24" y="1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0" h="14">
                          <a:moveTo>
                            <a:pt x="50" y="0"/>
                          </a:moveTo>
                          <a:lnTo>
                            <a:pt x="24" y="1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7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2463243" y="3657601"/>
                      <a:ext cx="57305" cy="158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9" y="10"/>
                        </a:cxn>
                        <a:cxn ang="0">
                          <a:pos x="40" y="0"/>
                        </a:cxn>
                      </a:cxnLst>
                      <a:rect l="0" t="0" r="r" b="b"/>
                      <a:pathLst>
                        <a:path w="40" h="10">
                          <a:moveTo>
                            <a:pt x="0" y="0"/>
                          </a:moveTo>
                          <a:lnTo>
                            <a:pt x="19" y="10"/>
                          </a:lnTo>
                          <a:lnTo>
                            <a:pt x="4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8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2470407" y="3629026"/>
                      <a:ext cx="42979" cy="11113"/>
                    </a:xfrm>
                    <a:custGeom>
                      <a:avLst/>
                      <a:gdLst/>
                      <a:ahLst/>
                      <a:cxnLst>
                        <a:cxn ang="0">
                          <a:pos x="30" y="0"/>
                        </a:cxn>
                        <a:cxn ang="0">
                          <a:pos x="14" y="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0" h="7">
                          <a:moveTo>
                            <a:pt x="30" y="0"/>
                          </a:moveTo>
                          <a:lnTo>
                            <a:pt x="14" y="7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49" name="Line 103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490464" y="3746502"/>
                      <a:ext cx="51575" cy="79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0" name="Freeform 104"/>
                    <p:cNvSpPr>
                      <a:spLocks/>
                    </p:cNvSpPr>
                    <p:nvPr/>
                  </p:nvSpPr>
                  <p:spPr bwMode="auto">
                    <a:xfrm>
                      <a:off x="2447485" y="3722690"/>
                      <a:ext cx="87391" cy="66675"/>
                    </a:xfrm>
                    <a:custGeom>
                      <a:avLst/>
                      <a:gdLst/>
                      <a:ahLst/>
                      <a:cxnLst>
                        <a:cxn ang="0">
                          <a:pos x="61" y="0"/>
                        </a:cxn>
                        <a:cxn ang="0">
                          <a:pos x="30" y="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1" h="42">
                          <a:moveTo>
                            <a:pt x="61" y="0"/>
                          </a:moveTo>
                          <a:lnTo>
                            <a:pt x="30" y="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1" name="Line 10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40322" y="3746502"/>
                      <a:ext cx="50143" cy="79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2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90465" y="3687765"/>
                      <a:ext cx="37248" cy="587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3" name="Line 1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5" y="3709990"/>
                      <a:ext cx="44412" cy="1270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4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56082" y="3687765"/>
                      <a:ext cx="34383" cy="5873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5" name="Line 10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47487" y="3709990"/>
                      <a:ext cx="42979" cy="1270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6" name="Line 11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0466" y="3657601"/>
                      <a:ext cx="30086" cy="523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7" name="Line 1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6" y="3673476"/>
                      <a:ext cx="37248" cy="142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8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63245" y="3657601"/>
                      <a:ext cx="27221" cy="523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59" name="Line 11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56084" y="3673475"/>
                      <a:ext cx="34383" cy="14288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0" name="Line 11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0467" y="3629026"/>
                      <a:ext cx="22922" cy="4445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1" name="Line 1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0467" y="3640139"/>
                      <a:ext cx="30086" cy="1746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2" name="Line 1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70410" y="3629025"/>
                      <a:ext cx="20057" cy="44450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3" name="Line 11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63249" y="3640128"/>
                      <a:ext cx="27221" cy="17463"/>
                    </a:xfrm>
                    <a:prstGeom prst="line">
                      <a:avLst/>
                    </a:prstGeom>
                    <a:noFill/>
                    <a:ln w="3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336" name="Cloud 1335"/>
                <p:cNvSpPr/>
                <p:nvPr/>
              </p:nvSpPr>
              <p:spPr>
                <a:xfrm>
                  <a:off x="1142976" y="5041252"/>
                  <a:ext cx="1071570" cy="602326"/>
                </a:xfrm>
                <a:prstGeom prst="cloud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9" name="Group 207"/>
              <p:cNvGrpSpPr/>
              <p:nvPr/>
            </p:nvGrpSpPr>
            <p:grpSpPr>
              <a:xfrm>
                <a:off x="1000100" y="3357562"/>
                <a:ext cx="642942" cy="357370"/>
                <a:chOff x="3286116" y="4071942"/>
                <a:chExt cx="1071570" cy="571504"/>
              </a:xfrm>
            </p:grpSpPr>
            <p:cxnSp>
              <p:nvCxnSpPr>
                <p:cNvPr id="1317" name="Straight Connector 1316"/>
                <p:cNvCxnSpPr/>
                <p:nvPr/>
              </p:nvCxnSpPr>
              <p:spPr>
                <a:xfrm>
                  <a:off x="3286116" y="4357694"/>
                  <a:ext cx="1071570" cy="158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51" name="Group 162"/>
                <p:cNvGrpSpPr/>
                <p:nvPr/>
              </p:nvGrpSpPr>
              <p:grpSpPr>
                <a:xfrm>
                  <a:off x="3357554" y="4071942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331" name="Rectangle 1330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32" name="Straight Connector 1331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2" name="Group 163"/>
                <p:cNvGrpSpPr/>
                <p:nvPr/>
              </p:nvGrpSpPr>
              <p:grpSpPr>
                <a:xfrm>
                  <a:off x="3714744" y="4071942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329" name="Rectangle 1328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30" name="Straight Connector 1329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5" name="Group 166"/>
                <p:cNvGrpSpPr/>
                <p:nvPr/>
              </p:nvGrpSpPr>
              <p:grpSpPr>
                <a:xfrm>
                  <a:off x="4071934" y="4071942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327" name="Rectangle 1326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28" name="Straight Connector 1327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86" name="Group 169"/>
                <p:cNvGrpSpPr/>
                <p:nvPr/>
              </p:nvGrpSpPr>
              <p:grpSpPr>
                <a:xfrm rot="10800000">
                  <a:off x="3509954" y="4357694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325" name="Rectangle 1324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26" name="Straight Connector 1325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87" name="Group 172"/>
                <p:cNvGrpSpPr/>
                <p:nvPr/>
              </p:nvGrpSpPr>
              <p:grpSpPr>
                <a:xfrm flipH="1" flipV="1">
                  <a:off x="3929058" y="4357694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323" name="Rectangle 1322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24" name="Straight Connector 1323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315" name="Straight Connector 1314"/>
              <p:cNvCxnSpPr/>
              <p:nvPr/>
            </p:nvCxnSpPr>
            <p:spPr>
              <a:xfrm rot="16200000" flipH="1">
                <a:off x="607344" y="3374700"/>
                <a:ext cx="86228" cy="27730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6" name="Straight Connector 1315"/>
              <p:cNvCxnSpPr/>
              <p:nvPr/>
            </p:nvCxnSpPr>
            <p:spPr>
              <a:xfrm flipV="1">
                <a:off x="1856463" y="3470237"/>
                <a:ext cx="277085" cy="8622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2" name="Group 741"/>
            <p:cNvGrpSpPr/>
            <p:nvPr/>
          </p:nvGrpSpPr>
          <p:grpSpPr>
            <a:xfrm>
              <a:off x="142844" y="3643314"/>
              <a:ext cx="2143140" cy="1641502"/>
              <a:chOff x="142844" y="3643314"/>
              <a:chExt cx="2143140" cy="1641502"/>
            </a:xfrm>
          </p:grpSpPr>
          <p:grpSp>
            <p:nvGrpSpPr>
              <p:cNvPr id="669" name="Group 1534"/>
              <p:cNvGrpSpPr/>
              <p:nvPr/>
            </p:nvGrpSpPr>
            <p:grpSpPr>
              <a:xfrm>
                <a:off x="142844" y="3643314"/>
                <a:ext cx="595835" cy="784246"/>
                <a:chOff x="66126" y="3216258"/>
                <a:chExt cx="595835" cy="784246"/>
              </a:xfrm>
            </p:grpSpPr>
            <p:grpSp>
              <p:nvGrpSpPr>
                <p:cNvPr id="670" name="Group 1530"/>
                <p:cNvGrpSpPr/>
                <p:nvPr/>
              </p:nvGrpSpPr>
              <p:grpSpPr>
                <a:xfrm>
                  <a:off x="66126" y="3216258"/>
                  <a:ext cx="595835" cy="571504"/>
                  <a:chOff x="4000496" y="4429132"/>
                  <a:chExt cx="1101726" cy="1030288"/>
                </a:xfrm>
              </p:grpSpPr>
              <p:pic>
                <p:nvPicPr>
                  <p:cNvPr id="672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071934" y="4429132"/>
                    <a:ext cx="1030288" cy="1030288"/>
                  </a:xfrm>
                  <a:prstGeom prst="rect">
                    <a:avLst/>
                  </a:prstGeom>
                  <a:solidFill>
                    <a:schemeClr val="bg1"/>
                  </a:solidFill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sp>
                <p:nvSpPr>
                  <p:cNvPr id="673" name="Rectangle 672"/>
                  <p:cNvSpPr/>
                  <p:nvPr/>
                </p:nvSpPr>
                <p:spPr>
                  <a:xfrm>
                    <a:off x="4000496" y="4929198"/>
                    <a:ext cx="714380" cy="35719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4" name="Rectangle 673"/>
                  <p:cNvSpPr/>
                  <p:nvPr/>
                </p:nvSpPr>
                <p:spPr>
                  <a:xfrm>
                    <a:off x="4214810" y="4786322"/>
                    <a:ext cx="285752" cy="28575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671" name="Picture 670" descr="r2d2.jpg"/>
                <p:cNvPicPr>
                  <a:picLocks noChangeAspect="1"/>
                </p:cNvPicPr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142844" y="3500438"/>
                  <a:ext cx="500066" cy="500066"/>
                </a:xfrm>
                <a:prstGeom prst="rect">
                  <a:avLst/>
                </a:prstGeom>
              </p:spPr>
            </p:pic>
          </p:grpSp>
          <p:grpSp>
            <p:nvGrpSpPr>
              <p:cNvPr id="675" name="Group 1529"/>
              <p:cNvGrpSpPr/>
              <p:nvPr/>
            </p:nvGrpSpPr>
            <p:grpSpPr>
              <a:xfrm>
                <a:off x="500034" y="4407100"/>
                <a:ext cx="857288" cy="877716"/>
                <a:chOff x="558316" y="3479978"/>
                <a:chExt cx="593904" cy="734840"/>
              </a:xfrm>
            </p:grpSpPr>
            <p:grpSp>
              <p:nvGrpSpPr>
                <p:cNvPr id="676" name="Group 1525"/>
                <p:cNvGrpSpPr/>
                <p:nvPr/>
              </p:nvGrpSpPr>
              <p:grpSpPr>
                <a:xfrm rot="775603">
                  <a:off x="558316" y="3479978"/>
                  <a:ext cx="593904" cy="571504"/>
                  <a:chOff x="4000496" y="4413946"/>
                  <a:chExt cx="1098156" cy="1030288"/>
                </a:xfrm>
              </p:grpSpPr>
              <p:pic>
                <p:nvPicPr>
                  <p:cNvPr id="72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/>
                  <a:srcRect/>
                  <a:stretch>
                    <a:fillRect/>
                  </a:stretch>
                </p:blipFill>
                <p:spPr bwMode="auto">
                  <a:xfrm>
                    <a:off x="4068363" y="4413946"/>
                    <a:ext cx="1030289" cy="1030288"/>
                  </a:xfrm>
                  <a:prstGeom prst="rect">
                    <a:avLst/>
                  </a:prstGeom>
                  <a:solidFill>
                    <a:schemeClr val="bg1"/>
                  </a:solidFill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sp>
                <p:nvSpPr>
                  <p:cNvPr id="730" name="Rectangle 729"/>
                  <p:cNvSpPr/>
                  <p:nvPr/>
                </p:nvSpPr>
                <p:spPr>
                  <a:xfrm>
                    <a:off x="4000496" y="4929198"/>
                    <a:ext cx="714380" cy="35719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1" name="Rectangle 730"/>
                  <p:cNvSpPr/>
                  <p:nvPr/>
                </p:nvSpPr>
                <p:spPr>
                  <a:xfrm>
                    <a:off x="4214810" y="4786322"/>
                    <a:ext cx="285752" cy="28575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77" name="Group 1433"/>
                <p:cNvGrpSpPr/>
                <p:nvPr/>
              </p:nvGrpSpPr>
              <p:grpSpPr>
                <a:xfrm>
                  <a:off x="571472" y="3786190"/>
                  <a:ext cx="428628" cy="428628"/>
                  <a:chOff x="3528995" y="3557578"/>
                  <a:chExt cx="611188" cy="482600"/>
                </a:xfrm>
              </p:grpSpPr>
              <p:sp>
                <p:nvSpPr>
                  <p:cNvPr id="678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3528995" y="3560753"/>
                    <a:ext cx="611188" cy="479425"/>
                  </a:xfrm>
                  <a:custGeom>
                    <a:avLst/>
                    <a:gdLst/>
                    <a:ahLst/>
                    <a:cxnLst>
                      <a:cxn ang="0">
                        <a:pos x="159" y="301"/>
                      </a:cxn>
                      <a:cxn ang="0">
                        <a:pos x="159" y="301"/>
                      </a:cxn>
                      <a:cxn ang="0">
                        <a:pos x="223" y="292"/>
                      </a:cxn>
                      <a:cxn ang="0">
                        <a:pos x="223" y="292"/>
                      </a:cxn>
                      <a:cxn ang="0">
                        <a:pos x="363" y="26"/>
                      </a:cxn>
                      <a:cxn ang="0">
                        <a:pos x="363" y="26"/>
                      </a:cxn>
                      <a:cxn ang="0">
                        <a:pos x="244" y="0"/>
                      </a:cxn>
                      <a:cxn ang="0">
                        <a:pos x="229" y="1"/>
                      </a:cxn>
                      <a:cxn ang="0">
                        <a:pos x="202" y="6"/>
                      </a:cxn>
                      <a:cxn ang="0">
                        <a:pos x="178" y="16"/>
                      </a:cxn>
                      <a:cxn ang="0">
                        <a:pos x="157" y="27"/>
                      </a:cxn>
                      <a:cxn ang="0">
                        <a:pos x="137" y="41"/>
                      </a:cxn>
                      <a:cxn ang="0">
                        <a:pos x="119" y="57"/>
                      </a:cxn>
                      <a:cxn ang="0">
                        <a:pos x="95" y="81"/>
                      </a:cxn>
                      <a:cxn ang="0">
                        <a:pos x="63" y="117"/>
                      </a:cxn>
                      <a:cxn ang="0">
                        <a:pos x="43" y="131"/>
                      </a:cxn>
                      <a:cxn ang="0">
                        <a:pos x="25" y="146"/>
                      </a:cxn>
                      <a:cxn ang="0">
                        <a:pos x="14" y="159"/>
                      </a:cxn>
                      <a:cxn ang="0">
                        <a:pos x="8" y="169"/>
                      </a:cxn>
                      <a:cxn ang="0">
                        <a:pos x="4" y="180"/>
                      </a:cxn>
                      <a:cxn ang="0">
                        <a:pos x="1" y="193"/>
                      </a:cxn>
                      <a:cxn ang="0">
                        <a:pos x="0" y="202"/>
                      </a:cxn>
                      <a:cxn ang="0">
                        <a:pos x="1" y="215"/>
                      </a:cxn>
                      <a:cxn ang="0">
                        <a:pos x="5" y="238"/>
                      </a:cxn>
                      <a:cxn ang="0">
                        <a:pos x="8" y="248"/>
                      </a:cxn>
                      <a:cxn ang="0">
                        <a:pos x="11" y="253"/>
                      </a:cxn>
                      <a:cxn ang="0">
                        <a:pos x="20" y="265"/>
                      </a:cxn>
                      <a:cxn ang="0">
                        <a:pos x="36" y="276"/>
                      </a:cxn>
                      <a:cxn ang="0">
                        <a:pos x="57" y="287"/>
                      </a:cxn>
                      <a:cxn ang="0">
                        <a:pos x="79" y="294"/>
                      </a:cxn>
                      <a:cxn ang="0">
                        <a:pos x="102" y="299"/>
                      </a:cxn>
                      <a:cxn ang="0">
                        <a:pos x="124" y="301"/>
                      </a:cxn>
                      <a:cxn ang="0">
                        <a:pos x="143" y="302"/>
                      </a:cxn>
                      <a:cxn ang="0">
                        <a:pos x="159" y="301"/>
                      </a:cxn>
                      <a:cxn ang="0">
                        <a:pos x="173" y="298"/>
                      </a:cxn>
                      <a:cxn ang="0">
                        <a:pos x="189" y="296"/>
                      </a:cxn>
                      <a:cxn ang="0">
                        <a:pos x="207" y="296"/>
                      </a:cxn>
                      <a:cxn ang="0">
                        <a:pos x="223" y="292"/>
                      </a:cxn>
                      <a:cxn ang="0">
                        <a:pos x="235" y="285"/>
                      </a:cxn>
                      <a:cxn ang="0">
                        <a:pos x="246" y="273"/>
                      </a:cxn>
                      <a:cxn ang="0">
                        <a:pos x="254" y="257"/>
                      </a:cxn>
                      <a:cxn ang="0">
                        <a:pos x="258" y="238"/>
                      </a:cxn>
                      <a:cxn ang="0">
                        <a:pos x="343" y="170"/>
                      </a:cxn>
                      <a:cxn ang="0">
                        <a:pos x="354" y="169"/>
                      </a:cxn>
                      <a:cxn ang="0">
                        <a:pos x="354" y="168"/>
                      </a:cxn>
                      <a:cxn ang="0">
                        <a:pos x="361" y="166"/>
                      </a:cxn>
                      <a:cxn ang="0">
                        <a:pos x="367" y="161"/>
                      </a:cxn>
                      <a:cxn ang="0">
                        <a:pos x="375" y="149"/>
                      </a:cxn>
                      <a:cxn ang="0">
                        <a:pos x="381" y="133"/>
                      </a:cxn>
                      <a:cxn ang="0">
                        <a:pos x="382" y="117"/>
                      </a:cxn>
                      <a:cxn ang="0">
                        <a:pos x="385" y="108"/>
                      </a:cxn>
                      <a:cxn ang="0">
                        <a:pos x="385" y="98"/>
                      </a:cxn>
                      <a:cxn ang="0">
                        <a:pos x="385" y="88"/>
                      </a:cxn>
                      <a:cxn ang="0">
                        <a:pos x="384" y="66"/>
                      </a:cxn>
                      <a:cxn ang="0">
                        <a:pos x="382" y="51"/>
                      </a:cxn>
                      <a:cxn ang="0">
                        <a:pos x="378" y="40"/>
                      </a:cxn>
                      <a:cxn ang="0">
                        <a:pos x="373" y="34"/>
                      </a:cxn>
                      <a:cxn ang="0">
                        <a:pos x="367" y="29"/>
                      </a:cxn>
                      <a:cxn ang="0">
                        <a:pos x="354" y="21"/>
                      </a:cxn>
                      <a:cxn ang="0">
                        <a:pos x="328" y="12"/>
                      </a:cxn>
                      <a:cxn ang="0">
                        <a:pos x="296" y="5"/>
                      </a:cxn>
                      <a:cxn ang="0">
                        <a:pos x="261" y="0"/>
                      </a:cxn>
                    </a:cxnLst>
                    <a:rect l="0" t="0" r="r" b="b"/>
                    <a:pathLst>
                      <a:path w="385" h="302">
                        <a:moveTo>
                          <a:pt x="159" y="301"/>
                        </a:moveTo>
                        <a:lnTo>
                          <a:pt x="159" y="301"/>
                        </a:lnTo>
                        <a:lnTo>
                          <a:pt x="159" y="301"/>
                        </a:lnTo>
                        <a:lnTo>
                          <a:pt x="159" y="301"/>
                        </a:lnTo>
                        <a:close/>
                        <a:moveTo>
                          <a:pt x="223" y="292"/>
                        </a:moveTo>
                        <a:lnTo>
                          <a:pt x="223" y="292"/>
                        </a:lnTo>
                        <a:lnTo>
                          <a:pt x="222" y="292"/>
                        </a:lnTo>
                        <a:lnTo>
                          <a:pt x="223" y="292"/>
                        </a:lnTo>
                        <a:close/>
                        <a:moveTo>
                          <a:pt x="363" y="26"/>
                        </a:moveTo>
                        <a:lnTo>
                          <a:pt x="363" y="26"/>
                        </a:lnTo>
                        <a:lnTo>
                          <a:pt x="364" y="27"/>
                        </a:lnTo>
                        <a:lnTo>
                          <a:pt x="363" y="26"/>
                        </a:lnTo>
                        <a:close/>
                        <a:moveTo>
                          <a:pt x="244" y="0"/>
                        </a:moveTo>
                        <a:lnTo>
                          <a:pt x="244" y="0"/>
                        </a:lnTo>
                        <a:lnTo>
                          <a:pt x="242" y="0"/>
                        </a:lnTo>
                        <a:lnTo>
                          <a:pt x="229" y="1"/>
                        </a:lnTo>
                        <a:lnTo>
                          <a:pt x="216" y="3"/>
                        </a:lnTo>
                        <a:lnTo>
                          <a:pt x="202" y="6"/>
                        </a:lnTo>
                        <a:lnTo>
                          <a:pt x="190" y="10"/>
                        </a:lnTo>
                        <a:lnTo>
                          <a:pt x="178" y="16"/>
                        </a:lnTo>
                        <a:lnTo>
                          <a:pt x="168" y="21"/>
                        </a:lnTo>
                        <a:lnTo>
                          <a:pt x="157" y="27"/>
                        </a:lnTo>
                        <a:lnTo>
                          <a:pt x="147" y="33"/>
                        </a:lnTo>
                        <a:lnTo>
                          <a:pt x="137" y="41"/>
                        </a:lnTo>
                        <a:lnTo>
                          <a:pt x="128" y="49"/>
                        </a:lnTo>
                        <a:lnTo>
                          <a:pt x="119" y="57"/>
                        </a:lnTo>
                        <a:lnTo>
                          <a:pt x="111" y="65"/>
                        </a:lnTo>
                        <a:lnTo>
                          <a:pt x="95" y="81"/>
                        </a:lnTo>
                        <a:lnTo>
                          <a:pt x="79" y="98"/>
                        </a:lnTo>
                        <a:lnTo>
                          <a:pt x="63" y="117"/>
                        </a:lnTo>
                        <a:lnTo>
                          <a:pt x="51" y="125"/>
                        </a:lnTo>
                        <a:lnTo>
                          <a:pt x="43" y="131"/>
                        </a:lnTo>
                        <a:lnTo>
                          <a:pt x="34" y="138"/>
                        </a:lnTo>
                        <a:lnTo>
                          <a:pt x="25" y="146"/>
                        </a:lnTo>
                        <a:lnTo>
                          <a:pt x="18" y="154"/>
                        </a:lnTo>
                        <a:lnTo>
                          <a:pt x="14" y="159"/>
                        </a:lnTo>
                        <a:lnTo>
                          <a:pt x="11" y="164"/>
                        </a:lnTo>
                        <a:lnTo>
                          <a:pt x="8" y="169"/>
                        </a:lnTo>
                        <a:lnTo>
                          <a:pt x="6" y="175"/>
                        </a:lnTo>
                        <a:lnTo>
                          <a:pt x="4" y="180"/>
                        </a:lnTo>
                        <a:lnTo>
                          <a:pt x="2" y="186"/>
                        </a:lnTo>
                        <a:lnTo>
                          <a:pt x="1" y="193"/>
                        </a:lnTo>
                        <a:lnTo>
                          <a:pt x="0" y="200"/>
                        </a:lnTo>
                        <a:lnTo>
                          <a:pt x="0" y="202"/>
                        </a:lnTo>
                        <a:lnTo>
                          <a:pt x="0" y="203"/>
                        </a:lnTo>
                        <a:lnTo>
                          <a:pt x="1" y="215"/>
                        </a:lnTo>
                        <a:lnTo>
                          <a:pt x="2" y="227"/>
                        </a:lnTo>
                        <a:lnTo>
                          <a:pt x="5" y="238"/>
                        </a:lnTo>
                        <a:lnTo>
                          <a:pt x="8" y="248"/>
                        </a:lnTo>
                        <a:lnTo>
                          <a:pt x="8" y="248"/>
                        </a:lnTo>
                        <a:lnTo>
                          <a:pt x="8" y="250"/>
                        </a:lnTo>
                        <a:lnTo>
                          <a:pt x="11" y="253"/>
                        </a:lnTo>
                        <a:lnTo>
                          <a:pt x="13" y="257"/>
                        </a:lnTo>
                        <a:lnTo>
                          <a:pt x="20" y="265"/>
                        </a:lnTo>
                        <a:lnTo>
                          <a:pt x="27" y="271"/>
                        </a:lnTo>
                        <a:lnTo>
                          <a:pt x="36" y="276"/>
                        </a:lnTo>
                        <a:lnTo>
                          <a:pt x="46" y="282"/>
                        </a:lnTo>
                        <a:lnTo>
                          <a:pt x="57" y="287"/>
                        </a:lnTo>
                        <a:lnTo>
                          <a:pt x="68" y="290"/>
                        </a:lnTo>
                        <a:lnTo>
                          <a:pt x="79" y="294"/>
                        </a:lnTo>
                        <a:lnTo>
                          <a:pt x="90" y="297"/>
                        </a:lnTo>
                        <a:lnTo>
                          <a:pt x="102" y="299"/>
                        </a:lnTo>
                        <a:lnTo>
                          <a:pt x="113" y="301"/>
                        </a:lnTo>
                        <a:lnTo>
                          <a:pt x="124" y="301"/>
                        </a:lnTo>
                        <a:lnTo>
                          <a:pt x="134" y="302"/>
                        </a:lnTo>
                        <a:lnTo>
                          <a:pt x="143" y="302"/>
                        </a:lnTo>
                        <a:lnTo>
                          <a:pt x="152" y="302"/>
                        </a:lnTo>
                        <a:lnTo>
                          <a:pt x="159" y="301"/>
                        </a:lnTo>
                        <a:lnTo>
                          <a:pt x="166" y="301"/>
                        </a:lnTo>
                        <a:lnTo>
                          <a:pt x="173" y="298"/>
                        </a:lnTo>
                        <a:lnTo>
                          <a:pt x="184" y="295"/>
                        </a:lnTo>
                        <a:lnTo>
                          <a:pt x="189" y="296"/>
                        </a:lnTo>
                        <a:lnTo>
                          <a:pt x="196" y="296"/>
                        </a:lnTo>
                        <a:lnTo>
                          <a:pt x="207" y="296"/>
                        </a:lnTo>
                        <a:lnTo>
                          <a:pt x="216" y="294"/>
                        </a:lnTo>
                        <a:lnTo>
                          <a:pt x="223" y="292"/>
                        </a:lnTo>
                        <a:lnTo>
                          <a:pt x="229" y="289"/>
                        </a:lnTo>
                        <a:lnTo>
                          <a:pt x="235" y="285"/>
                        </a:lnTo>
                        <a:lnTo>
                          <a:pt x="241" y="279"/>
                        </a:lnTo>
                        <a:lnTo>
                          <a:pt x="246" y="273"/>
                        </a:lnTo>
                        <a:lnTo>
                          <a:pt x="251" y="265"/>
                        </a:lnTo>
                        <a:lnTo>
                          <a:pt x="254" y="257"/>
                        </a:lnTo>
                        <a:lnTo>
                          <a:pt x="257" y="248"/>
                        </a:lnTo>
                        <a:lnTo>
                          <a:pt x="258" y="238"/>
                        </a:lnTo>
                        <a:lnTo>
                          <a:pt x="336" y="170"/>
                        </a:lnTo>
                        <a:lnTo>
                          <a:pt x="343" y="170"/>
                        </a:lnTo>
                        <a:lnTo>
                          <a:pt x="348" y="170"/>
                        </a:lnTo>
                        <a:lnTo>
                          <a:pt x="354" y="169"/>
                        </a:lnTo>
                        <a:lnTo>
                          <a:pt x="354" y="168"/>
                        </a:lnTo>
                        <a:lnTo>
                          <a:pt x="354" y="168"/>
                        </a:lnTo>
                        <a:lnTo>
                          <a:pt x="358" y="167"/>
                        </a:lnTo>
                        <a:lnTo>
                          <a:pt x="361" y="166"/>
                        </a:lnTo>
                        <a:lnTo>
                          <a:pt x="365" y="163"/>
                        </a:lnTo>
                        <a:lnTo>
                          <a:pt x="367" y="161"/>
                        </a:lnTo>
                        <a:lnTo>
                          <a:pt x="372" y="156"/>
                        </a:lnTo>
                        <a:lnTo>
                          <a:pt x="375" y="149"/>
                        </a:lnTo>
                        <a:lnTo>
                          <a:pt x="379" y="141"/>
                        </a:lnTo>
                        <a:lnTo>
                          <a:pt x="381" y="133"/>
                        </a:lnTo>
                        <a:lnTo>
                          <a:pt x="381" y="125"/>
                        </a:lnTo>
                        <a:lnTo>
                          <a:pt x="382" y="117"/>
                        </a:lnTo>
                        <a:lnTo>
                          <a:pt x="383" y="112"/>
                        </a:lnTo>
                        <a:lnTo>
                          <a:pt x="385" y="108"/>
                        </a:lnTo>
                        <a:lnTo>
                          <a:pt x="385" y="104"/>
                        </a:lnTo>
                        <a:lnTo>
                          <a:pt x="385" y="98"/>
                        </a:lnTo>
                        <a:lnTo>
                          <a:pt x="385" y="92"/>
                        </a:lnTo>
                        <a:lnTo>
                          <a:pt x="385" y="88"/>
                        </a:lnTo>
                        <a:lnTo>
                          <a:pt x="385" y="78"/>
                        </a:lnTo>
                        <a:lnTo>
                          <a:pt x="384" y="66"/>
                        </a:lnTo>
                        <a:lnTo>
                          <a:pt x="383" y="58"/>
                        </a:lnTo>
                        <a:lnTo>
                          <a:pt x="382" y="51"/>
                        </a:lnTo>
                        <a:lnTo>
                          <a:pt x="379" y="44"/>
                        </a:lnTo>
                        <a:lnTo>
                          <a:pt x="378" y="40"/>
                        </a:lnTo>
                        <a:lnTo>
                          <a:pt x="376" y="37"/>
                        </a:lnTo>
                        <a:lnTo>
                          <a:pt x="373" y="34"/>
                        </a:lnTo>
                        <a:lnTo>
                          <a:pt x="370" y="31"/>
                        </a:lnTo>
                        <a:lnTo>
                          <a:pt x="367" y="29"/>
                        </a:lnTo>
                        <a:lnTo>
                          <a:pt x="363" y="26"/>
                        </a:lnTo>
                        <a:lnTo>
                          <a:pt x="354" y="21"/>
                        </a:lnTo>
                        <a:lnTo>
                          <a:pt x="342" y="17"/>
                        </a:lnTo>
                        <a:lnTo>
                          <a:pt x="328" y="12"/>
                        </a:lnTo>
                        <a:lnTo>
                          <a:pt x="312" y="9"/>
                        </a:lnTo>
                        <a:lnTo>
                          <a:pt x="296" y="5"/>
                        </a:lnTo>
                        <a:lnTo>
                          <a:pt x="279" y="2"/>
                        </a:lnTo>
                        <a:lnTo>
                          <a:pt x="261" y="0"/>
                        </a:lnTo>
                        <a:lnTo>
                          <a:pt x="244" y="0"/>
                        </a:lnTo>
                        <a:close/>
                      </a:path>
                    </a:pathLst>
                  </a:custGeom>
                  <a:solidFill>
                    <a:srgbClr val="8DD4E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79" name="Freeform 9"/>
                  <p:cNvSpPr>
                    <a:spLocks/>
                  </p:cNvSpPr>
                  <p:nvPr/>
                </p:nvSpPr>
                <p:spPr bwMode="auto">
                  <a:xfrm>
                    <a:off x="3541695" y="3573453"/>
                    <a:ext cx="585788" cy="455613"/>
                  </a:xfrm>
                  <a:custGeom>
                    <a:avLst/>
                    <a:gdLst/>
                    <a:ahLst/>
                    <a:cxnLst>
                      <a:cxn ang="0">
                        <a:pos x="235" y="0"/>
                      </a:cxn>
                      <a:cxn ang="0">
                        <a:pos x="209" y="3"/>
                      </a:cxn>
                      <a:cxn ang="0">
                        <a:pos x="185" y="10"/>
                      </a:cxn>
                      <a:cxn ang="0">
                        <a:pos x="162" y="20"/>
                      </a:cxn>
                      <a:cxn ang="0">
                        <a:pos x="143" y="32"/>
                      </a:cxn>
                      <a:cxn ang="0">
                        <a:pos x="125" y="46"/>
                      </a:cxn>
                      <a:cxn ang="0">
                        <a:pos x="108" y="62"/>
                      </a:cxn>
                      <a:cxn ang="0">
                        <a:pos x="76" y="96"/>
                      </a:cxn>
                      <a:cxn ang="0">
                        <a:pos x="48" y="123"/>
                      </a:cxn>
                      <a:cxn ang="0">
                        <a:pos x="31" y="136"/>
                      </a:cxn>
                      <a:cxn ang="0">
                        <a:pos x="16" y="151"/>
                      </a:cxn>
                      <a:cxn ang="0">
                        <a:pos x="7" y="165"/>
                      </a:cxn>
                      <a:cxn ang="0">
                        <a:pos x="3" y="174"/>
                      </a:cxn>
                      <a:cxn ang="0">
                        <a:pos x="1" y="186"/>
                      </a:cxn>
                      <a:cxn ang="0">
                        <a:pos x="0" y="194"/>
                      </a:cxn>
                      <a:cxn ang="0">
                        <a:pos x="1" y="207"/>
                      </a:cxn>
                      <a:cxn ang="0">
                        <a:pos x="4" y="229"/>
                      </a:cxn>
                      <a:cxn ang="0">
                        <a:pos x="7" y="237"/>
                      </a:cxn>
                      <a:cxn ang="0">
                        <a:pos x="17" y="250"/>
                      </a:cxn>
                      <a:cxn ang="0">
                        <a:pos x="32" y="262"/>
                      </a:cxn>
                      <a:cxn ang="0">
                        <a:pos x="51" y="271"/>
                      </a:cxn>
                      <a:cxn ang="0">
                        <a:pos x="71" y="278"/>
                      </a:cxn>
                      <a:cxn ang="0">
                        <a:pos x="93" y="283"/>
                      </a:cxn>
                      <a:cxn ang="0">
                        <a:pos x="114" y="285"/>
                      </a:cxn>
                      <a:cxn ang="0">
                        <a:pos x="134" y="287"/>
                      </a:cxn>
                      <a:cxn ang="0">
                        <a:pos x="150" y="285"/>
                      </a:cxn>
                      <a:cxn ang="0">
                        <a:pos x="164" y="282"/>
                      </a:cxn>
                      <a:cxn ang="0">
                        <a:pos x="180" y="280"/>
                      </a:cxn>
                      <a:cxn ang="0">
                        <a:pos x="196" y="280"/>
                      </a:cxn>
                      <a:cxn ang="0">
                        <a:pos x="211" y="276"/>
                      </a:cxn>
                      <a:cxn ang="0">
                        <a:pos x="223" y="269"/>
                      </a:cxn>
                      <a:cxn ang="0">
                        <a:pos x="232" y="259"/>
                      </a:cxn>
                      <a:cxn ang="0">
                        <a:pos x="239" y="244"/>
                      </a:cxn>
                      <a:cxn ang="0">
                        <a:pos x="242" y="227"/>
                      </a:cxn>
                      <a:cxn ang="0">
                        <a:pos x="325" y="154"/>
                      </a:cxn>
                      <a:cxn ang="0">
                        <a:pos x="338" y="154"/>
                      </a:cxn>
                      <a:cxn ang="0">
                        <a:pos x="346" y="152"/>
                      </a:cxn>
                      <a:cxn ang="0">
                        <a:pos x="352" y="149"/>
                      </a:cxn>
                      <a:cxn ang="0">
                        <a:pos x="358" y="141"/>
                      </a:cxn>
                      <a:cxn ang="0">
                        <a:pos x="363" y="128"/>
                      </a:cxn>
                      <a:cxn ang="0">
                        <a:pos x="365" y="114"/>
                      </a:cxn>
                      <a:cxn ang="0">
                        <a:pos x="367" y="102"/>
                      </a:cxn>
                      <a:cxn ang="0">
                        <a:pos x="369" y="90"/>
                      </a:cxn>
                      <a:cxn ang="0">
                        <a:pos x="369" y="81"/>
                      </a:cxn>
                      <a:cxn ang="0">
                        <a:pos x="367" y="57"/>
                      </a:cxn>
                      <a:cxn ang="0">
                        <a:pos x="365" y="44"/>
                      </a:cxn>
                      <a:cxn ang="0">
                        <a:pos x="360" y="33"/>
                      </a:cxn>
                      <a:cxn ang="0">
                        <a:pos x="354" y="27"/>
                      </a:cxn>
                      <a:cxn ang="0">
                        <a:pos x="342" y="21"/>
                      </a:cxn>
                      <a:cxn ang="0">
                        <a:pos x="318" y="12"/>
                      </a:cxn>
                      <a:cxn ang="0">
                        <a:pos x="287" y="5"/>
                      </a:cxn>
                      <a:cxn ang="0">
                        <a:pos x="253" y="1"/>
                      </a:cxn>
                    </a:cxnLst>
                    <a:rect l="0" t="0" r="r" b="b"/>
                    <a:pathLst>
                      <a:path w="369" h="287">
                        <a:moveTo>
                          <a:pt x="235" y="0"/>
                        </a:moveTo>
                        <a:lnTo>
                          <a:pt x="235" y="0"/>
                        </a:lnTo>
                        <a:lnTo>
                          <a:pt x="222" y="1"/>
                        </a:lnTo>
                        <a:lnTo>
                          <a:pt x="209" y="3"/>
                        </a:lnTo>
                        <a:lnTo>
                          <a:pt x="196" y="7"/>
                        </a:lnTo>
                        <a:lnTo>
                          <a:pt x="185" y="10"/>
                        </a:lnTo>
                        <a:lnTo>
                          <a:pt x="173" y="14"/>
                        </a:lnTo>
                        <a:lnTo>
                          <a:pt x="162" y="20"/>
                        </a:lnTo>
                        <a:lnTo>
                          <a:pt x="153" y="26"/>
                        </a:lnTo>
                        <a:lnTo>
                          <a:pt x="143" y="32"/>
                        </a:lnTo>
                        <a:lnTo>
                          <a:pt x="134" y="39"/>
                        </a:lnTo>
                        <a:lnTo>
                          <a:pt x="125" y="46"/>
                        </a:lnTo>
                        <a:lnTo>
                          <a:pt x="117" y="54"/>
                        </a:lnTo>
                        <a:lnTo>
                          <a:pt x="108" y="62"/>
                        </a:lnTo>
                        <a:lnTo>
                          <a:pt x="92" y="79"/>
                        </a:lnTo>
                        <a:lnTo>
                          <a:pt x="76" y="96"/>
                        </a:lnTo>
                        <a:lnTo>
                          <a:pt x="59" y="114"/>
                        </a:lnTo>
                        <a:lnTo>
                          <a:pt x="48" y="123"/>
                        </a:lnTo>
                        <a:lnTo>
                          <a:pt x="40" y="130"/>
                        </a:lnTo>
                        <a:lnTo>
                          <a:pt x="31" y="136"/>
                        </a:lnTo>
                        <a:lnTo>
                          <a:pt x="23" y="143"/>
                        </a:lnTo>
                        <a:lnTo>
                          <a:pt x="16" y="151"/>
                        </a:lnTo>
                        <a:lnTo>
                          <a:pt x="9" y="160"/>
                        </a:lnTo>
                        <a:lnTo>
                          <a:pt x="7" y="165"/>
                        </a:lnTo>
                        <a:lnTo>
                          <a:pt x="5" y="169"/>
                        </a:lnTo>
                        <a:lnTo>
                          <a:pt x="3" y="174"/>
                        </a:lnTo>
                        <a:lnTo>
                          <a:pt x="2" y="179"/>
                        </a:lnTo>
                        <a:lnTo>
                          <a:pt x="1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0" y="195"/>
                        </a:lnTo>
                        <a:lnTo>
                          <a:pt x="1" y="207"/>
                        </a:lnTo>
                        <a:lnTo>
                          <a:pt x="2" y="218"/>
                        </a:lnTo>
                        <a:lnTo>
                          <a:pt x="4" y="229"/>
                        </a:lnTo>
                        <a:lnTo>
                          <a:pt x="6" y="236"/>
                        </a:lnTo>
                        <a:lnTo>
                          <a:pt x="7" y="237"/>
                        </a:lnTo>
                        <a:lnTo>
                          <a:pt x="11" y="244"/>
                        </a:lnTo>
                        <a:lnTo>
                          <a:pt x="17" y="250"/>
                        </a:lnTo>
                        <a:lnTo>
                          <a:pt x="24" y="257"/>
                        </a:lnTo>
                        <a:lnTo>
                          <a:pt x="32" y="262"/>
                        </a:lnTo>
                        <a:lnTo>
                          <a:pt x="41" y="266"/>
                        </a:lnTo>
                        <a:lnTo>
                          <a:pt x="51" y="271"/>
                        </a:lnTo>
                        <a:lnTo>
                          <a:pt x="61" y="275"/>
                        </a:lnTo>
                        <a:lnTo>
                          <a:pt x="71" y="278"/>
                        </a:lnTo>
                        <a:lnTo>
                          <a:pt x="82" y="281"/>
                        </a:lnTo>
                        <a:lnTo>
                          <a:pt x="93" y="283"/>
                        </a:lnTo>
                        <a:lnTo>
                          <a:pt x="104" y="285"/>
                        </a:lnTo>
                        <a:lnTo>
                          <a:pt x="114" y="285"/>
                        </a:lnTo>
                        <a:lnTo>
                          <a:pt x="124" y="286"/>
                        </a:lnTo>
                        <a:lnTo>
                          <a:pt x="134" y="287"/>
                        </a:lnTo>
                        <a:lnTo>
                          <a:pt x="142" y="286"/>
                        </a:lnTo>
                        <a:lnTo>
                          <a:pt x="150" y="285"/>
                        </a:lnTo>
                        <a:lnTo>
                          <a:pt x="157" y="284"/>
                        </a:lnTo>
                        <a:lnTo>
                          <a:pt x="164" y="282"/>
                        </a:lnTo>
                        <a:lnTo>
                          <a:pt x="175" y="278"/>
                        </a:lnTo>
                        <a:lnTo>
                          <a:pt x="180" y="280"/>
                        </a:lnTo>
                        <a:lnTo>
                          <a:pt x="185" y="280"/>
                        </a:lnTo>
                        <a:lnTo>
                          <a:pt x="196" y="280"/>
                        </a:lnTo>
                        <a:lnTo>
                          <a:pt x="205" y="278"/>
                        </a:lnTo>
                        <a:lnTo>
                          <a:pt x="211" y="276"/>
                        </a:lnTo>
                        <a:lnTo>
                          <a:pt x="217" y="274"/>
                        </a:lnTo>
                        <a:lnTo>
                          <a:pt x="223" y="269"/>
                        </a:lnTo>
                        <a:lnTo>
                          <a:pt x="228" y="265"/>
                        </a:lnTo>
                        <a:lnTo>
                          <a:pt x="232" y="259"/>
                        </a:lnTo>
                        <a:lnTo>
                          <a:pt x="237" y="252"/>
                        </a:lnTo>
                        <a:lnTo>
                          <a:pt x="239" y="244"/>
                        </a:lnTo>
                        <a:lnTo>
                          <a:pt x="241" y="236"/>
                        </a:lnTo>
                        <a:lnTo>
                          <a:pt x="242" y="227"/>
                        </a:lnTo>
                        <a:lnTo>
                          <a:pt x="242" y="227"/>
                        </a:lnTo>
                        <a:lnTo>
                          <a:pt x="325" y="154"/>
                        </a:lnTo>
                        <a:lnTo>
                          <a:pt x="332" y="154"/>
                        </a:lnTo>
                        <a:lnTo>
                          <a:pt x="338" y="154"/>
                        </a:lnTo>
                        <a:lnTo>
                          <a:pt x="344" y="153"/>
                        </a:lnTo>
                        <a:lnTo>
                          <a:pt x="346" y="152"/>
                        </a:lnTo>
                        <a:lnTo>
                          <a:pt x="349" y="151"/>
                        </a:lnTo>
                        <a:lnTo>
                          <a:pt x="352" y="149"/>
                        </a:lnTo>
                        <a:lnTo>
                          <a:pt x="354" y="146"/>
                        </a:lnTo>
                        <a:lnTo>
                          <a:pt x="358" y="141"/>
                        </a:lnTo>
                        <a:lnTo>
                          <a:pt x="361" y="135"/>
                        </a:lnTo>
                        <a:lnTo>
                          <a:pt x="363" y="128"/>
                        </a:lnTo>
                        <a:lnTo>
                          <a:pt x="365" y="121"/>
                        </a:lnTo>
                        <a:lnTo>
                          <a:pt x="365" y="114"/>
                        </a:lnTo>
                        <a:lnTo>
                          <a:pt x="365" y="106"/>
                        </a:lnTo>
                        <a:lnTo>
                          <a:pt x="367" y="102"/>
                        </a:lnTo>
                        <a:lnTo>
                          <a:pt x="369" y="98"/>
                        </a:lnTo>
                        <a:lnTo>
                          <a:pt x="369" y="90"/>
                        </a:lnTo>
                        <a:lnTo>
                          <a:pt x="369" y="84"/>
                        </a:lnTo>
                        <a:lnTo>
                          <a:pt x="369" y="81"/>
                        </a:lnTo>
                        <a:lnTo>
                          <a:pt x="369" y="70"/>
                        </a:lnTo>
                        <a:lnTo>
                          <a:pt x="367" y="57"/>
                        </a:lnTo>
                        <a:lnTo>
                          <a:pt x="367" y="50"/>
                        </a:lnTo>
                        <a:lnTo>
                          <a:pt x="365" y="44"/>
                        </a:lnTo>
                        <a:lnTo>
                          <a:pt x="363" y="38"/>
                        </a:lnTo>
                        <a:lnTo>
                          <a:pt x="360" y="33"/>
                        </a:lnTo>
                        <a:lnTo>
                          <a:pt x="356" y="29"/>
                        </a:lnTo>
                        <a:lnTo>
                          <a:pt x="354" y="27"/>
                        </a:lnTo>
                        <a:lnTo>
                          <a:pt x="352" y="26"/>
                        </a:lnTo>
                        <a:lnTo>
                          <a:pt x="342" y="21"/>
                        </a:lnTo>
                        <a:lnTo>
                          <a:pt x="331" y="16"/>
                        </a:lnTo>
                        <a:lnTo>
                          <a:pt x="318" y="12"/>
                        </a:lnTo>
                        <a:lnTo>
                          <a:pt x="303" y="9"/>
                        </a:lnTo>
                        <a:lnTo>
                          <a:pt x="287" y="5"/>
                        </a:lnTo>
                        <a:lnTo>
                          <a:pt x="269" y="3"/>
                        </a:lnTo>
                        <a:lnTo>
                          <a:pt x="253" y="1"/>
                        </a:lnTo>
                        <a:lnTo>
                          <a:pt x="235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0" name="Freeform 10"/>
                  <p:cNvSpPr>
                    <a:spLocks/>
                  </p:cNvSpPr>
                  <p:nvPr/>
                </p:nvSpPr>
                <p:spPr bwMode="auto">
                  <a:xfrm>
                    <a:off x="3821095" y="3894128"/>
                    <a:ext cx="90488" cy="109538"/>
                  </a:xfrm>
                  <a:custGeom>
                    <a:avLst/>
                    <a:gdLst/>
                    <a:ahLst/>
                    <a:cxnLst>
                      <a:cxn ang="0">
                        <a:pos x="57" y="21"/>
                      </a:cxn>
                      <a:cxn ang="0">
                        <a:pos x="55" y="13"/>
                      </a:cxn>
                      <a:cxn ang="0">
                        <a:pos x="50" y="6"/>
                      </a:cxn>
                      <a:cxn ang="0">
                        <a:pos x="43" y="1"/>
                      </a:cxn>
                      <a:cxn ang="0">
                        <a:pos x="36" y="0"/>
                      </a:cxn>
                      <a:cxn ang="0">
                        <a:pos x="32" y="1"/>
                      </a:cxn>
                      <a:cxn ang="0">
                        <a:pos x="21" y="13"/>
                      </a:cxn>
                      <a:cxn ang="0">
                        <a:pos x="20" y="20"/>
                      </a:cxn>
                      <a:cxn ang="0">
                        <a:pos x="27" y="15"/>
                      </a:cxn>
                      <a:cxn ang="0">
                        <a:pos x="34" y="13"/>
                      </a:cxn>
                      <a:cxn ang="0">
                        <a:pos x="40" y="13"/>
                      </a:cxn>
                      <a:cxn ang="0">
                        <a:pos x="46" y="15"/>
                      </a:cxn>
                      <a:cxn ang="0">
                        <a:pos x="50" y="20"/>
                      </a:cxn>
                      <a:cxn ang="0">
                        <a:pos x="52" y="27"/>
                      </a:cxn>
                      <a:cxn ang="0">
                        <a:pos x="50" y="38"/>
                      </a:cxn>
                      <a:cxn ang="0">
                        <a:pos x="45" y="49"/>
                      </a:cxn>
                      <a:cxn ang="0">
                        <a:pos x="35" y="58"/>
                      </a:cxn>
                      <a:cxn ang="0">
                        <a:pos x="25" y="62"/>
                      </a:cxn>
                      <a:cxn ang="0">
                        <a:pos x="18" y="62"/>
                      </a:cxn>
                      <a:cxn ang="0">
                        <a:pos x="12" y="60"/>
                      </a:cxn>
                      <a:cxn ang="0">
                        <a:pos x="7" y="55"/>
                      </a:cxn>
                      <a:cxn ang="0">
                        <a:pos x="7" y="55"/>
                      </a:cxn>
                      <a:cxn ang="0">
                        <a:pos x="2" y="65"/>
                      </a:cxn>
                      <a:cxn ang="0">
                        <a:pos x="0" y="68"/>
                      </a:cxn>
                      <a:cxn ang="0">
                        <a:pos x="5" y="69"/>
                      </a:cxn>
                      <a:cxn ang="0">
                        <a:pos x="20" y="69"/>
                      </a:cxn>
                      <a:cxn ang="0">
                        <a:pos x="33" y="66"/>
                      </a:cxn>
                      <a:cxn ang="0">
                        <a:pos x="42" y="61"/>
                      </a:cxn>
                      <a:cxn ang="0">
                        <a:pos x="50" y="51"/>
                      </a:cxn>
                      <a:cxn ang="0">
                        <a:pos x="55" y="40"/>
                      </a:cxn>
                      <a:cxn ang="0">
                        <a:pos x="57" y="25"/>
                      </a:cxn>
                      <a:cxn ang="0">
                        <a:pos x="57" y="21"/>
                      </a:cxn>
                    </a:cxnLst>
                    <a:rect l="0" t="0" r="r" b="b"/>
                    <a:pathLst>
                      <a:path w="57" h="69">
                        <a:moveTo>
                          <a:pt x="57" y="21"/>
                        </a:moveTo>
                        <a:lnTo>
                          <a:pt x="57" y="21"/>
                        </a:lnTo>
                        <a:lnTo>
                          <a:pt x="56" y="16"/>
                        </a:lnTo>
                        <a:lnTo>
                          <a:pt x="55" y="13"/>
                        </a:lnTo>
                        <a:lnTo>
                          <a:pt x="53" y="9"/>
                        </a:lnTo>
                        <a:lnTo>
                          <a:pt x="50" y="6"/>
                        </a:lnTo>
                        <a:lnTo>
                          <a:pt x="46" y="2"/>
                        </a:lnTo>
                        <a:lnTo>
                          <a:pt x="43" y="1"/>
                        </a:lnTo>
                        <a:lnTo>
                          <a:pt x="39" y="1"/>
                        </a:lnTo>
                        <a:lnTo>
                          <a:pt x="36" y="0"/>
                        </a:lnTo>
                        <a:lnTo>
                          <a:pt x="32" y="0"/>
                        </a:lnTo>
                        <a:lnTo>
                          <a:pt x="32" y="1"/>
                        </a:lnTo>
                        <a:lnTo>
                          <a:pt x="25" y="8"/>
                        </a:lnTo>
                        <a:lnTo>
                          <a:pt x="21" y="13"/>
                        </a:lnTo>
                        <a:lnTo>
                          <a:pt x="18" y="18"/>
                        </a:lnTo>
                        <a:lnTo>
                          <a:pt x="20" y="20"/>
                        </a:lnTo>
                        <a:lnTo>
                          <a:pt x="23" y="16"/>
                        </a:lnTo>
                        <a:lnTo>
                          <a:pt x="27" y="15"/>
                        </a:lnTo>
                        <a:lnTo>
                          <a:pt x="30" y="13"/>
                        </a:lnTo>
                        <a:lnTo>
                          <a:pt x="34" y="13"/>
                        </a:lnTo>
                        <a:lnTo>
                          <a:pt x="37" y="13"/>
                        </a:lnTo>
                        <a:lnTo>
                          <a:pt x="40" y="13"/>
                        </a:lnTo>
                        <a:lnTo>
                          <a:pt x="43" y="14"/>
                        </a:lnTo>
                        <a:lnTo>
                          <a:pt x="46" y="15"/>
                        </a:lnTo>
                        <a:lnTo>
                          <a:pt x="48" y="17"/>
                        </a:lnTo>
                        <a:lnTo>
                          <a:pt x="50" y="20"/>
                        </a:lnTo>
                        <a:lnTo>
                          <a:pt x="51" y="23"/>
                        </a:lnTo>
                        <a:lnTo>
                          <a:pt x="52" y="27"/>
                        </a:lnTo>
                        <a:lnTo>
                          <a:pt x="52" y="32"/>
                        </a:lnTo>
                        <a:lnTo>
                          <a:pt x="50" y="38"/>
                        </a:lnTo>
                        <a:lnTo>
                          <a:pt x="48" y="44"/>
                        </a:lnTo>
                        <a:lnTo>
                          <a:pt x="45" y="49"/>
                        </a:lnTo>
                        <a:lnTo>
                          <a:pt x="40" y="55"/>
                        </a:lnTo>
                        <a:lnTo>
                          <a:pt x="35" y="58"/>
                        </a:lnTo>
                        <a:lnTo>
                          <a:pt x="30" y="61"/>
                        </a:lnTo>
                        <a:lnTo>
                          <a:pt x="25" y="62"/>
                        </a:lnTo>
                        <a:lnTo>
                          <a:pt x="21" y="62"/>
                        </a:lnTo>
                        <a:lnTo>
                          <a:pt x="18" y="62"/>
                        </a:lnTo>
                        <a:lnTo>
                          <a:pt x="14" y="61"/>
                        </a:lnTo>
                        <a:lnTo>
                          <a:pt x="12" y="60"/>
                        </a:lnTo>
                        <a:lnTo>
                          <a:pt x="10" y="57"/>
                        </a:lnTo>
                        <a:lnTo>
                          <a:pt x="7" y="55"/>
                        </a:lnTo>
                        <a:lnTo>
                          <a:pt x="7" y="53"/>
                        </a:lnTo>
                        <a:lnTo>
                          <a:pt x="7" y="55"/>
                        </a:lnTo>
                        <a:lnTo>
                          <a:pt x="3" y="62"/>
                        </a:lnTo>
                        <a:lnTo>
                          <a:pt x="2" y="65"/>
                        </a:lnTo>
                        <a:lnTo>
                          <a:pt x="0" y="67"/>
                        </a:lnTo>
                        <a:lnTo>
                          <a:pt x="0" y="68"/>
                        </a:lnTo>
                        <a:lnTo>
                          <a:pt x="1" y="68"/>
                        </a:lnTo>
                        <a:lnTo>
                          <a:pt x="5" y="69"/>
                        </a:lnTo>
                        <a:lnTo>
                          <a:pt x="11" y="69"/>
                        </a:lnTo>
                        <a:lnTo>
                          <a:pt x="20" y="69"/>
                        </a:lnTo>
                        <a:lnTo>
                          <a:pt x="28" y="67"/>
                        </a:lnTo>
                        <a:lnTo>
                          <a:pt x="33" y="66"/>
                        </a:lnTo>
                        <a:lnTo>
                          <a:pt x="37" y="64"/>
                        </a:lnTo>
                        <a:lnTo>
                          <a:pt x="42" y="61"/>
                        </a:lnTo>
                        <a:lnTo>
                          <a:pt x="46" y="57"/>
                        </a:lnTo>
                        <a:lnTo>
                          <a:pt x="50" y="51"/>
                        </a:lnTo>
                        <a:lnTo>
                          <a:pt x="53" y="46"/>
                        </a:lnTo>
                        <a:lnTo>
                          <a:pt x="55" y="40"/>
                        </a:lnTo>
                        <a:lnTo>
                          <a:pt x="57" y="32"/>
                        </a:lnTo>
                        <a:lnTo>
                          <a:pt x="57" y="25"/>
                        </a:lnTo>
                        <a:lnTo>
                          <a:pt x="57" y="22"/>
                        </a:lnTo>
                        <a:lnTo>
                          <a:pt x="57" y="21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1" name="Freeform 11"/>
                  <p:cNvSpPr>
                    <a:spLocks/>
                  </p:cNvSpPr>
                  <p:nvPr/>
                </p:nvSpPr>
                <p:spPr bwMode="auto">
                  <a:xfrm>
                    <a:off x="3706795" y="3897303"/>
                    <a:ext cx="101600" cy="46038"/>
                  </a:xfrm>
                  <a:custGeom>
                    <a:avLst/>
                    <a:gdLst/>
                    <a:ahLst/>
                    <a:cxnLst>
                      <a:cxn ang="0">
                        <a:pos x="0" y="27"/>
                      </a:cxn>
                      <a:cxn ang="0">
                        <a:pos x="0" y="28"/>
                      </a:cxn>
                      <a:cxn ang="0">
                        <a:pos x="1" y="28"/>
                      </a:cxn>
                      <a:cxn ang="0">
                        <a:pos x="20" y="29"/>
                      </a:cxn>
                      <a:cxn ang="0">
                        <a:pos x="34" y="29"/>
                      </a:cxn>
                      <a:cxn ang="0">
                        <a:pos x="44" y="27"/>
                      </a:cxn>
                      <a:cxn ang="0">
                        <a:pos x="50" y="27"/>
                      </a:cxn>
                      <a:cxn ang="0">
                        <a:pos x="50" y="27"/>
                      </a:cxn>
                      <a:cxn ang="0">
                        <a:pos x="52" y="20"/>
                      </a:cxn>
                      <a:cxn ang="0">
                        <a:pos x="55" y="14"/>
                      </a:cxn>
                      <a:cxn ang="0">
                        <a:pos x="58" y="7"/>
                      </a:cxn>
                      <a:cxn ang="0">
                        <a:pos x="62" y="2"/>
                      </a:cxn>
                      <a:cxn ang="0">
                        <a:pos x="64" y="0"/>
                      </a:cxn>
                      <a:cxn ang="0">
                        <a:pos x="62" y="0"/>
                      </a:cxn>
                      <a:cxn ang="0">
                        <a:pos x="47" y="4"/>
                      </a:cxn>
                      <a:cxn ang="0">
                        <a:pos x="32" y="6"/>
                      </a:cxn>
                      <a:cxn ang="0">
                        <a:pos x="25" y="8"/>
                      </a:cxn>
                      <a:cxn ang="0">
                        <a:pos x="19" y="11"/>
                      </a:cxn>
                      <a:cxn ang="0">
                        <a:pos x="13" y="13"/>
                      </a:cxn>
                      <a:cxn ang="0">
                        <a:pos x="7" y="18"/>
                      </a:cxn>
                      <a:cxn ang="0">
                        <a:pos x="3" y="22"/>
                      </a:cxn>
                      <a:cxn ang="0">
                        <a:pos x="2" y="24"/>
                      </a:cxn>
                      <a:cxn ang="0">
                        <a:pos x="0" y="27"/>
                      </a:cxn>
                    </a:cxnLst>
                    <a:rect l="0" t="0" r="r" b="b"/>
                    <a:pathLst>
                      <a:path w="64" h="29">
                        <a:moveTo>
                          <a:pt x="0" y="27"/>
                        </a:moveTo>
                        <a:lnTo>
                          <a:pt x="0" y="28"/>
                        </a:lnTo>
                        <a:lnTo>
                          <a:pt x="1" y="28"/>
                        </a:lnTo>
                        <a:lnTo>
                          <a:pt x="20" y="29"/>
                        </a:lnTo>
                        <a:lnTo>
                          <a:pt x="34" y="29"/>
                        </a:lnTo>
                        <a:lnTo>
                          <a:pt x="44" y="27"/>
                        </a:lnTo>
                        <a:lnTo>
                          <a:pt x="50" y="27"/>
                        </a:lnTo>
                        <a:lnTo>
                          <a:pt x="50" y="27"/>
                        </a:lnTo>
                        <a:lnTo>
                          <a:pt x="52" y="20"/>
                        </a:lnTo>
                        <a:lnTo>
                          <a:pt x="55" y="14"/>
                        </a:lnTo>
                        <a:lnTo>
                          <a:pt x="58" y="7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2" y="0"/>
                        </a:lnTo>
                        <a:lnTo>
                          <a:pt x="47" y="4"/>
                        </a:lnTo>
                        <a:lnTo>
                          <a:pt x="32" y="6"/>
                        </a:lnTo>
                        <a:lnTo>
                          <a:pt x="25" y="8"/>
                        </a:lnTo>
                        <a:lnTo>
                          <a:pt x="19" y="11"/>
                        </a:lnTo>
                        <a:lnTo>
                          <a:pt x="13" y="13"/>
                        </a:lnTo>
                        <a:lnTo>
                          <a:pt x="7" y="18"/>
                        </a:lnTo>
                        <a:lnTo>
                          <a:pt x="3" y="22"/>
                        </a:lnTo>
                        <a:lnTo>
                          <a:pt x="2" y="24"/>
                        </a:ln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2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3555983" y="3756016"/>
                    <a:ext cx="368300" cy="246063"/>
                  </a:xfrm>
                  <a:custGeom>
                    <a:avLst/>
                    <a:gdLst/>
                    <a:ahLst/>
                    <a:cxnLst>
                      <a:cxn ang="0">
                        <a:pos x="93" y="130"/>
                      </a:cxn>
                      <a:cxn ang="0">
                        <a:pos x="143" y="129"/>
                      </a:cxn>
                      <a:cxn ang="0">
                        <a:pos x="143" y="147"/>
                      </a:cxn>
                      <a:cxn ang="0">
                        <a:pos x="108" y="149"/>
                      </a:cxn>
                      <a:cxn ang="0">
                        <a:pos x="100" y="144"/>
                      </a:cxn>
                      <a:cxn ang="0">
                        <a:pos x="88" y="110"/>
                      </a:cxn>
                      <a:cxn ang="0">
                        <a:pos x="81" y="117"/>
                      </a:cxn>
                      <a:cxn ang="0">
                        <a:pos x="57" y="112"/>
                      </a:cxn>
                      <a:cxn ang="0">
                        <a:pos x="21" y="95"/>
                      </a:cxn>
                      <a:cxn ang="0">
                        <a:pos x="21" y="80"/>
                      </a:cxn>
                      <a:cxn ang="0">
                        <a:pos x="69" y="96"/>
                      </a:cxn>
                      <a:cxn ang="0">
                        <a:pos x="74" y="138"/>
                      </a:cxn>
                      <a:cxn ang="0">
                        <a:pos x="52" y="131"/>
                      </a:cxn>
                      <a:cxn ang="0">
                        <a:pos x="22" y="117"/>
                      </a:cxn>
                      <a:cxn ang="0">
                        <a:pos x="22" y="103"/>
                      </a:cxn>
                      <a:cxn ang="0">
                        <a:pos x="61" y="119"/>
                      </a:cxn>
                      <a:cxn ang="0">
                        <a:pos x="74" y="135"/>
                      </a:cxn>
                      <a:cxn ang="0">
                        <a:pos x="149" y="152"/>
                      </a:cxn>
                      <a:cxn ang="0">
                        <a:pos x="174" y="133"/>
                      </a:cxn>
                      <a:cxn ang="0">
                        <a:pos x="191" y="94"/>
                      </a:cxn>
                      <a:cxn ang="0">
                        <a:pos x="210" y="78"/>
                      </a:cxn>
                      <a:cxn ang="0">
                        <a:pos x="220" y="80"/>
                      </a:cxn>
                      <a:cxn ang="0">
                        <a:pos x="227" y="92"/>
                      </a:cxn>
                      <a:cxn ang="0">
                        <a:pos x="232" y="66"/>
                      </a:cxn>
                      <a:cxn ang="0">
                        <a:pos x="229" y="26"/>
                      </a:cxn>
                      <a:cxn ang="0">
                        <a:pos x="184" y="63"/>
                      </a:cxn>
                      <a:cxn ang="0">
                        <a:pos x="154" y="96"/>
                      </a:cxn>
                      <a:cxn ang="0">
                        <a:pos x="146" y="117"/>
                      </a:cxn>
                      <a:cxn ang="0">
                        <a:pos x="115" y="119"/>
                      </a:cxn>
                      <a:cxn ang="0">
                        <a:pos x="93" y="117"/>
                      </a:cxn>
                      <a:cxn ang="0">
                        <a:pos x="100" y="106"/>
                      </a:cxn>
                      <a:cxn ang="0">
                        <a:pos x="126" y="94"/>
                      </a:cxn>
                      <a:cxn ang="0">
                        <a:pos x="168" y="76"/>
                      </a:cxn>
                      <a:cxn ang="0">
                        <a:pos x="202" y="46"/>
                      </a:cxn>
                      <a:cxn ang="0">
                        <a:pos x="187" y="36"/>
                      </a:cxn>
                      <a:cxn ang="0">
                        <a:pos x="114" y="21"/>
                      </a:cxn>
                      <a:cxn ang="0">
                        <a:pos x="77" y="6"/>
                      </a:cxn>
                      <a:cxn ang="0">
                        <a:pos x="71" y="0"/>
                      </a:cxn>
                      <a:cxn ang="0">
                        <a:pos x="44" y="15"/>
                      </a:cxn>
                      <a:cxn ang="0">
                        <a:pos x="15" y="40"/>
                      </a:cxn>
                      <a:cxn ang="0">
                        <a:pos x="15" y="65"/>
                      </a:cxn>
                      <a:cxn ang="0">
                        <a:pos x="15" y="87"/>
                      </a:cxn>
                      <a:cxn ang="0">
                        <a:pos x="4" y="71"/>
                      </a:cxn>
                      <a:cxn ang="0">
                        <a:pos x="0" y="76"/>
                      </a:cxn>
                      <a:cxn ang="0">
                        <a:pos x="1" y="82"/>
                      </a:cxn>
                      <a:cxn ang="0">
                        <a:pos x="14" y="102"/>
                      </a:cxn>
                      <a:cxn ang="0">
                        <a:pos x="7" y="107"/>
                      </a:cxn>
                      <a:cxn ang="0">
                        <a:pos x="12" y="119"/>
                      </a:cxn>
                      <a:cxn ang="0">
                        <a:pos x="48" y="141"/>
                      </a:cxn>
                      <a:cxn ang="0">
                        <a:pos x="88" y="152"/>
                      </a:cxn>
                      <a:cxn ang="0">
                        <a:pos x="126" y="155"/>
                      </a:cxn>
                    </a:cxnLst>
                    <a:rect l="0" t="0" r="r" b="b"/>
                    <a:pathLst>
                      <a:path w="232" h="155">
                        <a:moveTo>
                          <a:pt x="92" y="131"/>
                        </a:moveTo>
                        <a:lnTo>
                          <a:pt x="92" y="131"/>
                        </a:lnTo>
                        <a:lnTo>
                          <a:pt x="92" y="130"/>
                        </a:lnTo>
                        <a:lnTo>
                          <a:pt x="93" y="130"/>
                        </a:lnTo>
                        <a:lnTo>
                          <a:pt x="111" y="131"/>
                        </a:lnTo>
                        <a:lnTo>
                          <a:pt x="127" y="131"/>
                        </a:lnTo>
                        <a:lnTo>
                          <a:pt x="135" y="130"/>
                        </a:lnTo>
                        <a:lnTo>
                          <a:pt x="143" y="129"/>
                        </a:lnTo>
                        <a:lnTo>
                          <a:pt x="143" y="130"/>
                        </a:lnTo>
                        <a:lnTo>
                          <a:pt x="143" y="131"/>
                        </a:lnTo>
                        <a:lnTo>
                          <a:pt x="143" y="136"/>
                        </a:lnTo>
                        <a:lnTo>
                          <a:pt x="143" y="147"/>
                        </a:lnTo>
                        <a:lnTo>
                          <a:pt x="142" y="148"/>
                        </a:lnTo>
                        <a:lnTo>
                          <a:pt x="131" y="149"/>
                        </a:lnTo>
                        <a:lnTo>
                          <a:pt x="120" y="149"/>
                        </a:lnTo>
                        <a:lnTo>
                          <a:pt x="108" y="149"/>
                        </a:lnTo>
                        <a:lnTo>
                          <a:pt x="106" y="148"/>
                        </a:lnTo>
                        <a:lnTo>
                          <a:pt x="104" y="147"/>
                        </a:lnTo>
                        <a:lnTo>
                          <a:pt x="102" y="146"/>
                        </a:lnTo>
                        <a:lnTo>
                          <a:pt x="100" y="144"/>
                        </a:lnTo>
                        <a:lnTo>
                          <a:pt x="97" y="142"/>
                        </a:lnTo>
                        <a:lnTo>
                          <a:pt x="95" y="136"/>
                        </a:lnTo>
                        <a:lnTo>
                          <a:pt x="92" y="131"/>
                        </a:lnTo>
                        <a:close/>
                        <a:moveTo>
                          <a:pt x="88" y="110"/>
                        </a:moveTo>
                        <a:lnTo>
                          <a:pt x="88" y="110"/>
                        </a:lnTo>
                        <a:lnTo>
                          <a:pt x="86" y="112"/>
                        </a:lnTo>
                        <a:lnTo>
                          <a:pt x="84" y="115"/>
                        </a:lnTo>
                        <a:lnTo>
                          <a:pt x="81" y="117"/>
                        </a:lnTo>
                        <a:lnTo>
                          <a:pt x="80" y="117"/>
                        </a:lnTo>
                        <a:lnTo>
                          <a:pt x="79" y="117"/>
                        </a:lnTo>
                        <a:lnTo>
                          <a:pt x="71" y="116"/>
                        </a:lnTo>
                        <a:lnTo>
                          <a:pt x="57" y="112"/>
                        </a:lnTo>
                        <a:lnTo>
                          <a:pt x="47" y="109"/>
                        </a:lnTo>
                        <a:lnTo>
                          <a:pt x="38" y="105"/>
                        </a:lnTo>
                        <a:lnTo>
                          <a:pt x="30" y="100"/>
                        </a:lnTo>
                        <a:lnTo>
                          <a:pt x="21" y="95"/>
                        </a:lnTo>
                        <a:lnTo>
                          <a:pt x="21" y="94"/>
                        </a:lnTo>
                        <a:lnTo>
                          <a:pt x="20" y="92"/>
                        </a:lnTo>
                        <a:lnTo>
                          <a:pt x="20" y="89"/>
                        </a:lnTo>
                        <a:lnTo>
                          <a:pt x="21" y="80"/>
                        </a:lnTo>
                        <a:lnTo>
                          <a:pt x="21" y="78"/>
                        </a:lnTo>
                        <a:lnTo>
                          <a:pt x="21" y="79"/>
                        </a:lnTo>
                        <a:lnTo>
                          <a:pt x="46" y="88"/>
                        </a:lnTo>
                        <a:lnTo>
                          <a:pt x="69" y="96"/>
                        </a:lnTo>
                        <a:lnTo>
                          <a:pt x="91" y="103"/>
                        </a:lnTo>
                        <a:lnTo>
                          <a:pt x="92" y="104"/>
                        </a:lnTo>
                        <a:lnTo>
                          <a:pt x="88" y="110"/>
                        </a:lnTo>
                        <a:close/>
                        <a:moveTo>
                          <a:pt x="74" y="138"/>
                        </a:moveTo>
                        <a:lnTo>
                          <a:pt x="74" y="138"/>
                        </a:lnTo>
                        <a:lnTo>
                          <a:pt x="73" y="138"/>
                        </a:lnTo>
                        <a:lnTo>
                          <a:pt x="62" y="135"/>
                        </a:lnTo>
                        <a:lnTo>
                          <a:pt x="52" y="131"/>
                        </a:lnTo>
                        <a:lnTo>
                          <a:pt x="36" y="124"/>
                        </a:lnTo>
                        <a:lnTo>
                          <a:pt x="26" y="119"/>
                        </a:lnTo>
                        <a:lnTo>
                          <a:pt x="22" y="117"/>
                        </a:lnTo>
                        <a:lnTo>
                          <a:pt x="22" y="117"/>
                        </a:lnTo>
                        <a:lnTo>
                          <a:pt x="21" y="110"/>
                        </a:lnTo>
                        <a:lnTo>
                          <a:pt x="22" y="104"/>
                        </a:lnTo>
                        <a:lnTo>
                          <a:pt x="22" y="103"/>
                        </a:lnTo>
                        <a:lnTo>
                          <a:pt x="22" y="103"/>
                        </a:lnTo>
                        <a:lnTo>
                          <a:pt x="26" y="105"/>
                        </a:lnTo>
                        <a:lnTo>
                          <a:pt x="35" y="110"/>
                        </a:lnTo>
                        <a:lnTo>
                          <a:pt x="51" y="116"/>
                        </a:lnTo>
                        <a:lnTo>
                          <a:pt x="61" y="119"/>
                        </a:lnTo>
                        <a:lnTo>
                          <a:pt x="72" y="122"/>
                        </a:lnTo>
                        <a:lnTo>
                          <a:pt x="73" y="124"/>
                        </a:lnTo>
                        <a:lnTo>
                          <a:pt x="73" y="131"/>
                        </a:lnTo>
                        <a:lnTo>
                          <a:pt x="74" y="135"/>
                        </a:lnTo>
                        <a:lnTo>
                          <a:pt x="74" y="137"/>
                        </a:lnTo>
                        <a:lnTo>
                          <a:pt x="74" y="138"/>
                        </a:lnTo>
                        <a:close/>
                        <a:moveTo>
                          <a:pt x="149" y="152"/>
                        </a:moveTo>
                        <a:lnTo>
                          <a:pt x="149" y="152"/>
                        </a:lnTo>
                        <a:lnTo>
                          <a:pt x="155" y="151"/>
                        </a:lnTo>
                        <a:lnTo>
                          <a:pt x="162" y="149"/>
                        </a:lnTo>
                        <a:lnTo>
                          <a:pt x="171" y="145"/>
                        </a:lnTo>
                        <a:lnTo>
                          <a:pt x="174" y="133"/>
                        </a:lnTo>
                        <a:lnTo>
                          <a:pt x="177" y="122"/>
                        </a:lnTo>
                        <a:lnTo>
                          <a:pt x="181" y="111"/>
                        </a:lnTo>
                        <a:lnTo>
                          <a:pt x="186" y="102"/>
                        </a:lnTo>
                        <a:lnTo>
                          <a:pt x="191" y="94"/>
                        </a:lnTo>
                        <a:lnTo>
                          <a:pt x="197" y="87"/>
                        </a:lnTo>
                        <a:lnTo>
                          <a:pt x="201" y="82"/>
                        </a:lnTo>
                        <a:lnTo>
                          <a:pt x="205" y="80"/>
                        </a:lnTo>
                        <a:lnTo>
                          <a:pt x="210" y="78"/>
                        </a:lnTo>
                        <a:lnTo>
                          <a:pt x="213" y="78"/>
                        </a:lnTo>
                        <a:lnTo>
                          <a:pt x="216" y="78"/>
                        </a:lnTo>
                        <a:lnTo>
                          <a:pt x="218" y="79"/>
                        </a:lnTo>
                        <a:lnTo>
                          <a:pt x="220" y="80"/>
                        </a:lnTo>
                        <a:lnTo>
                          <a:pt x="222" y="82"/>
                        </a:lnTo>
                        <a:lnTo>
                          <a:pt x="224" y="85"/>
                        </a:lnTo>
                        <a:lnTo>
                          <a:pt x="225" y="89"/>
                        </a:lnTo>
                        <a:lnTo>
                          <a:pt x="227" y="92"/>
                        </a:lnTo>
                        <a:lnTo>
                          <a:pt x="227" y="93"/>
                        </a:lnTo>
                        <a:lnTo>
                          <a:pt x="232" y="89"/>
                        </a:lnTo>
                        <a:lnTo>
                          <a:pt x="232" y="88"/>
                        </a:lnTo>
                        <a:lnTo>
                          <a:pt x="232" y="66"/>
                        </a:lnTo>
                        <a:lnTo>
                          <a:pt x="231" y="48"/>
                        </a:lnTo>
                        <a:lnTo>
                          <a:pt x="230" y="35"/>
                        </a:lnTo>
                        <a:lnTo>
                          <a:pt x="229" y="27"/>
                        </a:lnTo>
                        <a:lnTo>
                          <a:pt x="229" y="26"/>
                        </a:lnTo>
                        <a:lnTo>
                          <a:pt x="215" y="37"/>
                        </a:lnTo>
                        <a:lnTo>
                          <a:pt x="213" y="39"/>
                        </a:lnTo>
                        <a:lnTo>
                          <a:pt x="200" y="48"/>
                        </a:lnTo>
                        <a:lnTo>
                          <a:pt x="184" y="63"/>
                        </a:lnTo>
                        <a:lnTo>
                          <a:pt x="176" y="71"/>
                        </a:lnTo>
                        <a:lnTo>
                          <a:pt x="168" y="79"/>
                        </a:lnTo>
                        <a:lnTo>
                          <a:pt x="161" y="87"/>
                        </a:lnTo>
                        <a:lnTo>
                          <a:pt x="154" y="96"/>
                        </a:lnTo>
                        <a:lnTo>
                          <a:pt x="150" y="106"/>
                        </a:lnTo>
                        <a:lnTo>
                          <a:pt x="148" y="112"/>
                        </a:lnTo>
                        <a:lnTo>
                          <a:pt x="146" y="116"/>
                        </a:lnTo>
                        <a:lnTo>
                          <a:pt x="146" y="117"/>
                        </a:lnTo>
                        <a:lnTo>
                          <a:pt x="145" y="117"/>
                        </a:lnTo>
                        <a:lnTo>
                          <a:pt x="142" y="117"/>
                        </a:lnTo>
                        <a:lnTo>
                          <a:pt x="131" y="118"/>
                        </a:lnTo>
                        <a:lnTo>
                          <a:pt x="115" y="119"/>
                        </a:lnTo>
                        <a:lnTo>
                          <a:pt x="105" y="119"/>
                        </a:lnTo>
                        <a:lnTo>
                          <a:pt x="94" y="118"/>
                        </a:lnTo>
                        <a:lnTo>
                          <a:pt x="93" y="118"/>
                        </a:lnTo>
                        <a:lnTo>
                          <a:pt x="93" y="117"/>
                        </a:lnTo>
                        <a:lnTo>
                          <a:pt x="95" y="114"/>
                        </a:lnTo>
                        <a:lnTo>
                          <a:pt x="96" y="111"/>
                        </a:lnTo>
                        <a:lnTo>
                          <a:pt x="98" y="108"/>
                        </a:lnTo>
                        <a:lnTo>
                          <a:pt x="100" y="106"/>
                        </a:lnTo>
                        <a:lnTo>
                          <a:pt x="105" y="102"/>
                        </a:lnTo>
                        <a:lnTo>
                          <a:pt x="111" y="99"/>
                        </a:lnTo>
                        <a:lnTo>
                          <a:pt x="118" y="96"/>
                        </a:lnTo>
                        <a:lnTo>
                          <a:pt x="126" y="94"/>
                        </a:lnTo>
                        <a:lnTo>
                          <a:pt x="142" y="91"/>
                        </a:lnTo>
                        <a:lnTo>
                          <a:pt x="150" y="89"/>
                        </a:lnTo>
                        <a:lnTo>
                          <a:pt x="159" y="87"/>
                        </a:lnTo>
                        <a:lnTo>
                          <a:pt x="168" y="76"/>
                        </a:lnTo>
                        <a:lnTo>
                          <a:pt x="179" y="66"/>
                        </a:lnTo>
                        <a:lnTo>
                          <a:pt x="189" y="57"/>
                        </a:lnTo>
                        <a:lnTo>
                          <a:pt x="200" y="48"/>
                        </a:lnTo>
                        <a:lnTo>
                          <a:pt x="202" y="46"/>
                        </a:lnTo>
                        <a:lnTo>
                          <a:pt x="197" y="35"/>
                        </a:lnTo>
                        <a:lnTo>
                          <a:pt x="196" y="35"/>
                        </a:lnTo>
                        <a:lnTo>
                          <a:pt x="193" y="36"/>
                        </a:lnTo>
                        <a:lnTo>
                          <a:pt x="187" y="36"/>
                        </a:lnTo>
                        <a:lnTo>
                          <a:pt x="172" y="34"/>
                        </a:lnTo>
                        <a:lnTo>
                          <a:pt x="154" y="30"/>
                        </a:lnTo>
                        <a:lnTo>
                          <a:pt x="134" y="26"/>
                        </a:lnTo>
                        <a:lnTo>
                          <a:pt x="114" y="21"/>
                        </a:lnTo>
                        <a:lnTo>
                          <a:pt x="95" y="15"/>
                        </a:lnTo>
                        <a:lnTo>
                          <a:pt x="88" y="12"/>
                        </a:lnTo>
                        <a:lnTo>
                          <a:pt x="81" y="9"/>
                        </a:lnTo>
                        <a:lnTo>
                          <a:pt x="77" y="6"/>
                        </a:lnTo>
                        <a:lnTo>
                          <a:pt x="73" y="2"/>
                        </a:lnTo>
                        <a:lnTo>
                          <a:pt x="72" y="2"/>
                        </a:lnTo>
                        <a:lnTo>
                          <a:pt x="71" y="0"/>
                        </a:lnTo>
                        <a:lnTo>
                          <a:pt x="71" y="0"/>
                        </a:lnTo>
                        <a:lnTo>
                          <a:pt x="70" y="0"/>
                        </a:lnTo>
                        <a:lnTo>
                          <a:pt x="58" y="4"/>
                        </a:lnTo>
                        <a:lnTo>
                          <a:pt x="57" y="5"/>
                        </a:lnTo>
                        <a:lnTo>
                          <a:pt x="44" y="15"/>
                        </a:lnTo>
                        <a:lnTo>
                          <a:pt x="30" y="26"/>
                        </a:lnTo>
                        <a:lnTo>
                          <a:pt x="22" y="33"/>
                        </a:lnTo>
                        <a:lnTo>
                          <a:pt x="15" y="39"/>
                        </a:lnTo>
                        <a:lnTo>
                          <a:pt x="15" y="40"/>
                        </a:lnTo>
                        <a:lnTo>
                          <a:pt x="16" y="43"/>
                        </a:lnTo>
                        <a:lnTo>
                          <a:pt x="16" y="48"/>
                        </a:lnTo>
                        <a:lnTo>
                          <a:pt x="16" y="57"/>
                        </a:lnTo>
                        <a:lnTo>
                          <a:pt x="15" y="65"/>
                        </a:lnTo>
                        <a:lnTo>
                          <a:pt x="15" y="75"/>
                        </a:lnTo>
                        <a:lnTo>
                          <a:pt x="14" y="82"/>
                        </a:lnTo>
                        <a:lnTo>
                          <a:pt x="14" y="85"/>
                        </a:lnTo>
                        <a:lnTo>
                          <a:pt x="15" y="87"/>
                        </a:lnTo>
                        <a:lnTo>
                          <a:pt x="13" y="85"/>
                        </a:lnTo>
                        <a:lnTo>
                          <a:pt x="10" y="80"/>
                        </a:lnTo>
                        <a:lnTo>
                          <a:pt x="6" y="76"/>
                        </a:lnTo>
                        <a:lnTo>
                          <a:pt x="4" y="71"/>
                        </a:lnTo>
                        <a:lnTo>
                          <a:pt x="3" y="65"/>
                        </a:lnTo>
                        <a:lnTo>
                          <a:pt x="1" y="65"/>
                        </a:lnTo>
                        <a:lnTo>
                          <a:pt x="1" y="71"/>
                        </a:lnTo>
                        <a:lnTo>
                          <a:pt x="0" y="76"/>
                        </a:lnTo>
                        <a:lnTo>
                          <a:pt x="0" y="79"/>
                        </a:lnTo>
                        <a:lnTo>
                          <a:pt x="0" y="80"/>
                        </a:lnTo>
                        <a:lnTo>
                          <a:pt x="0" y="81"/>
                        </a:lnTo>
                        <a:lnTo>
                          <a:pt x="1" y="82"/>
                        </a:lnTo>
                        <a:lnTo>
                          <a:pt x="6" y="91"/>
                        </a:lnTo>
                        <a:lnTo>
                          <a:pt x="10" y="96"/>
                        </a:lnTo>
                        <a:lnTo>
                          <a:pt x="14" y="101"/>
                        </a:lnTo>
                        <a:lnTo>
                          <a:pt x="14" y="102"/>
                        </a:lnTo>
                        <a:lnTo>
                          <a:pt x="10" y="110"/>
                        </a:lnTo>
                        <a:lnTo>
                          <a:pt x="9" y="110"/>
                        </a:lnTo>
                        <a:lnTo>
                          <a:pt x="8" y="110"/>
                        </a:lnTo>
                        <a:lnTo>
                          <a:pt x="7" y="107"/>
                        </a:lnTo>
                        <a:lnTo>
                          <a:pt x="3" y="102"/>
                        </a:lnTo>
                        <a:lnTo>
                          <a:pt x="2" y="103"/>
                        </a:lnTo>
                        <a:lnTo>
                          <a:pt x="4" y="113"/>
                        </a:lnTo>
                        <a:lnTo>
                          <a:pt x="12" y="119"/>
                        </a:lnTo>
                        <a:lnTo>
                          <a:pt x="21" y="126"/>
                        </a:lnTo>
                        <a:lnTo>
                          <a:pt x="30" y="131"/>
                        </a:lnTo>
                        <a:lnTo>
                          <a:pt x="39" y="136"/>
                        </a:lnTo>
                        <a:lnTo>
                          <a:pt x="48" y="141"/>
                        </a:lnTo>
                        <a:lnTo>
                          <a:pt x="58" y="145"/>
                        </a:lnTo>
                        <a:lnTo>
                          <a:pt x="68" y="148"/>
                        </a:lnTo>
                        <a:lnTo>
                          <a:pt x="78" y="150"/>
                        </a:lnTo>
                        <a:lnTo>
                          <a:pt x="88" y="152"/>
                        </a:lnTo>
                        <a:lnTo>
                          <a:pt x="98" y="154"/>
                        </a:lnTo>
                        <a:lnTo>
                          <a:pt x="108" y="154"/>
                        </a:lnTo>
                        <a:lnTo>
                          <a:pt x="117" y="155"/>
                        </a:lnTo>
                        <a:lnTo>
                          <a:pt x="126" y="155"/>
                        </a:lnTo>
                        <a:lnTo>
                          <a:pt x="134" y="154"/>
                        </a:lnTo>
                        <a:lnTo>
                          <a:pt x="142" y="154"/>
                        </a:lnTo>
                        <a:lnTo>
                          <a:pt x="149" y="152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3" name="Freeform 13"/>
                  <p:cNvSpPr>
                    <a:spLocks/>
                  </p:cNvSpPr>
                  <p:nvPr/>
                </p:nvSpPr>
                <p:spPr bwMode="auto">
                  <a:xfrm>
                    <a:off x="3703620" y="3965566"/>
                    <a:ext cx="77788" cy="25400"/>
                  </a:xfrm>
                  <a:custGeom>
                    <a:avLst/>
                    <a:gdLst/>
                    <a:ahLst/>
                    <a:cxnLst>
                      <a:cxn ang="0">
                        <a:pos x="48" y="16"/>
                      </a:cxn>
                      <a:cxn ang="0">
                        <a:pos x="48" y="16"/>
                      </a:cxn>
                      <a:cxn ang="0">
                        <a:pos x="48" y="15"/>
                      </a:cxn>
                      <a:cxn ang="0">
                        <a:pos x="48" y="5"/>
                      </a:cxn>
                      <a:cxn ang="0">
                        <a:pos x="49" y="0"/>
                      </a:cxn>
                      <a:cxn ang="0">
                        <a:pos x="49" y="0"/>
                      </a:cxn>
                      <a:cxn ang="0">
                        <a:pos x="48" y="0"/>
                      </a:cxn>
                      <a:cxn ang="0">
                        <a:pos x="36" y="0"/>
                      </a:cxn>
                      <a:cxn ang="0">
                        <a:pos x="22" y="0"/>
                      </a:cxn>
                      <a:cxn ang="0">
                        <a:pos x="2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  <a:cxn ang="0">
                        <a:pos x="4" y="5"/>
                      </a:cxn>
                      <a:cxn ang="0">
                        <a:pos x="6" y="9"/>
                      </a:cxn>
                      <a:cxn ang="0">
                        <a:pos x="8" y="12"/>
                      </a:cxn>
                      <a:cxn ang="0">
                        <a:pos x="10" y="13"/>
                      </a:cxn>
                      <a:cxn ang="0">
                        <a:pos x="13" y="15"/>
                      </a:cxn>
                      <a:cxn ang="0">
                        <a:pos x="15" y="16"/>
                      </a:cxn>
                      <a:cxn ang="0">
                        <a:pos x="25" y="16"/>
                      </a:cxn>
                      <a:cxn ang="0">
                        <a:pos x="35" y="16"/>
                      </a:cxn>
                      <a:cxn ang="0">
                        <a:pos x="48" y="16"/>
                      </a:cxn>
                    </a:cxnLst>
                    <a:rect l="0" t="0" r="r" b="b"/>
                    <a:pathLst>
                      <a:path w="49" h="16">
                        <a:moveTo>
                          <a:pt x="48" y="16"/>
                        </a:moveTo>
                        <a:lnTo>
                          <a:pt x="48" y="16"/>
                        </a:lnTo>
                        <a:lnTo>
                          <a:pt x="48" y="15"/>
                        </a:lnTo>
                        <a:lnTo>
                          <a:pt x="48" y="5"/>
                        </a:lnTo>
                        <a:lnTo>
                          <a:pt x="49" y="0"/>
                        </a:lnTo>
                        <a:lnTo>
                          <a:pt x="49" y="0"/>
                        </a:lnTo>
                        <a:lnTo>
                          <a:pt x="48" y="0"/>
                        </a:lnTo>
                        <a:lnTo>
                          <a:pt x="36" y="0"/>
                        </a:lnTo>
                        <a:lnTo>
                          <a:pt x="2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1" y="1"/>
                        </a:lnTo>
                        <a:lnTo>
                          <a:pt x="4" y="5"/>
                        </a:lnTo>
                        <a:lnTo>
                          <a:pt x="6" y="9"/>
                        </a:lnTo>
                        <a:lnTo>
                          <a:pt x="8" y="12"/>
                        </a:lnTo>
                        <a:lnTo>
                          <a:pt x="10" y="13"/>
                        </a:lnTo>
                        <a:lnTo>
                          <a:pt x="13" y="15"/>
                        </a:lnTo>
                        <a:lnTo>
                          <a:pt x="15" y="16"/>
                        </a:lnTo>
                        <a:lnTo>
                          <a:pt x="25" y="16"/>
                        </a:lnTo>
                        <a:lnTo>
                          <a:pt x="35" y="16"/>
                        </a:lnTo>
                        <a:lnTo>
                          <a:pt x="48" y="1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4" name="Freeform 14"/>
                  <p:cNvSpPr>
                    <a:spLocks/>
                  </p:cNvSpPr>
                  <p:nvPr/>
                </p:nvSpPr>
                <p:spPr bwMode="auto">
                  <a:xfrm>
                    <a:off x="3589320" y="3884603"/>
                    <a:ext cx="109538" cy="55563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8"/>
                      </a:cxn>
                      <a:cxn ang="0">
                        <a:pos x="0" y="12"/>
                      </a:cxn>
                      <a:cxn ang="0">
                        <a:pos x="1" y="14"/>
                      </a:cxn>
                      <a:cxn ang="0">
                        <a:pos x="8" y="18"/>
                      </a:cxn>
                      <a:cxn ang="0">
                        <a:pos x="17" y="23"/>
                      </a:cxn>
                      <a:cxn ang="0">
                        <a:pos x="26" y="26"/>
                      </a:cxn>
                      <a:cxn ang="0">
                        <a:pos x="35" y="30"/>
                      </a:cxn>
                      <a:cxn ang="0">
                        <a:pos x="49" y="34"/>
                      </a:cxn>
                      <a:cxn ang="0">
                        <a:pos x="58" y="35"/>
                      </a:cxn>
                      <a:cxn ang="0">
                        <a:pos x="60" y="35"/>
                      </a:cxn>
                      <a:cxn ang="0">
                        <a:pos x="62" y="33"/>
                      </a:cxn>
                      <a:cxn ang="0">
                        <a:pos x="64" y="31"/>
                      </a:cxn>
                      <a:cxn ang="0">
                        <a:pos x="66" y="28"/>
                      </a:cxn>
                      <a:cxn ang="0">
                        <a:pos x="69" y="24"/>
                      </a:cxn>
                      <a:cxn ang="0">
                        <a:pos x="68" y="23"/>
                      </a:cxn>
                      <a:cxn ang="0">
                        <a:pos x="28" y="1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69" h="35">
                        <a:moveTo>
                          <a:pt x="1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1" y="14"/>
                        </a:lnTo>
                        <a:lnTo>
                          <a:pt x="8" y="18"/>
                        </a:lnTo>
                        <a:lnTo>
                          <a:pt x="17" y="23"/>
                        </a:lnTo>
                        <a:lnTo>
                          <a:pt x="26" y="26"/>
                        </a:lnTo>
                        <a:lnTo>
                          <a:pt x="35" y="30"/>
                        </a:lnTo>
                        <a:lnTo>
                          <a:pt x="49" y="34"/>
                        </a:lnTo>
                        <a:lnTo>
                          <a:pt x="58" y="35"/>
                        </a:lnTo>
                        <a:lnTo>
                          <a:pt x="60" y="35"/>
                        </a:lnTo>
                        <a:lnTo>
                          <a:pt x="62" y="33"/>
                        </a:lnTo>
                        <a:lnTo>
                          <a:pt x="64" y="31"/>
                        </a:lnTo>
                        <a:lnTo>
                          <a:pt x="66" y="28"/>
                        </a:lnTo>
                        <a:lnTo>
                          <a:pt x="69" y="24"/>
                        </a:lnTo>
                        <a:lnTo>
                          <a:pt x="68" y="23"/>
                        </a:lnTo>
                        <a:lnTo>
                          <a:pt x="28" y="1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5" name="Freeform 15"/>
                  <p:cNvSpPr>
                    <a:spLocks/>
                  </p:cNvSpPr>
                  <p:nvPr/>
                </p:nvSpPr>
                <p:spPr bwMode="auto">
                  <a:xfrm>
                    <a:off x="3651233" y="3595678"/>
                    <a:ext cx="209550" cy="163513"/>
                  </a:xfrm>
                  <a:custGeom>
                    <a:avLst/>
                    <a:gdLst/>
                    <a:ahLst/>
                    <a:cxnLst>
                      <a:cxn ang="0">
                        <a:pos x="11" y="99"/>
                      </a:cxn>
                      <a:cxn ang="0">
                        <a:pos x="12" y="98"/>
                      </a:cxn>
                      <a:cxn ang="0">
                        <a:pos x="20" y="87"/>
                      </a:cxn>
                      <a:cxn ang="0">
                        <a:pos x="37" y="68"/>
                      </a:cxn>
                      <a:cxn ang="0">
                        <a:pos x="48" y="58"/>
                      </a:cxn>
                      <a:cxn ang="0">
                        <a:pos x="58" y="48"/>
                      </a:cxn>
                      <a:cxn ang="0">
                        <a:pos x="69" y="39"/>
                      </a:cxn>
                      <a:cxn ang="0">
                        <a:pos x="78" y="33"/>
                      </a:cxn>
                      <a:cxn ang="0">
                        <a:pos x="79" y="32"/>
                      </a:cxn>
                      <a:cxn ang="0">
                        <a:pos x="86" y="26"/>
                      </a:cxn>
                      <a:cxn ang="0">
                        <a:pos x="98" y="18"/>
                      </a:cxn>
                      <a:cxn ang="0">
                        <a:pos x="105" y="14"/>
                      </a:cxn>
                      <a:cxn ang="0">
                        <a:pos x="113" y="10"/>
                      </a:cxn>
                      <a:cxn ang="0">
                        <a:pos x="122" y="6"/>
                      </a:cxn>
                      <a:cxn ang="0">
                        <a:pos x="132" y="2"/>
                      </a:cxn>
                      <a:cxn ang="0">
                        <a:pos x="131" y="0"/>
                      </a:cxn>
                      <a:cxn ang="0">
                        <a:pos x="122" y="3"/>
                      </a:cxn>
                      <a:cxn ang="0">
                        <a:pos x="113" y="7"/>
                      </a:cxn>
                      <a:cxn ang="0">
                        <a:pos x="104" y="10"/>
                      </a:cxn>
                      <a:cxn ang="0">
                        <a:pos x="97" y="14"/>
                      </a:cxn>
                      <a:cxn ang="0">
                        <a:pos x="88" y="19"/>
                      </a:cxn>
                      <a:cxn ang="0">
                        <a:pos x="81" y="24"/>
                      </a:cxn>
                      <a:cxn ang="0">
                        <a:pos x="66" y="35"/>
                      </a:cxn>
                      <a:cxn ang="0">
                        <a:pos x="52" y="47"/>
                      </a:cxn>
                      <a:cxn ang="0">
                        <a:pos x="39" y="61"/>
                      </a:cxn>
                      <a:cxn ang="0">
                        <a:pos x="26" y="73"/>
                      </a:cxn>
                      <a:cxn ang="0">
                        <a:pos x="14" y="87"/>
                      </a:cxn>
                      <a:cxn ang="0">
                        <a:pos x="0" y="103"/>
                      </a:cxn>
                      <a:cxn ang="0">
                        <a:pos x="11" y="99"/>
                      </a:cxn>
                    </a:cxnLst>
                    <a:rect l="0" t="0" r="r" b="b"/>
                    <a:pathLst>
                      <a:path w="132" h="103">
                        <a:moveTo>
                          <a:pt x="11" y="99"/>
                        </a:moveTo>
                        <a:lnTo>
                          <a:pt x="12" y="98"/>
                        </a:lnTo>
                        <a:lnTo>
                          <a:pt x="20" y="87"/>
                        </a:lnTo>
                        <a:lnTo>
                          <a:pt x="37" y="68"/>
                        </a:lnTo>
                        <a:lnTo>
                          <a:pt x="48" y="58"/>
                        </a:lnTo>
                        <a:lnTo>
                          <a:pt x="58" y="48"/>
                        </a:lnTo>
                        <a:lnTo>
                          <a:pt x="69" y="39"/>
                        </a:lnTo>
                        <a:lnTo>
                          <a:pt x="78" y="33"/>
                        </a:lnTo>
                        <a:lnTo>
                          <a:pt x="79" y="32"/>
                        </a:lnTo>
                        <a:lnTo>
                          <a:pt x="86" y="26"/>
                        </a:lnTo>
                        <a:lnTo>
                          <a:pt x="98" y="18"/>
                        </a:lnTo>
                        <a:lnTo>
                          <a:pt x="105" y="14"/>
                        </a:lnTo>
                        <a:lnTo>
                          <a:pt x="113" y="10"/>
                        </a:lnTo>
                        <a:lnTo>
                          <a:pt x="122" y="6"/>
                        </a:lnTo>
                        <a:lnTo>
                          <a:pt x="132" y="2"/>
                        </a:lnTo>
                        <a:lnTo>
                          <a:pt x="131" y="0"/>
                        </a:lnTo>
                        <a:lnTo>
                          <a:pt x="122" y="3"/>
                        </a:lnTo>
                        <a:lnTo>
                          <a:pt x="113" y="7"/>
                        </a:lnTo>
                        <a:lnTo>
                          <a:pt x="104" y="10"/>
                        </a:lnTo>
                        <a:lnTo>
                          <a:pt x="97" y="14"/>
                        </a:lnTo>
                        <a:lnTo>
                          <a:pt x="88" y="19"/>
                        </a:lnTo>
                        <a:lnTo>
                          <a:pt x="81" y="24"/>
                        </a:lnTo>
                        <a:lnTo>
                          <a:pt x="66" y="35"/>
                        </a:lnTo>
                        <a:lnTo>
                          <a:pt x="52" y="47"/>
                        </a:lnTo>
                        <a:lnTo>
                          <a:pt x="39" y="61"/>
                        </a:lnTo>
                        <a:lnTo>
                          <a:pt x="26" y="73"/>
                        </a:lnTo>
                        <a:lnTo>
                          <a:pt x="14" y="87"/>
                        </a:lnTo>
                        <a:lnTo>
                          <a:pt x="0" y="103"/>
                        </a:lnTo>
                        <a:lnTo>
                          <a:pt x="11" y="99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6" name="Freeform 16"/>
                  <p:cNvSpPr>
                    <a:spLocks/>
                  </p:cNvSpPr>
                  <p:nvPr/>
                </p:nvSpPr>
                <p:spPr bwMode="auto">
                  <a:xfrm>
                    <a:off x="3778233" y="3586153"/>
                    <a:ext cx="269875" cy="93663"/>
                  </a:xfrm>
                  <a:custGeom>
                    <a:avLst/>
                    <a:gdLst/>
                    <a:ahLst/>
                    <a:cxnLst>
                      <a:cxn ang="0">
                        <a:pos x="0" y="39"/>
                      </a:cxn>
                      <a:cxn ang="0">
                        <a:pos x="1" y="39"/>
                      </a:cxn>
                      <a:cxn ang="0">
                        <a:pos x="14" y="42"/>
                      </a:cxn>
                      <a:cxn ang="0">
                        <a:pos x="35" y="48"/>
                      </a:cxn>
                      <a:cxn ang="0">
                        <a:pos x="62" y="54"/>
                      </a:cxn>
                      <a:cxn ang="0">
                        <a:pos x="78" y="56"/>
                      </a:cxn>
                      <a:cxn ang="0">
                        <a:pos x="95" y="58"/>
                      </a:cxn>
                      <a:cxn ang="0">
                        <a:pos x="95" y="59"/>
                      </a:cxn>
                      <a:cxn ang="0">
                        <a:pos x="96" y="58"/>
                      </a:cxn>
                      <a:cxn ang="0">
                        <a:pos x="100" y="52"/>
                      </a:cxn>
                      <a:cxn ang="0">
                        <a:pos x="105" y="45"/>
                      </a:cxn>
                      <a:cxn ang="0">
                        <a:pos x="113" y="37"/>
                      </a:cxn>
                      <a:cxn ang="0">
                        <a:pos x="122" y="30"/>
                      </a:cxn>
                      <a:cxn ang="0">
                        <a:pos x="132" y="24"/>
                      </a:cxn>
                      <a:cxn ang="0">
                        <a:pos x="138" y="21"/>
                      </a:cxn>
                      <a:cxn ang="0">
                        <a:pos x="144" y="19"/>
                      </a:cxn>
                      <a:cxn ang="0">
                        <a:pos x="151" y="17"/>
                      </a:cxn>
                      <a:cxn ang="0">
                        <a:pos x="156" y="16"/>
                      </a:cxn>
                      <a:cxn ang="0">
                        <a:pos x="163" y="15"/>
                      </a:cxn>
                      <a:cxn ang="0">
                        <a:pos x="170" y="15"/>
                      </a:cxn>
                      <a:cxn ang="0">
                        <a:pos x="170" y="14"/>
                      </a:cxn>
                      <a:cxn ang="0">
                        <a:pos x="160" y="10"/>
                      </a:cxn>
                      <a:cxn ang="0">
                        <a:pos x="149" y="8"/>
                      </a:cxn>
                      <a:cxn ang="0">
                        <a:pos x="128" y="3"/>
                      </a:cxn>
                      <a:cxn ang="0">
                        <a:pos x="106" y="1"/>
                      </a:cxn>
                      <a:cxn ang="0">
                        <a:pos x="96" y="1"/>
                      </a:cxn>
                      <a:cxn ang="0">
                        <a:pos x="87" y="0"/>
                      </a:cxn>
                      <a:cxn ang="0">
                        <a:pos x="75" y="1"/>
                      </a:cxn>
                      <a:cxn ang="0">
                        <a:pos x="62" y="5"/>
                      </a:cxn>
                      <a:cxn ang="0">
                        <a:pos x="49" y="10"/>
                      </a:cxn>
                      <a:cxn ang="0">
                        <a:pos x="38" y="15"/>
                      </a:cxn>
                      <a:cxn ang="0">
                        <a:pos x="28" y="20"/>
                      </a:cxn>
                      <a:cxn ang="0">
                        <a:pos x="19" y="25"/>
                      </a:cxn>
                      <a:cxn ang="0">
                        <a:pos x="11" y="30"/>
                      </a:cxn>
                      <a:cxn ang="0">
                        <a:pos x="1" y="38"/>
                      </a:cxn>
                      <a:cxn ang="0">
                        <a:pos x="0" y="39"/>
                      </a:cxn>
                    </a:cxnLst>
                    <a:rect l="0" t="0" r="r" b="b"/>
                    <a:pathLst>
                      <a:path w="170" h="59">
                        <a:moveTo>
                          <a:pt x="0" y="39"/>
                        </a:moveTo>
                        <a:lnTo>
                          <a:pt x="1" y="39"/>
                        </a:lnTo>
                        <a:lnTo>
                          <a:pt x="14" y="42"/>
                        </a:lnTo>
                        <a:lnTo>
                          <a:pt x="35" y="48"/>
                        </a:lnTo>
                        <a:lnTo>
                          <a:pt x="62" y="54"/>
                        </a:lnTo>
                        <a:lnTo>
                          <a:pt x="78" y="56"/>
                        </a:lnTo>
                        <a:lnTo>
                          <a:pt x="95" y="58"/>
                        </a:lnTo>
                        <a:lnTo>
                          <a:pt x="95" y="59"/>
                        </a:lnTo>
                        <a:lnTo>
                          <a:pt x="96" y="58"/>
                        </a:lnTo>
                        <a:lnTo>
                          <a:pt x="100" y="52"/>
                        </a:lnTo>
                        <a:lnTo>
                          <a:pt x="105" y="45"/>
                        </a:lnTo>
                        <a:lnTo>
                          <a:pt x="113" y="37"/>
                        </a:lnTo>
                        <a:lnTo>
                          <a:pt x="122" y="30"/>
                        </a:lnTo>
                        <a:lnTo>
                          <a:pt x="132" y="24"/>
                        </a:lnTo>
                        <a:lnTo>
                          <a:pt x="138" y="21"/>
                        </a:lnTo>
                        <a:lnTo>
                          <a:pt x="144" y="19"/>
                        </a:lnTo>
                        <a:lnTo>
                          <a:pt x="151" y="17"/>
                        </a:lnTo>
                        <a:lnTo>
                          <a:pt x="156" y="16"/>
                        </a:lnTo>
                        <a:lnTo>
                          <a:pt x="163" y="15"/>
                        </a:lnTo>
                        <a:lnTo>
                          <a:pt x="170" y="15"/>
                        </a:lnTo>
                        <a:lnTo>
                          <a:pt x="170" y="14"/>
                        </a:lnTo>
                        <a:lnTo>
                          <a:pt x="160" y="10"/>
                        </a:lnTo>
                        <a:lnTo>
                          <a:pt x="149" y="8"/>
                        </a:lnTo>
                        <a:lnTo>
                          <a:pt x="128" y="3"/>
                        </a:lnTo>
                        <a:lnTo>
                          <a:pt x="106" y="1"/>
                        </a:lnTo>
                        <a:lnTo>
                          <a:pt x="96" y="1"/>
                        </a:lnTo>
                        <a:lnTo>
                          <a:pt x="87" y="0"/>
                        </a:lnTo>
                        <a:lnTo>
                          <a:pt x="75" y="1"/>
                        </a:lnTo>
                        <a:lnTo>
                          <a:pt x="62" y="5"/>
                        </a:lnTo>
                        <a:lnTo>
                          <a:pt x="49" y="10"/>
                        </a:lnTo>
                        <a:lnTo>
                          <a:pt x="38" y="15"/>
                        </a:lnTo>
                        <a:lnTo>
                          <a:pt x="28" y="20"/>
                        </a:lnTo>
                        <a:lnTo>
                          <a:pt x="19" y="25"/>
                        </a:lnTo>
                        <a:lnTo>
                          <a:pt x="11" y="30"/>
                        </a:lnTo>
                        <a:lnTo>
                          <a:pt x="1" y="38"/>
                        </a:lnTo>
                        <a:lnTo>
                          <a:pt x="0" y="39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7" name="Freeform 17"/>
                  <p:cNvSpPr>
                    <a:spLocks/>
                  </p:cNvSpPr>
                  <p:nvPr/>
                </p:nvSpPr>
                <p:spPr bwMode="auto">
                  <a:xfrm>
                    <a:off x="3590908" y="3922703"/>
                    <a:ext cx="80963" cy="50800"/>
                  </a:xfrm>
                  <a:custGeom>
                    <a:avLst/>
                    <a:gdLst/>
                    <a:ahLst/>
                    <a:cxnLst>
                      <a:cxn ang="0">
                        <a:pos x="50" y="20"/>
                      </a:cxn>
                      <a:cxn ang="0">
                        <a:pos x="50" y="19"/>
                      </a:cxn>
                      <a:cxn ang="0">
                        <a:pos x="49" y="19"/>
                      </a:cxn>
                      <a:cxn ang="0">
                        <a:pos x="32" y="14"/>
                      </a:cxn>
                      <a:cxn ang="0">
                        <a:pos x="18" y="9"/>
                      </a:cxn>
                      <a:cxn ang="0">
                        <a:pos x="8" y="4"/>
                      </a:cxn>
                      <a:cxn ang="0">
                        <a:pos x="2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  <a:cxn ang="0">
                        <a:pos x="0" y="7"/>
                      </a:cxn>
                      <a:cxn ang="0">
                        <a:pos x="1" y="11"/>
                      </a:cxn>
                      <a:cxn ang="0">
                        <a:pos x="1" y="12"/>
                      </a:cxn>
                      <a:cxn ang="0">
                        <a:pos x="5" y="14"/>
                      </a:cxn>
                      <a:cxn ang="0">
                        <a:pos x="16" y="19"/>
                      </a:cxn>
                      <a:cxn ang="0">
                        <a:pos x="30" y="25"/>
                      </a:cxn>
                      <a:cxn ang="0">
                        <a:pos x="40" y="28"/>
                      </a:cxn>
                      <a:cxn ang="0">
                        <a:pos x="50" y="31"/>
                      </a:cxn>
                      <a:cxn ang="0">
                        <a:pos x="51" y="32"/>
                      </a:cxn>
                      <a:cxn ang="0">
                        <a:pos x="51" y="30"/>
                      </a:cxn>
                      <a:cxn ang="0">
                        <a:pos x="50" y="25"/>
                      </a:cxn>
                      <a:cxn ang="0">
                        <a:pos x="50" y="20"/>
                      </a:cxn>
                    </a:cxnLst>
                    <a:rect l="0" t="0" r="r" b="b"/>
                    <a:pathLst>
                      <a:path w="51" h="32">
                        <a:moveTo>
                          <a:pt x="50" y="20"/>
                        </a:moveTo>
                        <a:lnTo>
                          <a:pt x="50" y="19"/>
                        </a:lnTo>
                        <a:lnTo>
                          <a:pt x="49" y="19"/>
                        </a:lnTo>
                        <a:lnTo>
                          <a:pt x="32" y="14"/>
                        </a:lnTo>
                        <a:lnTo>
                          <a:pt x="18" y="9"/>
                        </a:lnTo>
                        <a:lnTo>
                          <a:pt x="8" y="4"/>
                        </a:lnTo>
                        <a:lnTo>
                          <a:pt x="2" y="2"/>
                        </a:lnTo>
                        <a:lnTo>
                          <a:pt x="1" y="0"/>
                        </a:lnTo>
                        <a:lnTo>
                          <a:pt x="1" y="2"/>
                        </a:lnTo>
                        <a:lnTo>
                          <a:pt x="0" y="7"/>
                        </a:lnTo>
                        <a:lnTo>
                          <a:pt x="1" y="11"/>
                        </a:lnTo>
                        <a:lnTo>
                          <a:pt x="1" y="12"/>
                        </a:lnTo>
                        <a:lnTo>
                          <a:pt x="5" y="14"/>
                        </a:lnTo>
                        <a:lnTo>
                          <a:pt x="16" y="19"/>
                        </a:lnTo>
                        <a:lnTo>
                          <a:pt x="30" y="25"/>
                        </a:lnTo>
                        <a:lnTo>
                          <a:pt x="40" y="28"/>
                        </a:lnTo>
                        <a:lnTo>
                          <a:pt x="50" y="31"/>
                        </a:lnTo>
                        <a:lnTo>
                          <a:pt x="51" y="32"/>
                        </a:lnTo>
                        <a:lnTo>
                          <a:pt x="51" y="30"/>
                        </a:lnTo>
                        <a:lnTo>
                          <a:pt x="50" y="25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8" name="Freeform 18"/>
                  <p:cNvSpPr>
                    <a:spLocks/>
                  </p:cNvSpPr>
                  <p:nvPr/>
                </p:nvSpPr>
                <p:spPr bwMode="auto">
                  <a:xfrm>
                    <a:off x="3557570" y="3894128"/>
                    <a:ext cx="19050" cy="33338"/>
                  </a:xfrm>
                  <a:custGeom>
                    <a:avLst/>
                    <a:gdLst/>
                    <a:ahLst/>
                    <a:cxnLst>
                      <a:cxn ang="0">
                        <a:pos x="8" y="21"/>
                      </a:cxn>
                      <a:cxn ang="0">
                        <a:pos x="12" y="15"/>
                      </a:cxn>
                      <a:cxn ang="0">
                        <a:pos x="11" y="14"/>
                      </a:cxn>
                      <a:cxn ang="0">
                        <a:pos x="9" y="11"/>
                      </a:cxn>
                      <a:cxn ang="0">
                        <a:pos x="6" y="7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0" y="9"/>
                      </a:cxn>
                      <a:cxn ang="0">
                        <a:pos x="4" y="15"/>
                      </a:cxn>
                      <a:cxn ang="0">
                        <a:pos x="7" y="20"/>
                      </a:cxn>
                      <a:cxn ang="0">
                        <a:pos x="8" y="21"/>
                      </a:cxn>
                    </a:cxnLst>
                    <a:rect l="0" t="0" r="r" b="b"/>
                    <a:pathLst>
                      <a:path w="12" h="21">
                        <a:moveTo>
                          <a:pt x="8" y="21"/>
                        </a:moveTo>
                        <a:lnTo>
                          <a:pt x="12" y="15"/>
                        </a:lnTo>
                        <a:lnTo>
                          <a:pt x="11" y="14"/>
                        </a:lnTo>
                        <a:lnTo>
                          <a:pt x="9" y="11"/>
                        </a:lnTo>
                        <a:lnTo>
                          <a:pt x="6" y="7"/>
                        </a:lnTo>
                        <a:lnTo>
                          <a:pt x="1" y="0"/>
                        </a:lnTo>
                        <a:lnTo>
                          <a:pt x="0" y="1"/>
                        </a:lnTo>
                        <a:lnTo>
                          <a:pt x="0" y="9"/>
                        </a:lnTo>
                        <a:lnTo>
                          <a:pt x="4" y="15"/>
                        </a:lnTo>
                        <a:lnTo>
                          <a:pt x="7" y="20"/>
                        </a:lnTo>
                        <a:lnTo>
                          <a:pt x="8" y="21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9" name="Freeform 19"/>
                  <p:cNvSpPr>
                    <a:spLocks/>
                  </p:cNvSpPr>
                  <p:nvPr/>
                </p:nvSpPr>
                <p:spPr bwMode="auto">
                  <a:xfrm>
                    <a:off x="3560745" y="3821103"/>
                    <a:ext cx="19050" cy="66675"/>
                  </a:xfrm>
                  <a:custGeom>
                    <a:avLst/>
                    <a:gdLst/>
                    <a:ahLst/>
                    <a:cxnLst>
                      <a:cxn ang="0">
                        <a:pos x="9" y="41"/>
                      </a:cxn>
                      <a:cxn ang="0">
                        <a:pos x="10" y="42"/>
                      </a:cxn>
                      <a:cxn ang="0">
                        <a:pos x="11" y="24"/>
                      </a:cxn>
                      <a:cxn ang="0">
                        <a:pos x="12" y="16"/>
                      </a:cxn>
                      <a:cxn ang="0">
                        <a:pos x="12" y="7"/>
                      </a:cxn>
                      <a:cxn ang="0">
                        <a:pos x="12" y="0"/>
                      </a:cxn>
                      <a:cxn ang="0">
                        <a:pos x="11" y="1"/>
                      </a:cxn>
                      <a:cxn ang="0">
                        <a:pos x="7" y="6"/>
                      </a:cxn>
                      <a:cxn ang="0">
                        <a:pos x="5" y="10"/>
                      </a:cxn>
                      <a:cxn ang="0">
                        <a:pos x="3" y="15"/>
                      </a:cxn>
                      <a:cxn ang="0">
                        <a:pos x="0" y="19"/>
                      </a:cxn>
                      <a:cxn ang="0">
                        <a:pos x="1" y="23"/>
                      </a:cxn>
                      <a:cxn ang="0">
                        <a:pos x="3" y="29"/>
                      </a:cxn>
                      <a:cxn ang="0">
                        <a:pos x="5" y="35"/>
                      </a:cxn>
                      <a:cxn ang="0">
                        <a:pos x="7" y="38"/>
                      </a:cxn>
                      <a:cxn ang="0">
                        <a:pos x="9" y="41"/>
                      </a:cxn>
                    </a:cxnLst>
                    <a:rect l="0" t="0" r="r" b="b"/>
                    <a:pathLst>
                      <a:path w="12" h="42">
                        <a:moveTo>
                          <a:pt x="9" y="41"/>
                        </a:moveTo>
                        <a:lnTo>
                          <a:pt x="10" y="42"/>
                        </a:lnTo>
                        <a:lnTo>
                          <a:pt x="11" y="24"/>
                        </a:lnTo>
                        <a:lnTo>
                          <a:pt x="12" y="16"/>
                        </a:lnTo>
                        <a:lnTo>
                          <a:pt x="12" y="7"/>
                        </a:lnTo>
                        <a:lnTo>
                          <a:pt x="12" y="0"/>
                        </a:lnTo>
                        <a:lnTo>
                          <a:pt x="11" y="1"/>
                        </a:lnTo>
                        <a:lnTo>
                          <a:pt x="7" y="6"/>
                        </a:lnTo>
                        <a:lnTo>
                          <a:pt x="5" y="10"/>
                        </a:lnTo>
                        <a:lnTo>
                          <a:pt x="3" y="15"/>
                        </a:lnTo>
                        <a:lnTo>
                          <a:pt x="0" y="19"/>
                        </a:lnTo>
                        <a:lnTo>
                          <a:pt x="1" y="23"/>
                        </a:lnTo>
                        <a:lnTo>
                          <a:pt x="3" y="29"/>
                        </a:lnTo>
                        <a:lnTo>
                          <a:pt x="5" y="35"/>
                        </a:lnTo>
                        <a:lnTo>
                          <a:pt x="7" y="38"/>
                        </a:lnTo>
                        <a:lnTo>
                          <a:pt x="9" y="41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0" name="Freeform 20"/>
                  <p:cNvSpPr>
                    <a:spLocks/>
                  </p:cNvSpPr>
                  <p:nvPr/>
                </p:nvSpPr>
                <p:spPr bwMode="auto">
                  <a:xfrm>
                    <a:off x="3671870" y="3649653"/>
                    <a:ext cx="255588" cy="161925"/>
                  </a:xfrm>
                  <a:custGeom>
                    <a:avLst/>
                    <a:gdLst/>
                    <a:ahLst/>
                    <a:cxnLst>
                      <a:cxn ang="0">
                        <a:pos x="66" y="0"/>
                      </a:cxn>
                      <a:cxn ang="0">
                        <a:pos x="66" y="0"/>
                      </a:cxn>
                      <a:cxn ang="0">
                        <a:pos x="56" y="7"/>
                      </a:cxn>
                      <a:cxn ang="0">
                        <a:pos x="46" y="15"/>
                      </a:cxn>
                      <a:cxn ang="0">
                        <a:pos x="36" y="25"/>
                      </a:cxn>
                      <a:cxn ang="0">
                        <a:pos x="25" y="36"/>
                      </a:cxn>
                      <a:cxn ang="0">
                        <a:pos x="8" y="55"/>
                      </a:cxn>
                      <a:cxn ang="0">
                        <a:pos x="0" y="65"/>
                      </a:cxn>
                      <a:cxn ang="0">
                        <a:pos x="0" y="67"/>
                      </a:cxn>
                      <a:cxn ang="0">
                        <a:pos x="0" y="68"/>
                      </a:cxn>
                      <a:cxn ang="0">
                        <a:pos x="1" y="69"/>
                      </a:cxn>
                      <a:cxn ang="0">
                        <a:pos x="5" y="72"/>
                      </a:cxn>
                      <a:cxn ang="0">
                        <a:pos x="10" y="75"/>
                      </a:cxn>
                      <a:cxn ang="0">
                        <a:pos x="16" y="79"/>
                      </a:cxn>
                      <a:cxn ang="0">
                        <a:pos x="24" y="81"/>
                      </a:cxn>
                      <a:cxn ang="0">
                        <a:pos x="42" y="87"/>
                      </a:cxn>
                      <a:cxn ang="0">
                        <a:pos x="62" y="92"/>
                      </a:cxn>
                      <a:cxn ang="0">
                        <a:pos x="81" y="96"/>
                      </a:cxn>
                      <a:cxn ang="0">
                        <a:pos x="100" y="100"/>
                      </a:cxn>
                      <a:cxn ang="0">
                        <a:pos x="114" y="101"/>
                      </a:cxn>
                      <a:cxn ang="0">
                        <a:pos x="120" y="102"/>
                      </a:cxn>
                      <a:cxn ang="0">
                        <a:pos x="123" y="101"/>
                      </a:cxn>
                      <a:cxn ang="0">
                        <a:pos x="124" y="101"/>
                      </a:cxn>
                      <a:cxn ang="0">
                        <a:pos x="125" y="101"/>
                      </a:cxn>
                      <a:cxn ang="0">
                        <a:pos x="127" y="97"/>
                      </a:cxn>
                      <a:cxn ang="0">
                        <a:pos x="131" y="92"/>
                      </a:cxn>
                      <a:cxn ang="0">
                        <a:pos x="134" y="86"/>
                      </a:cxn>
                      <a:cxn ang="0">
                        <a:pos x="141" y="69"/>
                      </a:cxn>
                      <a:cxn ang="0">
                        <a:pos x="150" y="47"/>
                      </a:cxn>
                      <a:cxn ang="0">
                        <a:pos x="161" y="20"/>
                      </a:cxn>
                      <a:cxn ang="0">
                        <a:pos x="161" y="20"/>
                      </a:cxn>
                      <a:cxn ang="0">
                        <a:pos x="143" y="17"/>
                      </a:cxn>
                      <a:cxn ang="0">
                        <a:pos x="126" y="15"/>
                      </a:cxn>
                      <a:cxn ang="0">
                        <a:pos x="110" y="12"/>
                      </a:cxn>
                      <a:cxn ang="0">
                        <a:pos x="97" y="8"/>
                      </a:cxn>
                      <a:cxn ang="0">
                        <a:pos x="76" y="3"/>
                      </a:cxn>
                      <a:cxn ang="0">
                        <a:pos x="66" y="0"/>
                      </a:cxn>
                    </a:cxnLst>
                    <a:rect l="0" t="0" r="r" b="b"/>
                    <a:pathLst>
                      <a:path w="161" h="102">
                        <a:moveTo>
                          <a:pt x="66" y="0"/>
                        </a:moveTo>
                        <a:lnTo>
                          <a:pt x="66" y="0"/>
                        </a:lnTo>
                        <a:lnTo>
                          <a:pt x="56" y="7"/>
                        </a:lnTo>
                        <a:lnTo>
                          <a:pt x="46" y="15"/>
                        </a:lnTo>
                        <a:lnTo>
                          <a:pt x="36" y="25"/>
                        </a:lnTo>
                        <a:lnTo>
                          <a:pt x="25" y="36"/>
                        </a:lnTo>
                        <a:lnTo>
                          <a:pt x="8" y="55"/>
                        </a:lnTo>
                        <a:lnTo>
                          <a:pt x="0" y="65"/>
                        </a:lnTo>
                        <a:lnTo>
                          <a:pt x="0" y="67"/>
                        </a:lnTo>
                        <a:lnTo>
                          <a:pt x="0" y="68"/>
                        </a:lnTo>
                        <a:lnTo>
                          <a:pt x="1" y="69"/>
                        </a:lnTo>
                        <a:lnTo>
                          <a:pt x="5" y="72"/>
                        </a:lnTo>
                        <a:lnTo>
                          <a:pt x="10" y="75"/>
                        </a:lnTo>
                        <a:lnTo>
                          <a:pt x="16" y="79"/>
                        </a:lnTo>
                        <a:lnTo>
                          <a:pt x="24" y="81"/>
                        </a:lnTo>
                        <a:lnTo>
                          <a:pt x="42" y="87"/>
                        </a:lnTo>
                        <a:lnTo>
                          <a:pt x="62" y="92"/>
                        </a:lnTo>
                        <a:lnTo>
                          <a:pt x="81" y="96"/>
                        </a:lnTo>
                        <a:lnTo>
                          <a:pt x="100" y="100"/>
                        </a:lnTo>
                        <a:lnTo>
                          <a:pt x="114" y="101"/>
                        </a:lnTo>
                        <a:lnTo>
                          <a:pt x="120" y="102"/>
                        </a:lnTo>
                        <a:lnTo>
                          <a:pt x="123" y="101"/>
                        </a:lnTo>
                        <a:lnTo>
                          <a:pt x="124" y="101"/>
                        </a:lnTo>
                        <a:lnTo>
                          <a:pt x="125" y="101"/>
                        </a:lnTo>
                        <a:lnTo>
                          <a:pt x="127" y="97"/>
                        </a:lnTo>
                        <a:lnTo>
                          <a:pt x="131" y="92"/>
                        </a:lnTo>
                        <a:lnTo>
                          <a:pt x="134" y="86"/>
                        </a:lnTo>
                        <a:lnTo>
                          <a:pt x="141" y="69"/>
                        </a:lnTo>
                        <a:lnTo>
                          <a:pt x="150" y="47"/>
                        </a:lnTo>
                        <a:lnTo>
                          <a:pt x="161" y="20"/>
                        </a:lnTo>
                        <a:lnTo>
                          <a:pt x="161" y="20"/>
                        </a:lnTo>
                        <a:lnTo>
                          <a:pt x="143" y="17"/>
                        </a:lnTo>
                        <a:lnTo>
                          <a:pt x="126" y="15"/>
                        </a:lnTo>
                        <a:lnTo>
                          <a:pt x="110" y="12"/>
                        </a:lnTo>
                        <a:lnTo>
                          <a:pt x="97" y="8"/>
                        </a:lnTo>
                        <a:lnTo>
                          <a:pt x="76" y="3"/>
                        </a:lnTo>
                        <a:lnTo>
                          <a:pt x="66" y="0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1" name="Freeform 21"/>
                  <p:cNvSpPr>
                    <a:spLocks/>
                  </p:cNvSpPr>
                  <p:nvPr/>
                </p:nvSpPr>
                <p:spPr bwMode="auto">
                  <a:xfrm>
                    <a:off x="3911583" y="3789353"/>
                    <a:ext cx="141288" cy="136525"/>
                  </a:xfrm>
                  <a:custGeom>
                    <a:avLst/>
                    <a:gdLst/>
                    <a:ahLst/>
                    <a:cxnLst>
                      <a:cxn ang="0">
                        <a:pos x="89" y="0"/>
                      </a:cxn>
                      <a:cxn ang="0">
                        <a:pos x="87" y="1"/>
                      </a:cxn>
                      <a:cxn ang="0">
                        <a:pos x="77" y="11"/>
                      </a:cxn>
                      <a:cxn ang="0">
                        <a:pos x="65" y="21"/>
                      </a:cxn>
                      <a:cxn ang="0">
                        <a:pos x="39" y="44"/>
                      </a:cxn>
                      <a:cxn ang="0">
                        <a:pos x="3" y="74"/>
                      </a:cxn>
                      <a:cxn ang="0">
                        <a:pos x="2" y="74"/>
                      </a:cxn>
                      <a:cxn ang="0">
                        <a:pos x="2" y="77"/>
                      </a:cxn>
                      <a:cxn ang="0">
                        <a:pos x="0" y="80"/>
                      </a:cxn>
                      <a:cxn ang="0">
                        <a:pos x="0" y="81"/>
                      </a:cxn>
                      <a:cxn ang="0">
                        <a:pos x="2" y="86"/>
                      </a:cxn>
                      <a:cxn ang="0">
                        <a:pos x="3" y="84"/>
                      </a:cxn>
                      <a:cxn ang="0">
                        <a:pos x="85" y="13"/>
                      </a:cxn>
                      <a:cxn ang="0">
                        <a:pos x="88" y="7"/>
                      </a:cxn>
                      <a:cxn ang="0">
                        <a:pos x="88" y="2"/>
                      </a:cxn>
                      <a:cxn ang="0">
                        <a:pos x="89" y="0"/>
                      </a:cxn>
                    </a:cxnLst>
                    <a:rect l="0" t="0" r="r" b="b"/>
                    <a:pathLst>
                      <a:path w="89" h="86">
                        <a:moveTo>
                          <a:pt x="89" y="0"/>
                        </a:moveTo>
                        <a:lnTo>
                          <a:pt x="87" y="1"/>
                        </a:lnTo>
                        <a:lnTo>
                          <a:pt x="77" y="11"/>
                        </a:lnTo>
                        <a:lnTo>
                          <a:pt x="65" y="21"/>
                        </a:lnTo>
                        <a:lnTo>
                          <a:pt x="39" y="44"/>
                        </a:lnTo>
                        <a:lnTo>
                          <a:pt x="3" y="74"/>
                        </a:lnTo>
                        <a:lnTo>
                          <a:pt x="2" y="74"/>
                        </a:lnTo>
                        <a:lnTo>
                          <a:pt x="2" y="77"/>
                        </a:lnTo>
                        <a:lnTo>
                          <a:pt x="0" y="80"/>
                        </a:lnTo>
                        <a:lnTo>
                          <a:pt x="0" y="81"/>
                        </a:lnTo>
                        <a:lnTo>
                          <a:pt x="2" y="86"/>
                        </a:lnTo>
                        <a:lnTo>
                          <a:pt x="3" y="84"/>
                        </a:lnTo>
                        <a:lnTo>
                          <a:pt x="85" y="13"/>
                        </a:lnTo>
                        <a:lnTo>
                          <a:pt x="88" y="7"/>
                        </a:lnTo>
                        <a:lnTo>
                          <a:pt x="88" y="2"/>
                        </a:lnTo>
                        <a:lnTo>
                          <a:pt x="89" y="0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2" name="Freeform 22"/>
                  <p:cNvSpPr>
                    <a:spLocks/>
                  </p:cNvSpPr>
                  <p:nvPr/>
                </p:nvSpPr>
                <p:spPr bwMode="auto">
                  <a:xfrm>
                    <a:off x="3563920" y="3938578"/>
                    <a:ext cx="261938" cy="77788"/>
                  </a:xfrm>
                  <a:custGeom>
                    <a:avLst/>
                    <a:gdLst/>
                    <a:ahLst/>
                    <a:cxnLst>
                      <a:cxn ang="0">
                        <a:pos x="165" y="32"/>
                      </a:cxn>
                      <a:cxn ang="0">
                        <a:pos x="164" y="33"/>
                      </a:cxn>
                      <a:cxn ang="0">
                        <a:pos x="156" y="36"/>
                      </a:cxn>
                      <a:cxn ang="0">
                        <a:pos x="150" y="38"/>
                      </a:cxn>
                      <a:cxn ang="0">
                        <a:pos x="144" y="39"/>
                      </a:cxn>
                      <a:cxn ang="0">
                        <a:pos x="138" y="40"/>
                      </a:cxn>
                      <a:cxn ang="0">
                        <a:pos x="130" y="41"/>
                      </a:cxn>
                      <a:cxn ang="0">
                        <a:pos x="122" y="42"/>
                      </a:cxn>
                      <a:cxn ang="0">
                        <a:pos x="113" y="42"/>
                      </a:cxn>
                      <a:cxn ang="0">
                        <a:pos x="104" y="41"/>
                      </a:cxn>
                      <a:cxn ang="0">
                        <a:pos x="94" y="40"/>
                      </a:cxn>
                      <a:cxn ang="0">
                        <a:pos x="85" y="39"/>
                      </a:cxn>
                      <a:cxn ang="0">
                        <a:pos x="75" y="37"/>
                      </a:cxn>
                      <a:cxn ang="0">
                        <a:pos x="65" y="35"/>
                      </a:cxn>
                      <a:cxn ang="0">
                        <a:pos x="55" y="32"/>
                      </a:cxn>
                      <a:cxn ang="0">
                        <a:pos x="46" y="29"/>
                      </a:cxn>
                      <a:cxn ang="0">
                        <a:pos x="36" y="24"/>
                      </a:cxn>
                      <a:cxn ang="0">
                        <a:pos x="26" y="20"/>
                      </a:cxn>
                      <a:cxn ang="0">
                        <a:pos x="17" y="15"/>
                      </a:cxn>
                      <a:cxn ang="0">
                        <a:pos x="9" y="9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  <a:cxn ang="0">
                        <a:pos x="1" y="3"/>
                      </a:cxn>
                      <a:cxn ang="0">
                        <a:pos x="1" y="3"/>
                      </a:cxn>
                      <a:cxn ang="0">
                        <a:pos x="4" y="10"/>
                      </a:cxn>
                      <a:cxn ang="0">
                        <a:pos x="10" y="15"/>
                      </a:cxn>
                      <a:cxn ang="0">
                        <a:pos x="15" y="20"/>
                      </a:cxn>
                      <a:cxn ang="0">
                        <a:pos x="23" y="24"/>
                      </a:cxn>
                      <a:cxn ang="0">
                        <a:pos x="32" y="29"/>
                      </a:cxn>
                      <a:cxn ang="0">
                        <a:pos x="40" y="33"/>
                      </a:cxn>
                      <a:cxn ang="0">
                        <a:pos x="49" y="36"/>
                      </a:cxn>
                      <a:cxn ang="0">
                        <a:pos x="60" y="40"/>
                      </a:cxn>
                      <a:cxn ang="0">
                        <a:pos x="70" y="42"/>
                      </a:cxn>
                      <a:cxn ang="0">
                        <a:pos x="79" y="45"/>
                      </a:cxn>
                      <a:cxn ang="0">
                        <a:pos x="90" y="47"/>
                      </a:cxn>
                      <a:cxn ang="0">
                        <a:pos x="99" y="48"/>
                      </a:cxn>
                      <a:cxn ang="0">
                        <a:pos x="109" y="49"/>
                      </a:cxn>
                      <a:cxn ang="0">
                        <a:pos x="118" y="49"/>
                      </a:cxn>
                      <a:cxn ang="0">
                        <a:pos x="126" y="48"/>
                      </a:cxn>
                      <a:cxn ang="0">
                        <a:pos x="135" y="47"/>
                      </a:cxn>
                      <a:cxn ang="0">
                        <a:pos x="144" y="45"/>
                      </a:cxn>
                      <a:cxn ang="0">
                        <a:pos x="152" y="44"/>
                      </a:cxn>
                      <a:cxn ang="0">
                        <a:pos x="159" y="40"/>
                      </a:cxn>
                      <a:cxn ang="0">
                        <a:pos x="160" y="40"/>
                      </a:cxn>
                      <a:cxn ang="0">
                        <a:pos x="160" y="40"/>
                      </a:cxn>
                      <a:cxn ang="0">
                        <a:pos x="163" y="37"/>
                      </a:cxn>
                      <a:cxn ang="0">
                        <a:pos x="165" y="33"/>
                      </a:cxn>
                      <a:cxn ang="0">
                        <a:pos x="165" y="32"/>
                      </a:cxn>
                    </a:cxnLst>
                    <a:rect l="0" t="0" r="r" b="b"/>
                    <a:pathLst>
                      <a:path w="165" h="49">
                        <a:moveTo>
                          <a:pt x="165" y="32"/>
                        </a:moveTo>
                        <a:lnTo>
                          <a:pt x="164" y="33"/>
                        </a:lnTo>
                        <a:lnTo>
                          <a:pt x="156" y="36"/>
                        </a:lnTo>
                        <a:lnTo>
                          <a:pt x="150" y="38"/>
                        </a:lnTo>
                        <a:lnTo>
                          <a:pt x="144" y="39"/>
                        </a:lnTo>
                        <a:lnTo>
                          <a:pt x="138" y="40"/>
                        </a:lnTo>
                        <a:lnTo>
                          <a:pt x="130" y="41"/>
                        </a:lnTo>
                        <a:lnTo>
                          <a:pt x="122" y="42"/>
                        </a:lnTo>
                        <a:lnTo>
                          <a:pt x="113" y="42"/>
                        </a:lnTo>
                        <a:lnTo>
                          <a:pt x="104" y="41"/>
                        </a:lnTo>
                        <a:lnTo>
                          <a:pt x="94" y="40"/>
                        </a:lnTo>
                        <a:lnTo>
                          <a:pt x="85" y="39"/>
                        </a:lnTo>
                        <a:lnTo>
                          <a:pt x="75" y="37"/>
                        </a:lnTo>
                        <a:lnTo>
                          <a:pt x="65" y="35"/>
                        </a:lnTo>
                        <a:lnTo>
                          <a:pt x="55" y="32"/>
                        </a:lnTo>
                        <a:lnTo>
                          <a:pt x="46" y="29"/>
                        </a:lnTo>
                        <a:lnTo>
                          <a:pt x="36" y="24"/>
                        </a:lnTo>
                        <a:lnTo>
                          <a:pt x="26" y="20"/>
                        </a:lnTo>
                        <a:lnTo>
                          <a:pt x="17" y="15"/>
                        </a:lnTo>
                        <a:lnTo>
                          <a:pt x="9" y="9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lnTo>
                          <a:pt x="1" y="3"/>
                        </a:lnTo>
                        <a:lnTo>
                          <a:pt x="1" y="3"/>
                        </a:lnTo>
                        <a:lnTo>
                          <a:pt x="4" y="10"/>
                        </a:lnTo>
                        <a:lnTo>
                          <a:pt x="10" y="15"/>
                        </a:lnTo>
                        <a:lnTo>
                          <a:pt x="15" y="20"/>
                        </a:lnTo>
                        <a:lnTo>
                          <a:pt x="23" y="24"/>
                        </a:lnTo>
                        <a:lnTo>
                          <a:pt x="32" y="29"/>
                        </a:lnTo>
                        <a:lnTo>
                          <a:pt x="40" y="33"/>
                        </a:lnTo>
                        <a:lnTo>
                          <a:pt x="49" y="36"/>
                        </a:lnTo>
                        <a:lnTo>
                          <a:pt x="60" y="40"/>
                        </a:lnTo>
                        <a:lnTo>
                          <a:pt x="70" y="42"/>
                        </a:lnTo>
                        <a:lnTo>
                          <a:pt x="79" y="45"/>
                        </a:lnTo>
                        <a:lnTo>
                          <a:pt x="90" y="47"/>
                        </a:lnTo>
                        <a:lnTo>
                          <a:pt x="99" y="48"/>
                        </a:lnTo>
                        <a:lnTo>
                          <a:pt x="109" y="49"/>
                        </a:lnTo>
                        <a:lnTo>
                          <a:pt x="118" y="49"/>
                        </a:lnTo>
                        <a:lnTo>
                          <a:pt x="126" y="48"/>
                        </a:lnTo>
                        <a:lnTo>
                          <a:pt x="135" y="47"/>
                        </a:lnTo>
                        <a:lnTo>
                          <a:pt x="144" y="45"/>
                        </a:lnTo>
                        <a:lnTo>
                          <a:pt x="152" y="44"/>
                        </a:lnTo>
                        <a:lnTo>
                          <a:pt x="159" y="40"/>
                        </a:lnTo>
                        <a:lnTo>
                          <a:pt x="160" y="40"/>
                        </a:lnTo>
                        <a:lnTo>
                          <a:pt x="160" y="40"/>
                        </a:lnTo>
                        <a:lnTo>
                          <a:pt x="163" y="37"/>
                        </a:lnTo>
                        <a:lnTo>
                          <a:pt x="165" y="33"/>
                        </a:lnTo>
                        <a:lnTo>
                          <a:pt x="165" y="32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3" name="Freeform 23"/>
                  <p:cNvSpPr>
                    <a:spLocks/>
                  </p:cNvSpPr>
                  <p:nvPr/>
                </p:nvSpPr>
                <p:spPr bwMode="auto">
                  <a:xfrm>
                    <a:off x="4056046" y="3713153"/>
                    <a:ext cx="52388" cy="90488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29" y="0"/>
                      </a:cxn>
                      <a:cxn ang="0">
                        <a:pos x="28" y="0"/>
                      </a:cxn>
                      <a:cxn ang="0">
                        <a:pos x="26" y="0"/>
                      </a:cxn>
                      <a:cxn ang="0">
                        <a:pos x="23" y="2"/>
                      </a:cxn>
                      <a:cxn ang="0">
                        <a:pos x="21" y="6"/>
                      </a:cxn>
                      <a:cxn ang="0">
                        <a:pos x="18" y="9"/>
                      </a:cxn>
                      <a:cxn ang="0">
                        <a:pos x="19" y="11"/>
                      </a:cxn>
                      <a:cxn ang="0">
                        <a:pos x="21" y="9"/>
                      </a:cxn>
                      <a:cxn ang="0">
                        <a:pos x="23" y="9"/>
                      </a:cxn>
                      <a:cxn ang="0">
                        <a:pos x="24" y="10"/>
                      </a:cxn>
                      <a:cxn ang="0">
                        <a:pos x="26" y="11"/>
                      </a:cxn>
                      <a:cxn ang="0">
                        <a:pos x="27" y="14"/>
                      </a:cxn>
                      <a:cxn ang="0">
                        <a:pos x="28" y="16"/>
                      </a:cxn>
                      <a:cxn ang="0">
                        <a:pos x="29" y="23"/>
                      </a:cxn>
                      <a:cxn ang="0">
                        <a:pos x="28" y="31"/>
                      </a:cxn>
                      <a:cxn ang="0">
                        <a:pos x="26" y="37"/>
                      </a:cxn>
                      <a:cxn ang="0">
                        <a:pos x="24" y="42"/>
                      </a:cxn>
                      <a:cxn ang="0">
                        <a:pos x="22" y="46"/>
                      </a:cxn>
                      <a:cxn ang="0">
                        <a:pos x="19" y="49"/>
                      </a:cxn>
                      <a:cxn ang="0">
                        <a:pos x="17" y="50"/>
                      </a:cxn>
                      <a:cxn ang="0">
                        <a:pos x="15" y="50"/>
                      </a:cxn>
                      <a:cxn ang="0">
                        <a:pos x="13" y="49"/>
                      </a:cxn>
                      <a:cxn ang="0">
                        <a:pos x="12" y="47"/>
                      </a:cxn>
                      <a:cxn ang="0">
                        <a:pos x="11" y="44"/>
                      </a:cxn>
                      <a:cxn ang="0">
                        <a:pos x="10" y="40"/>
                      </a:cxn>
                      <a:cxn ang="0">
                        <a:pos x="9" y="40"/>
                      </a:cxn>
                      <a:cxn ang="0">
                        <a:pos x="5" y="49"/>
                      </a:cxn>
                      <a:cxn ang="0">
                        <a:pos x="3" y="52"/>
                      </a:cxn>
                      <a:cxn ang="0">
                        <a:pos x="0" y="56"/>
                      </a:cxn>
                      <a:cxn ang="0">
                        <a:pos x="0" y="56"/>
                      </a:cxn>
                      <a:cxn ang="0">
                        <a:pos x="1" y="57"/>
                      </a:cxn>
                      <a:cxn ang="0">
                        <a:pos x="7" y="57"/>
                      </a:cxn>
                      <a:cxn ang="0">
                        <a:pos x="12" y="57"/>
                      </a:cxn>
                      <a:cxn ang="0">
                        <a:pos x="18" y="56"/>
                      </a:cxn>
                      <a:cxn ang="0">
                        <a:pos x="21" y="54"/>
                      </a:cxn>
                      <a:cxn ang="0">
                        <a:pos x="24" y="52"/>
                      </a:cxn>
                      <a:cxn ang="0">
                        <a:pos x="28" y="47"/>
                      </a:cxn>
                      <a:cxn ang="0">
                        <a:pos x="30" y="43"/>
                      </a:cxn>
                      <a:cxn ang="0">
                        <a:pos x="32" y="37"/>
                      </a:cxn>
                      <a:cxn ang="0">
                        <a:pos x="33" y="31"/>
                      </a:cxn>
                      <a:cxn ang="0">
                        <a:pos x="33" y="25"/>
                      </a:cxn>
                      <a:cxn ang="0">
                        <a:pos x="33" y="18"/>
                      </a:cxn>
                      <a:cxn ang="0">
                        <a:pos x="33" y="16"/>
                      </a:cxn>
                      <a:cxn ang="0">
                        <a:pos x="33" y="9"/>
                      </a:cxn>
                      <a:cxn ang="0">
                        <a:pos x="32" y="4"/>
                      </a:cxn>
                      <a:cxn ang="0">
                        <a:pos x="30" y="1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33" h="57">
                        <a:moveTo>
                          <a:pt x="29" y="0"/>
                        </a:moveTo>
                        <a:lnTo>
                          <a:pt x="29" y="0"/>
                        </a:lnTo>
                        <a:lnTo>
                          <a:pt x="28" y="0"/>
                        </a:lnTo>
                        <a:lnTo>
                          <a:pt x="26" y="0"/>
                        </a:lnTo>
                        <a:lnTo>
                          <a:pt x="23" y="2"/>
                        </a:lnTo>
                        <a:lnTo>
                          <a:pt x="21" y="6"/>
                        </a:lnTo>
                        <a:lnTo>
                          <a:pt x="18" y="9"/>
                        </a:lnTo>
                        <a:lnTo>
                          <a:pt x="19" y="11"/>
                        </a:lnTo>
                        <a:lnTo>
                          <a:pt x="21" y="9"/>
                        </a:lnTo>
                        <a:lnTo>
                          <a:pt x="23" y="9"/>
                        </a:lnTo>
                        <a:lnTo>
                          <a:pt x="24" y="10"/>
                        </a:lnTo>
                        <a:lnTo>
                          <a:pt x="26" y="11"/>
                        </a:lnTo>
                        <a:lnTo>
                          <a:pt x="27" y="14"/>
                        </a:lnTo>
                        <a:lnTo>
                          <a:pt x="28" y="16"/>
                        </a:lnTo>
                        <a:lnTo>
                          <a:pt x="29" y="23"/>
                        </a:lnTo>
                        <a:lnTo>
                          <a:pt x="28" y="31"/>
                        </a:lnTo>
                        <a:lnTo>
                          <a:pt x="26" y="37"/>
                        </a:lnTo>
                        <a:lnTo>
                          <a:pt x="24" y="42"/>
                        </a:lnTo>
                        <a:lnTo>
                          <a:pt x="22" y="46"/>
                        </a:lnTo>
                        <a:lnTo>
                          <a:pt x="19" y="49"/>
                        </a:lnTo>
                        <a:lnTo>
                          <a:pt x="17" y="50"/>
                        </a:lnTo>
                        <a:lnTo>
                          <a:pt x="15" y="50"/>
                        </a:lnTo>
                        <a:lnTo>
                          <a:pt x="13" y="49"/>
                        </a:lnTo>
                        <a:lnTo>
                          <a:pt x="12" y="47"/>
                        </a:lnTo>
                        <a:lnTo>
                          <a:pt x="11" y="44"/>
                        </a:lnTo>
                        <a:lnTo>
                          <a:pt x="10" y="40"/>
                        </a:lnTo>
                        <a:lnTo>
                          <a:pt x="9" y="40"/>
                        </a:lnTo>
                        <a:lnTo>
                          <a:pt x="5" y="49"/>
                        </a:lnTo>
                        <a:lnTo>
                          <a:pt x="3" y="52"/>
                        </a:lnTo>
                        <a:lnTo>
                          <a:pt x="0" y="56"/>
                        </a:lnTo>
                        <a:lnTo>
                          <a:pt x="0" y="56"/>
                        </a:lnTo>
                        <a:lnTo>
                          <a:pt x="1" y="57"/>
                        </a:lnTo>
                        <a:lnTo>
                          <a:pt x="7" y="57"/>
                        </a:lnTo>
                        <a:lnTo>
                          <a:pt x="12" y="57"/>
                        </a:lnTo>
                        <a:lnTo>
                          <a:pt x="18" y="56"/>
                        </a:lnTo>
                        <a:lnTo>
                          <a:pt x="21" y="54"/>
                        </a:lnTo>
                        <a:lnTo>
                          <a:pt x="24" y="52"/>
                        </a:lnTo>
                        <a:lnTo>
                          <a:pt x="28" y="47"/>
                        </a:lnTo>
                        <a:lnTo>
                          <a:pt x="30" y="43"/>
                        </a:lnTo>
                        <a:lnTo>
                          <a:pt x="32" y="37"/>
                        </a:lnTo>
                        <a:lnTo>
                          <a:pt x="33" y="31"/>
                        </a:lnTo>
                        <a:lnTo>
                          <a:pt x="33" y="25"/>
                        </a:lnTo>
                        <a:lnTo>
                          <a:pt x="33" y="18"/>
                        </a:lnTo>
                        <a:lnTo>
                          <a:pt x="33" y="16"/>
                        </a:lnTo>
                        <a:lnTo>
                          <a:pt x="33" y="9"/>
                        </a:lnTo>
                        <a:lnTo>
                          <a:pt x="32" y="4"/>
                        </a:lnTo>
                        <a:lnTo>
                          <a:pt x="30" y="1"/>
                        </a:lnTo>
                        <a:lnTo>
                          <a:pt x="29" y="0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4" name="Freeform 24"/>
                  <p:cNvSpPr>
                    <a:spLocks/>
                  </p:cNvSpPr>
                  <p:nvPr/>
                </p:nvSpPr>
                <p:spPr bwMode="auto">
                  <a:xfrm>
                    <a:off x="4073508" y="3729028"/>
                    <a:ext cx="25400" cy="61913"/>
                  </a:xfrm>
                  <a:custGeom>
                    <a:avLst/>
                    <a:gdLst/>
                    <a:ahLst/>
                    <a:cxnLst>
                      <a:cxn ang="0">
                        <a:pos x="5" y="39"/>
                      </a:cxn>
                      <a:cxn ang="0">
                        <a:pos x="5" y="39"/>
                      </a:cxn>
                      <a:cxn ang="0">
                        <a:pos x="6" y="39"/>
                      </a:cxn>
                      <a:cxn ang="0">
                        <a:pos x="7" y="38"/>
                      </a:cxn>
                      <a:cxn ang="0">
                        <a:pos x="9" y="36"/>
                      </a:cxn>
                      <a:cxn ang="0">
                        <a:pos x="12" y="32"/>
                      </a:cxn>
                      <a:cxn ang="0">
                        <a:pos x="14" y="26"/>
                      </a:cxn>
                      <a:cxn ang="0">
                        <a:pos x="16" y="21"/>
                      </a:cxn>
                      <a:cxn ang="0">
                        <a:pos x="16" y="15"/>
                      </a:cxn>
                      <a:cxn ang="0">
                        <a:pos x="16" y="9"/>
                      </a:cxn>
                      <a:cxn ang="0">
                        <a:pos x="15" y="5"/>
                      </a:cxn>
                      <a:cxn ang="0">
                        <a:pos x="13" y="2"/>
                      </a:cxn>
                      <a:cxn ang="0">
                        <a:pos x="12" y="1"/>
                      </a:cxn>
                      <a:cxn ang="0">
                        <a:pos x="11" y="0"/>
                      </a:cxn>
                      <a:cxn ang="0">
                        <a:pos x="10" y="0"/>
                      </a:cxn>
                      <a:cxn ang="0">
                        <a:pos x="9" y="1"/>
                      </a:cxn>
                      <a:cxn ang="0">
                        <a:pos x="6" y="3"/>
                      </a:cxn>
                      <a:cxn ang="0">
                        <a:pos x="4" y="7"/>
                      </a:cxn>
                      <a:cxn ang="0">
                        <a:pos x="2" y="13"/>
                      </a:cxn>
                      <a:cxn ang="0">
                        <a:pos x="1" y="18"/>
                      </a:cxn>
                      <a:cxn ang="0">
                        <a:pos x="0" y="25"/>
                      </a:cxn>
                      <a:cxn ang="0">
                        <a:pos x="1" y="32"/>
                      </a:cxn>
                      <a:cxn ang="0">
                        <a:pos x="2" y="35"/>
                      </a:cxn>
                      <a:cxn ang="0">
                        <a:pos x="2" y="37"/>
                      </a:cxn>
                      <a:cxn ang="0">
                        <a:pos x="4" y="38"/>
                      </a:cxn>
                      <a:cxn ang="0">
                        <a:pos x="5" y="39"/>
                      </a:cxn>
                    </a:cxnLst>
                    <a:rect l="0" t="0" r="r" b="b"/>
                    <a:pathLst>
                      <a:path w="16" h="39">
                        <a:moveTo>
                          <a:pt x="5" y="39"/>
                        </a:moveTo>
                        <a:lnTo>
                          <a:pt x="5" y="39"/>
                        </a:lnTo>
                        <a:lnTo>
                          <a:pt x="6" y="39"/>
                        </a:lnTo>
                        <a:lnTo>
                          <a:pt x="7" y="38"/>
                        </a:lnTo>
                        <a:lnTo>
                          <a:pt x="9" y="36"/>
                        </a:lnTo>
                        <a:lnTo>
                          <a:pt x="12" y="32"/>
                        </a:lnTo>
                        <a:lnTo>
                          <a:pt x="14" y="26"/>
                        </a:lnTo>
                        <a:lnTo>
                          <a:pt x="16" y="21"/>
                        </a:lnTo>
                        <a:lnTo>
                          <a:pt x="16" y="15"/>
                        </a:lnTo>
                        <a:lnTo>
                          <a:pt x="16" y="9"/>
                        </a:lnTo>
                        <a:lnTo>
                          <a:pt x="15" y="5"/>
                        </a:lnTo>
                        <a:lnTo>
                          <a:pt x="13" y="2"/>
                        </a:lnTo>
                        <a:lnTo>
                          <a:pt x="12" y="1"/>
                        </a:lnTo>
                        <a:lnTo>
                          <a:pt x="11" y="0"/>
                        </a:lnTo>
                        <a:lnTo>
                          <a:pt x="10" y="0"/>
                        </a:lnTo>
                        <a:lnTo>
                          <a:pt x="9" y="1"/>
                        </a:lnTo>
                        <a:lnTo>
                          <a:pt x="6" y="3"/>
                        </a:lnTo>
                        <a:lnTo>
                          <a:pt x="4" y="7"/>
                        </a:lnTo>
                        <a:lnTo>
                          <a:pt x="2" y="13"/>
                        </a:lnTo>
                        <a:lnTo>
                          <a:pt x="1" y="18"/>
                        </a:lnTo>
                        <a:lnTo>
                          <a:pt x="0" y="25"/>
                        </a:lnTo>
                        <a:lnTo>
                          <a:pt x="1" y="32"/>
                        </a:lnTo>
                        <a:lnTo>
                          <a:pt x="2" y="35"/>
                        </a:lnTo>
                        <a:lnTo>
                          <a:pt x="2" y="37"/>
                        </a:lnTo>
                        <a:lnTo>
                          <a:pt x="4" y="38"/>
                        </a:lnTo>
                        <a:lnTo>
                          <a:pt x="5" y="39"/>
                        </a:lnTo>
                        <a:close/>
                      </a:path>
                    </a:pathLst>
                  </a:custGeom>
                  <a:solidFill>
                    <a:srgbClr val="A6A6A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5" name="Freeform 25"/>
                  <p:cNvSpPr>
                    <a:spLocks/>
                  </p:cNvSpPr>
                  <p:nvPr/>
                </p:nvSpPr>
                <p:spPr bwMode="auto">
                  <a:xfrm>
                    <a:off x="4073508" y="3736966"/>
                    <a:ext cx="19050" cy="46038"/>
                  </a:xfrm>
                  <a:custGeom>
                    <a:avLst/>
                    <a:gdLst/>
                    <a:ahLst/>
                    <a:cxnLst>
                      <a:cxn ang="0">
                        <a:pos x="4" y="29"/>
                      </a:cxn>
                      <a:cxn ang="0">
                        <a:pos x="4" y="29"/>
                      </a:cxn>
                      <a:cxn ang="0">
                        <a:pos x="5" y="29"/>
                      </a:cxn>
                      <a:cxn ang="0">
                        <a:pos x="6" y="29"/>
                      </a:cxn>
                      <a:cxn ang="0">
                        <a:pos x="8" y="27"/>
                      </a:cxn>
                      <a:cxn ang="0">
                        <a:pos x="10" y="24"/>
                      </a:cxn>
                      <a:cxn ang="0">
                        <a:pos x="11" y="20"/>
                      </a:cxn>
                      <a:cxn ang="0">
                        <a:pos x="11" y="15"/>
                      </a:cxn>
                      <a:cxn ang="0">
                        <a:pos x="12" y="12"/>
                      </a:cxn>
                      <a:cxn ang="0">
                        <a:pos x="12" y="8"/>
                      </a:cxn>
                      <a:cxn ang="0">
                        <a:pos x="11" y="3"/>
                      </a:cxn>
                      <a:cxn ang="0">
                        <a:pos x="10" y="1"/>
                      </a:cxn>
                      <a:cxn ang="0">
                        <a:pos x="10" y="0"/>
                      </a:cxn>
                      <a:cxn ang="0">
                        <a:pos x="9" y="0"/>
                      </a:cxn>
                      <a:cxn ang="0">
                        <a:pos x="8" y="0"/>
                      </a:cxn>
                      <a:cxn ang="0">
                        <a:pos x="7" y="1"/>
                      </a:cxn>
                      <a:cxn ang="0">
                        <a:pos x="5" y="2"/>
                      </a:cxn>
                      <a:cxn ang="0">
                        <a:pos x="4" y="5"/>
                      </a:cxn>
                      <a:cxn ang="0">
                        <a:pos x="2" y="9"/>
                      </a:cxn>
                      <a:cxn ang="0">
                        <a:pos x="1" y="14"/>
                      </a:cxn>
                      <a:cxn ang="0">
                        <a:pos x="0" y="19"/>
                      </a:cxn>
                      <a:cxn ang="0">
                        <a:pos x="0" y="25"/>
                      </a:cxn>
                      <a:cxn ang="0">
                        <a:pos x="2" y="28"/>
                      </a:cxn>
                      <a:cxn ang="0">
                        <a:pos x="3" y="29"/>
                      </a:cxn>
                      <a:cxn ang="0">
                        <a:pos x="4" y="29"/>
                      </a:cxn>
                    </a:cxnLst>
                    <a:rect l="0" t="0" r="r" b="b"/>
                    <a:pathLst>
                      <a:path w="12" h="29">
                        <a:moveTo>
                          <a:pt x="4" y="29"/>
                        </a:moveTo>
                        <a:lnTo>
                          <a:pt x="4" y="29"/>
                        </a:lnTo>
                        <a:lnTo>
                          <a:pt x="5" y="29"/>
                        </a:lnTo>
                        <a:lnTo>
                          <a:pt x="6" y="29"/>
                        </a:lnTo>
                        <a:lnTo>
                          <a:pt x="8" y="27"/>
                        </a:lnTo>
                        <a:lnTo>
                          <a:pt x="10" y="24"/>
                        </a:lnTo>
                        <a:lnTo>
                          <a:pt x="11" y="20"/>
                        </a:lnTo>
                        <a:lnTo>
                          <a:pt x="11" y="15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11" y="3"/>
                        </a:lnTo>
                        <a:lnTo>
                          <a:pt x="10" y="1"/>
                        </a:lnTo>
                        <a:lnTo>
                          <a:pt x="10" y="0"/>
                        </a:lnTo>
                        <a:lnTo>
                          <a:pt x="9" y="0"/>
                        </a:lnTo>
                        <a:lnTo>
                          <a:pt x="8" y="0"/>
                        </a:lnTo>
                        <a:lnTo>
                          <a:pt x="7" y="1"/>
                        </a:lnTo>
                        <a:lnTo>
                          <a:pt x="5" y="2"/>
                        </a:lnTo>
                        <a:lnTo>
                          <a:pt x="4" y="5"/>
                        </a:lnTo>
                        <a:lnTo>
                          <a:pt x="2" y="9"/>
                        </a:lnTo>
                        <a:lnTo>
                          <a:pt x="1" y="14"/>
                        </a:lnTo>
                        <a:lnTo>
                          <a:pt x="0" y="19"/>
                        </a:lnTo>
                        <a:lnTo>
                          <a:pt x="0" y="25"/>
                        </a:lnTo>
                        <a:lnTo>
                          <a:pt x="2" y="28"/>
                        </a:lnTo>
                        <a:lnTo>
                          <a:pt x="3" y="29"/>
                        </a:lnTo>
                        <a:lnTo>
                          <a:pt x="4" y="29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6" name="Freeform 26"/>
                  <p:cNvSpPr>
                    <a:spLocks/>
                  </p:cNvSpPr>
                  <p:nvPr/>
                </p:nvSpPr>
                <p:spPr bwMode="auto">
                  <a:xfrm>
                    <a:off x="3870308" y="3611553"/>
                    <a:ext cx="244475" cy="215900"/>
                  </a:xfrm>
                  <a:custGeom>
                    <a:avLst/>
                    <a:gdLst/>
                    <a:ahLst/>
                    <a:cxnLst>
                      <a:cxn ang="0">
                        <a:pos x="153" y="57"/>
                      </a:cxn>
                      <a:cxn ang="0">
                        <a:pos x="153" y="46"/>
                      </a:cxn>
                      <a:cxn ang="0">
                        <a:pos x="152" y="30"/>
                      </a:cxn>
                      <a:cxn ang="0">
                        <a:pos x="150" y="19"/>
                      </a:cxn>
                      <a:cxn ang="0">
                        <a:pos x="145" y="12"/>
                      </a:cxn>
                      <a:cxn ang="0">
                        <a:pos x="134" y="5"/>
                      </a:cxn>
                      <a:cxn ang="0">
                        <a:pos x="116" y="0"/>
                      </a:cxn>
                      <a:cxn ang="0">
                        <a:pos x="102" y="1"/>
                      </a:cxn>
                      <a:cxn ang="0">
                        <a:pos x="87" y="4"/>
                      </a:cxn>
                      <a:cxn ang="0">
                        <a:pos x="74" y="9"/>
                      </a:cxn>
                      <a:cxn ang="0">
                        <a:pos x="63" y="17"/>
                      </a:cxn>
                      <a:cxn ang="0">
                        <a:pos x="49" y="30"/>
                      </a:cxn>
                      <a:cxn ang="0">
                        <a:pos x="38" y="44"/>
                      </a:cxn>
                      <a:cxn ang="0">
                        <a:pos x="19" y="91"/>
                      </a:cxn>
                      <a:cxn ang="0">
                        <a:pos x="5" y="118"/>
                      </a:cxn>
                      <a:cxn ang="0">
                        <a:pos x="1" y="125"/>
                      </a:cxn>
                      <a:cxn ang="0">
                        <a:pos x="5" y="136"/>
                      </a:cxn>
                      <a:cxn ang="0">
                        <a:pos x="18" y="120"/>
                      </a:cxn>
                      <a:cxn ang="0">
                        <a:pos x="33" y="75"/>
                      </a:cxn>
                      <a:cxn ang="0">
                        <a:pos x="43" y="51"/>
                      </a:cxn>
                      <a:cxn ang="0">
                        <a:pos x="51" y="38"/>
                      </a:cxn>
                      <a:cxn ang="0">
                        <a:pos x="58" y="31"/>
                      </a:cxn>
                      <a:cxn ang="0">
                        <a:pos x="72" y="21"/>
                      </a:cxn>
                      <a:cxn ang="0">
                        <a:pos x="87" y="13"/>
                      </a:cxn>
                      <a:cxn ang="0">
                        <a:pos x="102" y="8"/>
                      </a:cxn>
                      <a:cxn ang="0">
                        <a:pos x="114" y="8"/>
                      </a:cxn>
                      <a:cxn ang="0">
                        <a:pos x="127" y="13"/>
                      </a:cxn>
                      <a:cxn ang="0">
                        <a:pos x="134" y="18"/>
                      </a:cxn>
                      <a:cxn ang="0">
                        <a:pos x="135" y="21"/>
                      </a:cxn>
                      <a:cxn ang="0">
                        <a:pos x="134" y="26"/>
                      </a:cxn>
                      <a:cxn ang="0">
                        <a:pos x="128" y="37"/>
                      </a:cxn>
                      <a:cxn ang="0">
                        <a:pos x="113" y="51"/>
                      </a:cxn>
                      <a:cxn ang="0">
                        <a:pos x="90" y="70"/>
                      </a:cxn>
                      <a:cxn ang="0">
                        <a:pos x="94" y="83"/>
                      </a:cxn>
                      <a:cxn ang="0">
                        <a:pos x="96" y="100"/>
                      </a:cxn>
                      <a:cxn ang="0">
                        <a:pos x="96" y="126"/>
                      </a:cxn>
                      <a:cxn ang="0">
                        <a:pos x="97" y="127"/>
                      </a:cxn>
                      <a:cxn ang="0">
                        <a:pos x="115" y="109"/>
                      </a:cxn>
                      <a:cxn ang="0">
                        <a:pos x="116" y="110"/>
                      </a:cxn>
                      <a:cxn ang="0">
                        <a:pos x="115" y="120"/>
                      </a:cxn>
                      <a:cxn ang="0">
                        <a:pos x="116" y="120"/>
                      </a:cxn>
                      <a:cxn ang="0">
                        <a:pos x="120" y="115"/>
                      </a:cxn>
                      <a:cxn ang="0">
                        <a:pos x="126" y="99"/>
                      </a:cxn>
                      <a:cxn ang="0">
                        <a:pos x="131" y="80"/>
                      </a:cxn>
                      <a:cxn ang="0">
                        <a:pos x="134" y="72"/>
                      </a:cxn>
                      <a:cxn ang="0">
                        <a:pos x="140" y="65"/>
                      </a:cxn>
                      <a:cxn ang="0">
                        <a:pos x="145" y="63"/>
                      </a:cxn>
                      <a:cxn ang="0">
                        <a:pos x="148" y="64"/>
                      </a:cxn>
                      <a:cxn ang="0">
                        <a:pos x="151" y="70"/>
                      </a:cxn>
                      <a:cxn ang="0">
                        <a:pos x="153" y="74"/>
                      </a:cxn>
                      <a:cxn ang="0">
                        <a:pos x="154" y="60"/>
                      </a:cxn>
                    </a:cxnLst>
                    <a:rect l="0" t="0" r="r" b="b"/>
                    <a:pathLst>
                      <a:path w="154" h="136">
                        <a:moveTo>
                          <a:pt x="153" y="57"/>
                        </a:moveTo>
                        <a:lnTo>
                          <a:pt x="153" y="57"/>
                        </a:lnTo>
                        <a:lnTo>
                          <a:pt x="153" y="52"/>
                        </a:lnTo>
                        <a:lnTo>
                          <a:pt x="153" y="46"/>
                        </a:lnTo>
                        <a:lnTo>
                          <a:pt x="152" y="35"/>
                        </a:lnTo>
                        <a:lnTo>
                          <a:pt x="152" y="30"/>
                        </a:lnTo>
                        <a:lnTo>
                          <a:pt x="151" y="24"/>
                        </a:lnTo>
                        <a:lnTo>
                          <a:pt x="150" y="19"/>
                        </a:lnTo>
                        <a:lnTo>
                          <a:pt x="148" y="15"/>
                        </a:lnTo>
                        <a:lnTo>
                          <a:pt x="145" y="12"/>
                        </a:lnTo>
                        <a:lnTo>
                          <a:pt x="141" y="9"/>
                        </a:lnTo>
                        <a:lnTo>
                          <a:pt x="134" y="5"/>
                        </a:lnTo>
                        <a:lnTo>
                          <a:pt x="124" y="1"/>
                        </a:lnTo>
                        <a:lnTo>
                          <a:pt x="116" y="0"/>
                        </a:lnTo>
                        <a:lnTo>
                          <a:pt x="109" y="0"/>
                        </a:lnTo>
                        <a:lnTo>
                          <a:pt x="102" y="1"/>
                        </a:lnTo>
                        <a:lnTo>
                          <a:pt x="95" y="2"/>
                        </a:lnTo>
                        <a:lnTo>
                          <a:pt x="87" y="4"/>
                        </a:lnTo>
                        <a:lnTo>
                          <a:pt x="81" y="6"/>
                        </a:lnTo>
                        <a:lnTo>
                          <a:pt x="74" y="9"/>
                        </a:lnTo>
                        <a:lnTo>
                          <a:pt x="68" y="13"/>
                        </a:lnTo>
                        <a:lnTo>
                          <a:pt x="63" y="17"/>
                        </a:lnTo>
                        <a:lnTo>
                          <a:pt x="58" y="21"/>
                        </a:lnTo>
                        <a:lnTo>
                          <a:pt x="49" y="30"/>
                        </a:lnTo>
                        <a:lnTo>
                          <a:pt x="43" y="37"/>
                        </a:lnTo>
                        <a:lnTo>
                          <a:pt x="38" y="44"/>
                        </a:lnTo>
                        <a:lnTo>
                          <a:pt x="27" y="71"/>
                        </a:lnTo>
                        <a:lnTo>
                          <a:pt x="19" y="91"/>
                        </a:lnTo>
                        <a:lnTo>
                          <a:pt x="12" y="108"/>
                        </a:lnTo>
                        <a:lnTo>
                          <a:pt x="5" y="118"/>
                        </a:lnTo>
                        <a:lnTo>
                          <a:pt x="3" y="122"/>
                        </a:lnTo>
                        <a:lnTo>
                          <a:pt x="1" y="125"/>
                        </a:lnTo>
                        <a:lnTo>
                          <a:pt x="0" y="125"/>
                        </a:lnTo>
                        <a:lnTo>
                          <a:pt x="5" y="136"/>
                        </a:lnTo>
                        <a:lnTo>
                          <a:pt x="17" y="127"/>
                        </a:lnTo>
                        <a:lnTo>
                          <a:pt x="18" y="120"/>
                        </a:lnTo>
                        <a:lnTo>
                          <a:pt x="24" y="100"/>
                        </a:lnTo>
                        <a:lnTo>
                          <a:pt x="33" y="75"/>
                        </a:lnTo>
                        <a:lnTo>
                          <a:pt x="38" y="62"/>
                        </a:lnTo>
                        <a:lnTo>
                          <a:pt x="43" y="51"/>
                        </a:lnTo>
                        <a:lnTo>
                          <a:pt x="49" y="42"/>
                        </a:lnTo>
                        <a:lnTo>
                          <a:pt x="51" y="38"/>
                        </a:lnTo>
                        <a:lnTo>
                          <a:pt x="53" y="36"/>
                        </a:lnTo>
                        <a:lnTo>
                          <a:pt x="58" y="31"/>
                        </a:lnTo>
                        <a:lnTo>
                          <a:pt x="65" y="25"/>
                        </a:lnTo>
                        <a:lnTo>
                          <a:pt x="72" y="21"/>
                        </a:lnTo>
                        <a:lnTo>
                          <a:pt x="79" y="16"/>
                        </a:lnTo>
                        <a:lnTo>
                          <a:pt x="87" y="13"/>
                        </a:lnTo>
                        <a:lnTo>
                          <a:pt x="95" y="10"/>
                        </a:lnTo>
                        <a:lnTo>
                          <a:pt x="102" y="8"/>
                        </a:lnTo>
                        <a:lnTo>
                          <a:pt x="107" y="8"/>
                        </a:lnTo>
                        <a:lnTo>
                          <a:pt x="114" y="8"/>
                        </a:lnTo>
                        <a:lnTo>
                          <a:pt x="122" y="11"/>
                        </a:lnTo>
                        <a:lnTo>
                          <a:pt x="127" y="13"/>
                        </a:lnTo>
                        <a:lnTo>
                          <a:pt x="131" y="15"/>
                        </a:lnTo>
                        <a:lnTo>
                          <a:pt x="134" y="18"/>
                        </a:lnTo>
                        <a:lnTo>
                          <a:pt x="135" y="19"/>
                        </a:lnTo>
                        <a:lnTo>
                          <a:pt x="135" y="21"/>
                        </a:lnTo>
                        <a:lnTo>
                          <a:pt x="135" y="23"/>
                        </a:lnTo>
                        <a:lnTo>
                          <a:pt x="134" y="26"/>
                        </a:lnTo>
                        <a:lnTo>
                          <a:pt x="132" y="32"/>
                        </a:lnTo>
                        <a:lnTo>
                          <a:pt x="128" y="37"/>
                        </a:lnTo>
                        <a:lnTo>
                          <a:pt x="124" y="41"/>
                        </a:lnTo>
                        <a:lnTo>
                          <a:pt x="113" y="51"/>
                        </a:lnTo>
                        <a:lnTo>
                          <a:pt x="90" y="69"/>
                        </a:lnTo>
                        <a:lnTo>
                          <a:pt x="90" y="70"/>
                        </a:lnTo>
                        <a:lnTo>
                          <a:pt x="91" y="73"/>
                        </a:lnTo>
                        <a:lnTo>
                          <a:pt x="94" y="83"/>
                        </a:lnTo>
                        <a:lnTo>
                          <a:pt x="95" y="90"/>
                        </a:lnTo>
                        <a:lnTo>
                          <a:pt x="96" y="100"/>
                        </a:lnTo>
                        <a:lnTo>
                          <a:pt x="96" y="112"/>
                        </a:lnTo>
                        <a:lnTo>
                          <a:pt x="96" y="126"/>
                        </a:lnTo>
                        <a:lnTo>
                          <a:pt x="96" y="128"/>
                        </a:lnTo>
                        <a:lnTo>
                          <a:pt x="97" y="127"/>
                        </a:lnTo>
                        <a:lnTo>
                          <a:pt x="107" y="116"/>
                        </a:lnTo>
                        <a:lnTo>
                          <a:pt x="115" y="109"/>
                        </a:lnTo>
                        <a:lnTo>
                          <a:pt x="116" y="109"/>
                        </a:lnTo>
                        <a:lnTo>
                          <a:pt x="116" y="110"/>
                        </a:lnTo>
                        <a:lnTo>
                          <a:pt x="116" y="113"/>
                        </a:lnTo>
                        <a:lnTo>
                          <a:pt x="115" y="120"/>
                        </a:lnTo>
                        <a:lnTo>
                          <a:pt x="114" y="122"/>
                        </a:lnTo>
                        <a:lnTo>
                          <a:pt x="116" y="120"/>
                        </a:lnTo>
                        <a:lnTo>
                          <a:pt x="118" y="117"/>
                        </a:lnTo>
                        <a:lnTo>
                          <a:pt x="120" y="115"/>
                        </a:lnTo>
                        <a:lnTo>
                          <a:pt x="123" y="108"/>
                        </a:lnTo>
                        <a:lnTo>
                          <a:pt x="126" y="99"/>
                        </a:lnTo>
                        <a:lnTo>
                          <a:pt x="128" y="92"/>
                        </a:lnTo>
                        <a:lnTo>
                          <a:pt x="131" y="80"/>
                        </a:lnTo>
                        <a:lnTo>
                          <a:pt x="132" y="76"/>
                        </a:lnTo>
                        <a:lnTo>
                          <a:pt x="134" y="72"/>
                        </a:lnTo>
                        <a:lnTo>
                          <a:pt x="136" y="69"/>
                        </a:lnTo>
                        <a:lnTo>
                          <a:pt x="140" y="65"/>
                        </a:lnTo>
                        <a:lnTo>
                          <a:pt x="143" y="63"/>
                        </a:lnTo>
                        <a:lnTo>
                          <a:pt x="145" y="63"/>
                        </a:lnTo>
                        <a:lnTo>
                          <a:pt x="147" y="63"/>
                        </a:lnTo>
                        <a:lnTo>
                          <a:pt x="148" y="64"/>
                        </a:lnTo>
                        <a:lnTo>
                          <a:pt x="150" y="66"/>
                        </a:lnTo>
                        <a:lnTo>
                          <a:pt x="151" y="70"/>
                        </a:lnTo>
                        <a:lnTo>
                          <a:pt x="152" y="74"/>
                        </a:lnTo>
                        <a:lnTo>
                          <a:pt x="153" y="74"/>
                        </a:lnTo>
                        <a:lnTo>
                          <a:pt x="154" y="66"/>
                        </a:lnTo>
                        <a:lnTo>
                          <a:pt x="154" y="60"/>
                        </a:lnTo>
                        <a:lnTo>
                          <a:pt x="153" y="57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7" name="Freeform 27"/>
                  <p:cNvSpPr>
                    <a:spLocks/>
                  </p:cNvSpPr>
                  <p:nvPr/>
                </p:nvSpPr>
                <p:spPr bwMode="auto">
                  <a:xfrm>
                    <a:off x="3925871" y="3765541"/>
                    <a:ext cx="41275" cy="23813"/>
                  </a:xfrm>
                  <a:custGeom>
                    <a:avLst/>
                    <a:gdLst/>
                    <a:ahLst/>
                    <a:cxnLst>
                      <a:cxn ang="0">
                        <a:pos x="26" y="13"/>
                      </a:cxn>
                      <a:cxn ang="0">
                        <a:pos x="26" y="13"/>
                      </a:cxn>
                      <a:cxn ang="0">
                        <a:pos x="26" y="11"/>
                      </a:cxn>
                      <a:cxn ang="0">
                        <a:pos x="26" y="8"/>
                      </a:cxn>
                      <a:cxn ang="0">
                        <a:pos x="24" y="2"/>
                      </a:cxn>
                      <a:cxn ang="0">
                        <a:pos x="24" y="1"/>
                      </a:cxn>
                      <a:cxn ang="0">
                        <a:pos x="21" y="1"/>
                      </a:cxn>
                      <a:cxn ang="0">
                        <a:pos x="16" y="0"/>
                      </a:cxn>
                      <a:cxn ang="0">
                        <a:pos x="10" y="0"/>
                      </a:cxn>
                      <a:cxn ang="0">
                        <a:pos x="2" y="1"/>
                      </a:cxn>
                      <a:cxn ang="0">
                        <a:pos x="1" y="1"/>
                      </a:cxn>
                      <a:cxn ang="0">
                        <a:pos x="1" y="5"/>
                      </a:cxn>
                      <a:cxn ang="0">
                        <a:pos x="0" y="12"/>
                      </a:cxn>
                      <a:cxn ang="0">
                        <a:pos x="0" y="15"/>
                      </a:cxn>
                      <a:cxn ang="0">
                        <a:pos x="1" y="15"/>
                      </a:cxn>
                      <a:cxn ang="0">
                        <a:pos x="4" y="15"/>
                      </a:cxn>
                      <a:cxn ang="0">
                        <a:pos x="10" y="15"/>
                      </a:cxn>
                      <a:cxn ang="0">
                        <a:pos x="17" y="15"/>
                      </a:cxn>
                      <a:cxn ang="0">
                        <a:pos x="26" y="13"/>
                      </a:cxn>
                    </a:cxnLst>
                    <a:rect l="0" t="0" r="r" b="b"/>
                    <a:pathLst>
                      <a:path w="26" h="15">
                        <a:moveTo>
                          <a:pt x="26" y="13"/>
                        </a:moveTo>
                        <a:lnTo>
                          <a:pt x="26" y="13"/>
                        </a:lnTo>
                        <a:lnTo>
                          <a:pt x="26" y="11"/>
                        </a:lnTo>
                        <a:lnTo>
                          <a:pt x="26" y="8"/>
                        </a:lnTo>
                        <a:lnTo>
                          <a:pt x="24" y="2"/>
                        </a:lnTo>
                        <a:lnTo>
                          <a:pt x="24" y="1"/>
                        </a:lnTo>
                        <a:lnTo>
                          <a:pt x="21" y="1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2" y="1"/>
                        </a:lnTo>
                        <a:lnTo>
                          <a:pt x="1" y="1"/>
                        </a:lnTo>
                        <a:lnTo>
                          <a:pt x="1" y="5"/>
                        </a:lnTo>
                        <a:lnTo>
                          <a:pt x="0" y="12"/>
                        </a:lnTo>
                        <a:lnTo>
                          <a:pt x="0" y="15"/>
                        </a:lnTo>
                        <a:lnTo>
                          <a:pt x="1" y="15"/>
                        </a:lnTo>
                        <a:lnTo>
                          <a:pt x="4" y="15"/>
                        </a:lnTo>
                        <a:lnTo>
                          <a:pt x="10" y="15"/>
                        </a:lnTo>
                        <a:lnTo>
                          <a:pt x="17" y="15"/>
                        </a:lnTo>
                        <a:lnTo>
                          <a:pt x="26" y="13"/>
                        </a:lnTo>
                        <a:close/>
                      </a:path>
                    </a:pathLst>
                  </a:custGeom>
                  <a:solidFill>
                    <a:srgbClr val="B3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8" name="Freeform 28"/>
                  <p:cNvSpPr>
                    <a:spLocks/>
                  </p:cNvSpPr>
                  <p:nvPr/>
                </p:nvSpPr>
                <p:spPr bwMode="auto">
                  <a:xfrm>
                    <a:off x="3979846" y="3643303"/>
                    <a:ext cx="38100" cy="80963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5" y="1"/>
                      </a:cxn>
                      <a:cxn ang="0">
                        <a:pos x="0" y="4"/>
                      </a:cxn>
                      <a:cxn ang="0">
                        <a:pos x="0" y="5"/>
                      </a:cxn>
                      <a:cxn ang="0">
                        <a:pos x="2" y="9"/>
                      </a:cxn>
                      <a:cxn ang="0">
                        <a:pos x="6" y="18"/>
                      </a:cxn>
                      <a:cxn ang="0">
                        <a:pos x="11" y="32"/>
                      </a:cxn>
                      <a:cxn ang="0">
                        <a:pos x="17" y="50"/>
                      </a:cxn>
                      <a:cxn ang="0">
                        <a:pos x="17" y="51"/>
                      </a:cxn>
                      <a:cxn ang="0">
                        <a:pos x="24" y="46"/>
                      </a:cxn>
                      <a:cxn ang="0">
                        <a:pos x="24" y="45"/>
                      </a:cxn>
                      <a:cxn ang="0">
                        <a:pos x="19" y="30"/>
                      </a:cxn>
                      <a:cxn ang="0">
                        <a:pos x="13" y="17"/>
                      </a:cxn>
                      <a:cxn ang="0">
                        <a:pos x="9" y="7"/>
                      </a:cxn>
                      <a:cxn ang="0">
                        <a:pos x="6" y="1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4" h="51">
                        <a:moveTo>
                          <a:pt x="6" y="0"/>
                        </a:moveTo>
                        <a:lnTo>
                          <a:pt x="5" y="1"/>
                        </a:lnTo>
                        <a:lnTo>
                          <a:pt x="0" y="4"/>
                        </a:lnTo>
                        <a:lnTo>
                          <a:pt x="0" y="5"/>
                        </a:lnTo>
                        <a:lnTo>
                          <a:pt x="2" y="9"/>
                        </a:lnTo>
                        <a:lnTo>
                          <a:pt x="6" y="18"/>
                        </a:lnTo>
                        <a:lnTo>
                          <a:pt x="11" y="32"/>
                        </a:lnTo>
                        <a:lnTo>
                          <a:pt x="17" y="50"/>
                        </a:lnTo>
                        <a:lnTo>
                          <a:pt x="17" y="51"/>
                        </a:lnTo>
                        <a:lnTo>
                          <a:pt x="24" y="46"/>
                        </a:lnTo>
                        <a:lnTo>
                          <a:pt x="24" y="45"/>
                        </a:lnTo>
                        <a:lnTo>
                          <a:pt x="19" y="30"/>
                        </a:lnTo>
                        <a:lnTo>
                          <a:pt x="13" y="17"/>
                        </a:lnTo>
                        <a:lnTo>
                          <a:pt x="9" y="7"/>
                        </a:lnTo>
                        <a:lnTo>
                          <a:pt x="6" y="1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99" name="Freeform 29"/>
                  <p:cNvSpPr>
                    <a:spLocks/>
                  </p:cNvSpPr>
                  <p:nvPr/>
                </p:nvSpPr>
                <p:spPr bwMode="auto">
                  <a:xfrm>
                    <a:off x="3921108" y="3724266"/>
                    <a:ext cx="100013" cy="171450"/>
                  </a:xfrm>
                  <a:custGeom>
                    <a:avLst/>
                    <a:gdLst/>
                    <a:ahLst/>
                    <a:cxnLst>
                      <a:cxn ang="0">
                        <a:pos x="4" y="108"/>
                      </a:cxn>
                      <a:cxn ang="0">
                        <a:pos x="5" y="107"/>
                      </a:cxn>
                      <a:cxn ang="0">
                        <a:pos x="31" y="85"/>
                      </a:cxn>
                      <a:cxn ang="0">
                        <a:pos x="63" y="58"/>
                      </a:cxn>
                      <a:cxn ang="0">
                        <a:pos x="63" y="58"/>
                      </a:cxn>
                      <a:cxn ang="0">
                        <a:pos x="63" y="44"/>
                      </a:cxn>
                      <a:cxn ang="0">
                        <a:pos x="63" y="33"/>
                      </a:cxn>
                      <a:cxn ang="0">
                        <a:pos x="62" y="23"/>
                      </a:cxn>
                      <a:cxn ang="0">
                        <a:pos x="61" y="16"/>
                      </a:cxn>
                      <a:cxn ang="0">
                        <a:pos x="59" y="5"/>
                      </a:cxn>
                      <a:cxn ang="0">
                        <a:pos x="57" y="0"/>
                      </a:cxn>
                      <a:cxn ang="0">
                        <a:pos x="57" y="0"/>
                      </a:cxn>
                      <a:cxn ang="0">
                        <a:pos x="56" y="0"/>
                      </a:cxn>
                      <a:cxn ang="0">
                        <a:pos x="24" y="25"/>
                      </a:cxn>
                      <a:cxn ang="0">
                        <a:pos x="29" y="26"/>
                      </a:cxn>
                      <a:cxn ang="0">
                        <a:pos x="29" y="26"/>
                      </a:cxn>
                      <a:cxn ang="0">
                        <a:pos x="30" y="31"/>
                      </a:cxn>
                      <a:cxn ang="0">
                        <a:pos x="30" y="35"/>
                      </a:cxn>
                      <a:cxn ang="0">
                        <a:pos x="31" y="39"/>
                      </a:cxn>
                      <a:cxn ang="0">
                        <a:pos x="30" y="40"/>
                      </a:cxn>
                      <a:cxn ang="0">
                        <a:pos x="20" y="42"/>
                      </a:cxn>
                      <a:cxn ang="0">
                        <a:pos x="13" y="42"/>
                      </a:cxn>
                      <a:cxn ang="0">
                        <a:pos x="6" y="42"/>
                      </a:cxn>
                      <a:cxn ang="0">
                        <a:pos x="3" y="42"/>
                      </a:cxn>
                      <a:cxn ang="0">
                        <a:pos x="0" y="45"/>
                      </a:cxn>
                      <a:cxn ang="0">
                        <a:pos x="0" y="46"/>
                      </a:cxn>
                      <a:cxn ang="0">
                        <a:pos x="1" y="51"/>
                      </a:cxn>
                      <a:cxn ang="0">
                        <a:pos x="2" y="64"/>
                      </a:cxn>
                      <a:cxn ang="0">
                        <a:pos x="4" y="83"/>
                      </a:cxn>
                      <a:cxn ang="0">
                        <a:pos x="4" y="93"/>
                      </a:cxn>
                      <a:cxn ang="0">
                        <a:pos x="4" y="106"/>
                      </a:cxn>
                      <a:cxn ang="0">
                        <a:pos x="4" y="108"/>
                      </a:cxn>
                    </a:cxnLst>
                    <a:rect l="0" t="0" r="r" b="b"/>
                    <a:pathLst>
                      <a:path w="63" h="108">
                        <a:moveTo>
                          <a:pt x="4" y="108"/>
                        </a:moveTo>
                        <a:lnTo>
                          <a:pt x="5" y="107"/>
                        </a:lnTo>
                        <a:lnTo>
                          <a:pt x="31" y="85"/>
                        </a:lnTo>
                        <a:lnTo>
                          <a:pt x="63" y="58"/>
                        </a:lnTo>
                        <a:lnTo>
                          <a:pt x="63" y="58"/>
                        </a:lnTo>
                        <a:lnTo>
                          <a:pt x="63" y="44"/>
                        </a:lnTo>
                        <a:lnTo>
                          <a:pt x="63" y="33"/>
                        </a:lnTo>
                        <a:lnTo>
                          <a:pt x="62" y="23"/>
                        </a:lnTo>
                        <a:lnTo>
                          <a:pt x="61" y="16"/>
                        </a:lnTo>
                        <a:lnTo>
                          <a:pt x="59" y="5"/>
                        </a:lnTo>
                        <a:lnTo>
                          <a:pt x="57" y="0"/>
                        </a:lnTo>
                        <a:lnTo>
                          <a:pt x="57" y="0"/>
                        </a:lnTo>
                        <a:lnTo>
                          <a:pt x="56" y="0"/>
                        </a:lnTo>
                        <a:lnTo>
                          <a:pt x="24" y="25"/>
                        </a:lnTo>
                        <a:lnTo>
                          <a:pt x="29" y="26"/>
                        </a:lnTo>
                        <a:lnTo>
                          <a:pt x="29" y="26"/>
                        </a:lnTo>
                        <a:lnTo>
                          <a:pt x="30" y="31"/>
                        </a:lnTo>
                        <a:lnTo>
                          <a:pt x="30" y="35"/>
                        </a:lnTo>
                        <a:lnTo>
                          <a:pt x="31" y="39"/>
                        </a:lnTo>
                        <a:lnTo>
                          <a:pt x="30" y="40"/>
                        </a:lnTo>
                        <a:lnTo>
                          <a:pt x="20" y="42"/>
                        </a:lnTo>
                        <a:lnTo>
                          <a:pt x="13" y="42"/>
                        </a:lnTo>
                        <a:lnTo>
                          <a:pt x="6" y="42"/>
                        </a:lnTo>
                        <a:lnTo>
                          <a:pt x="3" y="42"/>
                        </a:lnTo>
                        <a:lnTo>
                          <a:pt x="0" y="45"/>
                        </a:lnTo>
                        <a:lnTo>
                          <a:pt x="0" y="46"/>
                        </a:lnTo>
                        <a:lnTo>
                          <a:pt x="1" y="51"/>
                        </a:lnTo>
                        <a:lnTo>
                          <a:pt x="2" y="64"/>
                        </a:lnTo>
                        <a:lnTo>
                          <a:pt x="4" y="83"/>
                        </a:lnTo>
                        <a:lnTo>
                          <a:pt x="4" y="93"/>
                        </a:lnTo>
                        <a:lnTo>
                          <a:pt x="4" y="106"/>
                        </a:lnTo>
                        <a:lnTo>
                          <a:pt x="4" y="108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0" name="Freeform 30"/>
                  <p:cNvSpPr>
                    <a:spLocks/>
                  </p:cNvSpPr>
                  <p:nvPr/>
                </p:nvSpPr>
                <p:spPr bwMode="auto">
                  <a:xfrm>
                    <a:off x="3990958" y="3625841"/>
                    <a:ext cx="92075" cy="88900"/>
                  </a:xfrm>
                  <a:custGeom>
                    <a:avLst/>
                    <a:gdLst/>
                    <a:ahLst/>
                    <a:cxnLst>
                      <a:cxn ang="0">
                        <a:pos x="18" y="56"/>
                      </a:cxn>
                      <a:cxn ang="0">
                        <a:pos x="19" y="55"/>
                      </a:cxn>
                      <a:cxn ang="0">
                        <a:pos x="38" y="39"/>
                      </a:cxn>
                      <a:cxn ang="0">
                        <a:pos x="46" y="32"/>
                      </a:cxn>
                      <a:cxn ang="0">
                        <a:pos x="48" y="30"/>
                      </a:cxn>
                      <a:cxn ang="0">
                        <a:pos x="53" y="25"/>
                      </a:cxn>
                      <a:cxn ang="0">
                        <a:pos x="55" y="22"/>
                      </a:cxn>
                      <a:cxn ang="0">
                        <a:pos x="57" y="19"/>
                      </a:cxn>
                      <a:cxn ang="0">
                        <a:pos x="58" y="15"/>
                      </a:cxn>
                      <a:cxn ang="0">
                        <a:pos x="58" y="12"/>
                      </a:cxn>
                      <a:cxn ang="0">
                        <a:pos x="58" y="11"/>
                      </a:cxn>
                      <a:cxn ang="0">
                        <a:pos x="57" y="10"/>
                      </a:cxn>
                      <a:cxn ang="0">
                        <a:pos x="54" y="7"/>
                      </a:cxn>
                      <a:cxn ang="0">
                        <a:pos x="51" y="5"/>
                      </a:cxn>
                      <a:cxn ang="0">
                        <a:pos x="46" y="3"/>
                      </a:cxn>
                      <a:cxn ang="0">
                        <a:pos x="37" y="2"/>
                      </a:cxn>
                      <a:cxn ang="0">
                        <a:pos x="32" y="0"/>
                      </a:cxn>
                      <a:cxn ang="0">
                        <a:pos x="25" y="0"/>
                      </a:cxn>
                      <a:cxn ang="0">
                        <a:pos x="18" y="3"/>
                      </a:cxn>
                      <a:cxn ang="0">
                        <a:pos x="9" y="6"/>
                      </a:cxn>
                      <a:cxn ang="0">
                        <a:pos x="1" y="11"/>
                      </a:cxn>
                      <a:cxn ang="0">
                        <a:pos x="0" y="11"/>
                      </a:cxn>
                      <a:cxn ang="0">
                        <a:pos x="1" y="11"/>
                      </a:cxn>
                      <a:cxn ang="0">
                        <a:pos x="3" y="16"/>
                      </a:cxn>
                      <a:cxn ang="0">
                        <a:pos x="7" y="26"/>
                      </a:cxn>
                      <a:cxn ang="0">
                        <a:pos x="12" y="39"/>
                      </a:cxn>
                      <a:cxn ang="0">
                        <a:pos x="17" y="55"/>
                      </a:cxn>
                      <a:cxn ang="0">
                        <a:pos x="18" y="56"/>
                      </a:cxn>
                    </a:cxnLst>
                    <a:rect l="0" t="0" r="r" b="b"/>
                    <a:pathLst>
                      <a:path w="58" h="56">
                        <a:moveTo>
                          <a:pt x="18" y="56"/>
                        </a:moveTo>
                        <a:lnTo>
                          <a:pt x="19" y="55"/>
                        </a:lnTo>
                        <a:lnTo>
                          <a:pt x="38" y="39"/>
                        </a:lnTo>
                        <a:lnTo>
                          <a:pt x="46" y="32"/>
                        </a:lnTo>
                        <a:lnTo>
                          <a:pt x="48" y="30"/>
                        </a:lnTo>
                        <a:lnTo>
                          <a:pt x="53" y="25"/>
                        </a:lnTo>
                        <a:lnTo>
                          <a:pt x="55" y="22"/>
                        </a:lnTo>
                        <a:lnTo>
                          <a:pt x="57" y="19"/>
                        </a:lnTo>
                        <a:lnTo>
                          <a:pt x="58" y="15"/>
                        </a:lnTo>
                        <a:lnTo>
                          <a:pt x="58" y="12"/>
                        </a:lnTo>
                        <a:lnTo>
                          <a:pt x="58" y="11"/>
                        </a:lnTo>
                        <a:lnTo>
                          <a:pt x="57" y="10"/>
                        </a:lnTo>
                        <a:lnTo>
                          <a:pt x="54" y="7"/>
                        </a:lnTo>
                        <a:lnTo>
                          <a:pt x="51" y="5"/>
                        </a:lnTo>
                        <a:lnTo>
                          <a:pt x="46" y="3"/>
                        </a:lnTo>
                        <a:lnTo>
                          <a:pt x="37" y="2"/>
                        </a:lnTo>
                        <a:lnTo>
                          <a:pt x="32" y="0"/>
                        </a:lnTo>
                        <a:lnTo>
                          <a:pt x="25" y="0"/>
                        </a:lnTo>
                        <a:lnTo>
                          <a:pt x="18" y="3"/>
                        </a:lnTo>
                        <a:lnTo>
                          <a:pt x="9" y="6"/>
                        </a:lnTo>
                        <a:lnTo>
                          <a:pt x="1" y="11"/>
                        </a:lnTo>
                        <a:lnTo>
                          <a:pt x="0" y="11"/>
                        </a:lnTo>
                        <a:lnTo>
                          <a:pt x="1" y="11"/>
                        </a:lnTo>
                        <a:lnTo>
                          <a:pt x="3" y="16"/>
                        </a:lnTo>
                        <a:lnTo>
                          <a:pt x="7" y="26"/>
                        </a:lnTo>
                        <a:lnTo>
                          <a:pt x="12" y="39"/>
                        </a:lnTo>
                        <a:lnTo>
                          <a:pt x="17" y="55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1" name="Freeform 31"/>
                  <p:cNvSpPr>
                    <a:spLocks/>
                  </p:cNvSpPr>
                  <p:nvPr/>
                </p:nvSpPr>
                <p:spPr bwMode="auto">
                  <a:xfrm>
                    <a:off x="3873483" y="3881428"/>
                    <a:ext cx="39688" cy="33338"/>
                  </a:xfrm>
                  <a:custGeom>
                    <a:avLst/>
                    <a:gdLst/>
                    <a:ahLst/>
                    <a:cxnLst>
                      <a:cxn ang="0">
                        <a:pos x="19" y="2"/>
                      </a:cxn>
                      <a:cxn ang="0">
                        <a:pos x="19" y="2"/>
                      </a:cxn>
                      <a:cxn ang="0">
                        <a:pos x="17" y="1"/>
                      </a:cxn>
                      <a:cxn ang="0">
                        <a:pos x="15" y="0"/>
                      </a:cxn>
                      <a:cxn ang="0">
                        <a:pos x="11" y="1"/>
                      </a:cxn>
                      <a:cxn ang="0">
                        <a:pos x="6" y="2"/>
                      </a:cxn>
                      <a:cxn ang="0">
                        <a:pos x="2" y="6"/>
                      </a:cxn>
                      <a:cxn ang="0">
                        <a:pos x="0" y="6"/>
                      </a:cxn>
                      <a:cxn ang="0">
                        <a:pos x="2" y="6"/>
                      </a:cxn>
                      <a:cxn ang="0">
                        <a:pos x="6" y="7"/>
                      </a:cxn>
                      <a:cxn ang="0">
                        <a:pos x="10" y="8"/>
                      </a:cxn>
                      <a:cxn ang="0">
                        <a:pos x="13" y="10"/>
                      </a:cxn>
                      <a:cxn ang="0">
                        <a:pos x="16" y="11"/>
                      </a:cxn>
                      <a:cxn ang="0">
                        <a:pos x="19" y="13"/>
                      </a:cxn>
                      <a:cxn ang="0">
                        <a:pos x="20" y="15"/>
                      </a:cxn>
                      <a:cxn ang="0">
                        <a:pos x="23" y="19"/>
                      </a:cxn>
                      <a:cxn ang="0">
                        <a:pos x="24" y="21"/>
                      </a:cxn>
                      <a:cxn ang="0">
                        <a:pos x="24" y="19"/>
                      </a:cxn>
                      <a:cxn ang="0">
                        <a:pos x="25" y="14"/>
                      </a:cxn>
                      <a:cxn ang="0">
                        <a:pos x="24" y="9"/>
                      </a:cxn>
                      <a:cxn ang="0">
                        <a:pos x="22" y="5"/>
                      </a:cxn>
                      <a:cxn ang="0">
                        <a:pos x="21" y="3"/>
                      </a:cxn>
                      <a:cxn ang="0">
                        <a:pos x="19" y="2"/>
                      </a:cxn>
                    </a:cxnLst>
                    <a:rect l="0" t="0" r="r" b="b"/>
                    <a:pathLst>
                      <a:path w="25" h="21">
                        <a:moveTo>
                          <a:pt x="19" y="2"/>
                        </a:moveTo>
                        <a:lnTo>
                          <a:pt x="19" y="2"/>
                        </a:lnTo>
                        <a:lnTo>
                          <a:pt x="17" y="1"/>
                        </a:lnTo>
                        <a:lnTo>
                          <a:pt x="15" y="0"/>
                        </a:lnTo>
                        <a:lnTo>
                          <a:pt x="11" y="1"/>
                        </a:lnTo>
                        <a:lnTo>
                          <a:pt x="6" y="2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6" y="7"/>
                        </a:lnTo>
                        <a:lnTo>
                          <a:pt x="10" y="8"/>
                        </a:lnTo>
                        <a:lnTo>
                          <a:pt x="13" y="10"/>
                        </a:lnTo>
                        <a:lnTo>
                          <a:pt x="16" y="11"/>
                        </a:lnTo>
                        <a:lnTo>
                          <a:pt x="19" y="13"/>
                        </a:lnTo>
                        <a:lnTo>
                          <a:pt x="20" y="15"/>
                        </a:lnTo>
                        <a:lnTo>
                          <a:pt x="23" y="19"/>
                        </a:lnTo>
                        <a:lnTo>
                          <a:pt x="24" y="21"/>
                        </a:lnTo>
                        <a:lnTo>
                          <a:pt x="24" y="19"/>
                        </a:lnTo>
                        <a:lnTo>
                          <a:pt x="25" y="14"/>
                        </a:lnTo>
                        <a:lnTo>
                          <a:pt x="24" y="9"/>
                        </a:lnTo>
                        <a:lnTo>
                          <a:pt x="22" y="5"/>
                        </a:lnTo>
                        <a:lnTo>
                          <a:pt x="21" y="3"/>
                        </a:lnTo>
                        <a:lnTo>
                          <a:pt x="19" y="2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2" name="Freeform 32"/>
                  <p:cNvSpPr>
                    <a:spLocks/>
                  </p:cNvSpPr>
                  <p:nvPr/>
                </p:nvSpPr>
                <p:spPr bwMode="auto">
                  <a:xfrm>
                    <a:off x="3898883" y="3651241"/>
                    <a:ext cx="106363" cy="160338"/>
                  </a:xfrm>
                  <a:custGeom>
                    <a:avLst/>
                    <a:gdLst/>
                    <a:ahLst/>
                    <a:cxnLst>
                      <a:cxn ang="0">
                        <a:pos x="50" y="0"/>
                      </a:cxn>
                      <a:cxn ang="0">
                        <a:pos x="50" y="0"/>
                      </a:cxn>
                      <a:cxn ang="0">
                        <a:pos x="42" y="7"/>
                      </a:cxn>
                      <a:cxn ang="0">
                        <a:pos x="36" y="12"/>
                      </a:cxn>
                      <a:cxn ang="0">
                        <a:pos x="34" y="15"/>
                      </a:cxn>
                      <a:cxn ang="0">
                        <a:pos x="32" y="18"/>
                      </a:cxn>
                      <a:cxn ang="0">
                        <a:pos x="27" y="28"/>
                      </a:cxn>
                      <a:cxn ang="0">
                        <a:pos x="21" y="38"/>
                      </a:cxn>
                      <a:cxn ang="0">
                        <a:pos x="16" y="51"/>
                      </a:cxn>
                      <a:cxn ang="0">
                        <a:pos x="7" y="76"/>
                      </a:cxn>
                      <a:cxn ang="0">
                        <a:pos x="1" y="96"/>
                      </a:cxn>
                      <a:cxn ang="0">
                        <a:pos x="0" y="101"/>
                      </a:cxn>
                      <a:cxn ang="0">
                        <a:pos x="16" y="88"/>
                      </a:cxn>
                      <a:cxn ang="0">
                        <a:pos x="16" y="87"/>
                      </a:cxn>
                      <a:cxn ang="0">
                        <a:pos x="16" y="82"/>
                      </a:cxn>
                      <a:cxn ang="0">
                        <a:pos x="16" y="76"/>
                      </a:cxn>
                      <a:cxn ang="0">
                        <a:pos x="18" y="71"/>
                      </a:cxn>
                      <a:cxn ang="0">
                        <a:pos x="18" y="71"/>
                      </a:cxn>
                      <a:cxn ang="0">
                        <a:pos x="23" y="71"/>
                      </a:cxn>
                      <a:cxn ang="0">
                        <a:pos x="28" y="70"/>
                      </a:cxn>
                      <a:cxn ang="0">
                        <a:pos x="36" y="71"/>
                      </a:cxn>
                      <a:cxn ang="0">
                        <a:pos x="67" y="47"/>
                      </a:cxn>
                      <a:cxn ang="0">
                        <a:pos x="67" y="46"/>
                      </a:cxn>
                      <a:cxn ang="0">
                        <a:pos x="62" y="29"/>
                      </a:cxn>
                      <a:cxn ang="0">
                        <a:pos x="57" y="15"/>
                      </a:cxn>
                      <a:cxn ang="0">
                        <a:pos x="53" y="5"/>
                      </a:cxn>
                      <a:cxn ang="0">
                        <a:pos x="50" y="0"/>
                      </a:cxn>
                      <a:cxn ang="0">
                        <a:pos x="50" y="0"/>
                      </a:cxn>
                    </a:cxnLst>
                    <a:rect l="0" t="0" r="r" b="b"/>
                    <a:pathLst>
                      <a:path w="67" h="101">
                        <a:moveTo>
                          <a:pt x="50" y="0"/>
                        </a:moveTo>
                        <a:lnTo>
                          <a:pt x="50" y="0"/>
                        </a:lnTo>
                        <a:lnTo>
                          <a:pt x="42" y="7"/>
                        </a:lnTo>
                        <a:lnTo>
                          <a:pt x="36" y="12"/>
                        </a:lnTo>
                        <a:lnTo>
                          <a:pt x="34" y="15"/>
                        </a:lnTo>
                        <a:lnTo>
                          <a:pt x="32" y="18"/>
                        </a:lnTo>
                        <a:lnTo>
                          <a:pt x="27" y="28"/>
                        </a:lnTo>
                        <a:lnTo>
                          <a:pt x="21" y="38"/>
                        </a:lnTo>
                        <a:lnTo>
                          <a:pt x="16" y="51"/>
                        </a:lnTo>
                        <a:lnTo>
                          <a:pt x="7" y="76"/>
                        </a:lnTo>
                        <a:lnTo>
                          <a:pt x="1" y="96"/>
                        </a:lnTo>
                        <a:lnTo>
                          <a:pt x="0" y="101"/>
                        </a:lnTo>
                        <a:lnTo>
                          <a:pt x="16" y="88"/>
                        </a:lnTo>
                        <a:lnTo>
                          <a:pt x="16" y="87"/>
                        </a:lnTo>
                        <a:lnTo>
                          <a:pt x="16" y="82"/>
                        </a:lnTo>
                        <a:lnTo>
                          <a:pt x="16" y="76"/>
                        </a:lnTo>
                        <a:lnTo>
                          <a:pt x="18" y="71"/>
                        </a:lnTo>
                        <a:lnTo>
                          <a:pt x="18" y="71"/>
                        </a:lnTo>
                        <a:lnTo>
                          <a:pt x="23" y="71"/>
                        </a:lnTo>
                        <a:lnTo>
                          <a:pt x="28" y="70"/>
                        </a:lnTo>
                        <a:lnTo>
                          <a:pt x="36" y="71"/>
                        </a:lnTo>
                        <a:lnTo>
                          <a:pt x="67" y="47"/>
                        </a:lnTo>
                        <a:lnTo>
                          <a:pt x="67" y="46"/>
                        </a:lnTo>
                        <a:lnTo>
                          <a:pt x="62" y="29"/>
                        </a:lnTo>
                        <a:lnTo>
                          <a:pt x="57" y="15"/>
                        </a:lnTo>
                        <a:lnTo>
                          <a:pt x="53" y="5"/>
                        </a:lnTo>
                        <a:lnTo>
                          <a:pt x="50" y="0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3" name="Freeform 33"/>
                  <p:cNvSpPr>
                    <a:spLocks/>
                  </p:cNvSpPr>
                  <p:nvPr/>
                </p:nvSpPr>
                <p:spPr bwMode="auto">
                  <a:xfrm>
                    <a:off x="3832208" y="3916353"/>
                    <a:ext cx="69850" cy="74613"/>
                  </a:xfrm>
                  <a:custGeom>
                    <a:avLst/>
                    <a:gdLst/>
                    <a:ahLst/>
                    <a:cxnLst>
                      <a:cxn ang="0">
                        <a:pos x="0" y="37"/>
                      </a:cxn>
                      <a:cxn ang="0">
                        <a:pos x="0" y="37"/>
                      </a:cxn>
                      <a:cxn ang="0">
                        <a:pos x="3" y="42"/>
                      </a:cxn>
                      <a:cxn ang="0">
                        <a:pos x="6" y="45"/>
                      </a:cxn>
                      <a:cxn ang="0">
                        <a:pos x="8" y="46"/>
                      </a:cxn>
                      <a:cxn ang="0">
                        <a:pos x="10" y="47"/>
                      </a:cxn>
                      <a:cxn ang="0">
                        <a:pos x="13" y="47"/>
                      </a:cxn>
                      <a:cxn ang="0">
                        <a:pos x="17" y="47"/>
                      </a:cxn>
                      <a:cxn ang="0">
                        <a:pos x="22" y="46"/>
                      </a:cxn>
                      <a:cxn ang="0">
                        <a:pos x="27" y="43"/>
                      </a:cxn>
                      <a:cxn ang="0">
                        <a:pos x="31" y="39"/>
                      </a:cxn>
                      <a:cxn ang="0">
                        <a:pos x="37" y="34"/>
                      </a:cxn>
                      <a:cxn ang="0">
                        <a:pos x="39" y="30"/>
                      </a:cxn>
                      <a:cxn ang="0">
                        <a:pos x="42" y="26"/>
                      </a:cxn>
                      <a:cxn ang="0">
                        <a:pos x="43" y="21"/>
                      </a:cxn>
                      <a:cxn ang="0">
                        <a:pos x="44" y="17"/>
                      </a:cxn>
                      <a:cxn ang="0">
                        <a:pos x="43" y="12"/>
                      </a:cxn>
                      <a:cxn ang="0">
                        <a:pos x="42" y="9"/>
                      </a:cxn>
                      <a:cxn ang="0">
                        <a:pos x="40" y="6"/>
                      </a:cxn>
                      <a:cxn ang="0">
                        <a:pos x="38" y="3"/>
                      </a:cxn>
                      <a:cxn ang="0">
                        <a:pos x="35" y="1"/>
                      </a:cxn>
                      <a:cxn ang="0">
                        <a:pos x="31" y="0"/>
                      </a:cxn>
                      <a:cxn ang="0">
                        <a:pos x="28" y="0"/>
                      </a:cxn>
                      <a:cxn ang="0">
                        <a:pos x="24" y="1"/>
                      </a:cxn>
                      <a:cxn ang="0">
                        <a:pos x="20" y="2"/>
                      </a:cxn>
                      <a:cxn ang="0">
                        <a:pos x="16" y="4"/>
                      </a:cxn>
                      <a:cxn ang="0">
                        <a:pos x="12" y="8"/>
                      </a:cxn>
                      <a:cxn ang="0">
                        <a:pos x="8" y="11"/>
                      </a:cxn>
                      <a:cxn ang="0">
                        <a:pos x="4" y="23"/>
                      </a:cxn>
                      <a:cxn ang="0">
                        <a:pos x="2" y="32"/>
                      </a:cxn>
                      <a:cxn ang="0">
                        <a:pos x="0" y="37"/>
                      </a:cxn>
                    </a:cxnLst>
                    <a:rect l="0" t="0" r="r" b="b"/>
                    <a:pathLst>
                      <a:path w="44" h="47">
                        <a:moveTo>
                          <a:pt x="0" y="37"/>
                        </a:moveTo>
                        <a:lnTo>
                          <a:pt x="0" y="37"/>
                        </a:lnTo>
                        <a:lnTo>
                          <a:pt x="3" y="42"/>
                        </a:lnTo>
                        <a:lnTo>
                          <a:pt x="6" y="45"/>
                        </a:lnTo>
                        <a:lnTo>
                          <a:pt x="8" y="46"/>
                        </a:lnTo>
                        <a:lnTo>
                          <a:pt x="10" y="47"/>
                        </a:lnTo>
                        <a:lnTo>
                          <a:pt x="13" y="47"/>
                        </a:lnTo>
                        <a:lnTo>
                          <a:pt x="17" y="47"/>
                        </a:lnTo>
                        <a:lnTo>
                          <a:pt x="22" y="46"/>
                        </a:lnTo>
                        <a:lnTo>
                          <a:pt x="27" y="43"/>
                        </a:lnTo>
                        <a:lnTo>
                          <a:pt x="31" y="39"/>
                        </a:lnTo>
                        <a:lnTo>
                          <a:pt x="37" y="34"/>
                        </a:lnTo>
                        <a:lnTo>
                          <a:pt x="39" y="30"/>
                        </a:lnTo>
                        <a:lnTo>
                          <a:pt x="42" y="26"/>
                        </a:lnTo>
                        <a:lnTo>
                          <a:pt x="43" y="21"/>
                        </a:lnTo>
                        <a:lnTo>
                          <a:pt x="44" y="17"/>
                        </a:lnTo>
                        <a:lnTo>
                          <a:pt x="43" y="12"/>
                        </a:lnTo>
                        <a:lnTo>
                          <a:pt x="42" y="9"/>
                        </a:lnTo>
                        <a:lnTo>
                          <a:pt x="40" y="6"/>
                        </a:lnTo>
                        <a:lnTo>
                          <a:pt x="38" y="3"/>
                        </a:lnTo>
                        <a:lnTo>
                          <a:pt x="35" y="1"/>
                        </a:lnTo>
                        <a:lnTo>
                          <a:pt x="31" y="0"/>
                        </a:lnTo>
                        <a:lnTo>
                          <a:pt x="28" y="0"/>
                        </a:lnTo>
                        <a:lnTo>
                          <a:pt x="24" y="1"/>
                        </a:lnTo>
                        <a:lnTo>
                          <a:pt x="20" y="2"/>
                        </a:lnTo>
                        <a:lnTo>
                          <a:pt x="16" y="4"/>
                        </a:lnTo>
                        <a:lnTo>
                          <a:pt x="12" y="8"/>
                        </a:lnTo>
                        <a:lnTo>
                          <a:pt x="8" y="11"/>
                        </a:lnTo>
                        <a:lnTo>
                          <a:pt x="4" y="23"/>
                        </a:lnTo>
                        <a:lnTo>
                          <a:pt x="2" y="32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solidFill>
                    <a:srgbClr val="A6A6A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4" name="Freeform 34"/>
                  <p:cNvSpPr>
                    <a:spLocks/>
                  </p:cNvSpPr>
                  <p:nvPr/>
                </p:nvSpPr>
                <p:spPr bwMode="auto">
                  <a:xfrm>
                    <a:off x="3865546" y="3894128"/>
                    <a:ext cx="44450" cy="23813"/>
                  </a:xfrm>
                  <a:custGeom>
                    <a:avLst/>
                    <a:gdLst/>
                    <a:ahLst/>
                    <a:cxnLst>
                      <a:cxn ang="0">
                        <a:pos x="28" y="15"/>
                      </a:cxn>
                      <a:cxn ang="0">
                        <a:pos x="28" y="15"/>
                      </a:cxn>
                      <a:cxn ang="0">
                        <a:pos x="25" y="9"/>
                      </a:cxn>
                      <a:cxn ang="0">
                        <a:pos x="23" y="7"/>
                      </a:cxn>
                      <a:cxn ang="0">
                        <a:pos x="21" y="5"/>
                      </a:cxn>
                      <a:cxn ang="0">
                        <a:pos x="18" y="3"/>
                      </a:cxn>
                      <a:cxn ang="0">
                        <a:pos x="14" y="1"/>
                      </a:cxn>
                      <a:cxn ang="0">
                        <a:pos x="9" y="1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0" y="4"/>
                      </a:cxn>
                      <a:cxn ang="0">
                        <a:pos x="6" y="4"/>
                      </a:cxn>
                      <a:cxn ang="0">
                        <a:pos x="11" y="4"/>
                      </a:cxn>
                      <a:cxn ang="0">
                        <a:pos x="16" y="6"/>
                      </a:cxn>
                      <a:cxn ang="0">
                        <a:pos x="20" y="8"/>
                      </a:cxn>
                      <a:cxn ang="0">
                        <a:pos x="23" y="9"/>
                      </a:cxn>
                      <a:cxn ang="0">
                        <a:pos x="25" y="11"/>
                      </a:cxn>
                      <a:cxn ang="0">
                        <a:pos x="28" y="15"/>
                      </a:cxn>
                    </a:cxnLst>
                    <a:rect l="0" t="0" r="r" b="b"/>
                    <a:pathLst>
                      <a:path w="28" h="15">
                        <a:moveTo>
                          <a:pt x="28" y="15"/>
                        </a:moveTo>
                        <a:lnTo>
                          <a:pt x="28" y="15"/>
                        </a:lnTo>
                        <a:lnTo>
                          <a:pt x="25" y="9"/>
                        </a:lnTo>
                        <a:lnTo>
                          <a:pt x="23" y="7"/>
                        </a:lnTo>
                        <a:lnTo>
                          <a:pt x="21" y="5"/>
                        </a:lnTo>
                        <a:lnTo>
                          <a:pt x="18" y="3"/>
                        </a:lnTo>
                        <a:lnTo>
                          <a:pt x="14" y="1"/>
                        </a:lnTo>
                        <a:lnTo>
                          <a:pt x="9" y="1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0" y="4"/>
                        </a:lnTo>
                        <a:lnTo>
                          <a:pt x="6" y="4"/>
                        </a:lnTo>
                        <a:lnTo>
                          <a:pt x="11" y="4"/>
                        </a:lnTo>
                        <a:lnTo>
                          <a:pt x="16" y="6"/>
                        </a:lnTo>
                        <a:lnTo>
                          <a:pt x="20" y="8"/>
                        </a:lnTo>
                        <a:lnTo>
                          <a:pt x="23" y="9"/>
                        </a:lnTo>
                        <a:lnTo>
                          <a:pt x="25" y="11"/>
                        </a:lnTo>
                        <a:lnTo>
                          <a:pt x="28" y="15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5" name="Freeform 35"/>
                  <p:cNvSpPr>
                    <a:spLocks/>
                  </p:cNvSpPr>
                  <p:nvPr/>
                </p:nvSpPr>
                <p:spPr bwMode="auto">
                  <a:xfrm>
                    <a:off x="4056046" y="3787766"/>
                    <a:ext cx="25400" cy="15875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5" y="0"/>
                      </a:cxn>
                      <a:cxn ang="0">
                        <a:pos x="3" y="5"/>
                      </a:cxn>
                      <a:cxn ang="0">
                        <a:pos x="0" y="9"/>
                      </a:cxn>
                      <a:cxn ang="0">
                        <a:pos x="0" y="9"/>
                      </a:cxn>
                      <a:cxn ang="0">
                        <a:pos x="1" y="10"/>
                      </a:cxn>
                      <a:cxn ang="0">
                        <a:pos x="5" y="10"/>
                      </a:cxn>
                      <a:cxn ang="0">
                        <a:pos x="10" y="10"/>
                      </a:cxn>
                      <a:cxn ang="0">
                        <a:pos x="16" y="10"/>
                      </a:cxn>
                      <a:cxn ang="0">
                        <a:pos x="13" y="9"/>
                      </a:cxn>
                      <a:cxn ang="0">
                        <a:pos x="11" y="7"/>
                      </a:cxn>
                      <a:cxn ang="0">
                        <a:pos x="9" y="6"/>
                      </a:cxn>
                      <a:cxn ang="0">
                        <a:pos x="7" y="4"/>
                      </a:cxn>
                      <a:cxn ang="0">
                        <a:pos x="6" y="2"/>
                      </a:cxn>
                      <a:cxn ang="0">
                        <a:pos x="5" y="0"/>
                      </a:cxn>
                    </a:cxnLst>
                    <a:rect l="0" t="0" r="r" b="b"/>
                    <a:pathLst>
                      <a:path w="16" h="10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3" y="5"/>
                        </a:lnTo>
                        <a:lnTo>
                          <a:pt x="0" y="9"/>
                        </a:lnTo>
                        <a:lnTo>
                          <a:pt x="0" y="9"/>
                        </a:lnTo>
                        <a:lnTo>
                          <a:pt x="1" y="10"/>
                        </a:lnTo>
                        <a:lnTo>
                          <a:pt x="5" y="10"/>
                        </a:lnTo>
                        <a:lnTo>
                          <a:pt x="10" y="10"/>
                        </a:lnTo>
                        <a:lnTo>
                          <a:pt x="16" y="10"/>
                        </a:lnTo>
                        <a:lnTo>
                          <a:pt x="13" y="9"/>
                        </a:lnTo>
                        <a:lnTo>
                          <a:pt x="11" y="7"/>
                        </a:lnTo>
                        <a:lnTo>
                          <a:pt x="9" y="6"/>
                        </a:lnTo>
                        <a:lnTo>
                          <a:pt x="7" y="4"/>
                        </a:lnTo>
                        <a:lnTo>
                          <a:pt x="6" y="2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6" name="Freeform 36"/>
                  <p:cNvSpPr>
                    <a:spLocks/>
                  </p:cNvSpPr>
                  <p:nvPr/>
                </p:nvSpPr>
                <p:spPr bwMode="auto">
                  <a:xfrm>
                    <a:off x="3590908" y="3929053"/>
                    <a:ext cx="74613" cy="42863"/>
                  </a:xfrm>
                  <a:custGeom>
                    <a:avLst/>
                    <a:gdLst/>
                    <a:ahLst/>
                    <a:cxnLst>
                      <a:cxn ang="0">
                        <a:pos x="47" y="17"/>
                      </a:cxn>
                      <a:cxn ang="0">
                        <a:pos x="46" y="17"/>
                      </a:cxn>
                      <a:cxn ang="0">
                        <a:pos x="30" y="12"/>
                      </a:cxn>
                      <a:cxn ang="0">
                        <a:pos x="17" y="7"/>
                      </a:cxn>
                      <a:cxn ang="0">
                        <a:pos x="7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1" y="8"/>
                      </a:cxn>
                      <a:cxn ang="0">
                        <a:pos x="5" y="10"/>
                      </a:cxn>
                      <a:cxn ang="0">
                        <a:pos x="15" y="15"/>
                      </a:cxn>
                      <a:cxn ang="0">
                        <a:pos x="28" y="21"/>
                      </a:cxn>
                      <a:cxn ang="0">
                        <a:pos x="47" y="27"/>
                      </a:cxn>
                      <a:cxn ang="0">
                        <a:pos x="47" y="17"/>
                      </a:cxn>
                      <a:cxn ang="0">
                        <a:pos x="47" y="17"/>
                      </a:cxn>
                    </a:cxnLst>
                    <a:rect l="0" t="0" r="r" b="b"/>
                    <a:pathLst>
                      <a:path w="47" h="27">
                        <a:moveTo>
                          <a:pt x="47" y="17"/>
                        </a:moveTo>
                        <a:lnTo>
                          <a:pt x="46" y="17"/>
                        </a:lnTo>
                        <a:lnTo>
                          <a:pt x="30" y="12"/>
                        </a:lnTo>
                        <a:lnTo>
                          <a:pt x="17" y="7"/>
                        </a:lnTo>
                        <a:lnTo>
                          <a:pt x="7" y="3"/>
                        </a:ln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1" y="8"/>
                        </a:lnTo>
                        <a:lnTo>
                          <a:pt x="5" y="10"/>
                        </a:lnTo>
                        <a:lnTo>
                          <a:pt x="15" y="15"/>
                        </a:lnTo>
                        <a:lnTo>
                          <a:pt x="28" y="21"/>
                        </a:lnTo>
                        <a:lnTo>
                          <a:pt x="47" y="2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7" name="Freeform 37"/>
                  <p:cNvSpPr>
                    <a:spLocks/>
                  </p:cNvSpPr>
                  <p:nvPr/>
                </p:nvSpPr>
                <p:spPr bwMode="auto">
                  <a:xfrm>
                    <a:off x="3595670" y="3886191"/>
                    <a:ext cx="98425" cy="50800"/>
                  </a:xfrm>
                  <a:custGeom>
                    <a:avLst/>
                    <a:gdLst/>
                    <a:ahLst/>
                    <a:cxnLst>
                      <a:cxn ang="0">
                        <a:pos x="2" y="12"/>
                      </a:cxn>
                      <a:cxn ang="0">
                        <a:pos x="2" y="12"/>
                      </a:cxn>
                      <a:cxn ang="0">
                        <a:pos x="8" y="16"/>
                      </a:cxn>
                      <a:cxn ang="0">
                        <a:pos x="16" y="20"/>
                      </a:cxn>
                      <a:cxn ang="0">
                        <a:pos x="23" y="23"/>
                      </a:cxn>
                      <a:cxn ang="0">
                        <a:pos x="32" y="26"/>
                      </a:cxn>
                      <a:cxn ang="0">
                        <a:pos x="46" y="30"/>
                      </a:cxn>
                      <a:cxn ang="0">
                        <a:pos x="53" y="32"/>
                      </a:cxn>
                      <a:cxn ang="0">
                        <a:pos x="55" y="31"/>
                      </a:cxn>
                      <a:cxn ang="0">
                        <a:pos x="57" y="30"/>
                      </a:cxn>
                      <a:cxn ang="0">
                        <a:pos x="59" y="27"/>
                      </a:cxn>
                      <a:cxn ang="0">
                        <a:pos x="60" y="25"/>
                      </a:cxn>
                      <a:cxn ang="0">
                        <a:pos x="62" y="22"/>
                      </a:cxn>
                      <a:cxn ang="0">
                        <a:pos x="27" y="10"/>
                      </a:cxn>
                      <a:cxn ang="0">
                        <a:pos x="1" y="0"/>
                      </a:cxn>
                      <a:cxn ang="0">
                        <a:pos x="0" y="6"/>
                      </a:cxn>
                      <a:cxn ang="0">
                        <a:pos x="0" y="10"/>
                      </a:cxn>
                      <a:cxn ang="0">
                        <a:pos x="2" y="12"/>
                      </a:cxn>
                    </a:cxnLst>
                    <a:rect l="0" t="0" r="r" b="b"/>
                    <a:pathLst>
                      <a:path w="62" h="32">
                        <a:moveTo>
                          <a:pt x="2" y="12"/>
                        </a:moveTo>
                        <a:lnTo>
                          <a:pt x="2" y="12"/>
                        </a:lnTo>
                        <a:lnTo>
                          <a:pt x="8" y="16"/>
                        </a:lnTo>
                        <a:lnTo>
                          <a:pt x="16" y="20"/>
                        </a:lnTo>
                        <a:lnTo>
                          <a:pt x="23" y="23"/>
                        </a:lnTo>
                        <a:lnTo>
                          <a:pt x="32" y="26"/>
                        </a:lnTo>
                        <a:lnTo>
                          <a:pt x="46" y="30"/>
                        </a:lnTo>
                        <a:lnTo>
                          <a:pt x="53" y="32"/>
                        </a:lnTo>
                        <a:lnTo>
                          <a:pt x="55" y="31"/>
                        </a:lnTo>
                        <a:lnTo>
                          <a:pt x="57" y="30"/>
                        </a:lnTo>
                        <a:lnTo>
                          <a:pt x="59" y="27"/>
                        </a:lnTo>
                        <a:lnTo>
                          <a:pt x="60" y="25"/>
                        </a:lnTo>
                        <a:lnTo>
                          <a:pt x="62" y="22"/>
                        </a:lnTo>
                        <a:lnTo>
                          <a:pt x="27" y="10"/>
                        </a:lnTo>
                        <a:lnTo>
                          <a:pt x="1" y="0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close/>
                      </a:path>
                    </a:pathLst>
                  </a:custGeom>
                  <a:solidFill>
                    <a:srgbClr val="73737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8" name="Freeform 38"/>
                  <p:cNvSpPr>
                    <a:spLocks/>
                  </p:cNvSpPr>
                  <p:nvPr/>
                </p:nvSpPr>
                <p:spPr bwMode="auto">
                  <a:xfrm>
                    <a:off x="3911583" y="3795703"/>
                    <a:ext cx="139700" cy="130175"/>
                  </a:xfrm>
                  <a:custGeom>
                    <a:avLst/>
                    <a:gdLst/>
                    <a:ahLst/>
                    <a:cxnLst>
                      <a:cxn ang="0">
                        <a:pos x="86" y="1"/>
                      </a:cxn>
                      <a:cxn ang="0">
                        <a:pos x="86" y="1"/>
                      </a:cxn>
                      <a:cxn ang="0">
                        <a:pos x="76" y="11"/>
                      </a:cxn>
                      <a:cxn ang="0">
                        <a:pos x="64" y="22"/>
                      </a:cxn>
                      <a:cxn ang="0">
                        <a:pos x="38" y="45"/>
                      </a:cxn>
                      <a:cxn ang="0">
                        <a:pos x="2" y="75"/>
                      </a:cxn>
                      <a:cxn ang="0">
                        <a:pos x="1" y="75"/>
                      </a:cxn>
                      <a:cxn ang="0">
                        <a:pos x="0" y="77"/>
                      </a:cxn>
                      <a:cxn ang="0">
                        <a:pos x="2" y="82"/>
                      </a:cxn>
                      <a:cxn ang="0">
                        <a:pos x="3" y="80"/>
                      </a:cxn>
                      <a:cxn ang="0">
                        <a:pos x="85" y="9"/>
                      </a:cxn>
                      <a:cxn ang="0">
                        <a:pos x="86" y="5"/>
                      </a:cxn>
                      <a:cxn ang="0">
                        <a:pos x="88" y="2"/>
                      </a:cxn>
                      <a:cxn ang="0">
                        <a:pos x="88" y="0"/>
                      </a:cxn>
                      <a:cxn ang="0">
                        <a:pos x="86" y="1"/>
                      </a:cxn>
                    </a:cxnLst>
                    <a:rect l="0" t="0" r="r" b="b"/>
                    <a:pathLst>
                      <a:path w="88" h="82">
                        <a:moveTo>
                          <a:pt x="86" y="1"/>
                        </a:moveTo>
                        <a:lnTo>
                          <a:pt x="86" y="1"/>
                        </a:lnTo>
                        <a:lnTo>
                          <a:pt x="76" y="11"/>
                        </a:lnTo>
                        <a:lnTo>
                          <a:pt x="64" y="22"/>
                        </a:lnTo>
                        <a:lnTo>
                          <a:pt x="38" y="45"/>
                        </a:lnTo>
                        <a:lnTo>
                          <a:pt x="2" y="75"/>
                        </a:lnTo>
                        <a:lnTo>
                          <a:pt x="1" y="75"/>
                        </a:lnTo>
                        <a:lnTo>
                          <a:pt x="0" y="77"/>
                        </a:lnTo>
                        <a:lnTo>
                          <a:pt x="2" y="82"/>
                        </a:lnTo>
                        <a:lnTo>
                          <a:pt x="3" y="80"/>
                        </a:lnTo>
                        <a:lnTo>
                          <a:pt x="85" y="9"/>
                        </a:lnTo>
                        <a:lnTo>
                          <a:pt x="86" y="5"/>
                        </a:lnTo>
                        <a:lnTo>
                          <a:pt x="88" y="2"/>
                        </a:lnTo>
                        <a:lnTo>
                          <a:pt x="88" y="0"/>
                        </a:lnTo>
                        <a:lnTo>
                          <a:pt x="86" y="1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09" name="Freeform 39"/>
                  <p:cNvSpPr>
                    <a:spLocks/>
                  </p:cNvSpPr>
                  <p:nvPr/>
                </p:nvSpPr>
                <p:spPr bwMode="auto">
                  <a:xfrm>
                    <a:off x="3714733" y="3965566"/>
                    <a:ext cx="66675" cy="22225"/>
                  </a:xfrm>
                  <a:custGeom>
                    <a:avLst/>
                    <a:gdLst/>
                    <a:ahLst/>
                    <a:cxnLst>
                      <a:cxn ang="0">
                        <a:pos x="42" y="0"/>
                      </a:cxn>
                      <a:cxn ang="0">
                        <a:pos x="41" y="0"/>
                      </a:cxn>
                      <a:cxn ang="0">
                        <a:pos x="31" y="0"/>
                      </a:cxn>
                      <a:cxn ang="0">
                        <a:pos x="20" y="0"/>
                      </a:cxn>
                      <a:cxn ang="0">
                        <a:pos x="0" y="0"/>
                      </a:cxn>
                      <a:cxn ang="0">
                        <a:pos x="3" y="4"/>
                      </a:cxn>
                      <a:cxn ang="0">
                        <a:pos x="5" y="7"/>
                      </a:cxn>
                      <a:cxn ang="0">
                        <a:pos x="9" y="11"/>
                      </a:cxn>
                      <a:cxn ang="0">
                        <a:pos x="12" y="13"/>
                      </a:cxn>
                      <a:cxn ang="0">
                        <a:pos x="13" y="13"/>
                      </a:cxn>
                      <a:cxn ang="0">
                        <a:pos x="21" y="13"/>
                      </a:cxn>
                      <a:cxn ang="0">
                        <a:pos x="29" y="14"/>
                      </a:cxn>
                      <a:cxn ang="0">
                        <a:pos x="41" y="13"/>
                      </a:cxn>
                      <a:cxn ang="0">
                        <a:pos x="42" y="0"/>
                      </a:cxn>
                      <a:cxn ang="0">
                        <a:pos x="42" y="0"/>
                      </a:cxn>
                    </a:cxnLst>
                    <a:rect l="0" t="0" r="r" b="b"/>
                    <a:pathLst>
                      <a:path w="42" h="14">
                        <a:moveTo>
                          <a:pt x="42" y="0"/>
                        </a:moveTo>
                        <a:lnTo>
                          <a:pt x="41" y="0"/>
                        </a:lnTo>
                        <a:lnTo>
                          <a:pt x="31" y="0"/>
                        </a:lnTo>
                        <a:lnTo>
                          <a:pt x="20" y="0"/>
                        </a:lnTo>
                        <a:lnTo>
                          <a:pt x="0" y="0"/>
                        </a:lnTo>
                        <a:lnTo>
                          <a:pt x="3" y="4"/>
                        </a:lnTo>
                        <a:lnTo>
                          <a:pt x="5" y="7"/>
                        </a:lnTo>
                        <a:lnTo>
                          <a:pt x="9" y="11"/>
                        </a:lnTo>
                        <a:lnTo>
                          <a:pt x="12" y="13"/>
                        </a:lnTo>
                        <a:lnTo>
                          <a:pt x="13" y="13"/>
                        </a:lnTo>
                        <a:lnTo>
                          <a:pt x="21" y="13"/>
                        </a:lnTo>
                        <a:lnTo>
                          <a:pt x="29" y="14"/>
                        </a:lnTo>
                        <a:lnTo>
                          <a:pt x="41" y="13"/>
                        </a:lnTo>
                        <a:lnTo>
                          <a:pt x="42" y="0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0" name="Freeform 40"/>
                  <p:cNvSpPr>
                    <a:spLocks/>
                  </p:cNvSpPr>
                  <p:nvPr/>
                </p:nvSpPr>
                <p:spPr bwMode="auto">
                  <a:xfrm>
                    <a:off x="3925871" y="3765541"/>
                    <a:ext cx="33338" cy="20638"/>
                  </a:xfrm>
                  <a:custGeom>
                    <a:avLst/>
                    <a:gdLst/>
                    <a:ahLst/>
                    <a:cxnLst>
                      <a:cxn ang="0">
                        <a:pos x="20" y="12"/>
                      </a:cxn>
                      <a:cxn ang="0">
                        <a:pos x="21" y="12"/>
                      </a:cxn>
                      <a:cxn ang="0">
                        <a:pos x="21" y="10"/>
                      </a:cxn>
                      <a:cxn ang="0">
                        <a:pos x="21" y="6"/>
                      </a:cxn>
                      <a:cxn ang="0">
                        <a:pos x="20" y="1"/>
                      </a:cxn>
                      <a:cxn ang="0">
                        <a:pos x="12" y="0"/>
                      </a:cxn>
                      <a:cxn ang="0">
                        <a:pos x="8" y="0"/>
                      </a:cxn>
                      <a:cxn ang="0">
                        <a:pos x="2" y="1"/>
                      </a:cxn>
                      <a:cxn ang="0">
                        <a:pos x="1" y="1"/>
                      </a:cxn>
                      <a:cxn ang="0">
                        <a:pos x="1" y="5"/>
                      </a:cxn>
                      <a:cxn ang="0">
                        <a:pos x="0" y="12"/>
                      </a:cxn>
                      <a:cxn ang="0">
                        <a:pos x="0" y="13"/>
                      </a:cxn>
                      <a:cxn ang="0">
                        <a:pos x="9" y="13"/>
                      </a:cxn>
                      <a:cxn ang="0">
                        <a:pos x="15" y="13"/>
                      </a:cxn>
                      <a:cxn ang="0">
                        <a:pos x="20" y="12"/>
                      </a:cxn>
                    </a:cxnLst>
                    <a:rect l="0" t="0" r="r" b="b"/>
                    <a:pathLst>
                      <a:path w="21" h="13">
                        <a:moveTo>
                          <a:pt x="20" y="12"/>
                        </a:moveTo>
                        <a:lnTo>
                          <a:pt x="21" y="12"/>
                        </a:lnTo>
                        <a:lnTo>
                          <a:pt x="21" y="10"/>
                        </a:lnTo>
                        <a:lnTo>
                          <a:pt x="21" y="6"/>
                        </a:lnTo>
                        <a:lnTo>
                          <a:pt x="20" y="1"/>
                        </a:lnTo>
                        <a:lnTo>
                          <a:pt x="12" y="0"/>
                        </a:lnTo>
                        <a:lnTo>
                          <a:pt x="8" y="0"/>
                        </a:lnTo>
                        <a:lnTo>
                          <a:pt x="2" y="1"/>
                        </a:lnTo>
                        <a:lnTo>
                          <a:pt x="1" y="1"/>
                        </a:lnTo>
                        <a:lnTo>
                          <a:pt x="1" y="5"/>
                        </a:lnTo>
                        <a:lnTo>
                          <a:pt x="0" y="12"/>
                        </a:lnTo>
                        <a:lnTo>
                          <a:pt x="0" y="13"/>
                        </a:lnTo>
                        <a:lnTo>
                          <a:pt x="9" y="13"/>
                        </a:lnTo>
                        <a:lnTo>
                          <a:pt x="15" y="13"/>
                        </a:lnTo>
                        <a:lnTo>
                          <a:pt x="20" y="12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1" name="Freeform 41"/>
                  <p:cNvSpPr>
                    <a:spLocks/>
                  </p:cNvSpPr>
                  <p:nvPr/>
                </p:nvSpPr>
                <p:spPr bwMode="auto">
                  <a:xfrm>
                    <a:off x="3722670" y="3911591"/>
                    <a:ext cx="22225" cy="25400"/>
                  </a:xfrm>
                  <a:custGeom>
                    <a:avLst/>
                    <a:gdLst/>
                    <a:ahLst/>
                    <a:cxnLst>
                      <a:cxn ang="0">
                        <a:pos x="13" y="0"/>
                      </a:cxn>
                      <a:cxn ang="0">
                        <a:pos x="13" y="0"/>
                      </a:cxn>
                      <a:cxn ang="0">
                        <a:pos x="9" y="3"/>
                      </a:cxn>
                      <a:cxn ang="0">
                        <a:pos x="5" y="6"/>
                      </a:cxn>
                      <a:cxn ang="0">
                        <a:pos x="3" y="11"/>
                      </a:cxn>
                      <a:cxn ang="0">
                        <a:pos x="0" y="15"/>
                      </a:cxn>
                      <a:cxn ang="0">
                        <a:pos x="0" y="16"/>
                      </a:cxn>
                      <a:cxn ang="0">
                        <a:pos x="1" y="16"/>
                      </a:cxn>
                      <a:cxn ang="0">
                        <a:pos x="14" y="16"/>
                      </a:cxn>
                      <a:cxn ang="0">
                        <a:pos x="13" y="14"/>
                      </a:cxn>
                      <a:cxn ang="0">
                        <a:pos x="12" y="12"/>
                      </a:cxn>
                      <a:cxn ang="0">
                        <a:pos x="11" y="10"/>
                      </a:cxn>
                      <a:cxn ang="0">
                        <a:pos x="11" y="7"/>
                      </a:cxn>
                      <a:cxn ang="0">
                        <a:pos x="12" y="3"/>
                      </a:cxn>
                      <a:cxn ang="0">
                        <a:pos x="13" y="0"/>
                      </a:cxn>
                    </a:cxnLst>
                    <a:rect l="0" t="0" r="r" b="b"/>
                    <a:pathLst>
                      <a:path w="14" h="16">
                        <a:moveTo>
                          <a:pt x="13" y="0"/>
                        </a:moveTo>
                        <a:lnTo>
                          <a:pt x="13" y="0"/>
                        </a:lnTo>
                        <a:lnTo>
                          <a:pt x="9" y="3"/>
                        </a:lnTo>
                        <a:lnTo>
                          <a:pt x="5" y="6"/>
                        </a:lnTo>
                        <a:lnTo>
                          <a:pt x="3" y="11"/>
                        </a:lnTo>
                        <a:lnTo>
                          <a:pt x="0" y="15"/>
                        </a:lnTo>
                        <a:lnTo>
                          <a:pt x="0" y="16"/>
                        </a:lnTo>
                        <a:lnTo>
                          <a:pt x="1" y="16"/>
                        </a:lnTo>
                        <a:lnTo>
                          <a:pt x="14" y="16"/>
                        </a:lnTo>
                        <a:lnTo>
                          <a:pt x="13" y="14"/>
                        </a:lnTo>
                        <a:lnTo>
                          <a:pt x="12" y="12"/>
                        </a:lnTo>
                        <a:lnTo>
                          <a:pt x="11" y="10"/>
                        </a:lnTo>
                        <a:lnTo>
                          <a:pt x="11" y="7"/>
                        </a:lnTo>
                        <a:lnTo>
                          <a:pt x="12" y="3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2" name="Freeform 42"/>
                  <p:cNvSpPr>
                    <a:spLocks/>
                  </p:cNvSpPr>
                  <p:nvPr/>
                </p:nvSpPr>
                <p:spPr bwMode="auto">
                  <a:xfrm>
                    <a:off x="3771883" y="3897303"/>
                    <a:ext cx="36513" cy="38100"/>
                  </a:xfrm>
                  <a:custGeom>
                    <a:avLst/>
                    <a:gdLst/>
                    <a:ahLst/>
                    <a:cxnLst>
                      <a:cxn ang="0">
                        <a:pos x="21" y="0"/>
                      </a:cxn>
                      <a:cxn ang="0">
                        <a:pos x="6" y="4"/>
                      </a:cxn>
                      <a:cxn ang="0">
                        <a:pos x="0" y="5"/>
                      </a:cxn>
                      <a:cxn ang="0">
                        <a:pos x="3" y="7"/>
                      </a:cxn>
                      <a:cxn ang="0">
                        <a:pos x="5" y="9"/>
                      </a:cxn>
                      <a:cxn ang="0">
                        <a:pos x="6" y="13"/>
                      </a:cxn>
                      <a:cxn ang="0">
                        <a:pos x="7" y="16"/>
                      </a:cxn>
                      <a:cxn ang="0">
                        <a:pos x="6" y="20"/>
                      </a:cxn>
                      <a:cxn ang="0">
                        <a:pos x="4" y="24"/>
                      </a:cxn>
                      <a:cxn ang="0">
                        <a:pos x="10" y="24"/>
                      </a:cxn>
                      <a:cxn ang="0">
                        <a:pos x="12" y="18"/>
                      </a:cxn>
                      <a:cxn ang="0">
                        <a:pos x="14" y="12"/>
                      </a:cxn>
                      <a:cxn ang="0">
                        <a:pos x="18" y="7"/>
                      </a:cxn>
                      <a:cxn ang="0">
                        <a:pos x="21" y="2"/>
                      </a:cxn>
                      <a:cxn ang="0">
                        <a:pos x="23" y="0"/>
                      </a:cxn>
                      <a:cxn ang="0">
                        <a:pos x="21" y="0"/>
                      </a:cxn>
                    </a:cxnLst>
                    <a:rect l="0" t="0" r="r" b="b"/>
                    <a:pathLst>
                      <a:path w="23" h="24">
                        <a:moveTo>
                          <a:pt x="21" y="0"/>
                        </a:moveTo>
                        <a:lnTo>
                          <a:pt x="6" y="4"/>
                        </a:lnTo>
                        <a:lnTo>
                          <a:pt x="0" y="5"/>
                        </a:lnTo>
                        <a:lnTo>
                          <a:pt x="3" y="7"/>
                        </a:lnTo>
                        <a:lnTo>
                          <a:pt x="5" y="9"/>
                        </a:lnTo>
                        <a:lnTo>
                          <a:pt x="6" y="13"/>
                        </a:lnTo>
                        <a:lnTo>
                          <a:pt x="7" y="16"/>
                        </a:lnTo>
                        <a:lnTo>
                          <a:pt x="6" y="20"/>
                        </a:lnTo>
                        <a:lnTo>
                          <a:pt x="4" y="24"/>
                        </a:lnTo>
                        <a:lnTo>
                          <a:pt x="10" y="24"/>
                        </a:lnTo>
                        <a:lnTo>
                          <a:pt x="12" y="18"/>
                        </a:lnTo>
                        <a:lnTo>
                          <a:pt x="14" y="12"/>
                        </a:lnTo>
                        <a:lnTo>
                          <a:pt x="18" y="7"/>
                        </a:lnTo>
                        <a:lnTo>
                          <a:pt x="21" y="2"/>
                        </a:lnTo>
                        <a:lnTo>
                          <a:pt x="23" y="0"/>
                        </a:lnTo>
                        <a:lnTo>
                          <a:pt x="21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3" name="Freeform 43"/>
                  <p:cNvSpPr>
                    <a:spLocks/>
                  </p:cNvSpPr>
                  <p:nvPr/>
                </p:nvSpPr>
                <p:spPr bwMode="auto">
                  <a:xfrm>
                    <a:off x="3744895" y="3910003"/>
                    <a:ext cx="26988" cy="26988"/>
                  </a:xfrm>
                  <a:custGeom>
                    <a:avLst/>
                    <a:gdLst/>
                    <a:ahLst/>
                    <a:cxnLst>
                      <a:cxn ang="0">
                        <a:pos x="17" y="8"/>
                      </a:cxn>
                      <a:cxn ang="0">
                        <a:pos x="17" y="8"/>
                      </a:cxn>
                      <a:cxn ang="0">
                        <a:pos x="17" y="5"/>
                      </a:cxn>
                      <a:cxn ang="0">
                        <a:pos x="16" y="2"/>
                      </a:cxn>
                      <a:cxn ang="0">
                        <a:pos x="12" y="0"/>
                      </a:cxn>
                      <a:cxn ang="0">
                        <a:pos x="9" y="0"/>
                      </a:cxn>
                      <a:cxn ang="0">
                        <a:pos x="6" y="0"/>
                      </a:cxn>
                      <a:cxn ang="0">
                        <a:pos x="3" y="2"/>
                      </a:cxn>
                      <a:cxn ang="0">
                        <a:pos x="1" y="5"/>
                      </a:cxn>
                      <a:cxn ang="0">
                        <a:pos x="0" y="8"/>
                      </a:cxn>
                      <a:cxn ang="0">
                        <a:pos x="1" y="12"/>
                      </a:cxn>
                      <a:cxn ang="0">
                        <a:pos x="3" y="15"/>
                      </a:cxn>
                      <a:cxn ang="0">
                        <a:pos x="6" y="16"/>
                      </a:cxn>
                      <a:cxn ang="0">
                        <a:pos x="9" y="17"/>
                      </a:cxn>
                      <a:cxn ang="0">
                        <a:pos x="12" y="16"/>
                      </a:cxn>
                      <a:cxn ang="0">
                        <a:pos x="16" y="15"/>
                      </a:cxn>
                      <a:cxn ang="0">
                        <a:pos x="17" y="12"/>
                      </a:cxn>
                      <a:cxn ang="0">
                        <a:pos x="17" y="8"/>
                      </a:cxn>
                    </a:cxnLst>
                    <a:rect l="0" t="0" r="r" b="b"/>
                    <a:pathLst>
                      <a:path w="17" h="17">
                        <a:moveTo>
                          <a:pt x="17" y="8"/>
                        </a:moveTo>
                        <a:lnTo>
                          <a:pt x="17" y="8"/>
                        </a:lnTo>
                        <a:lnTo>
                          <a:pt x="17" y="5"/>
                        </a:lnTo>
                        <a:lnTo>
                          <a:pt x="16" y="2"/>
                        </a:lnTo>
                        <a:lnTo>
                          <a:pt x="12" y="0"/>
                        </a:lnTo>
                        <a:lnTo>
                          <a:pt x="9" y="0"/>
                        </a:lnTo>
                        <a:lnTo>
                          <a:pt x="6" y="0"/>
                        </a:lnTo>
                        <a:lnTo>
                          <a:pt x="3" y="2"/>
                        </a:lnTo>
                        <a:lnTo>
                          <a:pt x="1" y="5"/>
                        </a:lnTo>
                        <a:lnTo>
                          <a:pt x="0" y="8"/>
                        </a:lnTo>
                        <a:lnTo>
                          <a:pt x="1" y="12"/>
                        </a:lnTo>
                        <a:lnTo>
                          <a:pt x="3" y="15"/>
                        </a:lnTo>
                        <a:lnTo>
                          <a:pt x="6" y="16"/>
                        </a:lnTo>
                        <a:lnTo>
                          <a:pt x="9" y="17"/>
                        </a:lnTo>
                        <a:lnTo>
                          <a:pt x="12" y="16"/>
                        </a:lnTo>
                        <a:lnTo>
                          <a:pt x="16" y="15"/>
                        </a:lnTo>
                        <a:lnTo>
                          <a:pt x="17" y="12"/>
                        </a:lnTo>
                        <a:lnTo>
                          <a:pt x="17" y="8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4" name="Freeform 44"/>
                  <p:cNvSpPr>
                    <a:spLocks/>
                  </p:cNvSpPr>
                  <p:nvPr/>
                </p:nvSpPr>
                <p:spPr bwMode="auto">
                  <a:xfrm>
                    <a:off x="3567095" y="3830628"/>
                    <a:ext cx="12700" cy="53975"/>
                  </a:xfrm>
                  <a:custGeom>
                    <a:avLst/>
                    <a:gdLst/>
                    <a:ahLst/>
                    <a:cxnLst>
                      <a:cxn ang="0">
                        <a:pos x="8" y="1"/>
                      </a:cxn>
                      <a:cxn ang="0">
                        <a:pos x="8" y="0"/>
                      </a:cxn>
                      <a:cxn ang="0">
                        <a:pos x="3" y="8"/>
                      </a:cxn>
                      <a:cxn ang="0">
                        <a:pos x="0" y="15"/>
                      </a:cxn>
                      <a:cxn ang="0">
                        <a:pos x="2" y="23"/>
                      </a:cxn>
                      <a:cxn ang="0">
                        <a:pos x="3" y="29"/>
                      </a:cxn>
                      <a:cxn ang="0">
                        <a:pos x="6" y="34"/>
                      </a:cxn>
                      <a:cxn ang="0">
                        <a:pos x="7" y="18"/>
                      </a:cxn>
                      <a:cxn ang="0">
                        <a:pos x="8" y="10"/>
                      </a:cxn>
                      <a:cxn ang="0">
                        <a:pos x="8" y="1"/>
                      </a:cxn>
                    </a:cxnLst>
                    <a:rect l="0" t="0" r="r" b="b"/>
                    <a:pathLst>
                      <a:path w="8" h="34">
                        <a:moveTo>
                          <a:pt x="8" y="1"/>
                        </a:moveTo>
                        <a:lnTo>
                          <a:pt x="8" y="0"/>
                        </a:lnTo>
                        <a:lnTo>
                          <a:pt x="3" y="8"/>
                        </a:lnTo>
                        <a:lnTo>
                          <a:pt x="0" y="15"/>
                        </a:lnTo>
                        <a:lnTo>
                          <a:pt x="2" y="23"/>
                        </a:lnTo>
                        <a:lnTo>
                          <a:pt x="3" y="29"/>
                        </a:lnTo>
                        <a:lnTo>
                          <a:pt x="6" y="34"/>
                        </a:lnTo>
                        <a:lnTo>
                          <a:pt x="7" y="18"/>
                        </a:lnTo>
                        <a:lnTo>
                          <a:pt x="8" y="10"/>
                        </a:lnTo>
                        <a:lnTo>
                          <a:pt x="8" y="1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5" name="Freeform 45"/>
                  <p:cNvSpPr>
                    <a:spLocks/>
                  </p:cNvSpPr>
                  <p:nvPr/>
                </p:nvSpPr>
                <p:spPr bwMode="auto">
                  <a:xfrm>
                    <a:off x="4051283" y="3694103"/>
                    <a:ext cx="63500" cy="109538"/>
                  </a:xfrm>
                  <a:custGeom>
                    <a:avLst/>
                    <a:gdLst/>
                    <a:ahLst/>
                    <a:cxnLst>
                      <a:cxn ang="0">
                        <a:pos x="0" y="68"/>
                      </a:cxn>
                      <a:cxn ang="0">
                        <a:pos x="0" y="69"/>
                      </a:cxn>
                      <a:cxn ang="0">
                        <a:pos x="2" y="68"/>
                      </a:cxn>
                      <a:cxn ang="0">
                        <a:pos x="4" y="65"/>
                      </a:cxn>
                      <a:cxn ang="0">
                        <a:pos x="5" y="63"/>
                      </a:cxn>
                      <a:cxn ang="0">
                        <a:pos x="9" y="56"/>
                      </a:cxn>
                      <a:cxn ang="0">
                        <a:pos x="12" y="47"/>
                      </a:cxn>
                      <a:cxn ang="0">
                        <a:pos x="14" y="40"/>
                      </a:cxn>
                      <a:cxn ang="0">
                        <a:pos x="16" y="28"/>
                      </a:cxn>
                      <a:cxn ang="0">
                        <a:pos x="18" y="24"/>
                      </a:cxn>
                      <a:cxn ang="0">
                        <a:pos x="20" y="21"/>
                      </a:cxn>
                      <a:cxn ang="0">
                        <a:pos x="22" y="17"/>
                      </a:cxn>
                      <a:cxn ang="0">
                        <a:pos x="25" y="13"/>
                      </a:cxn>
                      <a:cxn ang="0">
                        <a:pos x="29" y="11"/>
                      </a:cxn>
                      <a:cxn ang="0">
                        <a:pos x="31" y="11"/>
                      </a:cxn>
                      <a:cxn ang="0">
                        <a:pos x="32" y="11"/>
                      </a:cxn>
                      <a:cxn ang="0">
                        <a:pos x="34" y="12"/>
                      </a:cxn>
                      <a:cxn ang="0">
                        <a:pos x="36" y="14"/>
                      </a:cxn>
                      <a:cxn ang="0">
                        <a:pos x="37" y="18"/>
                      </a:cxn>
                      <a:cxn ang="0">
                        <a:pos x="38" y="23"/>
                      </a:cxn>
                      <a:cxn ang="0">
                        <a:pos x="39" y="23"/>
                      </a:cxn>
                      <a:cxn ang="0">
                        <a:pos x="40" y="14"/>
                      </a:cxn>
                      <a:cxn ang="0">
                        <a:pos x="40" y="8"/>
                      </a:cxn>
                      <a:cxn ang="0">
                        <a:pos x="39" y="5"/>
                      </a:cxn>
                      <a:cxn ang="0">
                        <a:pos x="38" y="3"/>
                      </a:cxn>
                      <a:cxn ang="0">
                        <a:pos x="36" y="2"/>
                      </a:cxn>
                      <a:cxn ang="0">
                        <a:pos x="34" y="0"/>
                      </a:cxn>
                      <a:cxn ang="0">
                        <a:pos x="31" y="0"/>
                      </a:cxn>
                      <a:cxn ang="0">
                        <a:pos x="27" y="0"/>
                      </a:cxn>
                      <a:cxn ang="0">
                        <a:pos x="23" y="2"/>
                      </a:cxn>
                      <a:cxn ang="0">
                        <a:pos x="20" y="4"/>
                      </a:cxn>
                      <a:cxn ang="0">
                        <a:pos x="18" y="7"/>
                      </a:cxn>
                      <a:cxn ang="0">
                        <a:pos x="15" y="10"/>
                      </a:cxn>
                      <a:cxn ang="0">
                        <a:pos x="14" y="13"/>
                      </a:cxn>
                      <a:cxn ang="0">
                        <a:pos x="12" y="17"/>
                      </a:cxn>
                      <a:cxn ang="0">
                        <a:pos x="9" y="25"/>
                      </a:cxn>
                      <a:cxn ang="0">
                        <a:pos x="7" y="42"/>
                      </a:cxn>
                      <a:cxn ang="0">
                        <a:pos x="5" y="50"/>
                      </a:cxn>
                      <a:cxn ang="0">
                        <a:pos x="2" y="57"/>
                      </a:cxn>
                      <a:cxn ang="0">
                        <a:pos x="2" y="58"/>
                      </a:cxn>
                      <a:cxn ang="0">
                        <a:pos x="2" y="61"/>
                      </a:cxn>
                      <a:cxn ang="0">
                        <a:pos x="0" y="68"/>
                      </a:cxn>
                    </a:cxnLst>
                    <a:rect l="0" t="0" r="r" b="b"/>
                    <a:pathLst>
                      <a:path w="40" h="69">
                        <a:moveTo>
                          <a:pt x="0" y="68"/>
                        </a:moveTo>
                        <a:lnTo>
                          <a:pt x="0" y="69"/>
                        </a:lnTo>
                        <a:lnTo>
                          <a:pt x="2" y="68"/>
                        </a:lnTo>
                        <a:lnTo>
                          <a:pt x="4" y="65"/>
                        </a:lnTo>
                        <a:lnTo>
                          <a:pt x="5" y="63"/>
                        </a:lnTo>
                        <a:lnTo>
                          <a:pt x="9" y="56"/>
                        </a:lnTo>
                        <a:lnTo>
                          <a:pt x="12" y="47"/>
                        </a:lnTo>
                        <a:lnTo>
                          <a:pt x="14" y="40"/>
                        </a:lnTo>
                        <a:lnTo>
                          <a:pt x="16" y="28"/>
                        </a:lnTo>
                        <a:lnTo>
                          <a:pt x="18" y="24"/>
                        </a:lnTo>
                        <a:lnTo>
                          <a:pt x="20" y="21"/>
                        </a:lnTo>
                        <a:lnTo>
                          <a:pt x="22" y="17"/>
                        </a:lnTo>
                        <a:lnTo>
                          <a:pt x="25" y="13"/>
                        </a:lnTo>
                        <a:lnTo>
                          <a:pt x="29" y="11"/>
                        </a:lnTo>
                        <a:lnTo>
                          <a:pt x="31" y="11"/>
                        </a:lnTo>
                        <a:lnTo>
                          <a:pt x="32" y="11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7" y="18"/>
                        </a:lnTo>
                        <a:lnTo>
                          <a:pt x="38" y="23"/>
                        </a:lnTo>
                        <a:lnTo>
                          <a:pt x="39" y="23"/>
                        </a:lnTo>
                        <a:lnTo>
                          <a:pt x="40" y="14"/>
                        </a:lnTo>
                        <a:lnTo>
                          <a:pt x="40" y="8"/>
                        </a:lnTo>
                        <a:lnTo>
                          <a:pt x="39" y="5"/>
                        </a:lnTo>
                        <a:lnTo>
                          <a:pt x="38" y="3"/>
                        </a:lnTo>
                        <a:lnTo>
                          <a:pt x="36" y="2"/>
                        </a:lnTo>
                        <a:lnTo>
                          <a:pt x="34" y="0"/>
                        </a:lnTo>
                        <a:lnTo>
                          <a:pt x="31" y="0"/>
                        </a:lnTo>
                        <a:lnTo>
                          <a:pt x="27" y="0"/>
                        </a:lnTo>
                        <a:lnTo>
                          <a:pt x="23" y="2"/>
                        </a:lnTo>
                        <a:lnTo>
                          <a:pt x="20" y="4"/>
                        </a:lnTo>
                        <a:lnTo>
                          <a:pt x="18" y="7"/>
                        </a:lnTo>
                        <a:lnTo>
                          <a:pt x="15" y="10"/>
                        </a:lnTo>
                        <a:lnTo>
                          <a:pt x="14" y="13"/>
                        </a:lnTo>
                        <a:lnTo>
                          <a:pt x="12" y="17"/>
                        </a:lnTo>
                        <a:lnTo>
                          <a:pt x="9" y="25"/>
                        </a:lnTo>
                        <a:lnTo>
                          <a:pt x="7" y="42"/>
                        </a:lnTo>
                        <a:lnTo>
                          <a:pt x="5" y="50"/>
                        </a:lnTo>
                        <a:lnTo>
                          <a:pt x="2" y="57"/>
                        </a:lnTo>
                        <a:lnTo>
                          <a:pt x="2" y="58"/>
                        </a:lnTo>
                        <a:lnTo>
                          <a:pt x="2" y="61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B3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6" name="Freeform 46"/>
                  <p:cNvSpPr>
                    <a:spLocks/>
                  </p:cNvSpPr>
                  <p:nvPr/>
                </p:nvSpPr>
                <p:spPr bwMode="auto">
                  <a:xfrm>
                    <a:off x="3832208" y="3919528"/>
                    <a:ext cx="61913" cy="71438"/>
                  </a:xfrm>
                  <a:custGeom>
                    <a:avLst/>
                    <a:gdLst/>
                    <a:ahLst/>
                    <a:cxnLst>
                      <a:cxn ang="0">
                        <a:pos x="32" y="34"/>
                      </a:cxn>
                      <a:cxn ang="0">
                        <a:pos x="32" y="34"/>
                      </a:cxn>
                      <a:cxn ang="0">
                        <a:pos x="35" y="31"/>
                      </a:cxn>
                      <a:cxn ang="0">
                        <a:pos x="37" y="26"/>
                      </a:cxn>
                      <a:cxn ang="0">
                        <a:pos x="39" y="22"/>
                      </a:cxn>
                      <a:cxn ang="0">
                        <a:pos x="39" y="17"/>
                      </a:cxn>
                      <a:cxn ang="0">
                        <a:pos x="39" y="13"/>
                      </a:cxn>
                      <a:cxn ang="0">
                        <a:pos x="38" y="9"/>
                      </a:cxn>
                      <a:cxn ang="0">
                        <a:pos x="37" y="6"/>
                      </a:cxn>
                      <a:cxn ang="0">
                        <a:pos x="34" y="4"/>
                      </a:cxn>
                      <a:cxn ang="0">
                        <a:pos x="31" y="2"/>
                      </a:cxn>
                      <a:cxn ang="0">
                        <a:pos x="29" y="1"/>
                      </a:cxn>
                      <a:cxn ang="0">
                        <a:pos x="26" y="0"/>
                      </a:cxn>
                      <a:cxn ang="0">
                        <a:pos x="23" y="0"/>
                      </a:cxn>
                      <a:cxn ang="0">
                        <a:pos x="21" y="1"/>
                      </a:cxn>
                      <a:cxn ang="0">
                        <a:pos x="17" y="2"/>
                      </a:cxn>
                      <a:cxn ang="0">
                        <a:pos x="14" y="4"/>
                      </a:cxn>
                      <a:cxn ang="0">
                        <a:pos x="11" y="6"/>
                      </a:cxn>
                      <a:cxn ang="0">
                        <a:pos x="8" y="9"/>
                      </a:cxn>
                      <a:cxn ang="0">
                        <a:pos x="4" y="21"/>
                      </a:cxn>
                      <a:cxn ang="0">
                        <a:pos x="2" y="30"/>
                      </a:cxn>
                      <a:cxn ang="0">
                        <a:pos x="0" y="35"/>
                      </a:cxn>
                      <a:cxn ang="0">
                        <a:pos x="3" y="39"/>
                      </a:cxn>
                      <a:cxn ang="0">
                        <a:pos x="6" y="43"/>
                      </a:cxn>
                      <a:cxn ang="0">
                        <a:pos x="8" y="44"/>
                      </a:cxn>
                      <a:cxn ang="0">
                        <a:pos x="10" y="45"/>
                      </a:cxn>
                      <a:cxn ang="0">
                        <a:pos x="14" y="45"/>
                      </a:cxn>
                      <a:cxn ang="0">
                        <a:pos x="17" y="45"/>
                      </a:cxn>
                      <a:cxn ang="0">
                        <a:pos x="22" y="44"/>
                      </a:cxn>
                      <a:cxn ang="0">
                        <a:pos x="27" y="40"/>
                      </a:cxn>
                      <a:cxn ang="0">
                        <a:pos x="32" y="34"/>
                      </a:cxn>
                    </a:cxnLst>
                    <a:rect l="0" t="0" r="r" b="b"/>
                    <a:pathLst>
                      <a:path w="39" h="45">
                        <a:moveTo>
                          <a:pt x="32" y="34"/>
                        </a:moveTo>
                        <a:lnTo>
                          <a:pt x="32" y="34"/>
                        </a:lnTo>
                        <a:lnTo>
                          <a:pt x="35" y="31"/>
                        </a:lnTo>
                        <a:lnTo>
                          <a:pt x="37" y="26"/>
                        </a:lnTo>
                        <a:lnTo>
                          <a:pt x="39" y="22"/>
                        </a:lnTo>
                        <a:lnTo>
                          <a:pt x="39" y="17"/>
                        </a:lnTo>
                        <a:lnTo>
                          <a:pt x="39" y="13"/>
                        </a:lnTo>
                        <a:lnTo>
                          <a:pt x="38" y="9"/>
                        </a:lnTo>
                        <a:lnTo>
                          <a:pt x="37" y="6"/>
                        </a:lnTo>
                        <a:lnTo>
                          <a:pt x="34" y="4"/>
                        </a:lnTo>
                        <a:lnTo>
                          <a:pt x="31" y="2"/>
                        </a:lnTo>
                        <a:lnTo>
                          <a:pt x="29" y="1"/>
                        </a:lnTo>
                        <a:lnTo>
                          <a:pt x="26" y="0"/>
                        </a:lnTo>
                        <a:lnTo>
                          <a:pt x="23" y="0"/>
                        </a:lnTo>
                        <a:lnTo>
                          <a:pt x="21" y="1"/>
                        </a:lnTo>
                        <a:lnTo>
                          <a:pt x="17" y="2"/>
                        </a:lnTo>
                        <a:lnTo>
                          <a:pt x="14" y="4"/>
                        </a:lnTo>
                        <a:lnTo>
                          <a:pt x="11" y="6"/>
                        </a:lnTo>
                        <a:lnTo>
                          <a:pt x="8" y="9"/>
                        </a:lnTo>
                        <a:lnTo>
                          <a:pt x="4" y="21"/>
                        </a:lnTo>
                        <a:lnTo>
                          <a:pt x="2" y="30"/>
                        </a:lnTo>
                        <a:lnTo>
                          <a:pt x="0" y="35"/>
                        </a:lnTo>
                        <a:lnTo>
                          <a:pt x="3" y="39"/>
                        </a:lnTo>
                        <a:lnTo>
                          <a:pt x="6" y="43"/>
                        </a:lnTo>
                        <a:lnTo>
                          <a:pt x="8" y="44"/>
                        </a:lnTo>
                        <a:lnTo>
                          <a:pt x="10" y="45"/>
                        </a:lnTo>
                        <a:lnTo>
                          <a:pt x="14" y="45"/>
                        </a:lnTo>
                        <a:lnTo>
                          <a:pt x="17" y="45"/>
                        </a:lnTo>
                        <a:lnTo>
                          <a:pt x="22" y="44"/>
                        </a:lnTo>
                        <a:lnTo>
                          <a:pt x="27" y="40"/>
                        </a:lnTo>
                        <a:lnTo>
                          <a:pt x="32" y="34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7" name="Freeform 47"/>
                  <p:cNvSpPr>
                    <a:spLocks/>
                  </p:cNvSpPr>
                  <p:nvPr/>
                </p:nvSpPr>
                <p:spPr bwMode="auto">
                  <a:xfrm>
                    <a:off x="3800458" y="3852853"/>
                    <a:ext cx="120650" cy="142875"/>
                  </a:xfrm>
                  <a:custGeom>
                    <a:avLst/>
                    <a:gdLst/>
                    <a:ahLst/>
                    <a:cxnLst>
                      <a:cxn ang="0">
                        <a:pos x="17" y="84"/>
                      </a:cxn>
                      <a:cxn ang="0">
                        <a:pos x="17" y="84"/>
                      </a:cxn>
                      <a:cxn ang="0">
                        <a:pos x="20" y="72"/>
                      </a:cxn>
                      <a:cxn ang="0">
                        <a:pos x="23" y="61"/>
                      </a:cxn>
                      <a:cxn ang="0">
                        <a:pos x="27" y="50"/>
                      </a:cxn>
                      <a:cxn ang="0">
                        <a:pos x="32" y="41"/>
                      </a:cxn>
                      <a:cxn ang="0">
                        <a:pos x="37" y="33"/>
                      </a:cxn>
                      <a:cxn ang="0">
                        <a:pos x="43" y="26"/>
                      </a:cxn>
                      <a:cxn ang="0">
                        <a:pos x="47" y="21"/>
                      </a:cxn>
                      <a:cxn ang="0">
                        <a:pos x="52" y="19"/>
                      </a:cxn>
                      <a:cxn ang="0">
                        <a:pos x="56" y="17"/>
                      </a:cxn>
                      <a:cxn ang="0">
                        <a:pos x="59" y="17"/>
                      </a:cxn>
                      <a:cxn ang="0">
                        <a:pos x="62" y="17"/>
                      </a:cxn>
                      <a:cxn ang="0">
                        <a:pos x="64" y="18"/>
                      </a:cxn>
                      <a:cxn ang="0">
                        <a:pos x="66" y="19"/>
                      </a:cxn>
                      <a:cxn ang="0">
                        <a:pos x="68" y="21"/>
                      </a:cxn>
                      <a:cxn ang="0">
                        <a:pos x="70" y="24"/>
                      </a:cxn>
                      <a:cxn ang="0">
                        <a:pos x="71" y="28"/>
                      </a:cxn>
                      <a:cxn ang="0">
                        <a:pos x="73" y="31"/>
                      </a:cxn>
                      <a:cxn ang="0">
                        <a:pos x="73" y="32"/>
                      </a:cxn>
                      <a:cxn ang="0">
                        <a:pos x="76" y="30"/>
                      </a:cxn>
                      <a:cxn ang="0">
                        <a:pos x="76" y="22"/>
                      </a:cxn>
                      <a:cxn ang="0">
                        <a:pos x="75" y="16"/>
                      </a:cxn>
                      <a:cxn ang="0">
                        <a:pos x="73" y="11"/>
                      </a:cxn>
                      <a:cxn ang="0">
                        <a:pos x="69" y="7"/>
                      </a:cxn>
                      <a:cxn ang="0">
                        <a:pos x="65" y="3"/>
                      </a:cxn>
                      <a:cxn ang="0">
                        <a:pos x="61" y="1"/>
                      </a:cxn>
                      <a:cxn ang="0">
                        <a:pos x="57" y="0"/>
                      </a:cxn>
                      <a:cxn ang="0">
                        <a:pos x="51" y="1"/>
                      </a:cxn>
                      <a:cxn ang="0">
                        <a:pos x="44" y="4"/>
                      </a:cxn>
                      <a:cxn ang="0">
                        <a:pos x="38" y="8"/>
                      </a:cxn>
                      <a:cxn ang="0">
                        <a:pos x="33" y="13"/>
                      </a:cxn>
                      <a:cxn ang="0">
                        <a:pos x="28" y="19"/>
                      </a:cxn>
                      <a:cxn ang="0">
                        <a:pos x="25" y="26"/>
                      </a:cxn>
                      <a:cxn ang="0">
                        <a:pos x="23" y="32"/>
                      </a:cxn>
                      <a:cxn ang="0">
                        <a:pos x="20" y="39"/>
                      </a:cxn>
                      <a:cxn ang="0">
                        <a:pos x="18" y="46"/>
                      </a:cxn>
                      <a:cxn ang="0">
                        <a:pos x="14" y="60"/>
                      </a:cxn>
                      <a:cxn ang="0">
                        <a:pos x="11" y="73"/>
                      </a:cxn>
                      <a:cxn ang="0">
                        <a:pos x="9" y="78"/>
                      </a:cxn>
                      <a:cxn ang="0">
                        <a:pos x="6" y="84"/>
                      </a:cxn>
                      <a:cxn ang="0">
                        <a:pos x="4" y="88"/>
                      </a:cxn>
                      <a:cxn ang="0">
                        <a:pos x="0" y="90"/>
                      </a:cxn>
                      <a:cxn ang="0">
                        <a:pos x="7" y="88"/>
                      </a:cxn>
                      <a:cxn ang="0">
                        <a:pos x="17" y="84"/>
                      </a:cxn>
                    </a:cxnLst>
                    <a:rect l="0" t="0" r="r" b="b"/>
                    <a:pathLst>
                      <a:path w="76" h="90">
                        <a:moveTo>
                          <a:pt x="17" y="84"/>
                        </a:moveTo>
                        <a:lnTo>
                          <a:pt x="17" y="84"/>
                        </a:lnTo>
                        <a:lnTo>
                          <a:pt x="20" y="72"/>
                        </a:lnTo>
                        <a:lnTo>
                          <a:pt x="23" y="61"/>
                        </a:lnTo>
                        <a:lnTo>
                          <a:pt x="27" y="50"/>
                        </a:lnTo>
                        <a:lnTo>
                          <a:pt x="32" y="41"/>
                        </a:lnTo>
                        <a:lnTo>
                          <a:pt x="37" y="33"/>
                        </a:lnTo>
                        <a:lnTo>
                          <a:pt x="43" y="26"/>
                        </a:lnTo>
                        <a:lnTo>
                          <a:pt x="47" y="21"/>
                        </a:lnTo>
                        <a:lnTo>
                          <a:pt x="52" y="19"/>
                        </a:lnTo>
                        <a:lnTo>
                          <a:pt x="56" y="17"/>
                        </a:lnTo>
                        <a:lnTo>
                          <a:pt x="59" y="17"/>
                        </a:lnTo>
                        <a:lnTo>
                          <a:pt x="62" y="17"/>
                        </a:lnTo>
                        <a:lnTo>
                          <a:pt x="64" y="18"/>
                        </a:lnTo>
                        <a:lnTo>
                          <a:pt x="66" y="19"/>
                        </a:lnTo>
                        <a:lnTo>
                          <a:pt x="68" y="21"/>
                        </a:lnTo>
                        <a:lnTo>
                          <a:pt x="70" y="24"/>
                        </a:lnTo>
                        <a:lnTo>
                          <a:pt x="71" y="28"/>
                        </a:lnTo>
                        <a:lnTo>
                          <a:pt x="73" y="31"/>
                        </a:lnTo>
                        <a:lnTo>
                          <a:pt x="73" y="32"/>
                        </a:lnTo>
                        <a:lnTo>
                          <a:pt x="76" y="30"/>
                        </a:lnTo>
                        <a:lnTo>
                          <a:pt x="76" y="22"/>
                        </a:lnTo>
                        <a:lnTo>
                          <a:pt x="75" y="16"/>
                        </a:lnTo>
                        <a:lnTo>
                          <a:pt x="73" y="11"/>
                        </a:lnTo>
                        <a:lnTo>
                          <a:pt x="69" y="7"/>
                        </a:lnTo>
                        <a:lnTo>
                          <a:pt x="65" y="3"/>
                        </a:lnTo>
                        <a:lnTo>
                          <a:pt x="61" y="1"/>
                        </a:lnTo>
                        <a:lnTo>
                          <a:pt x="57" y="0"/>
                        </a:lnTo>
                        <a:lnTo>
                          <a:pt x="51" y="1"/>
                        </a:lnTo>
                        <a:lnTo>
                          <a:pt x="44" y="4"/>
                        </a:lnTo>
                        <a:lnTo>
                          <a:pt x="38" y="8"/>
                        </a:lnTo>
                        <a:lnTo>
                          <a:pt x="33" y="13"/>
                        </a:lnTo>
                        <a:lnTo>
                          <a:pt x="28" y="19"/>
                        </a:lnTo>
                        <a:lnTo>
                          <a:pt x="25" y="26"/>
                        </a:lnTo>
                        <a:lnTo>
                          <a:pt x="23" y="32"/>
                        </a:lnTo>
                        <a:lnTo>
                          <a:pt x="20" y="39"/>
                        </a:lnTo>
                        <a:lnTo>
                          <a:pt x="18" y="46"/>
                        </a:lnTo>
                        <a:lnTo>
                          <a:pt x="14" y="60"/>
                        </a:lnTo>
                        <a:lnTo>
                          <a:pt x="11" y="73"/>
                        </a:lnTo>
                        <a:lnTo>
                          <a:pt x="9" y="78"/>
                        </a:lnTo>
                        <a:lnTo>
                          <a:pt x="6" y="84"/>
                        </a:lnTo>
                        <a:lnTo>
                          <a:pt x="4" y="88"/>
                        </a:lnTo>
                        <a:lnTo>
                          <a:pt x="0" y="90"/>
                        </a:lnTo>
                        <a:lnTo>
                          <a:pt x="7" y="88"/>
                        </a:lnTo>
                        <a:lnTo>
                          <a:pt x="17" y="84"/>
                        </a:lnTo>
                        <a:close/>
                      </a:path>
                    </a:pathLst>
                  </a:custGeom>
                  <a:solidFill>
                    <a:srgbClr val="B3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8" name="Freeform 48"/>
                  <p:cNvSpPr>
                    <a:spLocks/>
                  </p:cNvSpPr>
                  <p:nvPr/>
                </p:nvSpPr>
                <p:spPr bwMode="auto">
                  <a:xfrm>
                    <a:off x="3555983" y="3884603"/>
                    <a:ext cx="1588" cy="3175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2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2">
                        <a:moveTo>
                          <a:pt x="1" y="1"/>
                        </a:moveTo>
                        <a:lnTo>
                          <a:pt x="1" y="1"/>
                        </a:lnTo>
                        <a:lnTo>
                          <a:pt x="1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B3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9" name="Freeform 49"/>
                  <p:cNvSpPr>
                    <a:spLocks/>
                  </p:cNvSpPr>
                  <p:nvPr/>
                </p:nvSpPr>
                <p:spPr bwMode="auto">
                  <a:xfrm>
                    <a:off x="3559158" y="3913178"/>
                    <a:ext cx="223838" cy="88900"/>
                  </a:xfrm>
                  <a:custGeom>
                    <a:avLst/>
                    <a:gdLst/>
                    <a:ahLst/>
                    <a:cxnLst>
                      <a:cxn ang="0">
                        <a:pos x="105" y="50"/>
                      </a:cxn>
                      <a:cxn ang="0">
                        <a:pos x="105" y="50"/>
                      </a:cxn>
                      <a:cxn ang="0">
                        <a:pos x="104" y="49"/>
                      </a:cxn>
                      <a:cxn ang="0">
                        <a:pos x="102" y="48"/>
                      </a:cxn>
                      <a:cxn ang="0">
                        <a:pos x="100" y="47"/>
                      </a:cxn>
                      <a:cxn ang="0">
                        <a:pos x="98" y="45"/>
                      </a:cxn>
                      <a:cxn ang="0">
                        <a:pos x="95" y="43"/>
                      </a:cxn>
                      <a:cxn ang="0">
                        <a:pos x="93" y="38"/>
                      </a:cxn>
                      <a:cxn ang="0">
                        <a:pos x="90" y="32"/>
                      </a:cxn>
                      <a:cxn ang="0">
                        <a:pos x="90" y="31"/>
                      </a:cxn>
                      <a:cxn ang="0">
                        <a:pos x="91" y="31"/>
                      </a:cxn>
                      <a:cxn ang="0">
                        <a:pos x="109" y="32"/>
                      </a:cxn>
                      <a:cxn ang="0">
                        <a:pos x="125" y="32"/>
                      </a:cxn>
                      <a:cxn ang="0">
                        <a:pos x="133" y="31"/>
                      </a:cxn>
                      <a:cxn ang="0">
                        <a:pos x="141" y="31"/>
                      </a:cxn>
                      <a:cxn ang="0">
                        <a:pos x="120" y="32"/>
                      </a:cxn>
                      <a:cxn ang="0">
                        <a:pos x="102" y="31"/>
                      </a:cxn>
                      <a:cxn ang="0">
                        <a:pos x="86" y="31"/>
                      </a:cxn>
                      <a:cxn ang="0">
                        <a:pos x="71" y="28"/>
                      </a:cxn>
                      <a:cxn ang="0">
                        <a:pos x="71" y="34"/>
                      </a:cxn>
                      <a:cxn ang="0">
                        <a:pos x="72" y="38"/>
                      </a:cxn>
                      <a:cxn ang="0">
                        <a:pos x="72" y="39"/>
                      </a:cxn>
                      <a:cxn ang="0">
                        <a:pos x="71" y="39"/>
                      </a:cxn>
                      <a:cxn ang="0">
                        <a:pos x="60" y="36"/>
                      </a:cxn>
                      <a:cxn ang="0">
                        <a:pos x="50" y="33"/>
                      </a:cxn>
                      <a:cxn ang="0">
                        <a:pos x="34" y="26"/>
                      </a:cxn>
                      <a:cxn ang="0">
                        <a:pos x="24" y="20"/>
                      </a:cxn>
                      <a:cxn ang="0">
                        <a:pos x="20" y="19"/>
                      </a:cxn>
                      <a:cxn ang="0">
                        <a:pos x="20" y="18"/>
                      </a:cxn>
                      <a:cxn ang="0">
                        <a:pos x="19" y="14"/>
                      </a:cxn>
                      <a:cxn ang="0">
                        <a:pos x="19" y="8"/>
                      </a:cxn>
                      <a:cxn ang="0">
                        <a:pos x="14" y="3"/>
                      </a:cxn>
                      <a:cxn ang="0">
                        <a:pos x="9" y="0"/>
                      </a:cxn>
                      <a:cxn ang="0">
                        <a:pos x="12" y="2"/>
                      </a:cxn>
                      <a:cxn ang="0">
                        <a:pos x="12" y="3"/>
                      </a:cxn>
                      <a:cxn ang="0">
                        <a:pos x="8" y="11"/>
                      </a:cxn>
                      <a:cxn ang="0">
                        <a:pos x="7" y="11"/>
                      </a:cxn>
                      <a:cxn ang="0">
                        <a:pos x="6" y="11"/>
                      </a:cxn>
                      <a:cxn ang="0">
                        <a:pos x="5" y="8"/>
                      </a:cxn>
                      <a:cxn ang="0">
                        <a:pos x="1" y="3"/>
                      </a:cxn>
                      <a:cxn ang="0">
                        <a:pos x="0" y="4"/>
                      </a:cxn>
                      <a:cxn ang="0">
                        <a:pos x="2" y="14"/>
                      </a:cxn>
                      <a:cxn ang="0">
                        <a:pos x="9" y="20"/>
                      </a:cxn>
                      <a:cxn ang="0">
                        <a:pos x="17" y="27"/>
                      </a:cxn>
                      <a:cxn ang="0">
                        <a:pos x="26" y="32"/>
                      </a:cxn>
                      <a:cxn ang="0">
                        <a:pos x="34" y="36"/>
                      </a:cxn>
                      <a:cxn ang="0">
                        <a:pos x="43" y="40"/>
                      </a:cxn>
                      <a:cxn ang="0">
                        <a:pos x="52" y="45"/>
                      </a:cxn>
                      <a:cxn ang="0">
                        <a:pos x="61" y="48"/>
                      </a:cxn>
                      <a:cxn ang="0">
                        <a:pos x="70" y="50"/>
                      </a:cxn>
                      <a:cxn ang="0">
                        <a:pos x="80" y="52"/>
                      </a:cxn>
                      <a:cxn ang="0">
                        <a:pos x="89" y="53"/>
                      </a:cxn>
                      <a:cxn ang="0">
                        <a:pos x="98" y="55"/>
                      </a:cxn>
                      <a:cxn ang="0">
                        <a:pos x="107" y="55"/>
                      </a:cxn>
                      <a:cxn ang="0">
                        <a:pos x="124" y="56"/>
                      </a:cxn>
                      <a:cxn ang="0">
                        <a:pos x="139" y="55"/>
                      </a:cxn>
                      <a:cxn ang="0">
                        <a:pos x="140" y="49"/>
                      </a:cxn>
                      <a:cxn ang="0">
                        <a:pos x="129" y="50"/>
                      </a:cxn>
                      <a:cxn ang="0">
                        <a:pos x="118" y="50"/>
                      </a:cxn>
                      <a:cxn ang="0">
                        <a:pos x="105" y="50"/>
                      </a:cxn>
                    </a:cxnLst>
                    <a:rect l="0" t="0" r="r" b="b"/>
                    <a:pathLst>
                      <a:path w="141" h="56">
                        <a:moveTo>
                          <a:pt x="105" y="50"/>
                        </a:moveTo>
                        <a:lnTo>
                          <a:pt x="105" y="50"/>
                        </a:lnTo>
                        <a:lnTo>
                          <a:pt x="104" y="49"/>
                        </a:lnTo>
                        <a:lnTo>
                          <a:pt x="102" y="48"/>
                        </a:lnTo>
                        <a:lnTo>
                          <a:pt x="100" y="47"/>
                        </a:lnTo>
                        <a:lnTo>
                          <a:pt x="98" y="45"/>
                        </a:lnTo>
                        <a:lnTo>
                          <a:pt x="95" y="43"/>
                        </a:lnTo>
                        <a:lnTo>
                          <a:pt x="93" y="38"/>
                        </a:lnTo>
                        <a:lnTo>
                          <a:pt x="90" y="32"/>
                        </a:lnTo>
                        <a:lnTo>
                          <a:pt x="90" y="31"/>
                        </a:lnTo>
                        <a:lnTo>
                          <a:pt x="91" y="31"/>
                        </a:lnTo>
                        <a:lnTo>
                          <a:pt x="109" y="32"/>
                        </a:lnTo>
                        <a:lnTo>
                          <a:pt x="125" y="32"/>
                        </a:lnTo>
                        <a:lnTo>
                          <a:pt x="133" y="31"/>
                        </a:lnTo>
                        <a:lnTo>
                          <a:pt x="141" y="31"/>
                        </a:lnTo>
                        <a:lnTo>
                          <a:pt x="120" y="32"/>
                        </a:lnTo>
                        <a:lnTo>
                          <a:pt x="102" y="31"/>
                        </a:lnTo>
                        <a:lnTo>
                          <a:pt x="86" y="31"/>
                        </a:lnTo>
                        <a:lnTo>
                          <a:pt x="71" y="28"/>
                        </a:lnTo>
                        <a:lnTo>
                          <a:pt x="71" y="34"/>
                        </a:lnTo>
                        <a:lnTo>
                          <a:pt x="72" y="38"/>
                        </a:lnTo>
                        <a:lnTo>
                          <a:pt x="72" y="39"/>
                        </a:lnTo>
                        <a:lnTo>
                          <a:pt x="71" y="39"/>
                        </a:lnTo>
                        <a:lnTo>
                          <a:pt x="60" y="36"/>
                        </a:lnTo>
                        <a:lnTo>
                          <a:pt x="50" y="33"/>
                        </a:lnTo>
                        <a:lnTo>
                          <a:pt x="34" y="26"/>
                        </a:lnTo>
                        <a:lnTo>
                          <a:pt x="24" y="20"/>
                        </a:lnTo>
                        <a:lnTo>
                          <a:pt x="20" y="19"/>
                        </a:lnTo>
                        <a:lnTo>
                          <a:pt x="20" y="18"/>
                        </a:lnTo>
                        <a:lnTo>
                          <a:pt x="19" y="14"/>
                        </a:lnTo>
                        <a:lnTo>
                          <a:pt x="19" y="8"/>
                        </a:lnTo>
                        <a:lnTo>
                          <a:pt x="14" y="3"/>
                        </a:lnTo>
                        <a:lnTo>
                          <a:pt x="9" y="0"/>
                        </a:lnTo>
                        <a:lnTo>
                          <a:pt x="12" y="2"/>
                        </a:lnTo>
                        <a:lnTo>
                          <a:pt x="12" y="3"/>
                        </a:lnTo>
                        <a:lnTo>
                          <a:pt x="8" y="11"/>
                        </a:lnTo>
                        <a:lnTo>
                          <a:pt x="7" y="11"/>
                        </a:lnTo>
                        <a:lnTo>
                          <a:pt x="6" y="11"/>
                        </a:lnTo>
                        <a:lnTo>
                          <a:pt x="5" y="8"/>
                        </a:lnTo>
                        <a:lnTo>
                          <a:pt x="1" y="3"/>
                        </a:lnTo>
                        <a:lnTo>
                          <a:pt x="0" y="4"/>
                        </a:lnTo>
                        <a:lnTo>
                          <a:pt x="2" y="14"/>
                        </a:lnTo>
                        <a:lnTo>
                          <a:pt x="9" y="20"/>
                        </a:lnTo>
                        <a:lnTo>
                          <a:pt x="17" y="27"/>
                        </a:lnTo>
                        <a:lnTo>
                          <a:pt x="26" y="32"/>
                        </a:lnTo>
                        <a:lnTo>
                          <a:pt x="34" y="36"/>
                        </a:lnTo>
                        <a:lnTo>
                          <a:pt x="43" y="40"/>
                        </a:lnTo>
                        <a:lnTo>
                          <a:pt x="52" y="45"/>
                        </a:lnTo>
                        <a:lnTo>
                          <a:pt x="61" y="48"/>
                        </a:lnTo>
                        <a:lnTo>
                          <a:pt x="70" y="50"/>
                        </a:lnTo>
                        <a:lnTo>
                          <a:pt x="80" y="52"/>
                        </a:lnTo>
                        <a:lnTo>
                          <a:pt x="89" y="53"/>
                        </a:lnTo>
                        <a:lnTo>
                          <a:pt x="98" y="55"/>
                        </a:lnTo>
                        <a:lnTo>
                          <a:pt x="107" y="55"/>
                        </a:lnTo>
                        <a:lnTo>
                          <a:pt x="124" y="56"/>
                        </a:lnTo>
                        <a:lnTo>
                          <a:pt x="139" y="55"/>
                        </a:lnTo>
                        <a:lnTo>
                          <a:pt x="140" y="49"/>
                        </a:lnTo>
                        <a:lnTo>
                          <a:pt x="129" y="50"/>
                        </a:lnTo>
                        <a:lnTo>
                          <a:pt x="118" y="50"/>
                        </a:lnTo>
                        <a:lnTo>
                          <a:pt x="105" y="50"/>
                        </a:lnTo>
                        <a:close/>
                      </a:path>
                    </a:pathLst>
                  </a:custGeom>
                  <a:solidFill>
                    <a:srgbClr val="B3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0" name="Freeform 50"/>
                  <p:cNvSpPr>
                    <a:spLocks/>
                  </p:cNvSpPr>
                  <p:nvPr/>
                </p:nvSpPr>
                <p:spPr bwMode="auto">
                  <a:xfrm>
                    <a:off x="3787758" y="3797291"/>
                    <a:ext cx="131763" cy="144463"/>
                  </a:xfrm>
                  <a:custGeom>
                    <a:avLst/>
                    <a:gdLst/>
                    <a:ahLst/>
                    <a:cxnLst>
                      <a:cxn ang="0">
                        <a:pos x="83" y="0"/>
                      </a:cxn>
                      <a:cxn ang="0">
                        <a:pos x="69" y="11"/>
                      </a:cxn>
                      <a:cxn ang="0">
                        <a:pos x="67" y="13"/>
                      </a:cxn>
                      <a:cxn ang="0">
                        <a:pos x="54" y="23"/>
                      </a:cxn>
                      <a:cxn ang="0">
                        <a:pos x="38" y="37"/>
                      </a:cxn>
                      <a:cxn ang="0">
                        <a:pos x="30" y="45"/>
                      </a:cxn>
                      <a:cxn ang="0">
                        <a:pos x="22" y="53"/>
                      </a:cxn>
                      <a:cxn ang="0">
                        <a:pos x="15" y="62"/>
                      </a:cxn>
                      <a:cxn ang="0">
                        <a:pos x="9" y="71"/>
                      </a:cxn>
                      <a:cxn ang="0">
                        <a:pos x="4" y="79"/>
                      </a:cxn>
                      <a:cxn ang="0">
                        <a:pos x="2" y="85"/>
                      </a:cxn>
                      <a:cxn ang="0">
                        <a:pos x="0" y="90"/>
                      </a:cxn>
                      <a:cxn ang="0">
                        <a:pos x="0" y="91"/>
                      </a:cxn>
                      <a:cxn ang="0">
                        <a:pos x="4" y="85"/>
                      </a:cxn>
                      <a:cxn ang="0">
                        <a:pos x="7" y="78"/>
                      </a:cxn>
                      <a:cxn ang="0">
                        <a:pos x="15" y="67"/>
                      </a:cxn>
                      <a:cxn ang="0">
                        <a:pos x="24" y="56"/>
                      </a:cxn>
                      <a:cxn ang="0">
                        <a:pos x="34" y="46"/>
                      </a:cxn>
                      <a:cxn ang="0">
                        <a:pos x="45" y="35"/>
                      </a:cxn>
                      <a:cxn ang="0">
                        <a:pos x="57" y="26"/>
                      </a:cxn>
                      <a:cxn ang="0">
                        <a:pos x="83" y="5"/>
                      </a:cxn>
                      <a:cxn ang="0">
                        <a:pos x="83" y="1"/>
                      </a:cxn>
                      <a:cxn ang="0">
                        <a:pos x="83" y="0"/>
                      </a:cxn>
                    </a:cxnLst>
                    <a:rect l="0" t="0" r="r" b="b"/>
                    <a:pathLst>
                      <a:path w="83" h="91">
                        <a:moveTo>
                          <a:pt x="83" y="0"/>
                        </a:moveTo>
                        <a:lnTo>
                          <a:pt x="69" y="11"/>
                        </a:lnTo>
                        <a:lnTo>
                          <a:pt x="67" y="13"/>
                        </a:lnTo>
                        <a:lnTo>
                          <a:pt x="54" y="23"/>
                        </a:lnTo>
                        <a:lnTo>
                          <a:pt x="38" y="37"/>
                        </a:lnTo>
                        <a:lnTo>
                          <a:pt x="30" y="45"/>
                        </a:lnTo>
                        <a:lnTo>
                          <a:pt x="22" y="53"/>
                        </a:lnTo>
                        <a:lnTo>
                          <a:pt x="15" y="62"/>
                        </a:lnTo>
                        <a:lnTo>
                          <a:pt x="9" y="71"/>
                        </a:lnTo>
                        <a:lnTo>
                          <a:pt x="4" y="79"/>
                        </a:lnTo>
                        <a:lnTo>
                          <a:pt x="2" y="85"/>
                        </a:lnTo>
                        <a:lnTo>
                          <a:pt x="0" y="90"/>
                        </a:lnTo>
                        <a:lnTo>
                          <a:pt x="0" y="91"/>
                        </a:lnTo>
                        <a:lnTo>
                          <a:pt x="4" y="85"/>
                        </a:lnTo>
                        <a:lnTo>
                          <a:pt x="7" y="78"/>
                        </a:lnTo>
                        <a:lnTo>
                          <a:pt x="15" y="67"/>
                        </a:lnTo>
                        <a:lnTo>
                          <a:pt x="24" y="56"/>
                        </a:lnTo>
                        <a:lnTo>
                          <a:pt x="34" y="46"/>
                        </a:lnTo>
                        <a:lnTo>
                          <a:pt x="45" y="35"/>
                        </a:lnTo>
                        <a:lnTo>
                          <a:pt x="57" y="26"/>
                        </a:lnTo>
                        <a:lnTo>
                          <a:pt x="83" y="5"/>
                        </a:lnTo>
                        <a:lnTo>
                          <a:pt x="83" y="1"/>
                        </a:lnTo>
                        <a:lnTo>
                          <a:pt x="83" y="0"/>
                        </a:lnTo>
                        <a:close/>
                      </a:path>
                    </a:pathLst>
                  </a:custGeom>
                  <a:solidFill>
                    <a:srgbClr val="FB9A7A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1" name="Freeform 51"/>
                  <p:cNvSpPr>
                    <a:spLocks/>
                  </p:cNvSpPr>
                  <p:nvPr/>
                </p:nvSpPr>
                <p:spPr bwMode="auto">
                  <a:xfrm>
                    <a:off x="4013183" y="3643303"/>
                    <a:ext cx="73025" cy="85725"/>
                  </a:xfrm>
                  <a:custGeom>
                    <a:avLst/>
                    <a:gdLst/>
                    <a:ahLst/>
                    <a:cxnLst>
                      <a:cxn ang="0">
                        <a:pos x="45" y="0"/>
                      </a:cxn>
                      <a:cxn ang="0">
                        <a:pos x="45" y="0"/>
                      </a:cxn>
                      <a:cxn ang="0">
                        <a:pos x="45" y="2"/>
                      </a:cxn>
                      <a:cxn ang="0">
                        <a:pos x="45" y="4"/>
                      </a:cxn>
                      <a:cxn ang="0">
                        <a:pos x="44" y="6"/>
                      </a:cxn>
                      <a:cxn ang="0">
                        <a:pos x="42" y="12"/>
                      </a:cxn>
                      <a:cxn ang="0">
                        <a:pos x="38" y="17"/>
                      </a:cxn>
                      <a:cxn ang="0">
                        <a:pos x="34" y="21"/>
                      </a:cxn>
                      <a:cxn ang="0">
                        <a:pos x="23" y="31"/>
                      </a:cxn>
                      <a:cxn ang="0">
                        <a:pos x="0" y="49"/>
                      </a:cxn>
                      <a:cxn ang="0">
                        <a:pos x="0" y="50"/>
                      </a:cxn>
                      <a:cxn ang="0">
                        <a:pos x="2" y="54"/>
                      </a:cxn>
                      <a:cxn ang="0">
                        <a:pos x="23" y="37"/>
                      </a:cxn>
                      <a:cxn ang="0">
                        <a:pos x="30" y="29"/>
                      </a:cxn>
                      <a:cxn ang="0">
                        <a:pos x="38" y="23"/>
                      </a:cxn>
                      <a:cxn ang="0">
                        <a:pos x="43" y="16"/>
                      </a:cxn>
                      <a:cxn ang="0">
                        <a:pos x="46" y="11"/>
                      </a:cxn>
                      <a:cxn ang="0">
                        <a:pos x="46" y="8"/>
                      </a:cxn>
                      <a:cxn ang="0">
                        <a:pos x="46" y="5"/>
                      </a:cxn>
                      <a:cxn ang="0">
                        <a:pos x="46" y="2"/>
                      </a:cxn>
                      <a:cxn ang="0">
                        <a:pos x="45" y="0"/>
                      </a:cxn>
                    </a:cxnLst>
                    <a:rect l="0" t="0" r="r" b="b"/>
                    <a:pathLst>
                      <a:path w="46" h="54">
                        <a:moveTo>
                          <a:pt x="45" y="0"/>
                        </a:moveTo>
                        <a:lnTo>
                          <a:pt x="45" y="0"/>
                        </a:lnTo>
                        <a:lnTo>
                          <a:pt x="45" y="2"/>
                        </a:lnTo>
                        <a:lnTo>
                          <a:pt x="45" y="4"/>
                        </a:lnTo>
                        <a:lnTo>
                          <a:pt x="44" y="6"/>
                        </a:lnTo>
                        <a:lnTo>
                          <a:pt x="42" y="12"/>
                        </a:lnTo>
                        <a:lnTo>
                          <a:pt x="38" y="17"/>
                        </a:lnTo>
                        <a:lnTo>
                          <a:pt x="34" y="21"/>
                        </a:lnTo>
                        <a:lnTo>
                          <a:pt x="23" y="31"/>
                        </a:lnTo>
                        <a:lnTo>
                          <a:pt x="0" y="49"/>
                        </a:lnTo>
                        <a:lnTo>
                          <a:pt x="0" y="50"/>
                        </a:lnTo>
                        <a:lnTo>
                          <a:pt x="2" y="54"/>
                        </a:lnTo>
                        <a:lnTo>
                          <a:pt x="23" y="37"/>
                        </a:lnTo>
                        <a:lnTo>
                          <a:pt x="30" y="29"/>
                        </a:lnTo>
                        <a:lnTo>
                          <a:pt x="38" y="23"/>
                        </a:lnTo>
                        <a:lnTo>
                          <a:pt x="43" y="16"/>
                        </a:lnTo>
                        <a:lnTo>
                          <a:pt x="46" y="11"/>
                        </a:lnTo>
                        <a:lnTo>
                          <a:pt x="46" y="8"/>
                        </a:lnTo>
                        <a:lnTo>
                          <a:pt x="46" y="5"/>
                        </a:lnTo>
                        <a:lnTo>
                          <a:pt x="46" y="2"/>
                        </a:lnTo>
                        <a:lnTo>
                          <a:pt x="45" y="0"/>
                        </a:lnTo>
                        <a:close/>
                      </a:path>
                    </a:pathLst>
                  </a:custGeom>
                  <a:solidFill>
                    <a:srgbClr val="FB9A7A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2" name="Freeform 52"/>
                  <p:cNvSpPr>
                    <a:spLocks/>
                  </p:cNvSpPr>
                  <p:nvPr/>
                </p:nvSpPr>
                <p:spPr bwMode="auto">
                  <a:xfrm>
                    <a:off x="3921108" y="3792528"/>
                    <a:ext cx="12700" cy="952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3" y="0"/>
                      </a:cxn>
                      <a:cxn ang="0">
                        <a:pos x="0" y="2"/>
                      </a:cxn>
                      <a:cxn ang="0">
                        <a:pos x="0" y="3"/>
                      </a:cxn>
                      <a:cxn ang="0">
                        <a:pos x="0" y="6"/>
                      </a:cxn>
                      <a:cxn ang="0">
                        <a:pos x="8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8" h="6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0" y="3"/>
                        </a:lnTo>
                        <a:lnTo>
                          <a:pt x="0" y="6"/>
                        </a:lnTo>
                        <a:lnTo>
                          <a:pt x="8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FB9A7A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3" name="Freeform 53"/>
                  <p:cNvSpPr>
                    <a:spLocks/>
                  </p:cNvSpPr>
                  <p:nvPr/>
                </p:nvSpPr>
                <p:spPr bwMode="auto">
                  <a:xfrm>
                    <a:off x="3959208" y="3724266"/>
                    <a:ext cx="55563" cy="42863"/>
                  </a:xfrm>
                  <a:custGeom>
                    <a:avLst/>
                    <a:gdLst/>
                    <a:ahLst/>
                    <a:cxnLst>
                      <a:cxn ang="0">
                        <a:pos x="33" y="0"/>
                      </a:cxn>
                      <a:cxn ang="0">
                        <a:pos x="32" y="0"/>
                      </a:cxn>
                      <a:cxn ang="0">
                        <a:pos x="0" y="25"/>
                      </a:cxn>
                      <a:cxn ang="0">
                        <a:pos x="4" y="26"/>
                      </a:cxn>
                      <a:cxn ang="0">
                        <a:pos x="4" y="27"/>
                      </a:cxn>
                      <a:cxn ang="0">
                        <a:pos x="5" y="27"/>
                      </a:cxn>
                      <a:cxn ang="0">
                        <a:pos x="35" y="4"/>
                      </a:cxn>
                      <a:cxn ang="0">
                        <a:pos x="34" y="0"/>
                      </a:cxn>
                      <a:cxn ang="0">
                        <a:pos x="33" y="0"/>
                      </a:cxn>
                    </a:cxnLst>
                    <a:rect l="0" t="0" r="r" b="b"/>
                    <a:pathLst>
                      <a:path w="35" h="27">
                        <a:moveTo>
                          <a:pt x="33" y="0"/>
                        </a:moveTo>
                        <a:lnTo>
                          <a:pt x="32" y="0"/>
                        </a:lnTo>
                        <a:lnTo>
                          <a:pt x="0" y="25"/>
                        </a:lnTo>
                        <a:lnTo>
                          <a:pt x="4" y="26"/>
                        </a:lnTo>
                        <a:lnTo>
                          <a:pt x="4" y="27"/>
                        </a:lnTo>
                        <a:lnTo>
                          <a:pt x="5" y="27"/>
                        </a:lnTo>
                        <a:lnTo>
                          <a:pt x="35" y="4"/>
                        </a:lnTo>
                        <a:lnTo>
                          <a:pt x="34" y="0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solidFill>
                    <a:srgbClr val="FB9A7A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4" name="Freeform 54"/>
                  <p:cNvSpPr>
                    <a:spLocks/>
                  </p:cNvSpPr>
                  <p:nvPr/>
                </p:nvSpPr>
                <p:spPr bwMode="auto">
                  <a:xfrm>
                    <a:off x="3836971" y="3586153"/>
                    <a:ext cx="211138" cy="38100"/>
                  </a:xfrm>
                  <a:custGeom>
                    <a:avLst/>
                    <a:gdLst/>
                    <a:ahLst/>
                    <a:cxnLst>
                      <a:cxn ang="0">
                        <a:pos x="133" y="15"/>
                      </a:cxn>
                      <a:cxn ang="0">
                        <a:pos x="133" y="14"/>
                      </a:cxn>
                      <a:cxn ang="0">
                        <a:pos x="123" y="10"/>
                      </a:cxn>
                      <a:cxn ang="0">
                        <a:pos x="112" y="8"/>
                      </a:cxn>
                      <a:cxn ang="0">
                        <a:pos x="90" y="3"/>
                      </a:cxn>
                      <a:cxn ang="0">
                        <a:pos x="69" y="1"/>
                      </a:cxn>
                      <a:cxn ang="0">
                        <a:pos x="59" y="1"/>
                      </a:cxn>
                      <a:cxn ang="0">
                        <a:pos x="49" y="0"/>
                      </a:cxn>
                      <a:cxn ang="0">
                        <a:pos x="38" y="1"/>
                      </a:cxn>
                      <a:cxn ang="0">
                        <a:pos x="27" y="4"/>
                      </a:cxn>
                      <a:cxn ang="0">
                        <a:pos x="17" y="7"/>
                      </a:cxn>
                      <a:cxn ang="0">
                        <a:pos x="8" y="12"/>
                      </a:cxn>
                      <a:cxn ang="0">
                        <a:pos x="0" y="16"/>
                      </a:cxn>
                      <a:cxn ang="0">
                        <a:pos x="13" y="16"/>
                      </a:cxn>
                      <a:cxn ang="0">
                        <a:pos x="26" y="16"/>
                      </a:cxn>
                      <a:cxn ang="0">
                        <a:pos x="52" y="14"/>
                      </a:cxn>
                      <a:cxn ang="0">
                        <a:pos x="64" y="15"/>
                      </a:cxn>
                      <a:cxn ang="0">
                        <a:pos x="70" y="15"/>
                      </a:cxn>
                      <a:cxn ang="0">
                        <a:pos x="75" y="16"/>
                      </a:cxn>
                      <a:cxn ang="0">
                        <a:pos x="80" y="17"/>
                      </a:cxn>
                      <a:cxn ang="0">
                        <a:pos x="85" y="19"/>
                      </a:cxn>
                      <a:cxn ang="0">
                        <a:pos x="90" y="21"/>
                      </a:cxn>
                      <a:cxn ang="0">
                        <a:pos x="94" y="24"/>
                      </a:cxn>
                      <a:cxn ang="0">
                        <a:pos x="103" y="20"/>
                      </a:cxn>
                      <a:cxn ang="0">
                        <a:pos x="112" y="17"/>
                      </a:cxn>
                      <a:cxn ang="0">
                        <a:pos x="123" y="15"/>
                      </a:cxn>
                      <a:cxn ang="0">
                        <a:pos x="133" y="15"/>
                      </a:cxn>
                    </a:cxnLst>
                    <a:rect l="0" t="0" r="r" b="b"/>
                    <a:pathLst>
                      <a:path w="133" h="24">
                        <a:moveTo>
                          <a:pt x="133" y="15"/>
                        </a:moveTo>
                        <a:lnTo>
                          <a:pt x="133" y="14"/>
                        </a:lnTo>
                        <a:lnTo>
                          <a:pt x="123" y="10"/>
                        </a:lnTo>
                        <a:lnTo>
                          <a:pt x="112" y="8"/>
                        </a:lnTo>
                        <a:lnTo>
                          <a:pt x="90" y="3"/>
                        </a:lnTo>
                        <a:lnTo>
                          <a:pt x="69" y="1"/>
                        </a:lnTo>
                        <a:lnTo>
                          <a:pt x="59" y="1"/>
                        </a:lnTo>
                        <a:lnTo>
                          <a:pt x="49" y="0"/>
                        </a:lnTo>
                        <a:lnTo>
                          <a:pt x="38" y="1"/>
                        </a:lnTo>
                        <a:lnTo>
                          <a:pt x="27" y="4"/>
                        </a:lnTo>
                        <a:lnTo>
                          <a:pt x="17" y="7"/>
                        </a:lnTo>
                        <a:lnTo>
                          <a:pt x="8" y="12"/>
                        </a:lnTo>
                        <a:lnTo>
                          <a:pt x="0" y="16"/>
                        </a:lnTo>
                        <a:lnTo>
                          <a:pt x="13" y="16"/>
                        </a:lnTo>
                        <a:lnTo>
                          <a:pt x="26" y="16"/>
                        </a:lnTo>
                        <a:lnTo>
                          <a:pt x="52" y="14"/>
                        </a:lnTo>
                        <a:lnTo>
                          <a:pt x="64" y="15"/>
                        </a:lnTo>
                        <a:lnTo>
                          <a:pt x="70" y="15"/>
                        </a:lnTo>
                        <a:lnTo>
                          <a:pt x="75" y="16"/>
                        </a:lnTo>
                        <a:lnTo>
                          <a:pt x="80" y="17"/>
                        </a:lnTo>
                        <a:lnTo>
                          <a:pt x="85" y="19"/>
                        </a:lnTo>
                        <a:lnTo>
                          <a:pt x="90" y="21"/>
                        </a:lnTo>
                        <a:lnTo>
                          <a:pt x="94" y="24"/>
                        </a:lnTo>
                        <a:lnTo>
                          <a:pt x="103" y="20"/>
                        </a:lnTo>
                        <a:lnTo>
                          <a:pt x="112" y="17"/>
                        </a:lnTo>
                        <a:lnTo>
                          <a:pt x="123" y="15"/>
                        </a:lnTo>
                        <a:lnTo>
                          <a:pt x="133" y="15"/>
                        </a:lnTo>
                        <a:close/>
                      </a:path>
                    </a:pathLst>
                  </a:custGeom>
                  <a:solidFill>
                    <a:srgbClr val="B3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5" name="Freeform 55"/>
                  <p:cNvSpPr>
                    <a:spLocks/>
                  </p:cNvSpPr>
                  <p:nvPr/>
                </p:nvSpPr>
                <p:spPr bwMode="auto">
                  <a:xfrm>
                    <a:off x="3671870" y="3721091"/>
                    <a:ext cx="238125" cy="90488"/>
                  </a:xfrm>
                  <a:custGeom>
                    <a:avLst/>
                    <a:gdLst/>
                    <a:ahLst/>
                    <a:cxnLst>
                      <a:cxn ang="0">
                        <a:pos x="150" y="2"/>
                      </a:cxn>
                      <a:cxn ang="0">
                        <a:pos x="150" y="2"/>
                      </a:cxn>
                      <a:cxn ang="0">
                        <a:pos x="141" y="23"/>
                      </a:cxn>
                      <a:cxn ang="0">
                        <a:pos x="134" y="41"/>
                      </a:cxn>
                      <a:cxn ang="0">
                        <a:pos x="130" y="47"/>
                      </a:cxn>
                      <a:cxn ang="0">
                        <a:pos x="127" y="52"/>
                      </a:cxn>
                      <a:cxn ang="0">
                        <a:pos x="125" y="56"/>
                      </a:cxn>
                      <a:cxn ang="0">
                        <a:pos x="124" y="56"/>
                      </a:cxn>
                      <a:cxn ang="0">
                        <a:pos x="123" y="56"/>
                      </a:cxn>
                      <a:cxn ang="0">
                        <a:pos x="120" y="57"/>
                      </a:cxn>
                      <a:cxn ang="0">
                        <a:pos x="114" y="56"/>
                      </a:cxn>
                      <a:cxn ang="0">
                        <a:pos x="100" y="55"/>
                      </a:cxn>
                      <a:cxn ang="0">
                        <a:pos x="81" y="51"/>
                      </a:cxn>
                      <a:cxn ang="0">
                        <a:pos x="61" y="47"/>
                      </a:cxn>
                      <a:cxn ang="0">
                        <a:pos x="42" y="42"/>
                      </a:cxn>
                      <a:cxn ang="0">
                        <a:pos x="24" y="36"/>
                      </a:cxn>
                      <a:cxn ang="0">
                        <a:pos x="16" y="34"/>
                      </a:cxn>
                      <a:cxn ang="0">
                        <a:pos x="10" y="30"/>
                      </a:cxn>
                      <a:cxn ang="0">
                        <a:pos x="5" y="27"/>
                      </a:cxn>
                      <a:cxn ang="0">
                        <a:pos x="1" y="24"/>
                      </a:cxn>
                      <a:cxn ang="0">
                        <a:pos x="0" y="23"/>
                      </a:cxn>
                      <a:cxn ang="0">
                        <a:pos x="0" y="22"/>
                      </a:cxn>
                      <a:cxn ang="0">
                        <a:pos x="0" y="20"/>
                      </a:cxn>
                      <a:cxn ang="0">
                        <a:pos x="6" y="13"/>
                      </a:cxn>
                      <a:cxn ang="0">
                        <a:pos x="18" y="0"/>
                      </a:cxn>
                      <a:cxn ang="0">
                        <a:pos x="26" y="3"/>
                      </a:cxn>
                      <a:cxn ang="0">
                        <a:pos x="35" y="6"/>
                      </a:cxn>
                      <a:cxn ang="0">
                        <a:pos x="43" y="7"/>
                      </a:cxn>
                      <a:cxn ang="0">
                        <a:pos x="51" y="8"/>
                      </a:cxn>
                      <a:cxn ang="0">
                        <a:pos x="60" y="8"/>
                      </a:cxn>
                      <a:cxn ang="0">
                        <a:pos x="68" y="7"/>
                      </a:cxn>
                      <a:cxn ang="0">
                        <a:pos x="85" y="6"/>
                      </a:cxn>
                      <a:cxn ang="0">
                        <a:pos x="101" y="2"/>
                      </a:cxn>
                      <a:cxn ang="0">
                        <a:pos x="118" y="0"/>
                      </a:cxn>
                      <a:cxn ang="0">
                        <a:pos x="126" y="0"/>
                      </a:cxn>
                      <a:cxn ang="0">
                        <a:pos x="135" y="0"/>
                      </a:cxn>
                      <a:cxn ang="0">
                        <a:pos x="142" y="0"/>
                      </a:cxn>
                      <a:cxn ang="0">
                        <a:pos x="150" y="2"/>
                      </a:cxn>
                    </a:cxnLst>
                    <a:rect l="0" t="0" r="r" b="b"/>
                    <a:pathLst>
                      <a:path w="150" h="57">
                        <a:moveTo>
                          <a:pt x="150" y="2"/>
                        </a:moveTo>
                        <a:lnTo>
                          <a:pt x="150" y="2"/>
                        </a:lnTo>
                        <a:lnTo>
                          <a:pt x="141" y="23"/>
                        </a:lnTo>
                        <a:lnTo>
                          <a:pt x="134" y="41"/>
                        </a:lnTo>
                        <a:lnTo>
                          <a:pt x="130" y="47"/>
                        </a:lnTo>
                        <a:lnTo>
                          <a:pt x="127" y="52"/>
                        </a:lnTo>
                        <a:lnTo>
                          <a:pt x="125" y="56"/>
                        </a:lnTo>
                        <a:lnTo>
                          <a:pt x="124" y="56"/>
                        </a:lnTo>
                        <a:lnTo>
                          <a:pt x="123" y="56"/>
                        </a:lnTo>
                        <a:lnTo>
                          <a:pt x="120" y="57"/>
                        </a:lnTo>
                        <a:lnTo>
                          <a:pt x="114" y="56"/>
                        </a:lnTo>
                        <a:lnTo>
                          <a:pt x="100" y="55"/>
                        </a:lnTo>
                        <a:lnTo>
                          <a:pt x="81" y="51"/>
                        </a:lnTo>
                        <a:lnTo>
                          <a:pt x="61" y="47"/>
                        </a:lnTo>
                        <a:lnTo>
                          <a:pt x="42" y="42"/>
                        </a:lnTo>
                        <a:lnTo>
                          <a:pt x="24" y="36"/>
                        </a:lnTo>
                        <a:lnTo>
                          <a:pt x="16" y="34"/>
                        </a:lnTo>
                        <a:lnTo>
                          <a:pt x="10" y="30"/>
                        </a:lnTo>
                        <a:lnTo>
                          <a:pt x="5" y="27"/>
                        </a:lnTo>
                        <a:lnTo>
                          <a:pt x="1" y="24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0"/>
                        </a:lnTo>
                        <a:lnTo>
                          <a:pt x="6" y="13"/>
                        </a:lnTo>
                        <a:lnTo>
                          <a:pt x="18" y="0"/>
                        </a:lnTo>
                        <a:lnTo>
                          <a:pt x="26" y="3"/>
                        </a:lnTo>
                        <a:lnTo>
                          <a:pt x="35" y="6"/>
                        </a:lnTo>
                        <a:lnTo>
                          <a:pt x="43" y="7"/>
                        </a:lnTo>
                        <a:lnTo>
                          <a:pt x="51" y="8"/>
                        </a:lnTo>
                        <a:lnTo>
                          <a:pt x="60" y="8"/>
                        </a:lnTo>
                        <a:lnTo>
                          <a:pt x="68" y="7"/>
                        </a:lnTo>
                        <a:lnTo>
                          <a:pt x="85" y="6"/>
                        </a:lnTo>
                        <a:lnTo>
                          <a:pt x="101" y="2"/>
                        </a:lnTo>
                        <a:lnTo>
                          <a:pt x="118" y="0"/>
                        </a:lnTo>
                        <a:lnTo>
                          <a:pt x="126" y="0"/>
                        </a:lnTo>
                        <a:lnTo>
                          <a:pt x="135" y="0"/>
                        </a:lnTo>
                        <a:lnTo>
                          <a:pt x="142" y="0"/>
                        </a:lnTo>
                        <a:lnTo>
                          <a:pt x="150" y="2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6" name="Freeform 56"/>
                  <p:cNvSpPr>
                    <a:spLocks/>
                  </p:cNvSpPr>
                  <p:nvPr/>
                </p:nvSpPr>
                <p:spPr bwMode="auto">
                  <a:xfrm>
                    <a:off x="3708383" y="3811578"/>
                    <a:ext cx="160338" cy="98425"/>
                  </a:xfrm>
                  <a:custGeom>
                    <a:avLst/>
                    <a:gdLst/>
                    <a:ahLst/>
                    <a:cxnLst>
                      <a:cxn ang="0">
                        <a:pos x="101" y="1"/>
                      </a:cxn>
                      <a:cxn ang="0">
                        <a:pos x="101" y="1"/>
                      </a:cxn>
                      <a:cxn ang="0">
                        <a:pos x="94" y="7"/>
                      </a:cxn>
                      <a:cxn ang="0">
                        <a:pos x="87" y="12"/>
                      </a:cxn>
                      <a:cxn ang="0">
                        <a:pos x="80" y="18"/>
                      </a:cxn>
                      <a:cxn ang="0">
                        <a:pos x="72" y="21"/>
                      </a:cxn>
                      <a:cxn ang="0">
                        <a:pos x="58" y="29"/>
                      </a:cxn>
                      <a:cxn ang="0">
                        <a:pos x="45" y="36"/>
                      </a:cxn>
                      <a:cxn ang="0">
                        <a:pos x="32" y="41"/>
                      </a:cxn>
                      <a:cxn ang="0">
                        <a:pos x="20" y="47"/>
                      </a:cxn>
                      <a:cxn ang="0">
                        <a:pos x="14" y="51"/>
                      </a:cxn>
                      <a:cxn ang="0">
                        <a:pos x="9" y="54"/>
                      </a:cxn>
                      <a:cxn ang="0">
                        <a:pos x="4" y="58"/>
                      </a:cxn>
                      <a:cxn ang="0">
                        <a:pos x="0" y="62"/>
                      </a:cxn>
                      <a:cxn ang="0">
                        <a:pos x="2" y="59"/>
                      </a:cxn>
                      <a:cxn ang="0">
                        <a:pos x="4" y="55"/>
                      </a:cxn>
                      <a:cxn ang="0">
                        <a:pos x="8" y="51"/>
                      </a:cxn>
                      <a:cxn ang="0">
                        <a:pos x="13" y="48"/>
                      </a:cxn>
                      <a:cxn ang="0">
                        <a:pos x="24" y="41"/>
                      </a:cxn>
                      <a:cxn ang="0">
                        <a:pos x="37" y="34"/>
                      </a:cxn>
                      <a:cxn ang="0">
                        <a:pos x="50" y="27"/>
                      </a:cxn>
                      <a:cxn ang="0">
                        <a:pos x="64" y="19"/>
                      </a:cxn>
                      <a:cxn ang="0">
                        <a:pos x="77" y="10"/>
                      </a:cxn>
                      <a:cxn ang="0">
                        <a:pos x="83" y="5"/>
                      </a:cxn>
                      <a:cxn ang="0">
                        <a:pos x="89" y="0"/>
                      </a:cxn>
                      <a:cxn ang="0">
                        <a:pos x="101" y="1"/>
                      </a:cxn>
                    </a:cxnLst>
                    <a:rect l="0" t="0" r="r" b="b"/>
                    <a:pathLst>
                      <a:path w="101" h="62">
                        <a:moveTo>
                          <a:pt x="101" y="1"/>
                        </a:moveTo>
                        <a:lnTo>
                          <a:pt x="101" y="1"/>
                        </a:lnTo>
                        <a:lnTo>
                          <a:pt x="94" y="7"/>
                        </a:lnTo>
                        <a:lnTo>
                          <a:pt x="87" y="12"/>
                        </a:lnTo>
                        <a:lnTo>
                          <a:pt x="80" y="18"/>
                        </a:lnTo>
                        <a:lnTo>
                          <a:pt x="72" y="21"/>
                        </a:lnTo>
                        <a:lnTo>
                          <a:pt x="58" y="29"/>
                        </a:lnTo>
                        <a:lnTo>
                          <a:pt x="45" y="36"/>
                        </a:lnTo>
                        <a:lnTo>
                          <a:pt x="32" y="41"/>
                        </a:lnTo>
                        <a:lnTo>
                          <a:pt x="20" y="47"/>
                        </a:lnTo>
                        <a:lnTo>
                          <a:pt x="14" y="51"/>
                        </a:lnTo>
                        <a:lnTo>
                          <a:pt x="9" y="54"/>
                        </a:lnTo>
                        <a:lnTo>
                          <a:pt x="4" y="58"/>
                        </a:lnTo>
                        <a:lnTo>
                          <a:pt x="0" y="62"/>
                        </a:lnTo>
                        <a:lnTo>
                          <a:pt x="2" y="59"/>
                        </a:lnTo>
                        <a:lnTo>
                          <a:pt x="4" y="55"/>
                        </a:lnTo>
                        <a:lnTo>
                          <a:pt x="8" y="51"/>
                        </a:lnTo>
                        <a:lnTo>
                          <a:pt x="13" y="48"/>
                        </a:lnTo>
                        <a:lnTo>
                          <a:pt x="24" y="41"/>
                        </a:lnTo>
                        <a:lnTo>
                          <a:pt x="37" y="34"/>
                        </a:lnTo>
                        <a:lnTo>
                          <a:pt x="50" y="27"/>
                        </a:lnTo>
                        <a:lnTo>
                          <a:pt x="64" y="19"/>
                        </a:lnTo>
                        <a:lnTo>
                          <a:pt x="77" y="10"/>
                        </a:lnTo>
                        <a:lnTo>
                          <a:pt x="83" y="5"/>
                        </a:lnTo>
                        <a:lnTo>
                          <a:pt x="89" y="0"/>
                        </a:lnTo>
                        <a:lnTo>
                          <a:pt x="101" y="1"/>
                        </a:lnTo>
                        <a:close/>
                      </a:path>
                    </a:pathLst>
                  </a:custGeom>
                  <a:solidFill>
                    <a:srgbClr val="FB9A7A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7" name="Freeform 57"/>
                  <p:cNvSpPr>
                    <a:spLocks/>
                  </p:cNvSpPr>
                  <p:nvPr/>
                </p:nvSpPr>
                <p:spPr bwMode="auto">
                  <a:xfrm>
                    <a:off x="3587733" y="3756016"/>
                    <a:ext cx="90488" cy="109538"/>
                  </a:xfrm>
                  <a:custGeom>
                    <a:avLst/>
                    <a:gdLst/>
                    <a:ahLst/>
                    <a:cxnLst>
                      <a:cxn ang="0">
                        <a:pos x="0" y="69"/>
                      </a:cxn>
                      <a:cxn ang="0">
                        <a:pos x="0" y="69"/>
                      </a:cxn>
                      <a:cxn ang="0">
                        <a:pos x="2" y="62"/>
                      </a:cxn>
                      <a:cxn ang="0">
                        <a:pos x="5" y="56"/>
                      </a:cxn>
                      <a:cxn ang="0">
                        <a:pos x="7" y="51"/>
                      </a:cxn>
                      <a:cxn ang="0">
                        <a:pos x="11" y="45"/>
                      </a:cxn>
                      <a:cxn ang="0">
                        <a:pos x="14" y="40"/>
                      </a:cxn>
                      <a:cxn ang="0">
                        <a:pos x="19" y="35"/>
                      </a:cxn>
                      <a:cxn ang="0">
                        <a:pos x="27" y="26"/>
                      </a:cxn>
                      <a:cxn ang="0">
                        <a:pos x="43" y="13"/>
                      </a:cxn>
                      <a:cxn ang="0">
                        <a:pos x="48" y="6"/>
                      </a:cxn>
                      <a:cxn ang="0">
                        <a:pos x="50" y="3"/>
                      </a:cxn>
                      <a:cxn ang="0">
                        <a:pos x="50" y="0"/>
                      </a:cxn>
                      <a:cxn ang="0">
                        <a:pos x="52" y="3"/>
                      </a:cxn>
                      <a:cxn ang="0">
                        <a:pos x="55" y="4"/>
                      </a:cxn>
                      <a:cxn ang="0">
                        <a:pos x="57" y="6"/>
                      </a:cxn>
                      <a:cxn ang="0">
                        <a:pos x="55" y="9"/>
                      </a:cxn>
                      <a:cxn ang="0">
                        <a:pos x="52" y="13"/>
                      </a:cxn>
                      <a:cxn ang="0">
                        <a:pos x="45" y="18"/>
                      </a:cxn>
                      <a:cxn ang="0">
                        <a:pos x="30" y="31"/>
                      </a:cxn>
                      <a:cxn ang="0">
                        <a:pos x="22" y="39"/>
                      </a:cxn>
                      <a:cxn ang="0">
                        <a:pos x="13" y="47"/>
                      </a:cxn>
                      <a:cxn ang="0">
                        <a:pos x="10" y="52"/>
                      </a:cxn>
                      <a:cxn ang="0">
                        <a:pos x="7" y="58"/>
                      </a:cxn>
                      <a:cxn ang="0">
                        <a:pos x="4" y="63"/>
                      </a:cxn>
                      <a:cxn ang="0">
                        <a:pos x="0" y="69"/>
                      </a:cxn>
                    </a:cxnLst>
                    <a:rect l="0" t="0" r="r" b="b"/>
                    <a:pathLst>
                      <a:path w="57" h="69">
                        <a:moveTo>
                          <a:pt x="0" y="69"/>
                        </a:moveTo>
                        <a:lnTo>
                          <a:pt x="0" y="69"/>
                        </a:lnTo>
                        <a:lnTo>
                          <a:pt x="2" y="62"/>
                        </a:lnTo>
                        <a:lnTo>
                          <a:pt x="5" y="56"/>
                        </a:lnTo>
                        <a:lnTo>
                          <a:pt x="7" y="51"/>
                        </a:lnTo>
                        <a:lnTo>
                          <a:pt x="11" y="45"/>
                        </a:lnTo>
                        <a:lnTo>
                          <a:pt x="14" y="40"/>
                        </a:lnTo>
                        <a:lnTo>
                          <a:pt x="19" y="35"/>
                        </a:lnTo>
                        <a:lnTo>
                          <a:pt x="27" y="26"/>
                        </a:lnTo>
                        <a:lnTo>
                          <a:pt x="43" y="13"/>
                        </a:lnTo>
                        <a:lnTo>
                          <a:pt x="48" y="6"/>
                        </a:lnTo>
                        <a:lnTo>
                          <a:pt x="50" y="3"/>
                        </a:lnTo>
                        <a:lnTo>
                          <a:pt x="50" y="0"/>
                        </a:lnTo>
                        <a:lnTo>
                          <a:pt x="52" y="3"/>
                        </a:lnTo>
                        <a:lnTo>
                          <a:pt x="55" y="4"/>
                        </a:lnTo>
                        <a:lnTo>
                          <a:pt x="57" y="6"/>
                        </a:lnTo>
                        <a:lnTo>
                          <a:pt x="55" y="9"/>
                        </a:lnTo>
                        <a:lnTo>
                          <a:pt x="52" y="13"/>
                        </a:lnTo>
                        <a:lnTo>
                          <a:pt x="45" y="18"/>
                        </a:lnTo>
                        <a:lnTo>
                          <a:pt x="30" y="31"/>
                        </a:lnTo>
                        <a:lnTo>
                          <a:pt x="22" y="39"/>
                        </a:lnTo>
                        <a:lnTo>
                          <a:pt x="13" y="47"/>
                        </a:lnTo>
                        <a:lnTo>
                          <a:pt x="10" y="52"/>
                        </a:lnTo>
                        <a:lnTo>
                          <a:pt x="7" y="58"/>
                        </a:lnTo>
                        <a:lnTo>
                          <a:pt x="4" y="63"/>
                        </a:lnTo>
                        <a:lnTo>
                          <a:pt x="0" y="69"/>
                        </a:lnTo>
                        <a:close/>
                      </a:path>
                    </a:pathLst>
                  </a:custGeom>
                  <a:solidFill>
                    <a:srgbClr val="FB9A7A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28" name="Freeform 58"/>
                  <p:cNvSpPr>
                    <a:spLocks noEditPoints="1"/>
                  </p:cNvSpPr>
                  <p:nvPr/>
                </p:nvSpPr>
                <p:spPr bwMode="auto">
                  <a:xfrm>
                    <a:off x="3549633" y="3557578"/>
                    <a:ext cx="571500" cy="442913"/>
                  </a:xfrm>
                  <a:custGeom>
                    <a:avLst/>
                    <a:gdLst/>
                    <a:ahLst/>
                    <a:cxnLst>
                      <a:cxn ang="0">
                        <a:pos x="78" y="235"/>
                      </a:cxn>
                      <a:cxn ang="0">
                        <a:pos x="39" y="236"/>
                      </a:cxn>
                      <a:cxn ang="0">
                        <a:pos x="145" y="249"/>
                      </a:cxn>
                      <a:cxn ang="0">
                        <a:pos x="148" y="246"/>
                      </a:cxn>
                      <a:cxn ang="0">
                        <a:pos x="110" y="260"/>
                      </a:cxn>
                      <a:cxn ang="0">
                        <a:pos x="27" y="205"/>
                      </a:cxn>
                      <a:cxn ang="0">
                        <a:pos x="23" y="204"/>
                      </a:cxn>
                      <a:cxn ang="0">
                        <a:pos x="95" y="214"/>
                      </a:cxn>
                      <a:cxn ang="0">
                        <a:pos x="335" y="92"/>
                      </a:cxn>
                      <a:cxn ang="0">
                        <a:pos x="316" y="129"/>
                      </a:cxn>
                      <a:cxn ang="0">
                        <a:pos x="338" y="44"/>
                      </a:cxn>
                      <a:cxn ang="0">
                        <a:pos x="267" y="45"/>
                      </a:cxn>
                      <a:cxn ang="0">
                        <a:pos x="214" y="128"/>
                      </a:cxn>
                      <a:cxn ang="0">
                        <a:pos x="318" y="21"/>
                      </a:cxn>
                      <a:cxn ang="0">
                        <a:pos x="355" y="86"/>
                      </a:cxn>
                      <a:cxn ang="0">
                        <a:pos x="343" y="120"/>
                      </a:cxn>
                      <a:cxn ang="0">
                        <a:pos x="350" y="121"/>
                      </a:cxn>
                      <a:cxn ang="0">
                        <a:pos x="334" y="135"/>
                      </a:cxn>
                      <a:cxn ang="0">
                        <a:pos x="339" y="90"/>
                      </a:cxn>
                      <a:cxn ang="0">
                        <a:pos x="293" y="154"/>
                      </a:cxn>
                      <a:cxn ang="0">
                        <a:pos x="216" y="191"/>
                      </a:cxn>
                      <a:cxn ang="0">
                        <a:pos x="176" y="260"/>
                      </a:cxn>
                      <a:cxn ang="0">
                        <a:pos x="224" y="228"/>
                      </a:cxn>
                      <a:cxn ang="0">
                        <a:pos x="200" y="202"/>
                      </a:cxn>
                      <a:cxn ang="0">
                        <a:pos x="221" y="248"/>
                      </a:cxn>
                      <a:cxn ang="0">
                        <a:pos x="99" y="272"/>
                      </a:cxn>
                      <a:cxn ang="0">
                        <a:pos x="36" y="246"/>
                      </a:cxn>
                      <a:cxn ang="0">
                        <a:pos x="165" y="262"/>
                      </a:cxn>
                      <a:cxn ang="0">
                        <a:pos x="205" y="255"/>
                      </a:cxn>
                      <a:cxn ang="0">
                        <a:pos x="202" y="213"/>
                      </a:cxn>
                      <a:cxn ang="0">
                        <a:pos x="221" y="144"/>
                      </a:cxn>
                      <a:cxn ang="0">
                        <a:pos x="238" y="129"/>
                      </a:cxn>
                      <a:cxn ang="0">
                        <a:pos x="238" y="129"/>
                      </a:cxn>
                      <a:cxn ang="0">
                        <a:pos x="292" y="96"/>
                      </a:cxn>
                      <a:cxn ang="0">
                        <a:pos x="287" y="36"/>
                      </a:cxn>
                      <a:cxn ang="0">
                        <a:pos x="328" y="57"/>
                      </a:cxn>
                      <a:cxn ang="0">
                        <a:pos x="276" y="41"/>
                      </a:cxn>
                      <a:cxn ang="0">
                        <a:pos x="101" y="225"/>
                      </a:cxn>
                      <a:cxn ang="0">
                        <a:pos x="14" y="221"/>
                      </a:cxn>
                      <a:cxn ang="0">
                        <a:pos x="17" y="197"/>
                      </a:cxn>
                      <a:cxn ang="0">
                        <a:pos x="77" y="114"/>
                      </a:cxn>
                      <a:cxn ang="0">
                        <a:pos x="182" y="177"/>
                      </a:cxn>
                      <a:cxn ang="0">
                        <a:pos x="109" y="230"/>
                      </a:cxn>
                      <a:cxn ang="0">
                        <a:pos x="217" y="151"/>
                      </a:cxn>
                      <a:cxn ang="0">
                        <a:pos x="214" y="189"/>
                      </a:cxn>
                      <a:cxn ang="0">
                        <a:pos x="130" y="266"/>
                      </a:cxn>
                      <a:cxn ang="0">
                        <a:pos x="6" y="198"/>
                      </a:cxn>
                      <a:cxn ang="0">
                        <a:pos x="11" y="181"/>
                      </a:cxn>
                      <a:cxn ang="0">
                        <a:pos x="169" y="21"/>
                      </a:cxn>
                      <a:cxn ang="0">
                        <a:pos x="84" y="97"/>
                      </a:cxn>
                      <a:cxn ang="0">
                        <a:pos x="200" y="144"/>
                      </a:cxn>
                      <a:cxn ang="0">
                        <a:pos x="85" y="99"/>
                      </a:cxn>
                      <a:cxn ang="0">
                        <a:pos x="252" y="6"/>
                      </a:cxn>
                      <a:cxn ang="0">
                        <a:pos x="243" y="56"/>
                      </a:cxn>
                      <a:cxn ang="0">
                        <a:pos x="360" y="86"/>
                      </a:cxn>
                      <a:cxn ang="0">
                        <a:pos x="325" y="16"/>
                      </a:cxn>
                      <a:cxn ang="0">
                        <a:pos x="132" y="38"/>
                      </a:cxn>
                      <a:cxn ang="0">
                        <a:pos x="1" y="176"/>
                      </a:cxn>
                      <a:cxn ang="0">
                        <a:pos x="58" y="267"/>
                      </a:cxn>
                      <a:cxn ang="0">
                        <a:pos x="190" y="272"/>
                      </a:cxn>
                      <a:cxn ang="0">
                        <a:pos x="338" y="145"/>
                      </a:cxn>
                    </a:cxnLst>
                    <a:rect l="0" t="0" r="r" b="b"/>
                    <a:pathLst>
                      <a:path w="360" h="279">
                        <a:moveTo>
                          <a:pt x="29" y="227"/>
                        </a:moveTo>
                        <a:lnTo>
                          <a:pt x="29" y="227"/>
                        </a:lnTo>
                        <a:lnTo>
                          <a:pt x="28" y="223"/>
                        </a:lnTo>
                        <a:lnTo>
                          <a:pt x="29" y="218"/>
                        </a:lnTo>
                        <a:lnTo>
                          <a:pt x="34" y="221"/>
                        </a:lnTo>
                        <a:lnTo>
                          <a:pt x="44" y="225"/>
                        </a:lnTo>
                        <a:lnTo>
                          <a:pt x="57" y="230"/>
                        </a:lnTo>
                        <a:lnTo>
                          <a:pt x="75" y="236"/>
                        </a:lnTo>
                        <a:lnTo>
                          <a:pt x="75" y="241"/>
                        </a:lnTo>
                        <a:lnTo>
                          <a:pt x="76" y="246"/>
                        </a:lnTo>
                        <a:lnTo>
                          <a:pt x="57" y="241"/>
                        </a:lnTo>
                        <a:lnTo>
                          <a:pt x="43" y="235"/>
                        </a:lnTo>
                        <a:lnTo>
                          <a:pt x="32" y="229"/>
                        </a:lnTo>
                        <a:lnTo>
                          <a:pt x="29" y="227"/>
                        </a:lnTo>
                        <a:close/>
                        <a:moveTo>
                          <a:pt x="78" y="235"/>
                        </a:moveTo>
                        <a:lnTo>
                          <a:pt x="78" y="235"/>
                        </a:lnTo>
                        <a:lnTo>
                          <a:pt x="78" y="234"/>
                        </a:lnTo>
                        <a:lnTo>
                          <a:pt x="77" y="233"/>
                        </a:lnTo>
                        <a:lnTo>
                          <a:pt x="66" y="230"/>
                        </a:lnTo>
                        <a:lnTo>
                          <a:pt x="55" y="227"/>
                        </a:lnTo>
                        <a:lnTo>
                          <a:pt x="40" y="221"/>
                        </a:lnTo>
                        <a:lnTo>
                          <a:pt x="31" y="216"/>
                        </a:lnTo>
                        <a:lnTo>
                          <a:pt x="28" y="214"/>
                        </a:lnTo>
                        <a:lnTo>
                          <a:pt x="26" y="214"/>
                        </a:lnTo>
                        <a:lnTo>
                          <a:pt x="25" y="215"/>
                        </a:lnTo>
                        <a:lnTo>
                          <a:pt x="25" y="221"/>
                        </a:lnTo>
                        <a:lnTo>
                          <a:pt x="25" y="228"/>
                        </a:lnTo>
                        <a:lnTo>
                          <a:pt x="26" y="229"/>
                        </a:lnTo>
                        <a:lnTo>
                          <a:pt x="30" y="231"/>
                        </a:lnTo>
                        <a:lnTo>
                          <a:pt x="39" y="236"/>
                        </a:lnTo>
                        <a:lnTo>
                          <a:pt x="55" y="243"/>
                        </a:lnTo>
                        <a:lnTo>
                          <a:pt x="66" y="246"/>
                        </a:lnTo>
                        <a:lnTo>
                          <a:pt x="77" y="249"/>
                        </a:lnTo>
                        <a:lnTo>
                          <a:pt x="78" y="249"/>
                        </a:lnTo>
                        <a:lnTo>
                          <a:pt x="79" y="249"/>
                        </a:lnTo>
                        <a:lnTo>
                          <a:pt x="79" y="249"/>
                        </a:lnTo>
                        <a:lnTo>
                          <a:pt x="79" y="248"/>
                        </a:lnTo>
                        <a:lnTo>
                          <a:pt x="78" y="243"/>
                        </a:lnTo>
                        <a:lnTo>
                          <a:pt x="78" y="235"/>
                        </a:lnTo>
                        <a:close/>
                        <a:moveTo>
                          <a:pt x="99" y="243"/>
                        </a:moveTo>
                        <a:lnTo>
                          <a:pt x="99" y="243"/>
                        </a:lnTo>
                        <a:lnTo>
                          <a:pt x="119" y="244"/>
                        </a:lnTo>
                        <a:lnTo>
                          <a:pt x="133" y="244"/>
                        </a:lnTo>
                        <a:lnTo>
                          <a:pt x="146" y="243"/>
                        </a:lnTo>
                        <a:lnTo>
                          <a:pt x="145" y="249"/>
                        </a:lnTo>
                        <a:lnTo>
                          <a:pt x="145" y="258"/>
                        </a:lnTo>
                        <a:lnTo>
                          <a:pt x="132" y="258"/>
                        </a:lnTo>
                        <a:lnTo>
                          <a:pt x="123" y="258"/>
                        </a:lnTo>
                        <a:lnTo>
                          <a:pt x="112" y="258"/>
                        </a:lnTo>
                        <a:lnTo>
                          <a:pt x="111" y="257"/>
                        </a:lnTo>
                        <a:lnTo>
                          <a:pt x="107" y="256"/>
                        </a:lnTo>
                        <a:lnTo>
                          <a:pt x="106" y="254"/>
                        </a:lnTo>
                        <a:lnTo>
                          <a:pt x="103" y="251"/>
                        </a:lnTo>
                        <a:lnTo>
                          <a:pt x="101" y="248"/>
                        </a:lnTo>
                        <a:lnTo>
                          <a:pt x="99" y="243"/>
                        </a:lnTo>
                        <a:close/>
                        <a:moveTo>
                          <a:pt x="146" y="260"/>
                        </a:moveTo>
                        <a:lnTo>
                          <a:pt x="146" y="260"/>
                        </a:lnTo>
                        <a:lnTo>
                          <a:pt x="147" y="260"/>
                        </a:lnTo>
                        <a:lnTo>
                          <a:pt x="148" y="258"/>
                        </a:lnTo>
                        <a:lnTo>
                          <a:pt x="148" y="246"/>
                        </a:lnTo>
                        <a:lnTo>
                          <a:pt x="148" y="242"/>
                        </a:lnTo>
                        <a:lnTo>
                          <a:pt x="148" y="241"/>
                        </a:lnTo>
                        <a:lnTo>
                          <a:pt x="147" y="240"/>
                        </a:lnTo>
                        <a:lnTo>
                          <a:pt x="139" y="241"/>
                        </a:lnTo>
                        <a:lnTo>
                          <a:pt x="132" y="241"/>
                        </a:lnTo>
                        <a:lnTo>
                          <a:pt x="116" y="241"/>
                        </a:lnTo>
                        <a:lnTo>
                          <a:pt x="97" y="241"/>
                        </a:lnTo>
                        <a:lnTo>
                          <a:pt x="96" y="241"/>
                        </a:lnTo>
                        <a:lnTo>
                          <a:pt x="96" y="243"/>
                        </a:lnTo>
                        <a:lnTo>
                          <a:pt x="98" y="248"/>
                        </a:lnTo>
                        <a:lnTo>
                          <a:pt x="101" y="253"/>
                        </a:lnTo>
                        <a:lnTo>
                          <a:pt x="104" y="256"/>
                        </a:lnTo>
                        <a:lnTo>
                          <a:pt x="106" y="258"/>
                        </a:lnTo>
                        <a:lnTo>
                          <a:pt x="108" y="259"/>
                        </a:lnTo>
                        <a:lnTo>
                          <a:pt x="110" y="260"/>
                        </a:lnTo>
                        <a:lnTo>
                          <a:pt x="112" y="260"/>
                        </a:lnTo>
                        <a:lnTo>
                          <a:pt x="124" y="261"/>
                        </a:lnTo>
                        <a:lnTo>
                          <a:pt x="135" y="261"/>
                        </a:lnTo>
                        <a:lnTo>
                          <a:pt x="146" y="260"/>
                        </a:lnTo>
                        <a:close/>
                        <a:moveTo>
                          <a:pt x="90" y="220"/>
                        </a:moveTo>
                        <a:lnTo>
                          <a:pt x="90" y="220"/>
                        </a:lnTo>
                        <a:lnTo>
                          <a:pt x="87" y="225"/>
                        </a:lnTo>
                        <a:lnTo>
                          <a:pt x="85" y="227"/>
                        </a:lnTo>
                        <a:lnTo>
                          <a:pt x="83" y="227"/>
                        </a:lnTo>
                        <a:lnTo>
                          <a:pt x="77" y="225"/>
                        </a:lnTo>
                        <a:lnTo>
                          <a:pt x="62" y="221"/>
                        </a:lnTo>
                        <a:lnTo>
                          <a:pt x="53" y="218"/>
                        </a:lnTo>
                        <a:lnTo>
                          <a:pt x="44" y="214"/>
                        </a:lnTo>
                        <a:lnTo>
                          <a:pt x="35" y="210"/>
                        </a:lnTo>
                        <a:lnTo>
                          <a:pt x="27" y="205"/>
                        </a:lnTo>
                        <a:lnTo>
                          <a:pt x="26" y="203"/>
                        </a:lnTo>
                        <a:lnTo>
                          <a:pt x="26" y="200"/>
                        </a:lnTo>
                        <a:lnTo>
                          <a:pt x="26" y="192"/>
                        </a:lnTo>
                        <a:lnTo>
                          <a:pt x="54" y="202"/>
                        </a:lnTo>
                        <a:lnTo>
                          <a:pt x="93" y="216"/>
                        </a:lnTo>
                        <a:lnTo>
                          <a:pt x="90" y="220"/>
                        </a:lnTo>
                        <a:close/>
                        <a:moveTo>
                          <a:pt x="95" y="214"/>
                        </a:moveTo>
                        <a:lnTo>
                          <a:pt x="95" y="214"/>
                        </a:lnTo>
                        <a:lnTo>
                          <a:pt x="73" y="206"/>
                        </a:lnTo>
                        <a:lnTo>
                          <a:pt x="51" y="198"/>
                        </a:lnTo>
                        <a:lnTo>
                          <a:pt x="25" y="189"/>
                        </a:lnTo>
                        <a:lnTo>
                          <a:pt x="24" y="189"/>
                        </a:lnTo>
                        <a:lnTo>
                          <a:pt x="24" y="191"/>
                        </a:lnTo>
                        <a:lnTo>
                          <a:pt x="23" y="200"/>
                        </a:lnTo>
                        <a:lnTo>
                          <a:pt x="23" y="204"/>
                        </a:lnTo>
                        <a:lnTo>
                          <a:pt x="24" y="206"/>
                        </a:lnTo>
                        <a:lnTo>
                          <a:pt x="25" y="207"/>
                        </a:lnTo>
                        <a:lnTo>
                          <a:pt x="33" y="212"/>
                        </a:lnTo>
                        <a:lnTo>
                          <a:pt x="42" y="216"/>
                        </a:lnTo>
                        <a:lnTo>
                          <a:pt x="51" y="221"/>
                        </a:lnTo>
                        <a:lnTo>
                          <a:pt x="61" y="224"/>
                        </a:lnTo>
                        <a:lnTo>
                          <a:pt x="75" y="228"/>
                        </a:lnTo>
                        <a:lnTo>
                          <a:pt x="83" y="229"/>
                        </a:lnTo>
                        <a:lnTo>
                          <a:pt x="84" y="229"/>
                        </a:lnTo>
                        <a:lnTo>
                          <a:pt x="86" y="228"/>
                        </a:lnTo>
                        <a:lnTo>
                          <a:pt x="89" y="227"/>
                        </a:lnTo>
                        <a:lnTo>
                          <a:pt x="91" y="224"/>
                        </a:lnTo>
                        <a:lnTo>
                          <a:pt x="93" y="221"/>
                        </a:lnTo>
                        <a:lnTo>
                          <a:pt x="96" y="214"/>
                        </a:lnTo>
                        <a:lnTo>
                          <a:pt x="95" y="214"/>
                        </a:lnTo>
                        <a:close/>
                        <a:moveTo>
                          <a:pt x="75" y="107"/>
                        </a:moveTo>
                        <a:lnTo>
                          <a:pt x="75" y="107"/>
                        </a:lnTo>
                        <a:lnTo>
                          <a:pt x="76" y="107"/>
                        </a:lnTo>
                        <a:lnTo>
                          <a:pt x="75" y="107"/>
                        </a:lnTo>
                        <a:close/>
                        <a:moveTo>
                          <a:pt x="354" y="94"/>
                        </a:moveTo>
                        <a:lnTo>
                          <a:pt x="354" y="94"/>
                        </a:lnTo>
                        <a:lnTo>
                          <a:pt x="353" y="90"/>
                        </a:lnTo>
                        <a:lnTo>
                          <a:pt x="352" y="85"/>
                        </a:lnTo>
                        <a:lnTo>
                          <a:pt x="350" y="84"/>
                        </a:lnTo>
                        <a:lnTo>
                          <a:pt x="348" y="82"/>
                        </a:lnTo>
                        <a:lnTo>
                          <a:pt x="347" y="82"/>
                        </a:lnTo>
                        <a:lnTo>
                          <a:pt x="344" y="82"/>
                        </a:lnTo>
                        <a:lnTo>
                          <a:pt x="341" y="85"/>
                        </a:lnTo>
                        <a:lnTo>
                          <a:pt x="338" y="89"/>
                        </a:lnTo>
                        <a:lnTo>
                          <a:pt x="335" y="92"/>
                        </a:lnTo>
                        <a:lnTo>
                          <a:pt x="334" y="96"/>
                        </a:lnTo>
                        <a:lnTo>
                          <a:pt x="332" y="100"/>
                        </a:lnTo>
                        <a:lnTo>
                          <a:pt x="329" y="111"/>
                        </a:lnTo>
                        <a:lnTo>
                          <a:pt x="327" y="119"/>
                        </a:lnTo>
                        <a:lnTo>
                          <a:pt x="324" y="128"/>
                        </a:lnTo>
                        <a:lnTo>
                          <a:pt x="321" y="134"/>
                        </a:lnTo>
                        <a:lnTo>
                          <a:pt x="320" y="137"/>
                        </a:lnTo>
                        <a:lnTo>
                          <a:pt x="318" y="140"/>
                        </a:lnTo>
                        <a:lnTo>
                          <a:pt x="317" y="140"/>
                        </a:lnTo>
                        <a:lnTo>
                          <a:pt x="318" y="133"/>
                        </a:lnTo>
                        <a:lnTo>
                          <a:pt x="319" y="130"/>
                        </a:lnTo>
                        <a:lnTo>
                          <a:pt x="318" y="129"/>
                        </a:lnTo>
                        <a:lnTo>
                          <a:pt x="318" y="129"/>
                        </a:lnTo>
                        <a:lnTo>
                          <a:pt x="317" y="129"/>
                        </a:lnTo>
                        <a:lnTo>
                          <a:pt x="316" y="129"/>
                        </a:lnTo>
                        <a:lnTo>
                          <a:pt x="308" y="137"/>
                        </a:lnTo>
                        <a:lnTo>
                          <a:pt x="298" y="146"/>
                        </a:lnTo>
                        <a:lnTo>
                          <a:pt x="298" y="132"/>
                        </a:lnTo>
                        <a:lnTo>
                          <a:pt x="298" y="120"/>
                        </a:lnTo>
                        <a:lnTo>
                          <a:pt x="298" y="111"/>
                        </a:lnTo>
                        <a:lnTo>
                          <a:pt x="297" y="103"/>
                        </a:lnTo>
                        <a:lnTo>
                          <a:pt x="295" y="93"/>
                        </a:lnTo>
                        <a:lnTo>
                          <a:pt x="293" y="90"/>
                        </a:lnTo>
                        <a:lnTo>
                          <a:pt x="314" y="72"/>
                        </a:lnTo>
                        <a:lnTo>
                          <a:pt x="325" y="62"/>
                        </a:lnTo>
                        <a:lnTo>
                          <a:pt x="329" y="59"/>
                        </a:lnTo>
                        <a:lnTo>
                          <a:pt x="333" y="54"/>
                        </a:lnTo>
                        <a:lnTo>
                          <a:pt x="335" y="51"/>
                        </a:lnTo>
                        <a:lnTo>
                          <a:pt x="337" y="48"/>
                        </a:lnTo>
                        <a:lnTo>
                          <a:pt x="338" y="44"/>
                        </a:lnTo>
                        <a:lnTo>
                          <a:pt x="338" y="41"/>
                        </a:lnTo>
                        <a:lnTo>
                          <a:pt x="338" y="39"/>
                        </a:lnTo>
                        <a:lnTo>
                          <a:pt x="336" y="38"/>
                        </a:lnTo>
                        <a:lnTo>
                          <a:pt x="334" y="35"/>
                        </a:lnTo>
                        <a:lnTo>
                          <a:pt x="330" y="32"/>
                        </a:lnTo>
                        <a:lnTo>
                          <a:pt x="325" y="31"/>
                        </a:lnTo>
                        <a:lnTo>
                          <a:pt x="320" y="29"/>
                        </a:lnTo>
                        <a:lnTo>
                          <a:pt x="316" y="28"/>
                        </a:lnTo>
                        <a:lnTo>
                          <a:pt x="309" y="27"/>
                        </a:lnTo>
                        <a:lnTo>
                          <a:pt x="304" y="27"/>
                        </a:lnTo>
                        <a:lnTo>
                          <a:pt x="297" y="29"/>
                        </a:lnTo>
                        <a:lnTo>
                          <a:pt x="289" y="32"/>
                        </a:lnTo>
                        <a:lnTo>
                          <a:pt x="281" y="36"/>
                        </a:lnTo>
                        <a:lnTo>
                          <a:pt x="274" y="40"/>
                        </a:lnTo>
                        <a:lnTo>
                          <a:pt x="267" y="45"/>
                        </a:lnTo>
                        <a:lnTo>
                          <a:pt x="260" y="50"/>
                        </a:lnTo>
                        <a:lnTo>
                          <a:pt x="255" y="56"/>
                        </a:lnTo>
                        <a:lnTo>
                          <a:pt x="252" y="59"/>
                        </a:lnTo>
                        <a:lnTo>
                          <a:pt x="250" y="62"/>
                        </a:lnTo>
                        <a:lnTo>
                          <a:pt x="245" y="71"/>
                        </a:lnTo>
                        <a:lnTo>
                          <a:pt x="240" y="82"/>
                        </a:lnTo>
                        <a:lnTo>
                          <a:pt x="234" y="95"/>
                        </a:lnTo>
                        <a:lnTo>
                          <a:pt x="226" y="120"/>
                        </a:lnTo>
                        <a:lnTo>
                          <a:pt x="220" y="140"/>
                        </a:lnTo>
                        <a:lnTo>
                          <a:pt x="218" y="146"/>
                        </a:lnTo>
                        <a:lnTo>
                          <a:pt x="207" y="155"/>
                        </a:lnTo>
                        <a:lnTo>
                          <a:pt x="203" y="146"/>
                        </a:lnTo>
                        <a:lnTo>
                          <a:pt x="205" y="144"/>
                        </a:lnTo>
                        <a:lnTo>
                          <a:pt x="208" y="139"/>
                        </a:lnTo>
                        <a:lnTo>
                          <a:pt x="214" y="128"/>
                        </a:lnTo>
                        <a:lnTo>
                          <a:pt x="221" y="112"/>
                        </a:lnTo>
                        <a:lnTo>
                          <a:pt x="229" y="91"/>
                        </a:lnTo>
                        <a:lnTo>
                          <a:pt x="241" y="64"/>
                        </a:lnTo>
                        <a:lnTo>
                          <a:pt x="245" y="57"/>
                        </a:lnTo>
                        <a:lnTo>
                          <a:pt x="252" y="50"/>
                        </a:lnTo>
                        <a:lnTo>
                          <a:pt x="260" y="41"/>
                        </a:lnTo>
                        <a:lnTo>
                          <a:pt x="265" y="38"/>
                        </a:lnTo>
                        <a:lnTo>
                          <a:pt x="271" y="34"/>
                        </a:lnTo>
                        <a:lnTo>
                          <a:pt x="276" y="31"/>
                        </a:lnTo>
                        <a:lnTo>
                          <a:pt x="283" y="27"/>
                        </a:lnTo>
                        <a:lnTo>
                          <a:pt x="290" y="24"/>
                        </a:lnTo>
                        <a:lnTo>
                          <a:pt x="297" y="22"/>
                        </a:lnTo>
                        <a:lnTo>
                          <a:pt x="304" y="21"/>
                        </a:lnTo>
                        <a:lnTo>
                          <a:pt x="311" y="21"/>
                        </a:lnTo>
                        <a:lnTo>
                          <a:pt x="318" y="21"/>
                        </a:lnTo>
                        <a:lnTo>
                          <a:pt x="326" y="22"/>
                        </a:lnTo>
                        <a:lnTo>
                          <a:pt x="335" y="26"/>
                        </a:lnTo>
                        <a:lnTo>
                          <a:pt x="343" y="29"/>
                        </a:lnTo>
                        <a:lnTo>
                          <a:pt x="347" y="32"/>
                        </a:lnTo>
                        <a:lnTo>
                          <a:pt x="349" y="36"/>
                        </a:lnTo>
                        <a:lnTo>
                          <a:pt x="351" y="40"/>
                        </a:lnTo>
                        <a:lnTo>
                          <a:pt x="352" y="45"/>
                        </a:lnTo>
                        <a:lnTo>
                          <a:pt x="353" y="50"/>
                        </a:lnTo>
                        <a:lnTo>
                          <a:pt x="353" y="55"/>
                        </a:lnTo>
                        <a:lnTo>
                          <a:pt x="354" y="66"/>
                        </a:lnTo>
                        <a:lnTo>
                          <a:pt x="354" y="72"/>
                        </a:lnTo>
                        <a:lnTo>
                          <a:pt x="354" y="77"/>
                        </a:lnTo>
                        <a:lnTo>
                          <a:pt x="354" y="78"/>
                        </a:lnTo>
                        <a:lnTo>
                          <a:pt x="354" y="80"/>
                        </a:lnTo>
                        <a:lnTo>
                          <a:pt x="355" y="86"/>
                        </a:lnTo>
                        <a:lnTo>
                          <a:pt x="354" y="94"/>
                        </a:lnTo>
                        <a:close/>
                        <a:moveTo>
                          <a:pt x="332" y="112"/>
                        </a:moveTo>
                        <a:lnTo>
                          <a:pt x="332" y="112"/>
                        </a:lnTo>
                        <a:lnTo>
                          <a:pt x="334" y="105"/>
                        </a:lnTo>
                        <a:lnTo>
                          <a:pt x="336" y="99"/>
                        </a:lnTo>
                        <a:lnTo>
                          <a:pt x="339" y="96"/>
                        </a:lnTo>
                        <a:lnTo>
                          <a:pt x="340" y="95"/>
                        </a:lnTo>
                        <a:lnTo>
                          <a:pt x="341" y="95"/>
                        </a:lnTo>
                        <a:lnTo>
                          <a:pt x="342" y="96"/>
                        </a:lnTo>
                        <a:lnTo>
                          <a:pt x="343" y="96"/>
                        </a:lnTo>
                        <a:lnTo>
                          <a:pt x="344" y="99"/>
                        </a:lnTo>
                        <a:lnTo>
                          <a:pt x="345" y="103"/>
                        </a:lnTo>
                        <a:lnTo>
                          <a:pt x="345" y="109"/>
                        </a:lnTo>
                        <a:lnTo>
                          <a:pt x="345" y="115"/>
                        </a:lnTo>
                        <a:lnTo>
                          <a:pt x="343" y="120"/>
                        </a:lnTo>
                        <a:lnTo>
                          <a:pt x="341" y="125"/>
                        </a:lnTo>
                        <a:lnTo>
                          <a:pt x="339" y="129"/>
                        </a:lnTo>
                        <a:lnTo>
                          <a:pt x="337" y="131"/>
                        </a:lnTo>
                        <a:lnTo>
                          <a:pt x="336" y="132"/>
                        </a:lnTo>
                        <a:lnTo>
                          <a:pt x="335" y="132"/>
                        </a:lnTo>
                        <a:lnTo>
                          <a:pt x="334" y="131"/>
                        </a:lnTo>
                        <a:lnTo>
                          <a:pt x="333" y="130"/>
                        </a:lnTo>
                        <a:lnTo>
                          <a:pt x="332" y="126"/>
                        </a:lnTo>
                        <a:lnTo>
                          <a:pt x="331" y="120"/>
                        </a:lnTo>
                        <a:lnTo>
                          <a:pt x="332" y="112"/>
                        </a:lnTo>
                        <a:close/>
                        <a:moveTo>
                          <a:pt x="352" y="102"/>
                        </a:moveTo>
                        <a:lnTo>
                          <a:pt x="352" y="102"/>
                        </a:lnTo>
                        <a:lnTo>
                          <a:pt x="352" y="109"/>
                        </a:lnTo>
                        <a:lnTo>
                          <a:pt x="351" y="115"/>
                        </a:lnTo>
                        <a:lnTo>
                          <a:pt x="350" y="121"/>
                        </a:lnTo>
                        <a:lnTo>
                          <a:pt x="348" y="127"/>
                        </a:lnTo>
                        <a:lnTo>
                          <a:pt x="346" y="131"/>
                        </a:lnTo>
                        <a:lnTo>
                          <a:pt x="343" y="135"/>
                        </a:lnTo>
                        <a:lnTo>
                          <a:pt x="340" y="138"/>
                        </a:lnTo>
                        <a:lnTo>
                          <a:pt x="337" y="140"/>
                        </a:lnTo>
                        <a:lnTo>
                          <a:pt x="332" y="140"/>
                        </a:lnTo>
                        <a:lnTo>
                          <a:pt x="326" y="141"/>
                        </a:lnTo>
                        <a:lnTo>
                          <a:pt x="320" y="140"/>
                        </a:lnTo>
                        <a:lnTo>
                          <a:pt x="323" y="137"/>
                        </a:lnTo>
                        <a:lnTo>
                          <a:pt x="325" y="133"/>
                        </a:lnTo>
                        <a:lnTo>
                          <a:pt x="329" y="124"/>
                        </a:lnTo>
                        <a:lnTo>
                          <a:pt x="329" y="128"/>
                        </a:lnTo>
                        <a:lnTo>
                          <a:pt x="330" y="131"/>
                        </a:lnTo>
                        <a:lnTo>
                          <a:pt x="332" y="133"/>
                        </a:lnTo>
                        <a:lnTo>
                          <a:pt x="334" y="135"/>
                        </a:lnTo>
                        <a:lnTo>
                          <a:pt x="336" y="135"/>
                        </a:lnTo>
                        <a:lnTo>
                          <a:pt x="338" y="133"/>
                        </a:lnTo>
                        <a:lnTo>
                          <a:pt x="341" y="131"/>
                        </a:lnTo>
                        <a:lnTo>
                          <a:pt x="343" y="127"/>
                        </a:lnTo>
                        <a:lnTo>
                          <a:pt x="346" y="122"/>
                        </a:lnTo>
                        <a:lnTo>
                          <a:pt x="347" y="115"/>
                        </a:lnTo>
                        <a:lnTo>
                          <a:pt x="348" y="107"/>
                        </a:lnTo>
                        <a:lnTo>
                          <a:pt x="348" y="99"/>
                        </a:lnTo>
                        <a:lnTo>
                          <a:pt x="347" y="97"/>
                        </a:lnTo>
                        <a:lnTo>
                          <a:pt x="345" y="95"/>
                        </a:lnTo>
                        <a:lnTo>
                          <a:pt x="343" y="93"/>
                        </a:lnTo>
                        <a:lnTo>
                          <a:pt x="341" y="92"/>
                        </a:lnTo>
                        <a:lnTo>
                          <a:pt x="339" y="92"/>
                        </a:lnTo>
                        <a:lnTo>
                          <a:pt x="338" y="94"/>
                        </a:lnTo>
                        <a:lnTo>
                          <a:pt x="339" y="90"/>
                        </a:lnTo>
                        <a:lnTo>
                          <a:pt x="342" y="87"/>
                        </a:lnTo>
                        <a:lnTo>
                          <a:pt x="345" y="85"/>
                        </a:lnTo>
                        <a:lnTo>
                          <a:pt x="348" y="85"/>
                        </a:lnTo>
                        <a:lnTo>
                          <a:pt x="349" y="85"/>
                        </a:lnTo>
                        <a:lnTo>
                          <a:pt x="350" y="88"/>
                        </a:lnTo>
                        <a:lnTo>
                          <a:pt x="352" y="92"/>
                        </a:lnTo>
                        <a:lnTo>
                          <a:pt x="352" y="100"/>
                        </a:lnTo>
                        <a:lnTo>
                          <a:pt x="352" y="102"/>
                        </a:lnTo>
                        <a:close/>
                        <a:moveTo>
                          <a:pt x="312" y="144"/>
                        </a:moveTo>
                        <a:lnTo>
                          <a:pt x="229" y="216"/>
                        </a:lnTo>
                        <a:lnTo>
                          <a:pt x="229" y="213"/>
                        </a:lnTo>
                        <a:lnTo>
                          <a:pt x="231" y="209"/>
                        </a:lnTo>
                        <a:lnTo>
                          <a:pt x="231" y="207"/>
                        </a:lnTo>
                        <a:lnTo>
                          <a:pt x="267" y="177"/>
                        </a:lnTo>
                        <a:lnTo>
                          <a:pt x="293" y="154"/>
                        </a:lnTo>
                        <a:lnTo>
                          <a:pt x="306" y="144"/>
                        </a:lnTo>
                        <a:lnTo>
                          <a:pt x="316" y="133"/>
                        </a:lnTo>
                        <a:lnTo>
                          <a:pt x="315" y="138"/>
                        </a:lnTo>
                        <a:lnTo>
                          <a:pt x="312" y="144"/>
                        </a:lnTo>
                        <a:close/>
                        <a:moveTo>
                          <a:pt x="228" y="209"/>
                        </a:moveTo>
                        <a:lnTo>
                          <a:pt x="228" y="209"/>
                        </a:lnTo>
                        <a:lnTo>
                          <a:pt x="224" y="204"/>
                        </a:lnTo>
                        <a:lnTo>
                          <a:pt x="222" y="202"/>
                        </a:lnTo>
                        <a:lnTo>
                          <a:pt x="220" y="200"/>
                        </a:lnTo>
                        <a:lnTo>
                          <a:pt x="217" y="198"/>
                        </a:lnTo>
                        <a:lnTo>
                          <a:pt x="214" y="197"/>
                        </a:lnTo>
                        <a:lnTo>
                          <a:pt x="210" y="197"/>
                        </a:lnTo>
                        <a:lnTo>
                          <a:pt x="206" y="196"/>
                        </a:lnTo>
                        <a:lnTo>
                          <a:pt x="211" y="193"/>
                        </a:lnTo>
                        <a:lnTo>
                          <a:pt x="216" y="191"/>
                        </a:lnTo>
                        <a:lnTo>
                          <a:pt x="220" y="191"/>
                        </a:lnTo>
                        <a:lnTo>
                          <a:pt x="222" y="192"/>
                        </a:lnTo>
                        <a:lnTo>
                          <a:pt x="224" y="193"/>
                        </a:lnTo>
                        <a:lnTo>
                          <a:pt x="226" y="196"/>
                        </a:lnTo>
                        <a:lnTo>
                          <a:pt x="228" y="200"/>
                        </a:lnTo>
                        <a:lnTo>
                          <a:pt x="228" y="204"/>
                        </a:lnTo>
                        <a:lnTo>
                          <a:pt x="228" y="209"/>
                        </a:lnTo>
                        <a:close/>
                        <a:moveTo>
                          <a:pt x="203" y="264"/>
                        </a:moveTo>
                        <a:lnTo>
                          <a:pt x="203" y="264"/>
                        </a:lnTo>
                        <a:lnTo>
                          <a:pt x="198" y="265"/>
                        </a:lnTo>
                        <a:lnTo>
                          <a:pt x="190" y="266"/>
                        </a:lnTo>
                        <a:lnTo>
                          <a:pt x="181" y="266"/>
                        </a:lnTo>
                        <a:lnTo>
                          <a:pt x="172" y="266"/>
                        </a:lnTo>
                        <a:lnTo>
                          <a:pt x="174" y="263"/>
                        </a:lnTo>
                        <a:lnTo>
                          <a:pt x="176" y="260"/>
                        </a:lnTo>
                        <a:lnTo>
                          <a:pt x="178" y="253"/>
                        </a:lnTo>
                        <a:lnTo>
                          <a:pt x="180" y="256"/>
                        </a:lnTo>
                        <a:lnTo>
                          <a:pt x="183" y="258"/>
                        </a:lnTo>
                        <a:lnTo>
                          <a:pt x="185" y="260"/>
                        </a:lnTo>
                        <a:lnTo>
                          <a:pt x="188" y="260"/>
                        </a:lnTo>
                        <a:lnTo>
                          <a:pt x="192" y="261"/>
                        </a:lnTo>
                        <a:lnTo>
                          <a:pt x="195" y="261"/>
                        </a:lnTo>
                        <a:lnTo>
                          <a:pt x="201" y="260"/>
                        </a:lnTo>
                        <a:lnTo>
                          <a:pt x="206" y="257"/>
                        </a:lnTo>
                        <a:lnTo>
                          <a:pt x="211" y="253"/>
                        </a:lnTo>
                        <a:lnTo>
                          <a:pt x="216" y="248"/>
                        </a:lnTo>
                        <a:lnTo>
                          <a:pt x="219" y="243"/>
                        </a:lnTo>
                        <a:lnTo>
                          <a:pt x="221" y="238"/>
                        </a:lnTo>
                        <a:lnTo>
                          <a:pt x="223" y="233"/>
                        </a:lnTo>
                        <a:lnTo>
                          <a:pt x="224" y="228"/>
                        </a:lnTo>
                        <a:lnTo>
                          <a:pt x="223" y="224"/>
                        </a:lnTo>
                        <a:lnTo>
                          <a:pt x="222" y="220"/>
                        </a:lnTo>
                        <a:lnTo>
                          <a:pt x="220" y="216"/>
                        </a:lnTo>
                        <a:lnTo>
                          <a:pt x="217" y="213"/>
                        </a:lnTo>
                        <a:lnTo>
                          <a:pt x="215" y="211"/>
                        </a:lnTo>
                        <a:lnTo>
                          <a:pt x="211" y="210"/>
                        </a:lnTo>
                        <a:lnTo>
                          <a:pt x="208" y="210"/>
                        </a:lnTo>
                        <a:lnTo>
                          <a:pt x="204" y="210"/>
                        </a:lnTo>
                        <a:lnTo>
                          <a:pt x="201" y="211"/>
                        </a:lnTo>
                        <a:lnTo>
                          <a:pt x="197" y="212"/>
                        </a:lnTo>
                        <a:lnTo>
                          <a:pt x="194" y="214"/>
                        </a:lnTo>
                        <a:lnTo>
                          <a:pt x="190" y="216"/>
                        </a:lnTo>
                        <a:lnTo>
                          <a:pt x="194" y="211"/>
                        </a:lnTo>
                        <a:lnTo>
                          <a:pt x="197" y="206"/>
                        </a:lnTo>
                        <a:lnTo>
                          <a:pt x="200" y="202"/>
                        </a:lnTo>
                        <a:lnTo>
                          <a:pt x="203" y="198"/>
                        </a:lnTo>
                        <a:lnTo>
                          <a:pt x="206" y="198"/>
                        </a:lnTo>
                        <a:lnTo>
                          <a:pt x="210" y="199"/>
                        </a:lnTo>
                        <a:lnTo>
                          <a:pt x="213" y="200"/>
                        </a:lnTo>
                        <a:lnTo>
                          <a:pt x="216" y="201"/>
                        </a:lnTo>
                        <a:lnTo>
                          <a:pt x="220" y="204"/>
                        </a:lnTo>
                        <a:lnTo>
                          <a:pt x="223" y="207"/>
                        </a:lnTo>
                        <a:lnTo>
                          <a:pt x="226" y="211"/>
                        </a:lnTo>
                        <a:lnTo>
                          <a:pt x="226" y="214"/>
                        </a:lnTo>
                        <a:lnTo>
                          <a:pt x="228" y="219"/>
                        </a:lnTo>
                        <a:lnTo>
                          <a:pt x="228" y="220"/>
                        </a:lnTo>
                        <a:lnTo>
                          <a:pt x="228" y="227"/>
                        </a:lnTo>
                        <a:lnTo>
                          <a:pt x="226" y="235"/>
                        </a:lnTo>
                        <a:lnTo>
                          <a:pt x="224" y="242"/>
                        </a:lnTo>
                        <a:lnTo>
                          <a:pt x="221" y="248"/>
                        </a:lnTo>
                        <a:lnTo>
                          <a:pt x="217" y="253"/>
                        </a:lnTo>
                        <a:lnTo>
                          <a:pt x="213" y="258"/>
                        </a:lnTo>
                        <a:lnTo>
                          <a:pt x="208" y="262"/>
                        </a:lnTo>
                        <a:lnTo>
                          <a:pt x="203" y="264"/>
                        </a:lnTo>
                        <a:close/>
                        <a:moveTo>
                          <a:pt x="169" y="265"/>
                        </a:moveTo>
                        <a:lnTo>
                          <a:pt x="169" y="265"/>
                        </a:lnTo>
                        <a:lnTo>
                          <a:pt x="168" y="265"/>
                        </a:lnTo>
                        <a:lnTo>
                          <a:pt x="160" y="268"/>
                        </a:lnTo>
                        <a:lnTo>
                          <a:pt x="152" y="271"/>
                        </a:lnTo>
                        <a:lnTo>
                          <a:pt x="144" y="272"/>
                        </a:lnTo>
                        <a:lnTo>
                          <a:pt x="135" y="273"/>
                        </a:lnTo>
                        <a:lnTo>
                          <a:pt x="127" y="274"/>
                        </a:lnTo>
                        <a:lnTo>
                          <a:pt x="118" y="274"/>
                        </a:lnTo>
                        <a:lnTo>
                          <a:pt x="109" y="273"/>
                        </a:lnTo>
                        <a:lnTo>
                          <a:pt x="99" y="272"/>
                        </a:lnTo>
                        <a:lnTo>
                          <a:pt x="89" y="270"/>
                        </a:lnTo>
                        <a:lnTo>
                          <a:pt x="79" y="267"/>
                        </a:lnTo>
                        <a:lnTo>
                          <a:pt x="69" y="265"/>
                        </a:lnTo>
                        <a:lnTo>
                          <a:pt x="59" y="262"/>
                        </a:lnTo>
                        <a:lnTo>
                          <a:pt x="50" y="258"/>
                        </a:lnTo>
                        <a:lnTo>
                          <a:pt x="41" y="255"/>
                        </a:lnTo>
                        <a:lnTo>
                          <a:pt x="33" y="250"/>
                        </a:lnTo>
                        <a:lnTo>
                          <a:pt x="25" y="246"/>
                        </a:lnTo>
                        <a:lnTo>
                          <a:pt x="20" y="241"/>
                        </a:lnTo>
                        <a:lnTo>
                          <a:pt x="14" y="235"/>
                        </a:lnTo>
                        <a:lnTo>
                          <a:pt x="11" y="229"/>
                        </a:lnTo>
                        <a:lnTo>
                          <a:pt x="11" y="228"/>
                        </a:lnTo>
                        <a:lnTo>
                          <a:pt x="18" y="235"/>
                        </a:lnTo>
                        <a:lnTo>
                          <a:pt x="26" y="241"/>
                        </a:lnTo>
                        <a:lnTo>
                          <a:pt x="36" y="246"/>
                        </a:lnTo>
                        <a:lnTo>
                          <a:pt x="45" y="251"/>
                        </a:lnTo>
                        <a:lnTo>
                          <a:pt x="54" y="255"/>
                        </a:lnTo>
                        <a:lnTo>
                          <a:pt x="64" y="258"/>
                        </a:lnTo>
                        <a:lnTo>
                          <a:pt x="74" y="261"/>
                        </a:lnTo>
                        <a:lnTo>
                          <a:pt x="84" y="264"/>
                        </a:lnTo>
                        <a:lnTo>
                          <a:pt x="94" y="266"/>
                        </a:lnTo>
                        <a:lnTo>
                          <a:pt x="103" y="267"/>
                        </a:lnTo>
                        <a:lnTo>
                          <a:pt x="113" y="267"/>
                        </a:lnTo>
                        <a:lnTo>
                          <a:pt x="122" y="268"/>
                        </a:lnTo>
                        <a:lnTo>
                          <a:pt x="131" y="268"/>
                        </a:lnTo>
                        <a:lnTo>
                          <a:pt x="139" y="267"/>
                        </a:lnTo>
                        <a:lnTo>
                          <a:pt x="147" y="267"/>
                        </a:lnTo>
                        <a:lnTo>
                          <a:pt x="154" y="266"/>
                        </a:lnTo>
                        <a:lnTo>
                          <a:pt x="159" y="264"/>
                        </a:lnTo>
                        <a:lnTo>
                          <a:pt x="165" y="262"/>
                        </a:lnTo>
                        <a:lnTo>
                          <a:pt x="173" y="259"/>
                        </a:lnTo>
                        <a:lnTo>
                          <a:pt x="171" y="262"/>
                        </a:lnTo>
                        <a:lnTo>
                          <a:pt x="169" y="265"/>
                        </a:lnTo>
                        <a:close/>
                        <a:moveTo>
                          <a:pt x="216" y="215"/>
                        </a:moveTo>
                        <a:lnTo>
                          <a:pt x="216" y="215"/>
                        </a:lnTo>
                        <a:lnTo>
                          <a:pt x="218" y="218"/>
                        </a:lnTo>
                        <a:lnTo>
                          <a:pt x="220" y="221"/>
                        </a:lnTo>
                        <a:lnTo>
                          <a:pt x="220" y="225"/>
                        </a:lnTo>
                        <a:lnTo>
                          <a:pt x="221" y="228"/>
                        </a:lnTo>
                        <a:lnTo>
                          <a:pt x="220" y="233"/>
                        </a:lnTo>
                        <a:lnTo>
                          <a:pt x="219" y="237"/>
                        </a:lnTo>
                        <a:lnTo>
                          <a:pt x="217" y="242"/>
                        </a:lnTo>
                        <a:lnTo>
                          <a:pt x="214" y="246"/>
                        </a:lnTo>
                        <a:lnTo>
                          <a:pt x="210" y="250"/>
                        </a:lnTo>
                        <a:lnTo>
                          <a:pt x="205" y="255"/>
                        </a:lnTo>
                        <a:lnTo>
                          <a:pt x="200" y="257"/>
                        </a:lnTo>
                        <a:lnTo>
                          <a:pt x="195" y="258"/>
                        </a:lnTo>
                        <a:lnTo>
                          <a:pt x="192" y="258"/>
                        </a:lnTo>
                        <a:lnTo>
                          <a:pt x="189" y="258"/>
                        </a:lnTo>
                        <a:lnTo>
                          <a:pt x="187" y="257"/>
                        </a:lnTo>
                        <a:lnTo>
                          <a:pt x="184" y="256"/>
                        </a:lnTo>
                        <a:lnTo>
                          <a:pt x="181" y="253"/>
                        </a:lnTo>
                        <a:lnTo>
                          <a:pt x="179" y="249"/>
                        </a:lnTo>
                        <a:lnTo>
                          <a:pt x="181" y="244"/>
                        </a:lnTo>
                        <a:lnTo>
                          <a:pt x="183" y="234"/>
                        </a:lnTo>
                        <a:lnTo>
                          <a:pt x="187" y="223"/>
                        </a:lnTo>
                        <a:lnTo>
                          <a:pt x="190" y="220"/>
                        </a:lnTo>
                        <a:lnTo>
                          <a:pt x="195" y="216"/>
                        </a:lnTo>
                        <a:lnTo>
                          <a:pt x="198" y="214"/>
                        </a:lnTo>
                        <a:lnTo>
                          <a:pt x="202" y="213"/>
                        </a:lnTo>
                        <a:lnTo>
                          <a:pt x="206" y="213"/>
                        </a:lnTo>
                        <a:lnTo>
                          <a:pt x="209" y="213"/>
                        </a:lnTo>
                        <a:lnTo>
                          <a:pt x="213" y="213"/>
                        </a:lnTo>
                        <a:lnTo>
                          <a:pt x="216" y="215"/>
                        </a:lnTo>
                        <a:close/>
                        <a:moveTo>
                          <a:pt x="286" y="92"/>
                        </a:moveTo>
                        <a:lnTo>
                          <a:pt x="286" y="92"/>
                        </a:lnTo>
                        <a:lnTo>
                          <a:pt x="256" y="115"/>
                        </a:lnTo>
                        <a:lnTo>
                          <a:pt x="248" y="114"/>
                        </a:lnTo>
                        <a:lnTo>
                          <a:pt x="243" y="115"/>
                        </a:lnTo>
                        <a:lnTo>
                          <a:pt x="238" y="115"/>
                        </a:lnTo>
                        <a:lnTo>
                          <a:pt x="237" y="116"/>
                        </a:lnTo>
                        <a:lnTo>
                          <a:pt x="236" y="121"/>
                        </a:lnTo>
                        <a:lnTo>
                          <a:pt x="235" y="126"/>
                        </a:lnTo>
                        <a:lnTo>
                          <a:pt x="235" y="132"/>
                        </a:lnTo>
                        <a:lnTo>
                          <a:pt x="221" y="144"/>
                        </a:lnTo>
                        <a:lnTo>
                          <a:pt x="222" y="140"/>
                        </a:lnTo>
                        <a:lnTo>
                          <a:pt x="228" y="122"/>
                        </a:lnTo>
                        <a:lnTo>
                          <a:pt x="237" y="96"/>
                        </a:lnTo>
                        <a:lnTo>
                          <a:pt x="242" y="84"/>
                        </a:lnTo>
                        <a:lnTo>
                          <a:pt x="247" y="73"/>
                        </a:lnTo>
                        <a:lnTo>
                          <a:pt x="252" y="63"/>
                        </a:lnTo>
                        <a:lnTo>
                          <a:pt x="254" y="60"/>
                        </a:lnTo>
                        <a:lnTo>
                          <a:pt x="257" y="57"/>
                        </a:lnTo>
                        <a:lnTo>
                          <a:pt x="263" y="52"/>
                        </a:lnTo>
                        <a:lnTo>
                          <a:pt x="270" y="45"/>
                        </a:lnTo>
                        <a:lnTo>
                          <a:pt x="272" y="51"/>
                        </a:lnTo>
                        <a:lnTo>
                          <a:pt x="276" y="61"/>
                        </a:lnTo>
                        <a:lnTo>
                          <a:pt x="281" y="74"/>
                        </a:lnTo>
                        <a:lnTo>
                          <a:pt x="286" y="92"/>
                        </a:lnTo>
                        <a:close/>
                        <a:moveTo>
                          <a:pt x="238" y="129"/>
                        </a:moveTo>
                        <a:lnTo>
                          <a:pt x="238" y="129"/>
                        </a:lnTo>
                        <a:lnTo>
                          <a:pt x="238" y="122"/>
                        </a:lnTo>
                        <a:lnTo>
                          <a:pt x="239" y="118"/>
                        </a:lnTo>
                        <a:lnTo>
                          <a:pt x="247" y="117"/>
                        </a:lnTo>
                        <a:lnTo>
                          <a:pt x="252" y="117"/>
                        </a:lnTo>
                        <a:lnTo>
                          <a:pt x="258" y="118"/>
                        </a:lnTo>
                        <a:lnTo>
                          <a:pt x="261" y="119"/>
                        </a:lnTo>
                        <a:lnTo>
                          <a:pt x="261" y="124"/>
                        </a:lnTo>
                        <a:lnTo>
                          <a:pt x="263" y="128"/>
                        </a:lnTo>
                        <a:lnTo>
                          <a:pt x="263" y="129"/>
                        </a:lnTo>
                        <a:lnTo>
                          <a:pt x="254" y="131"/>
                        </a:lnTo>
                        <a:lnTo>
                          <a:pt x="247" y="131"/>
                        </a:lnTo>
                        <a:lnTo>
                          <a:pt x="241" y="131"/>
                        </a:lnTo>
                        <a:lnTo>
                          <a:pt x="238" y="131"/>
                        </a:lnTo>
                        <a:lnTo>
                          <a:pt x="238" y="129"/>
                        </a:lnTo>
                        <a:close/>
                        <a:moveTo>
                          <a:pt x="234" y="137"/>
                        </a:moveTo>
                        <a:lnTo>
                          <a:pt x="237" y="134"/>
                        </a:lnTo>
                        <a:lnTo>
                          <a:pt x="240" y="134"/>
                        </a:lnTo>
                        <a:lnTo>
                          <a:pt x="247" y="134"/>
                        </a:lnTo>
                        <a:lnTo>
                          <a:pt x="254" y="133"/>
                        </a:lnTo>
                        <a:lnTo>
                          <a:pt x="264" y="131"/>
                        </a:lnTo>
                        <a:lnTo>
                          <a:pt x="265" y="131"/>
                        </a:lnTo>
                        <a:lnTo>
                          <a:pt x="265" y="130"/>
                        </a:lnTo>
                        <a:lnTo>
                          <a:pt x="265" y="126"/>
                        </a:lnTo>
                        <a:lnTo>
                          <a:pt x="265" y="122"/>
                        </a:lnTo>
                        <a:lnTo>
                          <a:pt x="263" y="117"/>
                        </a:lnTo>
                        <a:lnTo>
                          <a:pt x="263" y="116"/>
                        </a:lnTo>
                        <a:lnTo>
                          <a:pt x="259" y="116"/>
                        </a:lnTo>
                        <a:lnTo>
                          <a:pt x="291" y="91"/>
                        </a:lnTo>
                        <a:lnTo>
                          <a:pt x="292" y="96"/>
                        </a:lnTo>
                        <a:lnTo>
                          <a:pt x="295" y="106"/>
                        </a:lnTo>
                        <a:lnTo>
                          <a:pt x="295" y="114"/>
                        </a:lnTo>
                        <a:lnTo>
                          <a:pt x="296" y="124"/>
                        </a:lnTo>
                        <a:lnTo>
                          <a:pt x="296" y="135"/>
                        </a:lnTo>
                        <a:lnTo>
                          <a:pt x="296" y="149"/>
                        </a:lnTo>
                        <a:lnTo>
                          <a:pt x="265" y="175"/>
                        </a:lnTo>
                        <a:lnTo>
                          <a:pt x="238" y="197"/>
                        </a:lnTo>
                        <a:lnTo>
                          <a:pt x="238" y="184"/>
                        </a:lnTo>
                        <a:lnTo>
                          <a:pt x="238" y="174"/>
                        </a:lnTo>
                        <a:lnTo>
                          <a:pt x="237" y="155"/>
                        </a:lnTo>
                        <a:lnTo>
                          <a:pt x="235" y="142"/>
                        </a:lnTo>
                        <a:lnTo>
                          <a:pt x="234" y="137"/>
                        </a:lnTo>
                        <a:close/>
                        <a:moveTo>
                          <a:pt x="279" y="40"/>
                        </a:moveTo>
                        <a:lnTo>
                          <a:pt x="279" y="40"/>
                        </a:lnTo>
                        <a:lnTo>
                          <a:pt x="287" y="36"/>
                        </a:lnTo>
                        <a:lnTo>
                          <a:pt x="295" y="32"/>
                        </a:lnTo>
                        <a:lnTo>
                          <a:pt x="303" y="31"/>
                        </a:lnTo>
                        <a:lnTo>
                          <a:pt x="306" y="31"/>
                        </a:lnTo>
                        <a:lnTo>
                          <a:pt x="309" y="31"/>
                        </a:lnTo>
                        <a:lnTo>
                          <a:pt x="315" y="31"/>
                        </a:lnTo>
                        <a:lnTo>
                          <a:pt x="323" y="33"/>
                        </a:lnTo>
                        <a:lnTo>
                          <a:pt x="328" y="34"/>
                        </a:lnTo>
                        <a:lnTo>
                          <a:pt x="332" y="36"/>
                        </a:lnTo>
                        <a:lnTo>
                          <a:pt x="334" y="39"/>
                        </a:lnTo>
                        <a:lnTo>
                          <a:pt x="335" y="40"/>
                        </a:lnTo>
                        <a:lnTo>
                          <a:pt x="335" y="41"/>
                        </a:lnTo>
                        <a:lnTo>
                          <a:pt x="335" y="44"/>
                        </a:lnTo>
                        <a:lnTo>
                          <a:pt x="334" y="46"/>
                        </a:lnTo>
                        <a:lnTo>
                          <a:pt x="331" y="52"/>
                        </a:lnTo>
                        <a:lnTo>
                          <a:pt x="328" y="57"/>
                        </a:lnTo>
                        <a:lnTo>
                          <a:pt x="324" y="60"/>
                        </a:lnTo>
                        <a:lnTo>
                          <a:pt x="314" y="68"/>
                        </a:lnTo>
                        <a:lnTo>
                          <a:pt x="296" y="84"/>
                        </a:lnTo>
                        <a:lnTo>
                          <a:pt x="291" y="68"/>
                        </a:lnTo>
                        <a:lnTo>
                          <a:pt x="286" y="55"/>
                        </a:lnTo>
                        <a:lnTo>
                          <a:pt x="282" y="45"/>
                        </a:lnTo>
                        <a:lnTo>
                          <a:pt x="279" y="40"/>
                        </a:lnTo>
                        <a:close/>
                        <a:moveTo>
                          <a:pt x="293" y="85"/>
                        </a:moveTo>
                        <a:lnTo>
                          <a:pt x="293" y="85"/>
                        </a:lnTo>
                        <a:lnTo>
                          <a:pt x="288" y="90"/>
                        </a:lnTo>
                        <a:lnTo>
                          <a:pt x="283" y="72"/>
                        </a:lnTo>
                        <a:lnTo>
                          <a:pt x="279" y="58"/>
                        </a:lnTo>
                        <a:lnTo>
                          <a:pt x="274" y="49"/>
                        </a:lnTo>
                        <a:lnTo>
                          <a:pt x="272" y="44"/>
                        </a:lnTo>
                        <a:lnTo>
                          <a:pt x="276" y="41"/>
                        </a:lnTo>
                        <a:lnTo>
                          <a:pt x="280" y="47"/>
                        </a:lnTo>
                        <a:lnTo>
                          <a:pt x="284" y="57"/>
                        </a:lnTo>
                        <a:lnTo>
                          <a:pt x="289" y="70"/>
                        </a:lnTo>
                        <a:lnTo>
                          <a:pt x="293" y="85"/>
                        </a:lnTo>
                        <a:close/>
                        <a:moveTo>
                          <a:pt x="161" y="201"/>
                        </a:moveTo>
                        <a:lnTo>
                          <a:pt x="161" y="201"/>
                        </a:lnTo>
                        <a:lnTo>
                          <a:pt x="157" y="207"/>
                        </a:lnTo>
                        <a:lnTo>
                          <a:pt x="153" y="213"/>
                        </a:lnTo>
                        <a:lnTo>
                          <a:pt x="151" y="220"/>
                        </a:lnTo>
                        <a:lnTo>
                          <a:pt x="149" y="226"/>
                        </a:lnTo>
                        <a:lnTo>
                          <a:pt x="143" y="227"/>
                        </a:lnTo>
                        <a:lnTo>
                          <a:pt x="133" y="228"/>
                        </a:lnTo>
                        <a:lnTo>
                          <a:pt x="118" y="228"/>
                        </a:lnTo>
                        <a:lnTo>
                          <a:pt x="100" y="227"/>
                        </a:lnTo>
                        <a:lnTo>
                          <a:pt x="101" y="225"/>
                        </a:lnTo>
                        <a:lnTo>
                          <a:pt x="103" y="222"/>
                        </a:lnTo>
                        <a:lnTo>
                          <a:pt x="107" y="218"/>
                        </a:lnTo>
                        <a:lnTo>
                          <a:pt x="112" y="214"/>
                        </a:lnTo>
                        <a:lnTo>
                          <a:pt x="118" y="211"/>
                        </a:lnTo>
                        <a:lnTo>
                          <a:pt x="124" y="209"/>
                        </a:lnTo>
                        <a:lnTo>
                          <a:pt x="132" y="207"/>
                        </a:lnTo>
                        <a:lnTo>
                          <a:pt x="146" y="204"/>
                        </a:lnTo>
                        <a:lnTo>
                          <a:pt x="161" y="201"/>
                        </a:lnTo>
                        <a:close/>
                        <a:moveTo>
                          <a:pt x="9" y="223"/>
                        </a:moveTo>
                        <a:lnTo>
                          <a:pt x="9" y="223"/>
                        </a:lnTo>
                        <a:lnTo>
                          <a:pt x="7" y="214"/>
                        </a:lnTo>
                        <a:lnTo>
                          <a:pt x="11" y="219"/>
                        </a:lnTo>
                        <a:lnTo>
                          <a:pt x="13" y="221"/>
                        </a:lnTo>
                        <a:lnTo>
                          <a:pt x="13" y="221"/>
                        </a:lnTo>
                        <a:lnTo>
                          <a:pt x="14" y="221"/>
                        </a:lnTo>
                        <a:lnTo>
                          <a:pt x="19" y="213"/>
                        </a:lnTo>
                        <a:lnTo>
                          <a:pt x="19" y="212"/>
                        </a:lnTo>
                        <a:lnTo>
                          <a:pt x="19" y="211"/>
                        </a:lnTo>
                        <a:lnTo>
                          <a:pt x="14" y="207"/>
                        </a:lnTo>
                        <a:lnTo>
                          <a:pt x="11" y="202"/>
                        </a:lnTo>
                        <a:lnTo>
                          <a:pt x="5" y="192"/>
                        </a:lnTo>
                        <a:lnTo>
                          <a:pt x="5" y="191"/>
                        </a:lnTo>
                        <a:lnTo>
                          <a:pt x="5" y="190"/>
                        </a:lnTo>
                        <a:lnTo>
                          <a:pt x="5" y="188"/>
                        </a:lnTo>
                        <a:lnTo>
                          <a:pt x="6" y="183"/>
                        </a:lnTo>
                        <a:lnTo>
                          <a:pt x="6" y="177"/>
                        </a:lnTo>
                        <a:lnTo>
                          <a:pt x="7" y="182"/>
                        </a:lnTo>
                        <a:lnTo>
                          <a:pt x="10" y="187"/>
                        </a:lnTo>
                        <a:lnTo>
                          <a:pt x="13" y="192"/>
                        </a:lnTo>
                        <a:lnTo>
                          <a:pt x="17" y="197"/>
                        </a:lnTo>
                        <a:lnTo>
                          <a:pt x="20" y="199"/>
                        </a:lnTo>
                        <a:lnTo>
                          <a:pt x="19" y="197"/>
                        </a:lnTo>
                        <a:lnTo>
                          <a:pt x="20" y="187"/>
                        </a:lnTo>
                        <a:lnTo>
                          <a:pt x="20" y="177"/>
                        </a:lnTo>
                        <a:lnTo>
                          <a:pt x="21" y="162"/>
                        </a:lnTo>
                        <a:lnTo>
                          <a:pt x="21" y="156"/>
                        </a:lnTo>
                        <a:lnTo>
                          <a:pt x="20" y="151"/>
                        </a:lnTo>
                        <a:lnTo>
                          <a:pt x="27" y="144"/>
                        </a:lnTo>
                        <a:lnTo>
                          <a:pt x="34" y="138"/>
                        </a:lnTo>
                        <a:lnTo>
                          <a:pt x="49" y="127"/>
                        </a:lnTo>
                        <a:lnTo>
                          <a:pt x="62" y="117"/>
                        </a:lnTo>
                        <a:lnTo>
                          <a:pt x="62" y="115"/>
                        </a:lnTo>
                        <a:lnTo>
                          <a:pt x="75" y="112"/>
                        </a:lnTo>
                        <a:lnTo>
                          <a:pt x="75" y="113"/>
                        </a:lnTo>
                        <a:lnTo>
                          <a:pt x="77" y="114"/>
                        </a:lnTo>
                        <a:lnTo>
                          <a:pt x="80" y="117"/>
                        </a:lnTo>
                        <a:lnTo>
                          <a:pt x="85" y="120"/>
                        </a:lnTo>
                        <a:lnTo>
                          <a:pt x="92" y="124"/>
                        </a:lnTo>
                        <a:lnTo>
                          <a:pt x="100" y="127"/>
                        </a:lnTo>
                        <a:lnTo>
                          <a:pt x="118" y="133"/>
                        </a:lnTo>
                        <a:lnTo>
                          <a:pt x="137" y="138"/>
                        </a:lnTo>
                        <a:lnTo>
                          <a:pt x="158" y="142"/>
                        </a:lnTo>
                        <a:lnTo>
                          <a:pt x="176" y="145"/>
                        </a:lnTo>
                        <a:lnTo>
                          <a:pt x="191" y="147"/>
                        </a:lnTo>
                        <a:lnTo>
                          <a:pt x="197" y="147"/>
                        </a:lnTo>
                        <a:lnTo>
                          <a:pt x="201" y="147"/>
                        </a:lnTo>
                        <a:lnTo>
                          <a:pt x="205" y="156"/>
                        </a:lnTo>
                        <a:lnTo>
                          <a:pt x="203" y="158"/>
                        </a:lnTo>
                        <a:lnTo>
                          <a:pt x="192" y="167"/>
                        </a:lnTo>
                        <a:lnTo>
                          <a:pt x="182" y="177"/>
                        </a:lnTo>
                        <a:lnTo>
                          <a:pt x="172" y="187"/>
                        </a:lnTo>
                        <a:lnTo>
                          <a:pt x="164" y="198"/>
                        </a:lnTo>
                        <a:lnTo>
                          <a:pt x="146" y="202"/>
                        </a:lnTo>
                        <a:lnTo>
                          <a:pt x="130" y="205"/>
                        </a:lnTo>
                        <a:lnTo>
                          <a:pt x="122" y="207"/>
                        </a:lnTo>
                        <a:lnTo>
                          <a:pt x="116" y="209"/>
                        </a:lnTo>
                        <a:lnTo>
                          <a:pt x="109" y="213"/>
                        </a:lnTo>
                        <a:lnTo>
                          <a:pt x="103" y="216"/>
                        </a:lnTo>
                        <a:lnTo>
                          <a:pt x="101" y="220"/>
                        </a:lnTo>
                        <a:lnTo>
                          <a:pt x="100" y="222"/>
                        </a:lnTo>
                        <a:lnTo>
                          <a:pt x="98" y="225"/>
                        </a:lnTo>
                        <a:lnTo>
                          <a:pt x="97" y="228"/>
                        </a:lnTo>
                        <a:lnTo>
                          <a:pt x="96" y="230"/>
                        </a:lnTo>
                        <a:lnTo>
                          <a:pt x="98" y="230"/>
                        </a:lnTo>
                        <a:lnTo>
                          <a:pt x="109" y="230"/>
                        </a:lnTo>
                        <a:lnTo>
                          <a:pt x="119" y="230"/>
                        </a:lnTo>
                        <a:lnTo>
                          <a:pt x="135" y="230"/>
                        </a:lnTo>
                        <a:lnTo>
                          <a:pt x="146" y="229"/>
                        </a:lnTo>
                        <a:lnTo>
                          <a:pt x="149" y="228"/>
                        </a:lnTo>
                        <a:lnTo>
                          <a:pt x="151" y="228"/>
                        </a:lnTo>
                        <a:lnTo>
                          <a:pt x="151" y="228"/>
                        </a:lnTo>
                        <a:lnTo>
                          <a:pt x="152" y="223"/>
                        </a:lnTo>
                        <a:lnTo>
                          <a:pt x="155" y="218"/>
                        </a:lnTo>
                        <a:lnTo>
                          <a:pt x="159" y="208"/>
                        </a:lnTo>
                        <a:lnTo>
                          <a:pt x="165" y="199"/>
                        </a:lnTo>
                        <a:lnTo>
                          <a:pt x="173" y="190"/>
                        </a:lnTo>
                        <a:lnTo>
                          <a:pt x="181" y="183"/>
                        </a:lnTo>
                        <a:lnTo>
                          <a:pt x="188" y="174"/>
                        </a:lnTo>
                        <a:lnTo>
                          <a:pt x="205" y="161"/>
                        </a:lnTo>
                        <a:lnTo>
                          <a:pt x="217" y="151"/>
                        </a:lnTo>
                        <a:lnTo>
                          <a:pt x="220" y="148"/>
                        </a:lnTo>
                        <a:lnTo>
                          <a:pt x="232" y="138"/>
                        </a:lnTo>
                        <a:lnTo>
                          <a:pt x="233" y="146"/>
                        </a:lnTo>
                        <a:lnTo>
                          <a:pt x="234" y="159"/>
                        </a:lnTo>
                        <a:lnTo>
                          <a:pt x="236" y="177"/>
                        </a:lnTo>
                        <a:lnTo>
                          <a:pt x="236" y="199"/>
                        </a:lnTo>
                        <a:lnTo>
                          <a:pt x="231" y="203"/>
                        </a:lnTo>
                        <a:lnTo>
                          <a:pt x="231" y="199"/>
                        </a:lnTo>
                        <a:lnTo>
                          <a:pt x="229" y="196"/>
                        </a:lnTo>
                        <a:lnTo>
                          <a:pt x="227" y="193"/>
                        </a:lnTo>
                        <a:lnTo>
                          <a:pt x="224" y="190"/>
                        </a:lnTo>
                        <a:lnTo>
                          <a:pt x="222" y="189"/>
                        </a:lnTo>
                        <a:lnTo>
                          <a:pt x="220" y="189"/>
                        </a:lnTo>
                        <a:lnTo>
                          <a:pt x="217" y="188"/>
                        </a:lnTo>
                        <a:lnTo>
                          <a:pt x="214" y="189"/>
                        </a:lnTo>
                        <a:lnTo>
                          <a:pt x="210" y="190"/>
                        </a:lnTo>
                        <a:lnTo>
                          <a:pt x="205" y="193"/>
                        </a:lnTo>
                        <a:lnTo>
                          <a:pt x="200" y="198"/>
                        </a:lnTo>
                        <a:lnTo>
                          <a:pt x="195" y="204"/>
                        </a:lnTo>
                        <a:lnTo>
                          <a:pt x="189" y="213"/>
                        </a:lnTo>
                        <a:lnTo>
                          <a:pt x="185" y="222"/>
                        </a:lnTo>
                        <a:lnTo>
                          <a:pt x="181" y="233"/>
                        </a:lnTo>
                        <a:lnTo>
                          <a:pt x="178" y="244"/>
                        </a:lnTo>
                        <a:lnTo>
                          <a:pt x="174" y="255"/>
                        </a:lnTo>
                        <a:lnTo>
                          <a:pt x="166" y="259"/>
                        </a:lnTo>
                        <a:lnTo>
                          <a:pt x="159" y="262"/>
                        </a:lnTo>
                        <a:lnTo>
                          <a:pt x="153" y="263"/>
                        </a:lnTo>
                        <a:lnTo>
                          <a:pt x="146" y="264"/>
                        </a:lnTo>
                        <a:lnTo>
                          <a:pt x="138" y="265"/>
                        </a:lnTo>
                        <a:lnTo>
                          <a:pt x="130" y="266"/>
                        </a:lnTo>
                        <a:lnTo>
                          <a:pt x="121" y="266"/>
                        </a:lnTo>
                        <a:lnTo>
                          <a:pt x="112" y="265"/>
                        </a:lnTo>
                        <a:lnTo>
                          <a:pt x="102" y="264"/>
                        </a:lnTo>
                        <a:lnTo>
                          <a:pt x="93" y="263"/>
                        </a:lnTo>
                        <a:lnTo>
                          <a:pt x="82" y="261"/>
                        </a:lnTo>
                        <a:lnTo>
                          <a:pt x="72" y="258"/>
                        </a:lnTo>
                        <a:lnTo>
                          <a:pt x="62" y="255"/>
                        </a:lnTo>
                        <a:lnTo>
                          <a:pt x="53" y="252"/>
                        </a:lnTo>
                        <a:lnTo>
                          <a:pt x="43" y="247"/>
                        </a:lnTo>
                        <a:lnTo>
                          <a:pt x="34" y="243"/>
                        </a:lnTo>
                        <a:lnTo>
                          <a:pt x="25" y="237"/>
                        </a:lnTo>
                        <a:lnTo>
                          <a:pt x="17" y="230"/>
                        </a:lnTo>
                        <a:lnTo>
                          <a:pt x="9" y="223"/>
                        </a:lnTo>
                        <a:close/>
                        <a:moveTo>
                          <a:pt x="6" y="198"/>
                        </a:moveTo>
                        <a:lnTo>
                          <a:pt x="6" y="198"/>
                        </a:lnTo>
                        <a:lnTo>
                          <a:pt x="11" y="206"/>
                        </a:lnTo>
                        <a:lnTo>
                          <a:pt x="16" y="213"/>
                        </a:lnTo>
                        <a:lnTo>
                          <a:pt x="13" y="218"/>
                        </a:lnTo>
                        <a:lnTo>
                          <a:pt x="10" y="213"/>
                        </a:lnTo>
                        <a:lnTo>
                          <a:pt x="6" y="207"/>
                        </a:lnTo>
                        <a:lnTo>
                          <a:pt x="6" y="198"/>
                        </a:lnTo>
                        <a:close/>
                        <a:moveTo>
                          <a:pt x="18" y="154"/>
                        </a:moveTo>
                        <a:lnTo>
                          <a:pt x="18" y="154"/>
                        </a:lnTo>
                        <a:lnTo>
                          <a:pt x="18" y="159"/>
                        </a:lnTo>
                        <a:lnTo>
                          <a:pt x="18" y="167"/>
                        </a:lnTo>
                        <a:lnTo>
                          <a:pt x="18" y="176"/>
                        </a:lnTo>
                        <a:lnTo>
                          <a:pt x="16" y="192"/>
                        </a:lnTo>
                        <a:lnTo>
                          <a:pt x="14" y="189"/>
                        </a:lnTo>
                        <a:lnTo>
                          <a:pt x="13" y="187"/>
                        </a:lnTo>
                        <a:lnTo>
                          <a:pt x="11" y="181"/>
                        </a:lnTo>
                        <a:lnTo>
                          <a:pt x="9" y="175"/>
                        </a:lnTo>
                        <a:lnTo>
                          <a:pt x="8" y="171"/>
                        </a:lnTo>
                        <a:lnTo>
                          <a:pt x="11" y="166"/>
                        </a:lnTo>
                        <a:lnTo>
                          <a:pt x="13" y="162"/>
                        </a:lnTo>
                        <a:lnTo>
                          <a:pt x="18" y="154"/>
                        </a:lnTo>
                        <a:close/>
                        <a:moveTo>
                          <a:pt x="79" y="98"/>
                        </a:moveTo>
                        <a:lnTo>
                          <a:pt x="79" y="98"/>
                        </a:lnTo>
                        <a:lnTo>
                          <a:pt x="91" y="84"/>
                        </a:lnTo>
                        <a:lnTo>
                          <a:pt x="103" y="71"/>
                        </a:lnTo>
                        <a:lnTo>
                          <a:pt x="117" y="58"/>
                        </a:lnTo>
                        <a:lnTo>
                          <a:pt x="131" y="46"/>
                        </a:lnTo>
                        <a:lnTo>
                          <a:pt x="146" y="35"/>
                        </a:lnTo>
                        <a:lnTo>
                          <a:pt x="153" y="29"/>
                        </a:lnTo>
                        <a:lnTo>
                          <a:pt x="161" y="25"/>
                        </a:lnTo>
                        <a:lnTo>
                          <a:pt x="169" y="21"/>
                        </a:lnTo>
                        <a:lnTo>
                          <a:pt x="177" y="17"/>
                        </a:lnTo>
                        <a:lnTo>
                          <a:pt x="187" y="14"/>
                        </a:lnTo>
                        <a:lnTo>
                          <a:pt x="196" y="11"/>
                        </a:lnTo>
                        <a:lnTo>
                          <a:pt x="186" y="15"/>
                        </a:lnTo>
                        <a:lnTo>
                          <a:pt x="177" y="19"/>
                        </a:lnTo>
                        <a:lnTo>
                          <a:pt x="169" y="23"/>
                        </a:lnTo>
                        <a:lnTo>
                          <a:pt x="162" y="27"/>
                        </a:lnTo>
                        <a:lnTo>
                          <a:pt x="150" y="36"/>
                        </a:lnTo>
                        <a:lnTo>
                          <a:pt x="142" y="41"/>
                        </a:lnTo>
                        <a:lnTo>
                          <a:pt x="142" y="42"/>
                        </a:lnTo>
                        <a:lnTo>
                          <a:pt x="133" y="49"/>
                        </a:lnTo>
                        <a:lnTo>
                          <a:pt x="123" y="57"/>
                        </a:lnTo>
                        <a:lnTo>
                          <a:pt x="112" y="67"/>
                        </a:lnTo>
                        <a:lnTo>
                          <a:pt x="101" y="78"/>
                        </a:lnTo>
                        <a:lnTo>
                          <a:pt x="84" y="97"/>
                        </a:lnTo>
                        <a:lnTo>
                          <a:pt x="78" y="103"/>
                        </a:lnTo>
                        <a:lnTo>
                          <a:pt x="76" y="107"/>
                        </a:lnTo>
                        <a:lnTo>
                          <a:pt x="75" y="109"/>
                        </a:lnTo>
                        <a:lnTo>
                          <a:pt x="66" y="112"/>
                        </a:lnTo>
                        <a:lnTo>
                          <a:pt x="79" y="98"/>
                        </a:lnTo>
                        <a:close/>
                        <a:moveTo>
                          <a:pt x="238" y="64"/>
                        </a:moveTo>
                        <a:lnTo>
                          <a:pt x="238" y="64"/>
                        </a:lnTo>
                        <a:lnTo>
                          <a:pt x="227" y="91"/>
                        </a:lnTo>
                        <a:lnTo>
                          <a:pt x="220" y="108"/>
                        </a:lnTo>
                        <a:lnTo>
                          <a:pt x="212" y="126"/>
                        </a:lnTo>
                        <a:lnTo>
                          <a:pt x="208" y="133"/>
                        </a:lnTo>
                        <a:lnTo>
                          <a:pt x="205" y="139"/>
                        </a:lnTo>
                        <a:lnTo>
                          <a:pt x="203" y="142"/>
                        </a:lnTo>
                        <a:lnTo>
                          <a:pt x="201" y="144"/>
                        </a:lnTo>
                        <a:lnTo>
                          <a:pt x="200" y="144"/>
                        </a:lnTo>
                        <a:lnTo>
                          <a:pt x="197" y="145"/>
                        </a:lnTo>
                        <a:lnTo>
                          <a:pt x="191" y="144"/>
                        </a:lnTo>
                        <a:lnTo>
                          <a:pt x="177" y="142"/>
                        </a:lnTo>
                        <a:lnTo>
                          <a:pt x="158" y="139"/>
                        </a:lnTo>
                        <a:lnTo>
                          <a:pt x="139" y="135"/>
                        </a:lnTo>
                        <a:lnTo>
                          <a:pt x="119" y="130"/>
                        </a:lnTo>
                        <a:lnTo>
                          <a:pt x="101" y="124"/>
                        </a:lnTo>
                        <a:lnTo>
                          <a:pt x="94" y="122"/>
                        </a:lnTo>
                        <a:lnTo>
                          <a:pt x="87" y="118"/>
                        </a:lnTo>
                        <a:lnTo>
                          <a:pt x="82" y="115"/>
                        </a:lnTo>
                        <a:lnTo>
                          <a:pt x="79" y="112"/>
                        </a:lnTo>
                        <a:lnTo>
                          <a:pt x="78" y="112"/>
                        </a:lnTo>
                        <a:lnTo>
                          <a:pt x="77" y="110"/>
                        </a:lnTo>
                        <a:lnTo>
                          <a:pt x="78" y="108"/>
                        </a:lnTo>
                        <a:lnTo>
                          <a:pt x="85" y="99"/>
                        </a:lnTo>
                        <a:lnTo>
                          <a:pt x="103" y="80"/>
                        </a:lnTo>
                        <a:lnTo>
                          <a:pt x="113" y="70"/>
                        </a:lnTo>
                        <a:lnTo>
                          <a:pt x="123" y="60"/>
                        </a:lnTo>
                        <a:lnTo>
                          <a:pt x="133" y="52"/>
                        </a:lnTo>
                        <a:lnTo>
                          <a:pt x="143" y="45"/>
                        </a:lnTo>
                        <a:lnTo>
                          <a:pt x="153" y="48"/>
                        </a:lnTo>
                        <a:lnTo>
                          <a:pt x="174" y="53"/>
                        </a:lnTo>
                        <a:lnTo>
                          <a:pt x="188" y="56"/>
                        </a:lnTo>
                        <a:lnTo>
                          <a:pt x="203" y="59"/>
                        </a:lnTo>
                        <a:lnTo>
                          <a:pt x="220" y="62"/>
                        </a:lnTo>
                        <a:lnTo>
                          <a:pt x="238" y="64"/>
                        </a:lnTo>
                        <a:close/>
                        <a:moveTo>
                          <a:pt x="231" y="5"/>
                        </a:moveTo>
                        <a:lnTo>
                          <a:pt x="231" y="5"/>
                        </a:lnTo>
                        <a:lnTo>
                          <a:pt x="241" y="6"/>
                        </a:lnTo>
                        <a:lnTo>
                          <a:pt x="252" y="6"/>
                        </a:lnTo>
                        <a:lnTo>
                          <a:pt x="263" y="8"/>
                        </a:lnTo>
                        <a:lnTo>
                          <a:pt x="274" y="9"/>
                        </a:lnTo>
                        <a:lnTo>
                          <a:pt x="295" y="13"/>
                        </a:lnTo>
                        <a:lnTo>
                          <a:pt x="314" y="18"/>
                        </a:lnTo>
                        <a:lnTo>
                          <a:pt x="307" y="18"/>
                        </a:lnTo>
                        <a:lnTo>
                          <a:pt x="300" y="19"/>
                        </a:lnTo>
                        <a:lnTo>
                          <a:pt x="293" y="20"/>
                        </a:lnTo>
                        <a:lnTo>
                          <a:pt x="288" y="22"/>
                        </a:lnTo>
                        <a:lnTo>
                          <a:pt x="282" y="25"/>
                        </a:lnTo>
                        <a:lnTo>
                          <a:pt x="275" y="27"/>
                        </a:lnTo>
                        <a:lnTo>
                          <a:pt x="270" y="31"/>
                        </a:lnTo>
                        <a:lnTo>
                          <a:pt x="266" y="34"/>
                        </a:lnTo>
                        <a:lnTo>
                          <a:pt x="256" y="41"/>
                        </a:lnTo>
                        <a:lnTo>
                          <a:pt x="249" y="49"/>
                        </a:lnTo>
                        <a:lnTo>
                          <a:pt x="243" y="56"/>
                        </a:lnTo>
                        <a:lnTo>
                          <a:pt x="239" y="62"/>
                        </a:lnTo>
                        <a:lnTo>
                          <a:pt x="222" y="60"/>
                        </a:lnTo>
                        <a:lnTo>
                          <a:pt x="206" y="57"/>
                        </a:lnTo>
                        <a:lnTo>
                          <a:pt x="178" y="52"/>
                        </a:lnTo>
                        <a:lnTo>
                          <a:pt x="157" y="46"/>
                        </a:lnTo>
                        <a:lnTo>
                          <a:pt x="146" y="43"/>
                        </a:lnTo>
                        <a:lnTo>
                          <a:pt x="157" y="34"/>
                        </a:lnTo>
                        <a:lnTo>
                          <a:pt x="164" y="29"/>
                        </a:lnTo>
                        <a:lnTo>
                          <a:pt x="173" y="24"/>
                        </a:lnTo>
                        <a:lnTo>
                          <a:pt x="183" y="19"/>
                        </a:lnTo>
                        <a:lnTo>
                          <a:pt x="194" y="15"/>
                        </a:lnTo>
                        <a:lnTo>
                          <a:pt x="206" y="9"/>
                        </a:lnTo>
                        <a:lnTo>
                          <a:pt x="219" y="6"/>
                        </a:lnTo>
                        <a:lnTo>
                          <a:pt x="231" y="5"/>
                        </a:lnTo>
                        <a:close/>
                        <a:moveTo>
                          <a:pt x="360" y="86"/>
                        </a:moveTo>
                        <a:lnTo>
                          <a:pt x="360" y="86"/>
                        </a:lnTo>
                        <a:lnTo>
                          <a:pt x="360" y="80"/>
                        </a:lnTo>
                        <a:lnTo>
                          <a:pt x="359" y="76"/>
                        </a:lnTo>
                        <a:lnTo>
                          <a:pt x="359" y="72"/>
                        </a:lnTo>
                        <a:lnTo>
                          <a:pt x="359" y="66"/>
                        </a:lnTo>
                        <a:lnTo>
                          <a:pt x="359" y="54"/>
                        </a:lnTo>
                        <a:lnTo>
                          <a:pt x="358" y="48"/>
                        </a:lnTo>
                        <a:lnTo>
                          <a:pt x="357" y="42"/>
                        </a:lnTo>
                        <a:lnTo>
                          <a:pt x="355" y="37"/>
                        </a:lnTo>
                        <a:lnTo>
                          <a:pt x="353" y="32"/>
                        </a:lnTo>
                        <a:lnTo>
                          <a:pt x="350" y="28"/>
                        </a:lnTo>
                        <a:lnTo>
                          <a:pt x="348" y="26"/>
                        </a:lnTo>
                        <a:lnTo>
                          <a:pt x="345" y="25"/>
                        </a:lnTo>
                        <a:lnTo>
                          <a:pt x="336" y="20"/>
                        </a:lnTo>
                        <a:lnTo>
                          <a:pt x="325" y="16"/>
                        </a:lnTo>
                        <a:lnTo>
                          <a:pt x="311" y="11"/>
                        </a:lnTo>
                        <a:lnTo>
                          <a:pt x="297" y="8"/>
                        </a:lnTo>
                        <a:lnTo>
                          <a:pt x="281" y="5"/>
                        </a:lnTo>
                        <a:lnTo>
                          <a:pt x="265" y="2"/>
                        </a:lnTo>
                        <a:lnTo>
                          <a:pt x="247" y="1"/>
                        </a:lnTo>
                        <a:lnTo>
                          <a:pt x="231" y="0"/>
                        </a:lnTo>
                        <a:lnTo>
                          <a:pt x="217" y="1"/>
                        </a:lnTo>
                        <a:lnTo>
                          <a:pt x="204" y="3"/>
                        </a:lnTo>
                        <a:lnTo>
                          <a:pt x="192" y="6"/>
                        </a:lnTo>
                        <a:lnTo>
                          <a:pt x="181" y="9"/>
                        </a:lnTo>
                        <a:lnTo>
                          <a:pt x="170" y="15"/>
                        </a:lnTo>
                        <a:lnTo>
                          <a:pt x="160" y="20"/>
                        </a:lnTo>
                        <a:lnTo>
                          <a:pt x="150" y="25"/>
                        </a:lnTo>
                        <a:lnTo>
                          <a:pt x="140" y="32"/>
                        </a:lnTo>
                        <a:lnTo>
                          <a:pt x="132" y="38"/>
                        </a:lnTo>
                        <a:lnTo>
                          <a:pt x="123" y="45"/>
                        </a:lnTo>
                        <a:lnTo>
                          <a:pt x="114" y="53"/>
                        </a:lnTo>
                        <a:lnTo>
                          <a:pt x="106" y="61"/>
                        </a:lnTo>
                        <a:lnTo>
                          <a:pt x="90" y="77"/>
                        </a:lnTo>
                        <a:lnTo>
                          <a:pt x="75" y="94"/>
                        </a:lnTo>
                        <a:lnTo>
                          <a:pt x="57" y="113"/>
                        </a:lnTo>
                        <a:lnTo>
                          <a:pt x="46" y="122"/>
                        </a:lnTo>
                        <a:lnTo>
                          <a:pt x="30" y="135"/>
                        </a:lnTo>
                        <a:lnTo>
                          <a:pt x="22" y="142"/>
                        </a:lnTo>
                        <a:lnTo>
                          <a:pt x="15" y="149"/>
                        </a:lnTo>
                        <a:lnTo>
                          <a:pt x="9" y="158"/>
                        </a:lnTo>
                        <a:lnTo>
                          <a:pt x="6" y="162"/>
                        </a:lnTo>
                        <a:lnTo>
                          <a:pt x="4" y="166"/>
                        </a:lnTo>
                        <a:lnTo>
                          <a:pt x="2" y="172"/>
                        </a:lnTo>
                        <a:lnTo>
                          <a:pt x="1" y="176"/>
                        </a:lnTo>
                        <a:lnTo>
                          <a:pt x="0" y="182"/>
                        </a:lnTo>
                        <a:lnTo>
                          <a:pt x="0" y="188"/>
                        </a:lnTo>
                        <a:lnTo>
                          <a:pt x="0" y="190"/>
                        </a:lnTo>
                        <a:lnTo>
                          <a:pt x="0" y="191"/>
                        </a:lnTo>
                        <a:lnTo>
                          <a:pt x="0" y="203"/>
                        </a:lnTo>
                        <a:lnTo>
                          <a:pt x="2" y="214"/>
                        </a:lnTo>
                        <a:lnTo>
                          <a:pt x="4" y="224"/>
                        </a:lnTo>
                        <a:lnTo>
                          <a:pt x="6" y="231"/>
                        </a:lnTo>
                        <a:lnTo>
                          <a:pt x="10" y="238"/>
                        </a:lnTo>
                        <a:lnTo>
                          <a:pt x="16" y="244"/>
                        </a:lnTo>
                        <a:lnTo>
                          <a:pt x="22" y="249"/>
                        </a:lnTo>
                        <a:lnTo>
                          <a:pt x="30" y="255"/>
                        </a:lnTo>
                        <a:lnTo>
                          <a:pt x="39" y="259"/>
                        </a:lnTo>
                        <a:lnTo>
                          <a:pt x="48" y="264"/>
                        </a:lnTo>
                        <a:lnTo>
                          <a:pt x="58" y="267"/>
                        </a:lnTo>
                        <a:lnTo>
                          <a:pt x="69" y="271"/>
                        </a:lnTo>
                        <a:lnTo>
                          <a:pt x="80" y="273"/>
                        </a:lnTo>
                        <a:lnTo>
                          <a:pt x="89" y="275"/>
                        </a:lnTo>
                        <a:lnTo>
                          <a:pt x="100" y="277"/>
                        </a:lnTo>
                        <a:lnTo>
                          <a:pt x="110" y="278"/>
                        </a:lnTo>
                        <a:lnTo>
                          <a:pt x="120" y="278"/>
                        </a:lnTo>
                        <a:lnTo>
                          <a:pt x="129" y="279"/>
                        </a:lnTo>
                        <a:lnTo>
                          <a:pt x="137" y="278"/>
                        </a:lnTo>
                        <a:lnTo>
                          <a:pt x="144" y="278"/>
                        </a:lnTo>
                        <a:lnTo>
                          <a:pt x="152" y="276"/>
                        </a:lnTo>
                        <a:lnTo>
                          <a:pt x="160" y="274"/>
                        </a:lnTo>
                        <a:lnTo>
                          <a:pt x="169" y="271"/>
                        </a:lnTo>
                        <a:lnTo>
                          <a:pt x="174" y="272"/>
                        </a:lnTo>
                        <a:lnTo>
                          <a:pt x="180" y="272"/>
                        </a:lnTo>
                        <a:lnTo>
                          <a:pt x="190" y="272"/>
                        </a:lnTo>
                        <a:lnTo>
                          <a:pt x="199" y="271"/>
                        </a:lnTo>
                        <a:lnTo>
                          <a:pt x="205" y="269"/>
                        </a:lnTo>
                        <a:lnTo>
                          <a:pt x="210" y="266"/>
                        </a:lnTo>
                        <a:lnTo>
                          <a:pt x="216" y="262"/>
                        </a:lnTo>
                        <a:lnTo>
                          <a:pt x="220" y="258"/>
                        </a:lnTo>
                        <a:lnTo>
                          <a:pt x="224" y="253"/>
                        </a:lnTo>
                        <a:lnTo>
                          <a:pt x="228" y="246"/>
                        </a:lnTo>
                        <a:lnTo>
                          <a:pt x="231" y="239"/>
                        </a:lnTo>
                        <a:lnTo>
                          <a:pt x="233" y="231"/>
                        </a:lnTo>
                        <a:lnTo>
                          <a:pt x="233" y="223"/>
                        </a:lnTo>
                        <a:lnTo>
                          <a:pt x="233" y="221"/>
                        </a:lnTo>
                        <a:lnTo>
                          <a:pt x="319" y="145"/>
                        </a:lnTo>
                        <a:lnTo>
                          <a:pt x="325" y="146"/>
                        </a:lnTo>
                        <a:lnTo>
                          <a:pt x="332" y="146"/>
                        </a:lnTo>
                        <a:lnTo>
                          <a:pt x="338" y="145"/>
                        </a:lnTo>
                        <a:lnTo>
                          <a:pt x="341" y="144"/>
                        </a:lnTo>
                        <a:lnTo>
                          <a:pt x="343" y="142"/>
                        </a:lnTo>
                        <a:lnTo>
                          <a:pt x="346" y="140"/>
                        </a:lnTo>
                        <a:lnTo>
                          <a:pt x="348" y="138"/>
                        </a:lnTo>
                        <a:lnTo>
                          <a:pt x="351" y="133"/>
                        </a:lnTo>
                        <a:lnTo>
                          <a:pt x="353" y="128"/>
                        </a:lnTo>
                        <a:lnTo>
                          <a:pt x="355" y="121"/>
                        </a:lnTo>
                        <a:lnTo>
                          <a:pt x="356" y="114"/>
                        </a:lnTo>
                        <a:lnTo>
                          <a:pt x="357" y="108"/>
                        </a:lnTo>
                        <a:lnTo>
                          <a:pt x="357" y="102"/>
                        </a:lnTo>
                        <a:lnTo>
                          <a:pt x="357" y="101"/>
                        </a:lnTo>
                        <a:lnTo>
                          <a:pt x="359" y="98"/>
                        </a:lnTo>
                        <a:lnTo>
                          <a:pt x="359" y="94"/>
                        </a:lnTo>
                        <a:lnTo>
                          <a:pt x="360" y="8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32" name="Group 827"/>
              <p:cNvGrpSpPr/>
              <p:nvPr/>
            </p:nvGrpSpPr>
            <p:grpSpPr>
              <a:xfrm>
                <a:off x="1000068" y="3784618"/>
                <a:ext cx="1285916" cy="758750"/>
                <a:chOff x="857224" y="3379532"/>
                <a:chExt cx="819337" cy="593904"/>
              </a:xfrm>
            </p:grpSpPr>
            <p:grpSp>
              <p:nvGrpSpPr>
                <p:cNvPr id="733" name="Group 1552"/>
                <p:cNvGrpSpPr/>
                <p:nvPr/>
              </p:nvGrpSpPr>
              <p:grpSpPr>
                <a:xfrm rot="3746692">
                  <a:off x="1093857" y="3390732"/>
                  <a:ext cx="593904" cy="571504"/>
                  <a:chOff x="4000496" y="4413946"/>
                  <a:chExt cx="1098156" cy="1030288"/>
                </a:xfrm>
              </p:grpSpPr>
              <p:pic>
                <p:nvPicPr>
                  <p:cNvPr id="735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0" cstate="print"/>
                  <a:srcRect/>
                  <a:stretch>
                    <a:fillRect/>
                  </a:stretch>
                </p:blipFill>
                <p:spPr bwMode="auto">
                  <a:xfrm>
                    <a:off x="4068363" y="4413946"/>
                    <a:ext cx="1030289" cy="1030288"/>
                  </a:xfrm>
                  <a:prstGeom prst="rect">
                    <a:avLst/>
                  </a:prstGeom>
                  <a:solidFill>
                    <a:schemeClr val="bg1"/>
                  </a:solidFill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sp>
                <p:nvSpPr>
                  <p:cNvPr id="740" name="Rectangle 739"/>
                  <p:cNvSpPr/>
                  <p:nvPr/>
                </p:nvSpPr>
                <p:spPr>
                  <a:xfrm>
                    <a:off x="4000496" y="4929198"/>
                    <a:ext cx="714380" cy="35719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1" name="Rectangle 740"/>
                  <p:cNvSpPr/>
                  <p:nvPr/>
                </p:nvSpPr>
                <p:spPr>
                  <a:xfrm>
                    <a:off x="4214810" y="4786322"/>
                    <a:ext cx="285752" cy="28575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734" name="Picture 733" descr="ice.jpeg"/>
                <p:cNvPicPr>
                  <a:picLocks noChangeAspect="1"/>
                </p:cNvPicPr>
                <p:nvPr/>
              </p:nvPicPr>
              <p:blipFill>
                <a:blip r:embed="rId11"/>
                <a:srcRect t="22677" b="26457"/>
                <a:stretch>
                  <a:fillRect/>
                </a:stretch>
              </p:blipFill>
              <p:spPr>
                <a:xfrm flipH="1">
                  <a:off x="857224" y="3571876"/>
                  <a:ext cx="571504" cy="28537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582" name="Group 581"/>
          <p:cNvGrpSpPr/>
          <p:nvPr/>
        </p:nvGrpSpPr>
        <p:grpSpPr>
          <a:xfrm>
            <a:off x="6760822" y="3143248"/>
            <a:ext cx="2143140" cy="714380"/>
            <a:chOff x="6786578" y="3143248"/>
            <a:chExt cx="2143140" cy="714380"/>
          </a:xfrm>
        </p:grpSpPr>
        <p:sp>
          <p:nvSpPr>
            <p:cNvPr id="661" name="Cloud 660"/>
            <p:cNvSpPr/>
            <p:nvPr/>
          </p:nvSpPr>
          <p:spPr>
            <a:xfrm>
              <a:off x="7215206" y="3143248"/>
              <a:ext cx="1714512" cy="714380"/>
            </a:xfrm>
            <a:prstGeom prst="cloud">
              <a:avLst/>
            </a:prstGeom>
            <a:solidFill>
              <a:schemeClr val="bg1"/>
            </a:solidFill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Enterprise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581" name="Straight Connector 580"/>
            <p:cNvCxnSpPr>
              <a:endCxn id="661" idx="2"/>
            </p:cNvCxnSpPr>
            <p:nvPr/>
          </p:nvCxnSpPr>
          <p:spPr>
            <a:xfrm>
              <a:off x="6786578" y="3500438"/>
              <a:ext cx="43394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0" name="Group 589"/>
          <p:cNvGrpSpPr/>
          <p:nvPr/>
        </p:nvGrpSpPr>
        <p:grpSpPr>
          <a:xfrm>
            <a:off x="1142976" y="1000108"/>
            <a:ext cx="7567668" cy="1571636"/>
            <a:chOff x="1142976" y="1000108"/>
            <a:chExt cx="7567668" cy="1571636"/>
          </a:xfrm>
        </p:grpSpPr>
        <p:grpSp>
          <p:nvGrpSpPr>
            <p:cNvPr id="589" name="Group 588"/>
            <p:cNvGrpSpPr/>
            <p:nvPr/>
          </p:nvGrpSpPr>
          <p:grpSpPr>
            <a:xfrm>
              <a:off x="1142976" y="1000108"/>
              <a:ext cx="7567668" cy="1287472"/>
              <a:chOff x="1142976" y="1000108"/>
              <a:chExt cx="7567668" cy="1287472"/>
            </a:xfrm>
          </p:grpSpPr>
          <p:grpSp>
            <p:nvGrpSpPr>
              <p:cNvPr id="662" name="Group 661"/>
              <p:cNvGrpSpPr/>
              <p:nvPr/>
            </p:nvGrpSpPr>
            <p:grpSpPr>
              <a:xfrm>
                <a:off x="1142976" y="1500174"/>
                <a:ext cx="6215106" cy="787406"/>
                <a:chOff x="1142976" y="1571612"/>
                <a:chExt cx="6215106" cy="787406"/>
              </a:xfrm>
            </p:grpSpPr>
            <p:cxnSp>
              <p:nvCxnSpPr>
                <p:cNvPr id="834" name="Straight Connector 833"/>
                <p:cNvCxnSpPr/>
                <p:nvPr/>
              </p:nvCxnSpPr>
              <p:spPr>
                <a:xfrm>
                  <a:off x="1142976" y="1571612"/>
                  <a:ext cx="1428760" cy="785818"/>
                </a:xfrm>
                <a:prstGeom prst="line">
                  <a:avLst/>
                </a:prstGeom>
                <a:ln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4" name="Straight Connector 1393"/>
                <p:cNvCxnSpPr/>
                <p:nvPr/>
              </p:nvCxnSpPr>
              <p:spPr>
                <a:xfrm>
                  <a:off x="2571736" y="2357430"/>
                  <a:ext cx="4786346" cy="1588"/>
                </a:xfrm>
                <a:prstGeom prst="line">
                  <a:avLst/>
                </a:prstGeom>
                <a:ln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0" name="TextBox 579"/>
              <p:cNvSpPr txBox="1"/>
              <p:nvPr/>
            </p:nvSpPr>
            <p:spPr>
              <a:xfrm>
                <a:off x="5786446" y="1000108"/>
                <a:ext cx="2924198" cy="349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r>
                  <a:rPr lang="en-US" baseline="30000" dirty="0" smtClean="0"/>
                  <a:t>rd</a:t>
                </a:r>
                <a:r>
                  <a:rPr lang="en-US" dirty="0" smtClean="0"/>
                  <a:t> Party Service Providers</a:t>
                </a:r>
                <a:endParaRPr lang="en-US" dirty="0"/>
              </a:p>
            </p:txBody>
          </p:sp>
        </p:grpSp>
        <p:grpSp>
          <p:nvGrpSpPr>
            <p:cNvPr id="588" name="Group 587"/>
            <p:cNvGrpSpPr/>
            <p:nvPr/>
          </p:nvGrpSpPr>
          <p:grpSpPr>
            <a:xfrm>
              <a:off x="4382734" y="2250438"/>
              <a:ext cx="1760271" cy="321306"/>
              <a:chOff x="4382734" y="2250438"/>
              <a:chExt cx="1760271" cy="321306"/>
            </a:xfrm>
          </p:grpSpPr>
          <p:grpSp>
            <p:nvGrpSpPr>
              <p:cNvPr id="1489" name="Group 1408"/>
              <p:cNvGrpSpPr/>
              <p:nvPr/>
            </p:nvGrpSpPr>
            <p:grpSpPr>
              <a:xfrm rot="1196130">
                <a:off x="5714377" y="2428868"/>
                <a:ext cx="428628" cy="71438"/>
                <a:chOff x="3357919" y="2285992"/>
                <a:chExt cx="929620" cy="198547"/>
              </a:xfrm>
            </p:grpSpPr>
            <p:grpSp>
              <p:nvGrpSpPr>
                <p:cNvPr id="1490" name="Group 1404"/>
                <p:cNvGrpSpPr/>
                <p:nvPr/>
              </p:nvGrpSpPr>
              <p:grpSpPr>
                <a:xfrm>
                  <a:off x="3378102" y="2285992"/>
                  <a:ext cx="417874" cy="142876"/>
                  <a:chOff x="3378102" y="2285992"/>
                  <a:chExt cx="417874" cy="142876"/>
                </a:xfrm>
              </p:grpSpPr>
              <p:cxnSp>
                <p:nvCxnSpPr>
                  <p:cNvPr id="1412" name="Straight Connector 1411"/>
                  <p:cNvCxnSpPr/>
                  <p:nvPr/>
                </p:nvCxnSpPr>
                <p:spPr>
                  <a:xfrm rot="16200000" flipH="1">
                    <a:off x="3378102" y="2285992"/>
                    <a:ext cx="142876" cy="14287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3" name="Straight Connector 1412"/>
                  <p:cNvCxnSpPr/>
                  <p:nvPr/>
                </p:nvCxnSpPr>
                <p:spPr>
                  <a:xfrm rot="16200000" flipH="1">
                    <a:off x="3464711" y="2321711"/>
                    <a:ext cx="142876" cy="71438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4" name="Straight Connector 1413"/>
                  <p:cNvCxnSpPr/>
                  <p:nvPr/>
                </p:nvCxnSpPr>
                <p:spPr>
                  <a:xfrm rot="5400000">
                    <a:off x="3566491" y="2321711"/>
                    <a:ext cx="142876" cy="71438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5" name="Straight Connector 1414"/>
                  <p:cNvCxnSpPr/>
                  <p:nvPr/>
                </p:nvCxnSpPr>
                <p:spPr>
                  <a:xfrm rot="5400000" flipH="1" flipV="1">
                    <a:off x="3653100" y="2285992"/>
                    <a:ext cx="142876" cy="14287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11" name="Arc 1410"/>
                <p:cNvSpPr/>
                <p:nvPr/>
              </p:nvSpPr>
              <p:spPr>
                <a:xfrm rot="10959136">
                  <a:off x="3357919" y="2438820"/>
                  <a:ext cx="929620" cy="45719"/>
                </a:xfrm>
                <a:prstGeom prst="arc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91" name="Group 1415"/>
              <p:cNvGrpSpPr/>
              <p:nvPr/>
            </p:nvGrpSpPr>
            <p:grpSpPr>
              <a:xfrm>
                <a:off x="5072098" y="2356925"/>
                <a:ext cx="428628" cy="71438"/>
                <a:chOff x="3357919" y="2285992"/>
                <a:chExt cx="929620" cy="198547"/>
              </a:xfrm>
            </p:grpSpPr>
            <p:grpSp>
              <p:nvGrpSpPr>
                <p:cNvPr id="1492" name="Group 1404"/>
                <p:cNvGrpSpPr/>
                <p:nvPr/>
              </p:nvGrpSpPr>
              <p:grpSpPr>
                <a:xfrm>
                  <a:off x="3378102" y="2285992"/>
                  <a:ext cx="417874" cy="142876"/>
                  <a:chOff x="3378102" y="2285992"/>
                  <a:chExt cx="417874" cy="142876"/>
                </a:xfrm>
              </p:grpSpPr>
              <p:cxnSp>
                <p:nvCxnSpPr>
                  <p:cNvPr id="1419" name="Straight Connector 1418"/>
                  <p:cNvCxnSpPr/>
                  <p:nvPr/>
                </p:nvCxnSpPr>
                <p:spPr>
                  <a:xfrm rot="16200000" flipH="1">
                    <a:off x="3378102" y="2285992"/>
                    <a:ext cx="142876" cy="14287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0" name="Straight Connector 1419"/>
                  <p:cNvCxnSpPr/>
                  <p:nvPr/>
                </p:nvCxnSpPr>
                <p:spPr>
                  <a:xfrm rot="16200000" flipH="1">
                    <a:off x="3464711" y="2321711"/>
                    <a:ext cx="142876" cy="71438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1" name="Straight Connector 1420"/>
                  <p:cNvCxnSpPr/>
                  <p:nvPr/>
                </p:nvCxnSpPr>
                <p:spPr>
                  <a:xfrm rot="5400000">
                    <a:off x="3566491" y="2321711"/>
                    <a:ext cx="142876" cy="71438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2" name="Straight Connector 1421"/>
                  <p:cNvCxnSpPr/>
                  <p:nvPr/>
                </p:nvCxnSpPr>
                <p:spPr>
                  <a:xfrm rot="5400000" flipH="1" flipV="1">
                    <a:off x="3653100" y="2285992"/>
                    <a:ext cx="142876" cy="14287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18" name="Arc 1417"/>
                <p:cNvSpPr/>
                <p:nvPr/>
              </p:nvSpPr>
              <p:spPr>
                <a:xfrm rot="10959136">
                  <a:off x="3357919" y="2438820"/>
                  <a:ext cx="929620" cy="45719"/>
                </a:xfrm>
                <a:prstGeom prst="arc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93" name="Group 1405"/>
              <p:cNvGrpSpPr/>
              <p:nvPr/>
            </p:nvGrpSpPr>
            <p:grpSpPr>
              <a:xfrm rot="19814093">
                <a:off x="4632896" y="2316237"/>
                <a:ext cx="428628" cy="71438"/>
                <a:chOff x="3357919" y="2285992"/>
                <a:chExt cx="929620" cy="198547"/>
              </a:xfrm>
              <a:solidFill>
                <a:schemeClr val="accent2">
                  <a:lumMod val="20000"/>
                  <a:lumOff val="80000"/>
                </a:schemeClr>
              </a:solidFill>
            </p:grpSpPr>
            <p:grpSp>
              <p:nvGrpSpPr>
                <p:cNvPr id="1494" name="Group 1404"/>
                <p:cNvGrpSpPr/>
                <p:nvPr/>
              </p:nvGrpSpPr>
              <p:grpSpPr>
                <a:xfrm>
                  <a:off x="3378102" y="2285992"/>
                  <a:ext cx="417874" cy="142876"/>
                  <a:chOff x="3378102" y="2285992"/>
                  <a:chExt cx="417874" cy="142876"/>
                </a:xfrm>
                <a:grpFill/>
              </p:grpSpPr>
              <p:cxnSp>
                <p:nvCxnSpPr>
                  <p:cNvPr id="1396" name="Straight Connector 1395"/>
                  <p:cNvCxnSpPr/>
                  <p:nvPr/>
                </p:nvCxnSpPr>
                <p:spPr>
                  <a:xfrm rot="16200000" flipH="1">
                    <a:off x="3378102" y="2285992"/>
                    <a:ext cx="142876" cy="142876"/>
                  </a:xfrm>
                  <a:prstGeom prst="line">
                    <a:avLst/>
                  </a:prstGeom>
                  <a:grpFill/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8" name="Straight Connector 1397"/>
                  <p:cNvCxnSpPr/>
                  <p:nvPr/>
                </p:nvCxnSpPr>
                <p:spPr>
                  <a:xfrm rot="16200000" flipH="1">
                    <a:off x="3464711" y="2321711"/>
                    <a:ext cx="142876" cy="71438"/>
                  </a:xfrm>
                  <a:prstGeom prst="line">
                    <a:avLst/>
                  </a:prstGeom>
                  <a:grpFill/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0" name="Straight Connector 1399"/>
                  <p:cNvCxnSpPr/>
                  <p:nvPr/>
                </p:nvCxnSpPr>
                <p:spPr>
                  <a:xfrm rot="5400000">
                    <a:off x="3566491" y="2321711"/>
                    <a:ext cx="142876" cy="71438"/>
                  </a:xfrm>
                  <a:prstGeom prst="line">
                    <a:avLst/>
                  </a:prstGeom>
                  <a:grpFill/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2" name="Straight Connector 1401"/>
                  <p:cNvCxnSpPr/>
                  <p:nvPr/>
                </p:nvCxnSpPr>
                <p:spPr>
                  <a:xfrm rot="5400000" flipH="1" flipV="1">
                    <a:off x="3653100" y="2285992"/>
                    <a:ext cx="142876" cy="142876"/>
                  </a:xfrm>
                  <a:prstGeom prst="line">
                    <a:avLst/>
                  </a:prstGeom>
                  <a:grpFill/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04" name="Arc 1403"/>
                <p:cNvSpPr/>
                <p:nvPr/>
              </p:nvSpPr>
              <p:spPr>
                <a:xfrm rot="10959136">
                  <a:off x="3357919" y="2438820"/>
                  <a:ext cx="929620" cy="45719"/>
                </a:xfrm>
                <a:prstGeom prst="arc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83" name="TextBox 582"/>
              <p:cNvSpPr txBox="1"/>
              <p:nvPr/>
            </p:nvSpPr>
            <p:spPr>
              <a:xfrm>
                <a:off x="4382734" y="2250438"/>
                <a:ext cx="332142" cy="321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/>
                  <a:t>A</a:t>
                </a:r>
                <a:endParaRPr lang="en-US" b="1" dirty="0"/>
              </a:p>
            </p:txBody>
          </p:sp>
          <p:sp>
            <p:nvSpPr>
              <p:cNvPr id="584" name="TextBox 583"/>
              <p:cNvSpPr txBox="1"/>
              <p:nvPr/>
            </p:nvSpPr>
            <p:spPr>
              <a:xfrm>
                <a:off x="4857752" y="2250438"/>
                <a:ext cx="332142" cy="321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/>
                  <a:t>P</a:t>
                </a:r>
                <a:endParaRPr lang="en-US" b="1" dirty="0"/>
              </a:p>
            </p:txBody>
          </p:sp>
          <p:sp>
            <p:nvSpPr>
              <p:cNvPr id="587" name="TextBox 586"/>
              <p:cNvSpPr txBox="1"/>
              <p:nvPr/>
            </p:nvSpPr>
            <p:spPr>
              <a:xfrm>
                <a:off x="5286380" y="2250438"/>
                <a:ext cx="242374" cy="321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/>
                  <a:t>I</a:t>
                </a:r>
                <a:endParaRPr lang="en-US" b="1" dirty="0"/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Software &amp; Service Centric Transformation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57200" y="1147774"/>
            <a:ext cx="8226425" cy="399573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One Network fits all -&gt; Open &amp; Flexible Enabler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Telecoms -&gt; Multiple Stakeholders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Phones -&gt; Things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Procedures -&gt; Services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Protocols -&gt; APIs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Dedicated Hardware -&gt; Orchestrated Resources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Network Function -&gt; Virtualization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Network -&gt; Slice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1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28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-95250" y="6530975"/>
            <a:ext cx="377825" cy="3619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Architecture Principles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1214438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Control Plane (CP) and User Plane (UP) separation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Modular function design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Define Services instead of Procedures (re-usability)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Direct Network Function communication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Access </a:t>
            </a: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Independence </a:t>
            </a: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Capability Exposure (APIs)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Unified Authentication Framework</a:t>
            </a: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Essential 3GPP Capabilities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1214438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Mobility &amp; Roaming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Voice Calls (via IMS, i.e. </a:t>
            </a: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  <a:sym typeface="Wingdings" pitchFamily="2" charset="2"/>
              </a:rPr>
              <a:t>SIP), SMS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  <a:sym typeface="Wingdings" pitchFamily="2" charset="2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  <a:sym typeface="Wingdings" pitchFamily="2" charset="2"/>
              </a:rPr>
              <a:t>Emergency Telecommunication Services</a:t>
            </a: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Non-3GPP Accesses (Fixed/BBF, </a:t>
            </a:r>
            <a:r>
              <a:rPr lang="en-US" sz="24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WiFi</a:t>
            </a: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, …)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Mobile Network Sharing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Interworking with LTE/Legacy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3GPP Authentication Framework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98"/>
          <p:cNvSpPr/>
          <p:nvPr/>
        </p:nvSpPr>
        <p:spPr>
          <a:xfrm>
            <a:off x="2714612" y="571480"/>
            <a:ext cx="6215106" cy="61436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2928926" y="1714488"/>
            <a:ext cx="5786478" cy="4929222"/>
            <a:chOff x="2928926" y="1714488"/>
            <a:chExt cx="5786478" cy="4929222"/>
          </a:xfrm>
        </p:grpSpPr>
        <p:grpSp>
          <p:nvGrpSpPr>
            <p:cNvPr id="70" name="Group 69"/>
            <p:cNvGrpSpPr/>
            <p:nvPr/>
          </p:nvGrpSpPr>
          <p:grpSpPr>
            <a:xfrm>
              <a:off x="2928926" y="1714488"/>
              <a:ext cx="1785950" cy="4929222"/>
              <a:chOff x="2928926" y="1714488"/>
              <a:chExt cx="1785950" cy="4929222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2928926" y="1714488"/>
                <a:ext cx="1785950" cy="492922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000364" y="1785926"/>
                <a:ext cx="1643074" cy="60753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/>
                  <a:t>TSG RAN</a:t>
                </a:r>
              </a:p>
              <a:p>
                <a:pPr algn="ctr"/>
                <a:r>
                  <a:rPr lang="en-US" sz="1100" dirty="0" smtClean="0"/>
                  <a:t>Radio Access Networks</a:t>
                </a:r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4929190" y="1714488"/>
              <a:ext cx="1785950" cy="4929222"/>
              <a:chOff x="4929190" y="1714488"/>
              <a:chExt cx="1785950" cy="4929222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4929190" y="1714488"/>
                <a:ext cx="1785950" cy="492922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000628" y="1785926"/>
                <a:ext cx="1643074" cy="607539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/>
                  <a:t>TSG SA</a:t>
                </a:r>
              </a:p>
              <a:p>
                <a:pPr algn="ctr"/>
                <a:r>
                  <a:rPr lang="en-US" sz="1100" dirty="0" smtClean="0"/>
                  <a:t>Services &amp; </a:t>
                </a:r>
              </a:p>
              <a:p>
                <a:pPr algn="ctr"/>
                <a:r>
                  <a:rPr lang="en-US" sz="1100" dirty="0" smtClean="0"/>
                  <a:t>Architecture</a:t>
                </a: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6929454" y="1714488"/>
              <a:ext cx="1785950" cy="3571900"/>
              <a:chOff x="6929454" y="1714488"/>
              <a:chExt cx="1785950" cy="3571900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6929454" y="1714488"/>
                <a:ext cx="1785950" cy="357190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000892" y="1785926"/>
                <a:ext cx="1643074" cy="60753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/>
                  <a:t>TSG CT</a:t>
                </a:r>
              </a:p>
              <a:p>
                <a:pPr algn="ctr"/>
                <a:r>
                  <a:rPr lang="en-US" sz="1100" dirty="0" smtClean="0"/>
                  <a:t>Core Network &amp; </a:t>
                </a:r>
              </a:p>
              <a:p>
                <a:pPr algn="ctr"/>
                <a:r>
                  <a:rPr lang="en-US" sz="1100" dirty="0" smtClean="0"/>
                  <a:t>Terminal</a:t>
                </a: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7143768" y="2500306"/>
            <a:ext cx="1357322" cy="2679873"/>
            <a:chOff x="7143768" y="2500306"/>
            <a:chExt cx="1357322" cy="2679873"/>
          </a:xfrm>
        </p:grpSpPr>
        <p:sp>
          <p:nvSpPr>
            <p:cNvPr id="18" name="TextBox 17"/>
            <p:cNvSpPr txBox="1"/>
            <p:nvPr/>
          </p:nvSpPr>
          <p:spPr>
            <a:xfrm>
              <a:off x="7143768" y="2500306"/>
              <a:ext cx="1357322" cy="6075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CT1</a:t>
              </a:r>
            </a:p>
            <a:p>
              <a:pPr algn="ctr"/>
              <a:r>
                <a:rPr lang="en-US" sz="1100" dirty="0" smtClean="0"/>
                <a:t>end-2-end </a:t>
              </a:r>
            </a:p>
            <a:p>
              <a:pPr algn="ctr"/>
              <a:r>
                <a:rPr lang="en-US" sz="1100" dirty="0" smtClean="0"/>
                <a:t>aspects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43768" y="3191084"/>
              <a:ext cx="1357322" cy="6075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CT3</a:t>
              </a:r>
            </a:p>
            <a:p>
              <a:pPr algn="ctr"/>
              <a:r>
                <a:rPr lang="en-US" sz="1100" dirty="0" smtClean="0"/>
                <a:t>interworking with external networks</a:t>
              </a:r>
              <a:endParaRPr lang="en-US" sz="11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143768" y="3881862"/>
              <a:ext cx="1357322" cy="6075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CT4</a:t>
              </a:r>
            </a:p>
            <a:p>
              <a:pPr algn="ctr"/>
              <a:r>
                <a:rPr lang="en-US" sz="1100" dirty="0" smtClean="0"/>
                <a:t>network internal protocols</a:t>
              </a:r>
              <a:endParaRPr lang="en-US" sz="11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43768" y="4572640"/>
              <a:ext cx="1357322" cy="6075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CT6</a:t>
              </a:r>
            </a:p>
            <a:p>
              <a:pPr algn="ctr"/>
              <a:r>
                <a:rPr lang="en-US" sz="1100" dirty="0" smtClean="0"/>
                <a:t>smart card applications</a:t>
              </a:r>
              <a:endParaRPr lang="en-US" sz="1100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143240" y="2522609"/>
            <a:ext cx="1357322" cy="4030346"/>
            <a:chOff x="2786050" y="1756108"/>
            <a:chExt cx="1357322" cy="4030346"/>
          </a:xfrm>
        </p:grpSpPr>
        <p:sp>
          <p:nvSpPr>
            <p:cNvPr id="36" name="TextBox 35"/>
            <p:cNvSpPr txBox="1"/>
            <p:nvPr/>
          </p:nvSpPr>
          <p:spPr>
            <a:xfrm>
              <a:off x="2786050" y="1756108"/>
              <a:ext cx="1357322" cy="6075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RAN1</a:t>
              </a:r>
            </a:p>
            <a:p>
              <a:pPr algn="ctr"/>
              <a:r>
                <a:rPr lang="en-US" sz="1100" dirty="0" smtClean="0"/>
                <a:t>radio layer 1</a:t>
              </a:r>
            </a:p>
            <a:p>
              <a:pPr algn="ctr"/>
              <a:endParaRPr lang="en-US" sz="1100" dirty="0" smtClean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786050" y="2440670"/>
              <a:ext cx="1357322" cy="6075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RAN2</a:t>
              </a:r>
            </a:p>
            <a:p>
              <a:pPr algn="ctr"/>
              <a:r>
                <a:rPr lang="en-US" sz="1100" dirty="0" smtClean="0"/>
                <a:t>radio layer 2 &amp; 3</a:t>
              </a:r>
            </a:p>
            <a:p>
              <a:pPr algn="ctr"/>
              <a:endParaRPr lang="en-US" sz="11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786050" y="3125232"/>
              <a:ext cx="1357322" cy="6075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RAN3</a:t>
              </a:r>
            </a:p>
            <a:p>
              <a:pPr algn="ctr"/>
              <a:r>
                <a:rPr lang="en-US" sz="1100" dirty="0" smtClean="0"/>
                <a:t>RAN-CN interface</a:t>
              </a:r>
            </a:p>
            <a:p>
              <a:pPr algn="ctr"/>
              <a:endParaRPr lang="en-US" sz="11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786050" y="3809794"/>
              <a:ext cx="1357322" cy="6075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RAN4</a:t>
              </a:r>
            </a:p>
            <a:p>
              <a:pPr algn="ctr"/>
              <a:r>
                <a:rPr lang="en-US" sz="1100" dirty="0" smtClean="0"/>
                <a:t>radio performance</a:t>
              </a:r>
            </a:p>
            <a:p>
              <a:pPr algn="ctr"/>
              <a:endParaRPr lang="en-US" sz="11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86050" y="4494356"/>
              <a:ext cx="1357322" cy="6075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RAN5</a:t>
              </a:r>
            </a:p>
            <a:p>
              <a:pPr algn="ctr"/>
              <a:r>
                <a:rPr lang="en-US" sz="1100" dirty="0" smtClean="0"/>
                <a:t>terminal testing</a:t>
              </a:r>
              <a:br>
                <a:rPr lang="en-US" sz="1100" dirty="0" smtClean="0"/>
              </a:br>
              <a:endParaRPr lang="en-US" sz="11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86050" y="5178915"/>
              <a:ext cx="1357322" cy="6075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RAN6</a:t>
              </a:r>
            </a:p>
            <a:p>
              <a:pPr algn="ctr"/>
              <a:r>
                <a:rPr lang="en-US" sz="1100" dirty="0" smtClean="0"/>
                <a:t>legacy radio</a:t>
              </a:r>
            </a:p>
            <a:p>
              <a:pPr algn="ctr"/>
              <a:endParaRPr lang="en-US" sz="1100" dirty="0" smtClean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143504" y="2480989"/>
            <a:ext cx="1357322" cy="4071966"/>
            <a:chOff x="5143504" y="2480989"/>
            <a:chExt cx="1357322" cy="4071966"/>
          </a:xfrm>
        </p:grpSpPr>
        <p:sp>
          <p:nvSpPr>
            <p:cNvPr id="30" name="TextBox 29"/>
            <p:cNvSpPr txBox="1"/>
            <p:nvPr/>
          </p:nvSpPr>
          <p:spPr>
            <a:xfrm>
              <a:off x="5143504" y="2480989"/>
              <a:ext cx="1357322" cy="60753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SA1</a:t>
              </a:r>
            </a:p>
            <a:p>
              <a:pPr algn="ctr"/>
              <a:r>
                <a:rPr lang="en-US" sz="1100" dirty="0" smtClean="0"/>
                <a:t>services &amp; requirements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143504" y="3173874"/>
              <a:ext cx="1357322" cy="60753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SA2</a:t>
              </a:r>
            </a:p>
            <a:p>
              <a:pPr algn="ctr"/>
              <a:r>
                <a:rPr lang="en-US" sz="1100" dirty="0" smtClean="0"/>
                <a:t>architecture</a:t>
              </a:r>
            </a:p>
            <a:p>
              <a:pPr algn="ctr"/>
              <a:endParaRPr lang="en-US" sz="11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43504" y="3866759"/>
              <a:ext cx="1357322" cy="60753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SA3</a:t>
              </a:r>
            </a:p>
            <a:p>
              <a:pPr algn="ctr"/>
              <a:r>
                <a:rPr lang="en-US" sz="1100" dirty="0" smtClean="0"/>
                <a:t>security</a:t>
              </a:r>
              <a:br>
                <a:rPr lang="en-US" sz="1100" dirty="0" smtClean="0"/>
              </a:br>
              <a:endParaRPr lang="en-US" sz="11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143504" y="4559644"/>
              <a:ext cx="1357322" cy="60753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SA4</a:t>
              </a:r>
            </a:p>
            <a:p>
              <a:pPr algn="ctr"/>
              <a:r>
                <a:rPr lang="en-US" sz="1100" dirty="0" smtClean="0"/>
                <a:t>Codec</a:t>
              </a:r>
            </a:p>
            <a:p>
              <a:pPr algn="ctr"/>
              <a:endParaRPr lang="en-US" sz="11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143504" y="5252529"/>
              <a:ext cx="1357322" cy="60753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SA5</a:t>
              </a:r>
            </a:p>
            <a:p>
              <a:pPr algn="ctr"/>
              <a:r>
                <a:rPr lang="en-US" sz="1100" dirty="0" smtClean="0"/>
                <a:t>management</a:t>
              </a:r>
              <a:br>
                <a:rPr lang="en-US" sz="1100" dirty="0" smtClean="0"/>
              </a:br>
              <a:endParaRPr lang="en-US" sz="11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143504" y="5945416"/>
              <a:ext cx="1357322" cy="60753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SA6</a:t>
              </a:r>
            </a:p>
            <a:p>
              <a:pPr algn="ctr"/>
              <a:r>
                <a:rPr lang="en-US" sz="1100" dirty="0" smtClean="0"/>
                <a:t>(mission critical) applications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821901" y="928670"/>
            <a:ext cx="4000528" cy="785819"/>
            <a:chOff x="3821901" y="928670"/>
            <a:chExt cx="4000528" cy="785819"/>
          </a:xfrm>
        </p:grpSpPr>
        <p:sp>
          <p:nvSpPr>
            <p:cNvPr id="56" name="TextBox 55"/>
            <p:cNvSpPr txBox="1"/>
            <p:nvPr/>
          </p:nvSpPr>
          <p:spPr>
            <a:xfrm>
              <a:off x="4799192" y="928670"/>
              <a:ext cx="2042547" cy="5216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/>
                <a:t>PCG</a:t>
              </a:r>
            </a:p>
            <a:p>
              <a:r>
                <a:rPr lang="en-US" sz="1200" dirty="0" smtClean="0"/>
                <a:t>Project Coordination Group</a:t>
              </a:r>
              <a:endParaRPr lang="en-US" sz="1200" dirty="0"/>
            </a:p>
          </p:txBody>
        </p:sp>
        <p:cxnSp>
          <p:nvCxnSpPr>
            <p:cNvPr id="61" name="Straight Connector 60"/>
            <p:cNvCxnSpPr>
              <a:endCxn id="56" idx="2"/>
            </p:cNvCxnSpPr>
            <p:nvPr/>
          </p:nvCxnSpPr>
          <p:spPr>
            <a:xfrm rot="5400000" flipH="1" flipV="1">
              <a:off x="4689115" y="583138"/>
              <a:ext cx="264137" cy="19985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stCxn id="56" idx="2"/>
            </p:cNvCxnSpPr>
            <p:nvPr/>
          </p:nvCxnSpPr>
          <p:spPr>
            <a:xfrm rot="16200000" flipH="1">
              <a:off x="6689379" y="581437"/>
              <a:ext cx="264137" cy="200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56" idx="2"/>
            </p:cNvCxnSpPr>
            <p:nvPr/>
          </p:nvCxnSpPr>
          <p:spPr>
            <a:xfrm rot="16200000" flipH="1">
              <a:off x="5689247" y="1581569"/>
              <a:ext cx="264137" cy="16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285720" y="71438"/>
            <a:ext cx="2071702" cy="5000636"/>
            <a:chOff x="285720" y="71438"/>
            <a:chExt cx="2071702" cy="5000636"/>
          </a:xfrm>
        </p:grpSpPr>
        <p:grpSp>
          <p:nvGrpSpPr>
            <p:cNvPr id="65" name="Group 64"/>
            <p:cNvGrpSpPr/>
            <p:nvPr/>
          </p:nvGrpSpPr>
          <p:grpSpPr>
            <a:xfrm>
              <a:off x="285720" y="71438"/>
              <a:ext cx="1785950" cy="5000636"/>
              <a:chOff x="285720" y="71438"/>
              <a:chExt cx="1785950" cy="5000636"/>
            </a:xfrm>
          </p:grpSpPr>
          <p:sp>
            <p:nvSpPr>
              <p:cNvPr id="79" name="Rectangle 78"/>
              <p:cNvSpPr/>
              <p:nvPr/>
            </p:nvSpPr>
            <p:spPr>
              <a:xfrm>
                <a:off x="285720" y="214290"/>
                <a:ext cx="1785950" cy="485778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714348" y="71438"/>
                <a:ext cx="912429" cy="29270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Partners</a:t>
                </a:r>
                <a:endParaRPr lang="en-US" sz="1400" b="1" dirty="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714348" y="1785926"/>
              <a:ext cx="1643074" cy="573416"/>
              <a:chOff x="714348" y="1785926"/>
              <a:chExt cx="1643074" cy="573416"/>
            </a:xfrm>
          </p:grpSpPr>
          <p:pic>
            <p:nvPicPr>
              <p:cNvPr id="10" name="Picture 9" descr="ccsa-logo.jpe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4348" y="1785926"/>
                <a:ext cx="857257" cy="573416"/>
              </a:xfrm>
              <a:prstGeom prst="rect">
                <a:avLst/>
              </a:prstGeom>
            </p:spPr>
          </p:pic>
          <p:sp>
            <p:nvSpPr>
              <p:cNvPr id="72" name="TextBox 71"/>
              <p:cNvSpPr txBox="1"/>
              <p:nvPr/>
            </p:nvSpPr>
            <p:spPr>
              <a:xfrm>
                <a:off x="1857357" y="1978762"/>
                <a:ext cx="500065" cy="1924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 smtClean="0"/>
                  <a:t>China</a:t>
                </a:r>
                <a:endParaRPr lang="en-US" sz="700" dirty="0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678629" y="428604"/>
              <a:ext cx="1678793" cy="571504"/>
              <a:chOff x="678629" y="428604"/>
              <a:chExt cx="1678793" cy="571504"/>
            </a:xfrm>
          </p:grpSpPr>
          <p:pic>
            <p:nvPicPr>
              <p:cNvPr id="11" name="Picture 10" descr="arib-logo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8629" y="428604"/>
                <a:ext cx="1070877" cy="571504"/>
              </a:xfrm>
              <a:prstGeom prst="rect">
                <a:avLst/>
              </a:prstGeom>
            </p:spPr>
          </p:pic>
          <p:sp>
            <p:nvSpPr>
              <p:cNvPr id="73" name="TextBox 72"/>
              <p:cNvSpPr txBox="1"/>
              <p:nvPr/>
            </p:nvSpPr>
            <p:spPr>
              <a:xfrm>
                <a:off x="1857357" y="618112"/>
                <a:ext cx="500065" cy="1924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 smtClean="0"/>
                  <a:t>Japan</a:t>
                </a:r>
                <a:endParaRPr lang="en-US" sz="700" dirty="0"/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>
              <a:off x="678629" y="3987796"/>
              <a:ext cx="1678793" cy="368712"/>
              <a:chOff x="678629" y="3987796"/>
              <a:chExt cx="1678793" cy="368712"/>
            </a:xfrm>
          </p:grpSpPr>
          <p:pic>
            <p:nvPicPr>
              <p:cNvPr id="13" name="Picture 12" descr="ttc-logo.jpe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629" y="3987796"/>
                <a:ext cx="1285884" cy="368712"/>
              </a:xfrm>
              <a:prstGeom prst="rect">
                <a:avLst/>
              </a:prstGeom>
            </p:spPr>
          </p:pic>
          <p:sp>
            <p:nvSpPr>
              <p:cNvPr id="74" name="TextBox 73"/>
              <p:cNvSpPr txBox="1"/>
              <p:nvPr/>
            </p:nvSpPr>
            <p:spPr>
              <a:xfrm>
                <a:off x="1928794" y="4075908"/>
                <a:ext cx="428628" cy="1924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 smtClean="0"/>
                  <a:t>Japan</a:t>
                </a:r>
                <a:endParaRPr lang="en-US" sz="700" dirty="0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>
              <a:off x="714348" y="2505775"/>
              <a:ext cx="1643074" cy="408081"/>
              <a:chOff x="714348" y="2505775"/>
              <a:chExt cx="1643074" cy="408081"/>
            </a:xfrm>
          </p:grpSpPr>
          <p:pic>
            <p:nvPicPr>
              <p:cNvPr id="15" name="Picture 14" descr="tsdsi-logo.jpe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4348" y="2505775"/>
                <a:ext cx="1000132" cy="408081"/>
              </a:xfrm>
              <a:prstGeom prst="rect">
                <a:avLst/>
              </a:prstGeom>
            </p:spPr>
          </p:pic>
          <p:sp>
            <p:nvSpPr>
              <p:cNvPr id="75" name="TextBox 74"/>
              <p:cNvSpPr txBox="1"/>
              <p:nvPr/>
            </p:nvSpPr>
            <p:spPr>
              <a:xfrm>
                <a:off x="1928794" y="2613571"/>
                <a:ext cx="428628" cy="1924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 smtClean="0"/>
                  <a:t>India</a:t>
                </a:r>
                <a:endParaRPr lang="en-US" sz="700" dirty="0"/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648052" y="4500570"/>
              <a:ext cx="1709370" cy="500066"/>
              <a:chOff x="648052" y="4500570"/>
              <a:chExt cx="1709370" cy="500066"/>
            </a:xfrm>
          </p:grpSpPr>
          <p:pic>
            <p:nvPicPr>
              <p:cNvPr id="12" name="Picture 11" descr="etsi-logo.jpe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8052" y="4500570"/>
                <a:ext cx="1132725" cy="500066"/>
              </a:xfrm>
              <a:prstGeom prst="rect">
                <a:avLst/>
              </a:prstGeom>
            </p:spPr>
          </p:pic>
          <p:sp>
            <p:nvSpPr>
              <p:cNvPr id="76" name="TextBox 75"/>
              <p:cNvSpPr txBox="1"/>
              <p:nvPr/>
            </p:nvSpPr>
            <p:spPr>
              <a:xfrm>
                <a:off x="1857357" y="4654359"/>
                <a:ext cx="500065" cy="1924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700" dirty="0" smtClean="0"/>
                  <a:t>Europe</a:t>
                </a:r>
                <a:endParaRPr lang="en-US" sz="700" dirty="0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>
              <a:off x="785786" y="3057917"/>
              <a:ext cx="1571636" cy="785818"/>
              <a:chOff x="785786" y="3057917"/>
              <a:chExt cx="1571636" cy="785818"/>
            </a:xfrm>
          </p:grpSpPr>
          <p:pic>
            <p:nvPicPr>
              <p:cNvPr id="14" name="Picture 13" descr="tta-logo.jpe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785786" y="3057917"/>
                <a:ext cx="785818" cy="785818"/>
              </a:xfrm>
              <a:prstGeom prst="rect">
                <a:avLst/>
              </a:prstGeom>
            </p:spPr>
          </p:pic>
          <p:sp>
            <p:nvSpPr>
              <p:cNvPr id="77" name="TextBox 76"/>
              <p:cNvSpPr txBox="1"/>
              <p:nvPr/>
            </p:nvSpPr>
            <p:spPr>
              <a:xfrm>
                <a:off x="1928794" y="3354582"/>
                <a:ext cx="428628" cy="1924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700" dirty="0" smtClean="0"/>
                  <a:t>Korea</a:t>
                </a:r>
                <a:endParaRPr lang="en-US" sz="700" dirty="0"/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571472" y="1144170"/>
              <a:ext cx="1785950" cy="500066"/>
              <a:chOff x="571472" y="1144170"/>
              <a:chExt cx="1785950" cy="500066"/>
            </a:xfrm>
          </p:grpSpPr>
          <p:pic>
            <p:nvPicPr>
              <p:cNvPr id="17" name="Picture 16" descr="atis-logo.jpeg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1472" y="1144170"/>
                <a:ext cx="958460" cy="500066"/>
              </a:xfrm>
              <a:prstGeom prst="rect">
                <a:avLst/>
              </a:prstGeom>
            </p:spPr>
          </p:pic>
          <p:sp>
            <p:nvSpPr>
              <p:cNvPr id="78" name="TextBox 77"/>
              <p:cNvSpPr txBox="1"/>
              <p:nvPr/>
            </p:nvSpPr>
            <p:spPr>
              <a:xfrm>
                <a:off x="1571604" y="1297959"/>
                <a:ext cx="785818" cy="1924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 smtClean="0"/>
                  <a:t>North America</a:t>
                </a:r>
                <a:endParaRPr lang="en-US" sz="700" dirty="0"/>
              </a:p>
            </p:txBody>
          </p:sp>
        </p:grpSp>
      </p:grpSp>
      <p:pic>
        <p:nvPicPr>
          <p:cNvPr id="100" name="Picture 99" descr="3GPP_TM_RD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406832" y="142852"/>
            <a:ext cx="1594324" cy="928694"/>
          </a:xfrm>
          <a:prstGeom prst="rect">
            <a:avLst/>
          </a:prstGeom>
        </p:spPr>
      </p:pic>
      <p:grpSp>
        <p:nvGrpSpPr>
          <p:cNvPr id="115" name="Group 114"/>
          <p:cNvGrpSpPr/>
          <p:nvPr/>
        </p:nvGrpSpPr>
        <p:grpSpPr>
          <a:xfrm>
            <a:off x="285720" y="5143512"/>
            <a:ext cx="2357454" cy="1428760"/>
            <a:chOff x="285720" y="5143512"/>
            <a:chExt cx="2357454" cy="1428760"/>
          </a:xfrm>
        </p:grpSpPr>
        <p:sp>
          <p:nvSpPr>
            <p:cNvPr id="90" name="Rounded Rectangle 89"/>
            <p:cNvSpPr/>
            <p:nvPr/>
          </p:nvSpPr>
          <p:spPr>
            <a:xfrm>
              <a:off x="285720" y="5572140"/>
              <a:ext cx="1928826" cy="1000132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Member </a:t>
              </a:r>
              <a:r>
                <a:rPr lang="en-US" sz="1400" dirty="0" err="1" smtClean="0"/>
                <a:t>Oranizations</a:t>
              </a:r>
              <a:r>
                <a:rPr lang="en-US" sz="1400" dirty="0" smtClean="0"/>
                <a:t> &amp; Companies</a:t>
              </a:r>
            </a:p>
            <a:p>
              <a:pPr algn="ctr"/>
              <a:r>
                <a:rPr lang="en-US" sz="1400" dirty="0" smtClean="0"/>
                <a:t>of Partners participate in 3GPP TSGs &amp; WGs</a:t>
              </a:r>
              <a:endParaRPr lang="en-US" sz="1400" dirty="0"/>
            </a:p>
          </p:txBody>
        </p:sp>
        <p:sp>
          <p:nvSpPr>
            <p:cNvPr id="101" name="Down Arrow 100"/>
            <p:cNvSpPr/>
            <p:nvPr/>
          </p:nvSpPr>
          <p:spPr>
            <a:xfrm>
              <a:off x="1142976" y="5143512"/>
              <a:ext cx="214314" cy="35719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Down Arrow 101"/>
            <p:cNvSpPr/>
            <p:nvPr/>
          </p:nvSpPr>
          <p:spPr>
            <a:xfrm rot="16200000">
              <a:off x="2357422" y="5857892"/>
              <a:ext cx="214314" cy="35719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New RAN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85720" y="1068364"/>
            <a:ext cx="8856693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latin typeface="Calibri" charset="0"/>
                <a:cs typeface="DejaVu Sans" charset="0"/>
              </a:rPr>
              <a:t>New RAN (NR)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latin typeface="Calibri" charset="0"/>
                <a:cs typeface="DejaVu Sans" charset="0"/>
              </a:rPr>
              <a:t>TS 38.300 – NR Architecture </a:t>
            </a:r>
            <a:r>
              <a:rPr lang="en-US" sz="1400" dirty="0" smtClean="0">
                <a:latin typeface="Calibri" charset="0"/>
                <a:cs typeface="DejaVu Sans" charset="0"/>
                <a:hlinkClick r:id="rId3"/>
              </a:rPr>
              <a:t>http://www.3gpp.org/DynaReport/38300.htm</a:t>
            </a:r>
            <a:r>
              <a:rPr lang="en-US" sz="1400" dirty="0" smtClean="0">
                <a:latin typeface="Calibri" charset="0"/>
                <a:cs typeface="DejaVu Sans" charset="0"/>
              </a:rPr>
              <a:t> </a:t>
            </a: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>
              <a:latin typeface="Calibri" charset="0"/>
              <a:cs typeface="DejaVu Sans" charset="0"/>
            </a:endParaRPr>
          </a:p>
        </p:txBody>
      </p:sp>
      <p:pic>
        <p:nvPicPr>
          <p:cNvPr id="5" name="Picture 1" descr="H:\oc\3-GPP\1-Meetings\ietf.99-Prague\nr-dep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285992"/>
            <a:ext cx="4751084" cy="404039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New RAN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3194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4071934" y="3643314"/>
          <a:ext cx="4443413" cy="2749550"/>
        </p:xfrm>
        <a:graphic>
          <a:graphicData uri="http://schemas.openxmlformats.org/presentationml/2006/ole">
            <p:oleObj spid="_x0000_s319489" r:id="rId4" imgW="4444747" imgH="2746980" progId="Visio.Drawing.11">
              <p:embed/>
            </p:oleObj>
          </a:graphicData>
        </a:graphic>
      </p:graphicFrame>
      <p:sp>
        <p:nvSpPr>
          <p:cNvPr id="319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9491" name="Object 3"/>
          <p:cNvGraphicFramePr>
            <a:graphicFrameLocks noChangeAspect="1"/>
          </p:cNvGraphicFramePr>
          <p:nvPr/>
        </p:nvGraphicFramePr>
        <p:xfrm>
          <a:off x="1214414" y="642918"/>
          <a:ext cx="3278188" cy="2743200"/>
        </p:xfrm>
        <a:graphic>
          <a:graphicData uri="http://schemas.openxmlformats.org/presentationml/2006/ole">
            <p:oleObj spid="_x0000_s319491" r:id="rId5" imgW="3274709" imgH="2740774" progId="Visio.Drawing.11">
              <p:embed/>
            </p:oleObj>
          </a:graphicData>
        </a:graphic>
      </p:graphicFrame>
      <p:sp>
        <p:nvSpPr>
          <p:cNvPr id="3194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9493" name="Object 5"/>
          <p:cNvGraphicFramePr>
            <a:graphicFrameLocks noChangeAspect="1"/>
          </p:cNvGraphicFramePr>
          <p:nvPr/>
        </p:nvGraphicFramePr>
        <p:xfrm>
          <a:off x="5214942" y="714356"/>
          <a:ext cx="1076325" cy="2473325"/>
        </p:xfrm>
        <a:graphic>
          <a:graphicData uri="http://schemas.openxmlformats.org/presentationml/2006/ole">
            <p:oleObj spid="_x0000_s319493" name="Microsoft Word Picture" r:id="rId6" imgW="1075542" imgH="2479630" progId="Word.Picture.8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57818" y="285728"/>
            <a:ext cx="774571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NG-U</a:t>
            </a:r>
            <a:endParaRPr lang="en-US" dirty="0"/>
          </a:p>
        </p:txBody>
      </p:sp>
      <p:sp>
        <p:nvSpPr>
          <p:cNvPr id="3194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9495" name="Object 7"/>
          <p:cNvGraphicFramePr>
            <a:graphicFrameLocks noChangeAspect="1"/>
          </p:cNvGraphicFramePr>
          <p:nvPr/>
        </p:nvGraphicFramePr>
        <p:xfrm>
          <a:off x="7429520" y="714356"/>
          <a:ext cx="1076325" cy="2163763"/>
        </p:xfrm>
        <a:graphic>
          <a:graphicData uri="http://schemas.openxmlformats.org/presentationml/2006/ole">
            <p:oleObj spid="_x0000_s319495" name="Microsoft Word Picture" r:id="rId7" imgW="1077943" imgH="2161159" progId="Word.Picture.8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643834" y="357166"/>
            <a:ext cx="774571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NG-C</a:t>
            </a:r>
            <a:endParaRPr lang="en-US" dirty="0"/>
          </a:p>
        </p:txBody>
      </p:sp>
      <p:sp>
        <p:nvSpPr>
          <p:cNvPr id="3194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9497" name="Object 9"/>
          <p:cNvGraphicFramePr>
            <a:graphicFrameLocks noChangeAspect="1"/>
          </p:cNvGraphicFramePr>
          <p:nvPr/>
        </p:nvGraphicFramePr>
        <p:xfrm>
          <a:off x="285720" y="3571876"/>
          <a:ext cx="3748088" cy="2833688"/>
        </p:xfrm>
        <a:graphic>
          <a:graphicData uri="http://schemas.openxmlformats.org/presentationml/2006/ole">
            <p:oleObj spid="_x0000_s319497" r:id="rId8" imgW="3744551" imgH="2830680" progId="Visio.Drawing.11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NR – Functional Split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57200" y="925472"/>
            <a:ext cx="8226425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r>
              <a:rPr lang="en-GB" sz="400" b="1" dirty="0" smtClean="0"/>
              <a:t>Functional Split</a:t>
            </a:r>
            <a:endParaRPr lang="en-US" sz="400" b="1" dirty="0" smtClean="0"/>
          </a:p>
          <a:p>
            <a:r>
              <a:rPr lang="en-GB" sz="400" dirty="0" smtClean="0"/>
              <a:t>The </a:t>
            </a:r>
            <a:r>
              <a:rPr lang="en-GB" sz="400" b="1" dirty="0" err="1" smtClean="0"/>
              <a:t>gNB</a:t>
            </a:r>
            <a:r>
              <a:rPr lang="en-GB" sz="400" dirty="0" smtClean="0"/>
              <a:t> hosts the following functions: </a:t>
            </a:r>
            <a:endParaRPr lang="en-US" sz="400" dirty="0" smtClean="0"/>
          </a:p>
          <a:p>
            <a:r>
              <a:rPr lang="en-GB" sz="400" dirty="0" smtClean="0"/>
              <a:t>-	Functions for Radio Resource Management: Radio Bearer Control, Radio Admission Control, Connection Mobility Control, Dynamic allocation of resources to UEs in both uplink and downlink (scheduling);</a:t>
            </a:r>
            <a:endParaRPr lang="en-US" sz="400" dirty="0" smtClean="0"/>
          </a:p>
          <a:p>
            <a:r>
              <a:rPr lang="en-GB" sz="400" dirty="0" smtClean="0"/>
              <a:t>-	IP header compression, encryption of user data stream and integrity protection;</a:t>
            </a:r>
            <a:endParaRPr lang="en-US" sz="400" dirty="0" smtClean="0"/>
          </a:p>
          <a:p>
            <a:r>
              <a:rPr lang="en-GB" sz="400" dirty="0" smtClean="0"/>
              <a:t>-	Selection of an AMF at UE attachment when no routing to an AMF can be determined from the information provided by the UE;</a:t>
            </a:r>
            <a:endParaRPr lang="en-US" sz="400" dirty="0" smtClean="0"/>
          </a:p>
          <a:p>
            <a:r>
              <a:rPr lang="en-GB" sz="400" dirty="0" smtClean="0"/>
              <a:t>-	Routing of User Plane data towards UPF(s);</a:t>
            </a:r>
            <a:endParaRPr lang="en-US" sz="400" dirty="0" smtClean="0"/>
          </a:p>
          <a:p>
            <a:r>
              <a:rPr lang="en-GB" sz="400" dirty="0" smtClean="0"/>
              <a:t>-	Routing of Control Plane information towards AMF;</a:t>
            </a:r>
            <a:endParaRPr lang="en-US" sz="400" dirty="0" smtClean="0"/>
          </a:p>
          <a:p>
            <a:r>
              <a:rPr lang="en-GB" sz="400" dirty="0" smtClean="0"/>
              <a:t>-	Connection setup and release;</a:t>
            </a:r>
            <a:endParaRPr lang="en-US" sz="400" dirty="0" smtClean="0"/>
          </a:p>
          <a:p>
            <a:r>
              <a:rPr lang="en-GB" sz="400" dirty="0" smtClean="0"/>
              <a:t>-	Scheduling and transmission of paging messages (originated from the AMF);</a:t>
            </a:r>
            <a:endParaRPr lang="en-US" sz="400" dirty="0" smtClean="0"/>
          </a:p>
          <a:p>
            <a:r>
              <a:rPr lang="en-GB" sz="400" dirty="0" smtClean="0"/>
              <a:t>-	Scheduling and transmission of system broadcast information (originated from the AMF or O&amp;M);</a:t>
            </a:r>
            <a:endParaRPr lang="en-US" sz="400" dirty="0" smtClean="0"/>
          </a:p>
          <a:p>
            <a:r>
              <a:rPr lang="en-GB" sz="400" dirty="0" smtClean="0"/>
              <a:t>-	Measurement and measurement reporting configuration for mobility and scheduling;</a:t>
            </a:r>
            <a:endParaRPr lang="en-US" sz="400" dirty="0" smtClean="0"/>
          </a:p>
          <a:p>
            <a:r>
              <a:rPr lang="en-GB" sz="400" dirty="0" smtClean="0"/>
              <a:t>-	Transport level packet marking in the uplink;</a:t>
            </a:r>
            <a:endParaRPr lang="en-US" sz="400" dirty="0" smtClean="0"/>
          </a:p>
          <a:p>
            <a:r>
              <a:rPr lang="en-GB" sz="400" dirty="0" smtClean="0"/>
              <a:t>-    Session Management;</a:t>
            </a:r>
            <a:endParaRPr lang="en-US" sz="400" dirty="0" smtClean="0"/>
          </a:p>
          <a:p>
            <a:r>
              <a:rPr lang="en-GB" sz="400" dirty="0" smtClean="0"/>
              <a:t>-	Support of Network Slicing;</a:t>
            </a:r>
            <a:endParaRPr lang="en-US" sz="400" dirty="0" smtClean="0"/>
          </a:p>
          <a:p>
            <a:r>
              <a:rPr lang="en-GB" sz="400" dirty="0" smtClean="0"/>
              <a:t>-	</a:t>
            </a:r>
            <a:r>
              <a:rPr lang="en-GB" sz="400" dirty="0" err="1" smtClean="0"/>
              <a:t>QoS</a:t>
            </a:r>
            <a:r>
              <a:rPr lang="en-GB" sz="400" dirty="0" smtClean="0"/>
              <a:t> Flow management and mapping to data radio bearers;</a:t>
            </a:r>
            <a:endParaRPr lang="en-US" sz="400" dirty="0" smtClean="0"/>
          </a:p>
          <a:p>
            <a:r>
              <a:rPr lang="en-GB" sz="400" dirty="0" smtClean="0"/>
              <a:t> -	Support of UEs in inactive mode;</a:t>
            </a:r>
            <a:endParaRPr lang="en-US" sz="400" dirty="0" smtClean="0"/>
          </a:p>
          <a:p>
            <a:r>
              <a:rPr lang="en-GB" sz="400" dirty="0" smtClean="0"/>
              <a:t>-	Distribution function for NAS messages;</a:t>
            </a:r>
            <a:endParaRPr lang="en-US" sz="400" dirty="0" smtClean="0"/>
          </a:p>
          <a:p>
            <a:r>
              <a:rPr lang="en-GB" sz="400" dirty="0" smtClean="0"/>
              <a:t>-	NAS node selection function;</a:t>
            </a:r>
            <a:endParaRPr lang="en-US" sz="400" dirty="0" smtClean="0"/>
          </a:p>
          <a:p>
            <a:r>
              <a:rPr lang="en-GB" sz="400" dirty="0" smtClean="0"/>
              <a:t>-	Radio access network sharing;</a:t>
            </a:r>
            <a:endParaRPr lang="en-US" sz="400" dirty="0" smtClean="0"/>
          </a:p>
          <a:p>
            <a:r>
              <a:rPr lang="en-GB" sz="400" dirty="0" smtClean="0"/>
              <a:t>-	Dual Connectivity;</a:t>
            </a:r>
            <a:endParaRPr lang="en-US" sz="400" dirty="0" smtClean="0"/>
          </a:p>
          <a:p>
            <a:r>
              <a:rPr lang="en-GB" sz="400" dirty="0" smtClean="0"/>
              <a:t>-	Tight interworking between NR and E-UTRA.</a:t>
            </a:r>
            <a:endParaRPr lang="en-US" sz="400" dirty="0" smtClean="0"/>
          </a:p>
          <a:p>
            <a:r>
              <a:rPr lang="en-GB" sz="400" dirty="0" smtClean="0"/>
              <a:t>The </a:t>
            </a:r>
            <a:r>
              <a:rPr lang="en-GB" sz="400" b="1" dirty="0" smtClean="0"/>
              <a:t>AMF</a:t>
            </a:r>
            <a:r>
              <a:rPr lang="en-GB" sz="400" dirty="0" smtClean="0"/>
              <a:t> hosts the following main functions (see 3GPP TS 23.501 [3]):</a:t>
            </a:r>
            <a:endParaRPr lang="en-US" sz="400" dirty="0" smtClean="0"/>
          </a:p>
          <a:p>
            <a:r>
              <a:rPr lang="en-GB" sz="400" dirty="0" smtClean="0"/>
              <a:t>-	NAS signalling termination;</a:t>
            </a:r>
            <a:endParaRPr lang="en-US" sz="400" dirty="0" smtClean="0"/>
          </a:p>
          <a:p>
            <a:r>
              <a:rPr lang="en-GB" sz="400" dirty="0" smtClean="0"/>
              <a:t>-	NAS signalling security;</a:t>
            </a:r>
            <a:endParaRPr lang="en-US" sz="400" dirty="0" smtClean="0"/>
          </a:p>
          <a:p>
            <a:r>
              <a:rPr lang="en-GB" sz="400" dirty="0" smtClean="0"/>
              <a:t>-	AS Security control;</a:t>
            </a:r>
            <a:endParaRPr lang="en-US" sz="400" dirty="0" smtClean="0"/>
          </a:p>
          <a:p>
            <a:r>
              <a:rPr lang="en-GB" sz="400" dirty="0" smtClean="0"/>
              <a:t>-	Inter CN node signalling for mobility between 3GPP access networks;</a:t>
            </a:r>
            <a:endParaRPr lang="en-US" sz="400" dirty="0" smtClean="0"/>
          </a:p>
          <a:p>
            <a:r>
              <a:rPr lang="en-GB" sz="400" dirty="0" smtClean="0"/>
              <a:t>-	Idle mode UE </a:t>
            </a:r>
            <a:r>
              <a:rPr lang="en-GB" sz="400" dirty="0" err="1" smtClean="0"/>
              <a:t>Reachability</a:t>
            </a:r>
            <a:r>
              <a:rPr lang="en-GB" sz="400" dirty="0" smtClean="0"/>
              <a:t> (including control and execution of paging retransmission);</a:t>
            </a:r>
            <a:endParaRPr lang="en-US" sz="400" dirty="0" smtClean="0"/>
          </a:p>
          <a:p>
            <a:r>
              <a:rPr lang="en-GB" sz="400" dirty="0" smtClean="0"/>
              <a:t>-	Registration Area management;</a:t>
            </a:r>
            <a:endParaRPr lang="en-US" sz="400" dirty="0" smtClean="0"/>
          </a:p>
          <a:p>
            <a:r>
              <a:rPr lang="en-GB" sz="400" dirty="0" smtClean="0"/>
              <a:t>-	Support of intra-system and inter-system mobility;</a:t>
            </a:r>
            <a:endParaRPr lang="en-US" sz="400" dirty="0" smtClean="0"/>
          </a:p>
          <a:p>
            <a:r>
              <a:rPr lang="en-GB" sz="400" dirty="0" smtClean="0"/>
              <a:t>-	Access Authentication;</a:t>
            </a:r>
            <a:endParaRPr lang="en-US" sz="400" dirty="0" smtClean="0"/>
          </a:p>
          <a:p>
            <a:r>
              <a:rPr lang="en-GB" sz="400" dirty="0" smtClean="0"/>
              <a:t>-	Access Authorization including check of roaming rights;</a:t>
            </a:r>
            <a:endParaRPr lang="en-US" sz="400" dirty="0" smtClean="0"/>
          </a:p>
          <a:p>
            <a:r>
              <a:rPr lang="en-GB" sz="400" dirty="0" smtClean="0"/>
              <a:t>-	Mobility management control (subscription and policies); </a:t>
            </a:r>
            <a:endParaRPr lang="en-US" sz="400" dirty="0" smtClean="0"/>
          </a:p>
          <a:p>
            <a:r>
              <a:rPr lang="en-GB" sz="400" dirty="0" smtClean="0"/>
              <a:t>-	Support of Network Slicing; </a:t>
            </a:r>
            <a:endParaRPr lang="en-US" sz="400" dirty="0" smtClean="0"/>
          </a:p>
          <a:p>
            <a:r>
              <a:rPr lang="en-GB" sz="400" dirty="0" smtClean="0"/>
              <a:t>-     SMF selection.</a:t>
            </a:r>
            <a:endParaRPr lang="en-US" sz="400" dirty="0" smtClean="0"/>
          </a:p>
          <a:p>
            <a:r>
              <a:rPr lang="en-GB" sz="400" dirty="0" smtClean="0"/>
              <a:t>The </a:t>
            </a:r>
            <a:r>
              <a:rPr lang="en-GB" sz="400" b="1" dirty="0" smtClean="0"/>
              <a:t>UPF</a:t>
            </a:r>
            <a:r>
              <a:rPr lang="en-GB" sz="400" dirty="0" smtClean="0"/>
              <a:t> hosts the following main functions (see 3GPP TS 23.501 [3]):</a:t>
            </a:r>
            <a:endParaRPr lang="en-US" sz="400" dirty="0" smtClean="0"/>
          </a:p>
          <a:p>
            <a:r>
              <a:rPr lang="en-GB" sz="400" dirty="0" smtClean="0"/>
              <a:t>-	Anchor point for Intra-/Inter-RAT mobility (when applicable);</a:t>
            </a:r>
            <a:endParaRPr lang="en-US" sz="400" dirty="0" smtClean="0"/>
          </a:p>
          <a:p>
            <a:r>
              <a:rPr lang="en-GB" sz="400" dirty="0" smtClean="0"/>
              <a:t>-	External PDU session point of interconnect to Data Network;</a:t>
            </a:r>
            <a:endParaRPr lang="en-US" sz="400" dirty="0" smtClean="0"/>
          </a:p>
          <a:p>
            <a:r>
              <a:rPr lang="en-GB" sz="400" dirty="0" smtClean="0"/>
              <a:t>-	Packet routing &amp; forwarding;</a:t>
            </a:r>
            <a:endParaRPr lang="en-US" sz="400" dirty="0" smtClean="0"/>
          </a:p>
          <a:p>
            <a:r>
              <a:rPr lang="en-GB" sz="400" dirty="0" smtClean="0"/>
              <a:t>-	Packet inspection and User plane part of Policy rule enforcement;</a:t>
            </a:r>
            <a:endParaRPr lang="en-US" sz="400" dirty="0" smtClean="0"/>
          </a:p>
          <a:p>
            <a:r>
              <a:rPr lang="en-GB" sz="400" dirty="0" smtClean="0"/>
              <a:t>-	Traffic usage reporting;</a:t>
            </a:r>
            <a:endParaRPr lang="en-US" sz="400" dirty="0" smtClean="0"/>
          </a:p>
          <a:p>
            <a:r>
              <a:rPr lang="en-GB" sz="400" dirty="0" smtClean="0"/>
              <a:t>-	Uplink classifier to support routing traffic flows to a data network;</a:t>
            </a:r>
            <a:endParaRPr lang="en-US" sz="400" dirty="0" smtClean="0"/>
          </a:p>
          <a:p>
            <a:r>
              <a:rPr lang="en-GB" sz="400" dirty="0" smtClean="0"/>
              <a:t>-	Branching point to support multi-homed PDU session;</a:t>
            </a:r>
            <a:endParaRPr lang="en-US" sz="400" dirty="0" smtClean="0"/>
          </a:p>
          <a:p>
            <a:r>
              <a:rPr lang="en-GB" sz="400" dirty="0" smtClean="0"/>
              <a:t>-	</a:t>
            </a:r>
            <a:r>
              <a:rPr lang="en-GB" sz="400" dirty="0" err="1" smtClean="0"/>
              <a:t>QoS</a:t>
            </a:r>
            <a:r>
              <a:rPr lang="en-GB" sz="400" dirty="0" smtClean="0"/>
              <a:t> handling for user plane, e.g. packet filtering, gating, UL/DL rate enforcement;</a:t>
            </a:r>
            <a:endParaRPr lang="en-US" sz="400" dirty="0" smtClean="0"/>
          </a:p>
          <a:p>
            <a:r>
              <a:rPr lang="en-GB" sz="400" dirty="0" smtClean="0"/>
              <a:t>-	Uplink Traffic verification (SDF to </a:t>
            </a:r>
            <a:r>
              <a:rPr lang="en-GB" sz="400" dirty="0" err="1" smtClean="0"/>
              <a:t>QoS</a:t>
            </a:r>
            <a:r>
              <a:rPr lang="en-GB" sz="400" dirty="0" smtClean="0"/>
              <a:t> flow mapping);</a:t>
            </a:r>
            <a:endParaRPr lang="en-US" sz="400" dirty="0" smtClean="0"/>
          </a:p>
          <a:p>
            <a:r>
              <a:rPr lang="en-GB" sz="400" dirty="0" smtClean="0"/>
              <a:t>-	Downlink packet buffering and downlink data notification triggering.</a:t>
            </a:r>
            <a:endParaRPr lang="en-US" sz="400" dirty="0" smtClean="0"/>
          </a:p>
          <a:p>
            <a:r>
              <a:rPr lang="en-GB" sz="400" dirty="0" smtClean="0"/>
              <a:t>The Session Management function (</a:t>
            </a:r>
            <a:r>
              <a:rPr lang="en-GB" sz="400" b="1" dirty="0" smtClean="0"/>
              <a:t>SMF</a:t>
            </a:r>
            <a:r>
              <a:rPr lang="en-GB" sz="400" dirty="0" smtClean="0"/>
              <a:t>) hosts the following main functions (see 3GPP TS 23.501 [3]):</a:t>
            </a:r>
            <a:endParaRPr lang="en-US" sz="400" dirty="0" smtClean="0"/>
          </a:p>
          <a:p>
            <a:r>
              <a:rPr lang="en-GB" sz="400" dirty="0" smtClean="0"/>
              <a:t>-	Session Management;</a:t>
            </a:r>
            <a:endParaRPr lang="en-US" sz="400" dirty="0" smtClean="0"/>
          </a:p>
          <a:p>
            <a:r>
              <a:rPr lang="en-GB" sz="400" dirty="0" smtClean="0"/>
              <a:t>-	UE IP address allocation and management;</a:t>
            </a:r>
            <a:endParaRPr lang="en-US" sz="400" dirty="0" smtClean="0"/>
          </a:p>
          <a:p>
            <a:r>
              <a:rPr lang="en-GB" sz="400" dirty="0" smtClean="0"/>
              <a:t>-	Selection and control of UP function;</a:t>
            </a:r>
            <a:endParaRPr lang="en-US" sz="400" dirty="0" smtClean="0"/>
          </a:p>
          <a:p>
            <a:r>
              <a:rPr lang="en-GB" sz="400" dirty="0" smtClean="0"/>
              <a:t>-	Configures traffic steering at UPF to route traffic to proper destination;</a:t>
            </a:r>
            <a:endParaRPr lang="en-US" sz="400" dirty="0" smtClean="0"/>
          </a:p>
          <a:p>
            <a:r>
              <a:rPr lang="en-GB" sz="400" dirty="0" smtClean="0"/>
              <a:t>-	Control part of policy enforcement and </a:t>
            </a:r>
            <a:r>
              <a:rPr lang="en-GB" sz="400" dirty="0" err="1" smtClean="0"/>
              <a:t>QoS</a:t>
            </a:r>
            <a:r>
              <a:rPr lang="en-GB" sz="400" dirty="0" smtClean="0"/>
              <a:t>;</a:t>
            </a:r>
            <a:endParaRPr lang="en-US" sz="400" dirty="0" smtClean="0"/>
          </a:p>
          <a:p>
            <a:r>
              <a:rPr lang="en-GB" sz="400" dirty="0" smtClean="0"/>
              <a:t>-	Downlink Data Notification.</a:t>
            </a:r>
            <a:endParaRPr lang="en-US" sz="400" dirty="0" smtClean="0"/>
          </a:p>
          <a:p>
            <a:r>
              <a:rPr lang="en-GB" sz="400" dirty="0" smtClean="0"/>
              <a:t>This is summarized on the figure below where yellow boxes depict the logical nodes and white boxes depict the main functions.</a:t>
            </a:r>
            <a:endParaRPr lang="en-US" sz="400" dirty="0" smtClean="0"/>
          </a:p>
          <a:p>
            <a:pPr marL="342900" indent="-339725">
              <a:lnSpc>
                <a:spcPct val="10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400" dirty="0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29058" y="714356"/>
            <a:ext cx="4572000" cy="26686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NR supports </a:t>
            </a:r>
            <a:r>
              <a:rPr lang="en-GB" b="1" dirty="0" smtClean="0"/>
              <a:t>Dual Connectivity (DC) </a:t>
            </a:r>
            <a:r>
              <a:rPr lang="en-GB" dirty="0" smtClean="0"/>
              <a:t>operation whereby a UE in RRC_CONNECTED is configured to utilise radio resources provided by two distinct schedulers, located in two </a:t>
            </a:r>
            <a:r>
              <a:rPr lang="en-GB" dirty="0" err="1" smtClean="0"/>
              <a:t>gNBs</a:t>
            </a:r>
            <a:r>
              <a:rPr lang="en-GB" dirty="0" smtClean="0"/>
              <a:t> connected via a non-ideal backhaul. </a:t>
            </a:r>
            <a:r>
              <a:rPr lang="en-GB" dirty="0" err="1" smtClean="0"/>
              <a:t>gNBs</a:t>
            </a:r>
            <a:r>
              <a:rPr lang="en-GB" dirty="0" smtClean="0"/>
              <a:t> involved in DC for a certain UE may assume two different roles: a </a:t>
            </a:r>
            <a:r>
              <a:rPr lang="en-GB" dirty="0" err="1" smtClean="0"/>
              <a:t>gNB</a:t>
            </a:r>
            <a:r>
              <a:rPr lang="en-GB" dirty="0" smtClean="0"/>
              <a:t> may either act as an </a:t>
            </a:r>
            <a:r>
              <a:rPr lang="en-GB" dirty="0" err="1" smtClean="0"/>
              <a:t>MgNB</a:t>
            </a:r>
            <a:r>
              <a:rPr lang="en-GB" dirty="0" smtClean="0"/>
              <a:t> or as an </a:t>
            </a:r>
            <a:r>
              <a:rPr lang="en-GB" dirty="0" err="1" smtClean="0"/>
              <a:t>SgNB</a:t>
            </a:r>
            <a:r>
              <a:rPr lang="en-GB" dirty="0" smtClean="0"/>
              <a:t>. In DC, a UE is connected to one </a:t>
            </a:r>
            <a:r>
              <a:rPr lang="en-GB" dirty="0" err="1" smtClean="0"/>
              <a:t>MgNB</a:t>
            </a:r>
            <a:r>
              <a:rPr lang="en-GB" dirty="0" smtClean="0"/>
              <a:t> and one </a:t>
            </a:r>
            <a:r>
              <a:rPr lang="en-GB" dirty="0" err="1" smtClean="0"/>
              <a:t>SgNB</a:t>
            </a:r>
            <a:r>
              <a:rPr lang="en-GB" dirty="0" smtClean="0"/>
              <a:t>.</a:t>
            </a:r>
            <a:endParaRPr lang="en-US" dirty="0"/>
          </a:p>
        </p:txBody>
      </p:sp>
      <p:pic>
        <p:nvPicPr>
          <p:cNvPr id="3266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286124"/>
            <a:ext cx="4845050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5G Requirements (taken from RAN)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677670"/>
            <a:ext cx="4572000" cy="5502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5G Requirements approved March 2016 include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Specialization via Network Slicing, Diverse Mobility Management, expanded </a:t>
            </a:r>
            <a:r>
              <a:rPr lang="en-US" dirty="0" err="1" smtClean="0"/>
              <a:t>QoS</a:t>
            </a:r>
            <a:r>
              <a:rPr lang="en-US" dirty="0" smtClean="0"/>
              <a:t> and Policy control, Exposure of capabilities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Efficiency via a common core for multiple accesses (fixed, mobile/terrestrial [LTE, NG NR and more], satellite), optimized </a:t>
            </a:r>
            <a:r>
              <a:rPr lang="en-US" dirty="0" err="1" smtClean="0"/>
              <a:t>signalling</a:t>
            </a:r>
            <a:r>
              <a:rPr lang="en-US" dirty="0" smtClean="0"/>
              <a:t>, traffic steering, content delivery features, energy use optimization,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Radio related improvements via Self Backhauling, Flexible Multicast/Broadcast service, Long Range in Rural Areas, and support for service improvements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Service improvements via Higher Data Rates, Supporting Higher Speeds, Low Latency, High Reliability, High Accuracy Positioning, Security Features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Specific targeted services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Vehicle to Everything, Industrial Automation, Tactile Internet, UHD Video, 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/>
          <p:cNvSpPr>
            <a:spLocks noChangeArrowheads="1"/>
          </p:cNvSpPr>
          <p:nvPr/>
        </p:nvSpPr>
        <p:spPr bwMode="auto">
          <a:xfrm>
            <a:off x="6000750" y="2357438"/>
            <a:ext cx="427038" cy="2570162"/>
          </a:xfrm>
          <a:custGeom>
            <a:avLst/>
            <a:gdLst>
              <a:gd name="G0" fmla="*/ 1188 1 2"/>
              <a:gd name="G1" fmla="*/ 1 35987 55552"/>
              <a:gd name="G2" fmla="*/ G1 13024 1"/>
              <a:gd name="G3" fmla="*/ G2 1 52096"/>
              <a:gd name="G4" fmla="cos G0 G3"/>
              <a:gd name="G5" fmla="*/ 7141 1 2"/>
              <a:gd name="G6" fmla="*/ 1 35987 55552"/>
              <a:gd name="G7" fmla="*/ G6 13024 1"/>
              <a:gd name="G8" fmla="*/ G7 1 52096"/>
              <a:gd name="G9" fmla="sin G5 G8"/>
              <a:gd name="G10" fmla="*/ 1188 1 2"/>
              <a:gd name="G11" fmla="+- G10 0 G4"/>
              <a:gd name="G12" fmla="+- G10 G4 0"/>
              <a:gd name="G13" fmla="+- G12 0 0"/>
              <a:gd name="G14" fmla="*/ 7141 1 2"/>
              <a:gd name="G15" fmla="+- G14 0 G9"/>
              <a:gd name="G16" fmla="+- G14 G9 0"/>
              <a:gd name="G17" fmla="+- G16 0 0"/>
              <a:gd name="G18" fmla="+- 7141 0 0"/>
              <a:gd name="G19" fmla="+- 1188 0 0"/>
              <a:gd name="G20" fmla="+- 180 0 0"/>
              <a:gd name="G21" fmla="+- 90 0 0"/>
              <a:gd name="G22" fmla="+- 270 0 0"/>
              <a:gd name="G23" fmla="+- 90 0 0"/>
              <a:gd name="G24" fmla="+- 0 0 0"/>
              <a:gd name="G25" fmla="+- 90 0 0"/>
              <a:gd name="G26" fmla="+- 90 0 0"/>
              <a:gd name="G27" fmla="+- 9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3571"/>
                </a:moveTo>
                <a:lnTo>
                  <a:pt x="594" y="3571"/>
                </a:lnTo>
                <a:lnTo>
                  <a:pt x="180" y="90"/>
                </a:lnTo>
                <a:lnTo>
                  <a:pt x="594" y="3571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9360" cap="rnd">
            <a:solidFill>
              <a:srgbClr val="000000"/>
            </a:solidFill>
            <a:prstDash val="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7"/>
          <p:cNvGrpSpPr/>
          <p:nvPr/>
        </p:nvGrpSpPr>
        <p:grpSpPr>
          <a:xfrm>
            <a:off x="5886463" y="2214554"/>
            <a:ext cx="614363" cy="3078182"/>
            <a:chOff x="5815025" y="2214554"/>
            <a:chExt cx="614363" cy="3078182"/>
          </a:xfrm>
        </p:grpSpPr>
        <p:sp>
          <p:nvSpPr>
            <p:cNvPr id="24" name="Oval 23"/>
            <p:cNvSpPr/>
            <p:nvPr/>
          </p:nvSpPr>
          <p:spPr bwMode="auto">
            <a:xfrm>
              <a:off x="5929322" y="2214554"/>
              <a:ext cx="500066" cy="271464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20482" name="Rectangle 2"/>
            <p:cNvSpPr>
              <a:spLocks noChangeArrowheads="1"/>
            </p:cNvSpPr>
            <p:nvPr/>
          </p:nvSpPr>
          <p:spPr bwMode="auto">
            <a:xfrm>
              <a:off x="5815025" y="4929198"/>
              <a:ext cx="471487" cy="363538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lnSpc>
                  <a:spcPct val="100000"/>
                </a:lnSpc>
                <a:tabLst>
                  <a:tab pos="457200" algn="l"/>
                </a:tabLst>
              </a:pPr>
              <a:r>
                <a:rPr lang="en-US" dirty="0" smtClean="0">
                  <a:solidFill>
                    <a:srgbClr val="000000"/>
                  </a:solidFill>
                  <a:cs typeface="DejaVu Sans" charset="0"/>
                </a:rPr>
                <a:t>CP: N2</a:t>
              </a:r>
            </a:p>
            <a:p>
              <a:pPr>
                <a:lnSpc>
                  <a:spcPct val="100000"/>
                </a:lnSpc>
                <a:tabLst>
                  <a:tab pos="457200" algn="l"/>
                </a:tabLst>
              </a:pPr>
              <a:r>
                <a:rPr lang="en-US" dirty="0" smtClean="0">
                  <a:solidFill>
                    <a:srgbClr val="000000"/>
                  </a:solidFill>
                  <a:cs typeface="DejaVu Sans" charset="0"/>
                </a:rPr>
                <a:t>UP: N3</a:t>
              </a:r>
              <a:endParaRPr lang="en-US" dirty="0">
                <a:solidFill>
                  <a:srgbClr val="000000"/>
                </a:solidFill>
                <a:cs typeface="DejaVu Sans" charset="0"/>
              </a:endParaRPr>
            </a:p>
          </p:txBody>
        </p:sp>
      </p:grp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4282" y="146050"/>
            <a:ext cx="8469343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Access Independence &amp; Protocol Harmonization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-95250" y="6530975"/>
            <a:ext cx="377825" cy="36195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936875"/>
            <a:ext cx="1009650" cy="1776413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</p:pic>
      <p:grpSp>
        <p:nvGrpSpPr>
          <p:cNvPr id="3" name="Group 25"/>
          <p:cNvGrpSpPr/>
          <p:nvPr/>
        </p:nvGrpSpPr>
        <p:grpSpPr>
          <a:xfrm>
            <a:off x="1500188" y="2651125"/>
            <a:ext cx="5715000" cy="1828800"/>
            <a:chOff x="1500188" y="2651125"/>
            <a:chExt cx="5715000" cy="1828800"/>
          </a:xfrm>
        </p:grpSpPr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 flipV="1">
              <a:off x="5429250" y="2651125"/>
              <a:ext cx="1785938" cy="1350963"/>
            </a:xfrm>
            <a:prstGeom prst="line">
              <a:avLst/>
            </a:prstGeom>
            <a:noFill/>
            <a:ln w="9360" cap="flat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1500188" y="3929063"/>
              <a:ext cx="2428875" cy="1587"/>
            </a:xfrm>
            <a:prstGeom prst="line">
              <a:avLst/>
            </a:prstGeom>
            <a:noFill/>
            <a:ln w="9360" cap="flat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2049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25888" y="3500438"/>
              <a:ext cx="1501775" cy="979487"/>
            </a:xfrm>
            <a:prstGeom prst="rect">
              <a:avLst/>
            </a:prstGeom>
            <a:noFill/>
            <a:ln w="9360" cap="flat">
              <a:noFill/>
              <a:round/>
              <a:headEnd/>
              <a:tailEnd/>
            </a:ln>
            <a:effectLst/>
          </p:spPr>
        </p:pic>
      </p:grpSp>
      <p:grpSp>
        <p:nvGrpSpPr>
          <p:cNvPr id="4" name="Group 24"/>
          <p:cNvGrpSpPr/>
          <p:nvPr/>
        </p:nvGrpSpPr>
        <p:grpSpPr>
          <a:xfrm>
            <a:off x="1498600" y="2000250"/>
            <a:ext cx="5788025" cy="1357313"/>
            <a:chOff x="1498600" y="2000250"/>
            <a:chExt cx="5788025" cy="1357313"/>
          </a:xfrm>
        </p:grpSpPr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>
              <a:off x="2143125" y="2498725"/>
              <a:ext cx="5143500" cy="1588"/>
            </a:xfrm>
            <a:prstGeom prst="line">
              <a:avLst/>
            </a:prstGeom>
            <a:noFill/>
            <a:ln w="9360" cap="flat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20492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25888" y="2000250"/>
              <a:ext cx="1501775" cy="979488"/>
            </a:xfrm>
            <a:prstGeom prst="rect">
              <a:avLst/>
            </a:prstGeom>
            <a:noFill/>
            <a:ln w="9360" cap="flat">
              <a:noFill/>
              <a:round/>
              <a:headEnd/>
              <a:tailEnd/>
            </a:ln>
            <a:effectLst/>
          </p:spPr>
        </p:pic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 flipH="1">
              <a:off x="1498600" y="2500313"/>
              <a:ext cx="646113" cy="857250"/>
            </a:xfrm>
            <a:prstGeom prst="line">
              <a:avLst/>
            </a:prstGeom>
            <a:noFill/>
            <a:ln w="9360" cap="flat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1357313" y="2855913"/>
            <a:ext cx="6000750" cy="3071812"/>
            <a:chOff x="1357313" y="2855913"/>
            <a:chExt cx="6000750" cy="3071812"/>
          </a:xfrm>
        </p:grpSpPr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 flipV="1">
              <a:off x="5429250" y="2855913"/>
              <a:ext cx="1928813" cy="2628900"/>
            </a:xfrm>
            <a:prstGeom prst="line">
              <a:avLst/>
            </a:prstGeom>
            <a:noFill/>
            <a:ln w="9360" cap="flat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20495" name="Picture 1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46525" y="5037138"/>
              <a:ext cx="1481138" cy="890587"/>
            </a:xfrm>
            <a:prstGeom prst="rect">
              <a:avLst/>
            </a:prstGeom>
            <a:noFill/>
            <a:ln w="9360" cap="flat">
              <a:noFill/>
              <a:round/>
              <a:headEnd/>
              <a:tailEnd/>
            </a:ln>
            <a:effectLst/>
          </p:spPr>
        </p:pic>
        <p:sp>
          <p:nvSpPr>
            <p:cNvPr id="20496" name="Line 16"/>
            <p:cNvSpPr>
              <a:spLocks noChangeShapeType="1"/>
            </p:cNvSpPr>
            <p:nvPr/>
          </p:nvSpPr>
          <p:spPr bwMode="auto">
            <a:xfrm>
              <a:off x="2000250" y="5499100"/>
              <a:ext cx="2000250" cy="1588"/>
            </a:xfrm>
            <a:prstGeom prst="line">
              <a:avLst/>
            </a:prstGeom>
            <a:noFill/>
            <a:ln w="9360" cap="flat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>
              <a:off x="1357313" y="4572000"/>
              <a:ext cx="642937" cy="928688"/>
            </a:xfrm>
            <a:prstGeom prst="line">
              <a:avLst/>
            </a:prstGeom>
            <a:noFill/>
            <a:ln w="9360" cap="flat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0498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2000240"/>
            <a:ext cx="1501775" cy="97948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</p:pic>
      <p:grpSp>
        <p:nvGrpSpPr>
          <p:cNvPr id="6" name="Group 28"/>
          <p:cNvGrpSpPr/>
          <p:nvPr/>
        </p:nvGrpSpPr>
        <p:grpSpPr>
          <a:xfrm>
            <a:off x="784225" y="1285875"/>
            <a:ext cx="6789738" cy="1430338"/>
            <a:chOff x="784225" y="1285875"/>
            <a:chExt cx="6789738" cy="1430338"/>
          </a:xfrm>
        </p:grpSpPr>
        <p:sp>
          <p:nvSpPr>
            <p:cNvPr id="20499" name="Line 19"/>
            <p:cNvSpPr>
              <a:spLocks noChangeShapeType="1"/>
            </p:cNvSpPr>
            <p:nvPr/>
          </p:nvSpPr>
          <p:spPr bwMode="auto">
            <a:xfrm flipV="1">
              <a:off x="784225" y="1570038"/>
              <a:ext cx="1588" cy="1146175"/>
            </a:xfrm>
            <a:prstGeom prst="line">
              <a:avLst/>
            </a:prstGeom>
            <a:noFill/>
            <a:ln w="9360" cap="rnd">
              <a:solidFill>
                <a:srgbClr val="000000"/>
              </a:solidFill>
              <a:prstDash val="lgDashDot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0" name="Line 20"/>
            <p:cNvSpPr>
              <a:spLocks noChangeShapeType="1"/>
            </p:cNvSpPr>
            <p:nvPr/>
          </p:nvSpPr>
          <p:spPr bwMode="auto">
            <a:xfrm flipH="1">
              <a:off x="7569200" y="1571625"/>
              <a:ext cx="4763" cy="428625"/>
            </a:xfrm>
            <a:prstGeom prst="line">
              <a:avLst/>
            </a:prstGeom>
            <a:noFill/>
            <a:ln w="9360" cap="rnd">
              <a:solidFill>
                <a:srgbClr val="000000"/>
              </a:solidFill>
              <a:prstDash val="lgDashDot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Line 21"/>
            <p:cNvSpPr>
              <a:spLocks noChangeShapeType="1"/>
            </p:cNvSpPr>
            <p:nvPr/>
          </p:nvSpPr>
          <p:spPr bwMode="auto">
            <a:xfrm>
              <a:off x="785813" y="1571625"/>
              <a:ext cx="6786562" cy="1588"/>
            </a:xfrm>
            <a:prstGeom prst="line">
              <a:avLst/>
            </a:prstGeom>
            <a:noFill/>
            <a:ln w="9360" cap="rnd">
              <a:solidFill>
                <a:srgbClr val="000000"/>
              </a:solidFill>
              <a:prstDash val="lgDashDot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2" name="Rectangle 22"/>
            <p:cNvSpPr>
              <a:spLocks noChangeArrowheads="1"/>
            </p:cNvSpPr>
            <p:nvPr/>
          </p:nvSpPr>
          <p:spPr bwMode="auto">
            <a:xfrm>
              <a:off x="6003925" y="1285875"/>
              <a:ext cx="471488" cy="363538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lnSpc>
                  <a:spcPct val="100000"/>
                </a:lnSpc>
                <a:tabLst>
                  <a:tab pos="457200" algn="l"/>
                </a:tabLst>
              </a:pPr>
              <a:r>
                <a:rPr lang="en-US" dirty="0">
                  <a:solidFill>
                    <a:srgbClr val="000000"/>
                  </a:solidFill>
                  <a:cs typeface="DejaVu Sans" charset="0"/>
                </a:rPr>
                <a:t>N1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143247"/>
            <a:ext cx="4040188" cy="2697163"/>
          </a:xfrm>
        </p:spPr>
        <p:txBody>
          <a:bodyPr>
            <a:normAutofit/>
          </a:bodyPr>
          <a:lstStyle/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Functional entities</a:t>
            </a:r>
          </a:p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Single Core</a:t>
            </a:r>
          </a:p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Dedicated protocols</a:t>
            </a:r>
          </a:p>
          <a:p>
            <a:pPr marL="342900" lvl="1" indent="-341313" defTabSz="457200" fontAlgn="base" hangingPunct="0"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35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lvl="1" indent="-341313" defTabSz="457200" fontAlgn="base" hangingPunct="0"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35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143247"/>
            <a:ext cx="4041775" cy="3429001"/>
          </a:xfrm>
        </p:spPr>
        <p:txBody>
          <a:bodyPr>
            <a:normAutofit lnSpcReduction="10000"/>
          </a:bodyPr>
          <a:lstStyle/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Services</a:t>
            </a:r>
          </a:p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Virtual Core </a:t>
            </a:r>
          </a:p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Internal Communication: APIs</a:t>
            </a:r>
          </a:p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Harmonized protocols</a:t>
            </a:r>
          </a:p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Function/service exposure</a:t>
            </a:r>
          </a:p>
          <a:p>
            <a:pPr marL="342900" lvl="1" indent="-341313" defTabSz="457200" fontAlgn="base" hangingPunct="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  <a:buClr>
                <a:srgbClr val="A5A5E9"/>
              </a:buClr>
              <a:buSzPct val="100000"/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2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CP / UP Separation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8950" y="-24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Transformation of the Core Network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71472" y="1214422"/>
            <a:ext cx="2000211" cy="1428760"/>
            <a:chOff x="500070" y="1785926"/>
            <a:chExt cx="1357286" cy="785818"/>
          </a:xfrm>
        </p:grpSpPr>
        <p:sp>
          <p:nvSpPr>
            <p:cNvPr id="10" name="Parallelogram 9"/>
            <p:cNvSpPr/>
            <p:nvPr/>
          </p:nvSpPr>
          <p:spPr>
            <a:xfrm>
              <a:off x="857224" y="1785926"/>
              <a:ext cx="1000132" cy="785818"/>
            </a:xfrm>
            <a:prstGeom prst="parallelogram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8"/>
            <p:cNvGrpSpPr/>
            <p:nvPr/>
          </p:nvGrpSpPr>
          <p:grpSpPr>
            <a:xfrm>
              <a:off x="1142976" y="1857370"/>
              <a:ext cx="500066" cy="642944"/>
              <a:chOff x="3571868" y="3571876"/>
              <a:chExt cx="1000132" cy="1143008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3571868" y="3929066"/>
                <a:ext cx="214314" cy="2857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4143372" y="3571876"/>
                <a:ext cx="214314" cy="2857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4357686" y="4143380"/>
                <a:ext cx="214314" cy="2857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4000496" y="4429132"/>
                <a:ext cx="214314" cy="2857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" name="Straight Connector 50"/>
              <p:cNvCxnSpPr>
                <a:stCxn id="47" idx="3"/>
                <a:endCxn id="50" idx="1"/>
              </p:cNvCxnSpPr>
              <p:nvPr/>
            </p:nvCxnSpPr>
            <p:spPr>
              <a:xfrm>
                <a:off x="3786182" y="4071942"/>
                <a:ext cx="214314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>
                <a:stCxn id="47" idx="3"/>
              </p:cNvCxnSpPr>
              <p:nvPr/>
            </p:nvCxnSpPr>
            <p:spPr>
              <a:xfrm flipV="1">
                <a:off x="3786182" y="3714752"/>
                <a:ext cx="357190" cy="35719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>
                <a:stCxn id="48" idx="2"/>
                <a:endCxn id="50" idx="0"/>
              </p:cNvCxnSpPr>
              <p:nvPr/>
            </p:nvCxnSpPr>
            <p:spPr>
              <a:xfrm rot="5400000">
                <a:off x="3893339" y="4071942"/>
                <a:ext cx="571504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>
                <a:stCxn id="48" idx="2"/>
                <a:endCxn id="49" idx="0"/>
              </p:cNvCxnSpPr>
              <p:nvPr/>
            </p:nvCxnSpPr>
            <p:spPr>
              <a:xfrm rot="16200000" flipH="1">
                <a:off x="4214810" y="3893347"/>
                <a:ext cx="285752" cy="21431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7"/>
            <p:cNvGrpSpPr/>
            <p:nvPr/>
          </p:nvGrpSpPr>
          <p:grpSpPr>
            <a:xfrm>
              <a:off x="500070" y="1857364"/>
              <a:ext cx="214320" cy="500066"/>
              <a:chOff x="2151820" y="2857496"/>
              <a:chExt cx="378972" cy="714380"/>
            </a:xfrm>
          </p:grpSpPr>
          <p:sp>
            <p:nvSpPr>
              <p:cNvPr id="14" name="Line 85"/>
              <p:cNvSpPr>
                <a:spLocks noChangeShapeType="1"/>
              </p:cNvSpPr>
              <p:nvPr/>
            </p:nvSpPr>
            <p:spPr bwMode="auto">
              <a:xfrm>
                <a:off x="2339128" y="3033644"/>
                <a:ext cx="4357" cy="538232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Oval 86"/>
              <p:cNvSpPr>
                <a:spLocks noChangeArrowheads="1"/>
              </p:cNvSpPr>
              <p:nvPr/>
            </p:nvSpPr>
            <p:spPr bwMode="auto">
              <a:xfrm>
                <a:off x="2182313" y="2961880"/>
                <a:ext cx="317988" cy="71764"/>
              </a:xfrm>
              <a:prstGeom prst="ellips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87"/>
              <p:cNvSpPr>
                <a:spLocks noChangeShapeType="1"/>
              </p:cNvSpPr>
              <p:nvPr/>
            </p:nvSpPr>
            <p:spPr bwMode="auto">
              <a:xfrm flipH="1">
                <a:off x="2151820" y="3033644"/>
                <a:ext cx="152461" cy="44363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Line 88"/>
              <p:cNvSpPr>
                <a:spLocks noChangeShapeType="1"/>
              </p:cNvSpPr>
              <p:nvPr/>
            </p:nvSpPr>
            <p:spPr bwMode="auto">
              <a:xfrm>
                <a:off x="2378331" y="3033644"/>
                <a:ext cx="152461" cy="446896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Line 89"/>
              <p:cNvSpPr>
                <a:spLocks noChangeShapeType="1"/>
              </p:cNvSpPr>
              <p:nvPr/>
            </p:nvSpPr>
            <p:spPr bwMode="auto">
              <a:xfrm flipH="1" flipV="1">
                <a:off x="2186668" y="3379417"/>
                <a:ext cx="152461" cy="71764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Line 90"/>
              <p:cNvSpPr>
                <a:spLocks noChangeShapeType="1"/>
              </p:cNvSpPr>
              <p:nvPr/>
            </p:nvSpPr>
            <p:spPr bwMode="auto">
              <a:xfrm flipV="1">
                <a:off x="2339128" y="3379417"/>
                <a:ext cx="156815" cy="71764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Line 91"/>
              <p:cNvSpPr>
                <a:spLocks noChangeShapeType="1"/>
              </p:cNvSpPr>
              <p:nvPr/>
            </p:nvSpPr>
            <p:spPr bwMode="auto">
              <a:xfrm flipH="1" flipV="1">
                <a:off x="2208449" y="3314177"/>
                <a:ext cx="130679" cy="4893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Line 92"/>
              <p:cNvSpPr>
                <a:spLocks noChangeShapeType="1"/>
              </p:cNvSpPr>
              <p:nvPr/>
            </p:nvSpPr>
            <p:spPr bwMode="auto">
              <a:xfrm flipV="1">
                <a:off x="2339128" y="3314177"/>
                <a:ext cx="135037" cy="4893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93"/>
              <p:cNvSpPr>
                <a:spLocks/>
              </p:cNvSpPr>
              <p:nvPr/>
            </p:nvSpPr>
            <p:spPr bwMode="auto">
              <a:xfrm>
                <a:off x="2234585" y="3242413"/>
                <a:ext cx="217799" cy="45668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24" y="14"/>
                  </a:cxn>
                  <a:cxn ang="0">
                    <a:pos x="0" y="0"/>
                  </a:cxn>
                </a:cxnLst>
                <a:rect l="0" t="0" r="r" b="b"/>
                <a:pathLst>
                  <a:path w="50" h="14">
                    <a:moveTo>
                      <a:pt x="50" y="0"/>
                    </a:moveTo>
                    <a:lnTo>
                      <a:pt x="24" y="14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94"/>
              <p:cNvSpPr>
                <a:spLocks/>
              </p:cNvSpPr>
              <p:nvPr/>
            </p:nvSpPr>
            <p:spPr bwMode="auto">
              <a:xfrm>
                <a:off x="2256363" y="3180433"/>
                <a:ext cx="174239" cy="326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10"/>
                  </a:cxn>
                  <a:cxn ang="0">
                    <a:pos x="40" y="0"/>
                  </a:cxn>
                </a:cxnLst>
                <a:rect l="0" t="0" r="r" b="b"/>
                <a:pathLst>
                  <a:path w="40" h="10">
                    <a:moveTo>
                      <a:pt x="0" y="0"/>
                    </a:moveTo>
                    <a:lnTo>
                      <a:pt x="19" y="10"/>
                    </a:lnTo>
                    <a:lnTo>
                      <a:pt x="4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95"/>
              <p:cNvSpPr>
                <a:spLocks/>
              </p:cNvSpPr>
              <p:nvPr/>
            </p:nvSpPr>
            <p:spPr bwMode="auto">
              <a:xfrm>
                <a:off x="2278145" y="3121717"/>
                <a:ext cx="130679" cy="2283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4" y="7"/>
                  </a:cxn>
                  <a:cxn ang="0">
                    <a:pos x="0" y="0"/>
                  </a:cxn>
                </a:cxnLst>
                <a:rect l="0" t="0" r="r" b="b"/>
                <a:pathLst>
                  <a:path w="30" h="7">
                    <a:moveTo>
                      <a:pt x="30" y="0"/>
                    </a:moveTo>
                    <a:lnTo>
                      <a:pt x="14" y="7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Line 96"/>
              <p:cNvSpPr>
                <a:spLocks noChangeShapeType="1"/>
              </p:cNvSpPr>
              <p:nvPr/>
            </p:nvSpPr>
            <p:spPr bwMode="auto">
              <a:xfrm>
                <a:off x="2339128" y="2925997"/>
                <a:ext cx="435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Line 97"/>
              <p:cNvSpPr>
                <a:spLocks noChangeShapeType="1"/>
              </p:cNvSpPr>
              <p:nvPr/>
            </p:nvSpPr>
            <p:spPr bwMode="auto">
              <a:xfrm>
                <a:off x="2252009" y="2922736"/>
                <a:ext cx="435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Line 98"/>
              <p:cNvSpPr>
                <a:spLocks noChangeShapeType="1"/>
              </p:cNvSpPr>
              <p:nvPr/>
            </p:nvSpPr>
            <p:spPr bwMode="auto">
              <a:xfrm>
                <a:off x="2426248" y="2922736"/>
                <a:ext cx="435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Line 99"/>
              <p:cNvSpPr>
                <a:spLocks noChangeShapeType="1"/>
              </p:cNvSpPr>
              <p:nvPr/>
            </p:nvSpPr>
            <p:spPr bwMode="auto">
              <a:xfrm>
                <a:off x="2208449" y="2870544"/>
                <a:ext cx="435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Line 100"/>
              <p:cNvSpPr>
                <a:spLocks noChangeShapeType="1"/>
              </p:cNvSpPr>
              <p:nvPr/>
            </p:nvSpPr>
            <p:spPr bwMode="auto">
              <a:xfrm>
                <a:off x="2469808" y="2870544"/>
                <a:ext cx="435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101"/>
              <p:cNvSpPr>
                <a:spLocks noChangeShapeType="1"/>
              </p:cNvSpPr>
              <p:nvPr/>
            </p:nvSpPr>
            <p:spPr bwMode="auto">
              <a:xfrm>
                <a:off x="2304280" y="2857496"/>
                <a:ext cx="435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102"/>
              <p:cNvSpPr>
                <a:spLocks noChangeShapeType="1"/>
              </p:cNvSpPr>
              <p:nvPr/>
            </p:nvSpPr>
            <p:spPr bwMode="auto">
              <a:xfrm>
                <a:off x="2391400" y="2857496"/>
                <a:ext cx="435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Line 103"/>
              <p:cNvSpPr>
                <a:spLocks noChangeShapeType="1"/>
              </p:cNvSpPr>
              <p:nvPr/>
            </p:nvSpPr>
            <p:spPr bwMode="auto">
              <a:xfrm flipH="1" flipV="1">
                <a:off x="2339128" y="3363106"/>
                <a:ext cx="156815" cy="1631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04"/>
              <p:cNvSpPr>
                <a:spLocks/>
              </p:cNvSpPr>
              <p:nvPr/>
            </p:nvSpPr>
            <p:spPr bwMode="auto">
              <a:xfrm>
                <a:off x="2208449" y="3314177"/>
                <a:ext cx="265716" cy="137004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30" y="42"/>
                  </a:cxn>
                  <a:cxn ang="0">
                    <a:pos x="0" y="0"/>
                  </a:cxn>
                </a:cxnLst>
                <a:rect l="0" t="0" r="r" b="b"/>
                <a:pathLst>
                  <a:path w="61" h="42">
                    <a:moveTo>
                      <a:pt x="61" y="0"/>
                    </a:moveTo>
                    <a:lnTo>
                      <a:pt x="30" y="42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Line 105"/>
              <p:cNvSpPr>
                <a:spLocks noChangeShapeType="1"/>
              </p:cNvSpPr>
              <p:nvPr/>
            </p:nvSpPr>
            <p:spPr bwMode="auto">
              <a:xfrm flipV="1">
                <a:off x="2186668" y="3363106"/>
                <a:ext cx="152461" cy="1631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06"/>
              <p:cNvSpPr>
                <a:spLocks noChangeShapeType="1"/>
              </p:cNvSpPr>
              <p:nvPr/>
            </p:nvSpPr>
            <p:spPr bwMode="auto">
              <a:xfrm flipV="1">
                <a:off x="2339128" y="3242413"/>
                <a:ext cx="113255" cy="12069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07"/>
              <p:cNvSpPr>
                <a:spLocks noChangeShapeType="1"/>
              </p:cNvSpPr>
              <p:nvPr/>
            </p:nvSpPr>
            <p:spPr bwMode="auto">
              <a:xfrm>
                <a:off x="2339128" y="3288081"/>
                <a:ext cx="135037" cy="26096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Line 108"/>
              <p:cNvSpPr>
                <a:spLocks noChangeShapeType="1"/>
              </p:cNvSpPr>
              <p:nvPr/>
            </p:nvSpPr>
            <p:spPr bwMode="auto">
              <a:xfrm>
                <a:off x="2234585" y="3242413"/>
                <a:ext cx="104543" cy="12069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Line 109"/>
              <p:cNvSpPr>
                <a:spLocks noChangeShapeType="1"/>
              </p:cNvSpPr>
              <p:nvPr/>
            </p:nvSpPr>
            <p:spPr bwMode="auto">
              <a:xfrm flipH="1">
                <a:off x="2208449" y="3288081"/>
                <a:ext cx="130679" cy="26096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Line 110"/>
              <p:cNvSpPr>
                <a:spLocks noChangeShapeType="1"/>
              </p:cNvSpPr>
              <p:nvPr/>
            </p:nvSpPr>
            <p:spPr bwMode="auto">
              <a:xfrm flipH="1">
                <a:off x="2339128" y="3180433"/>
                <a:ext cx="91477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111"/>
              <p:cNvSpPr>
                <a:spLocks noChangeShapeType="1"/>
              </p:cNvSpPr>
              <p:nvPr/>
            </p:nvSpPr>
            <p:spPr bwMode="auto">
              <a:xfrm>
                <a:off x="2339128" y="3213053"/>
                <a:ext cx="113255" cy="29359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Line 112"/>
              <p:cNvSpPr>
                <a:spLocks noChangeShapeType="1"/>
              </p:cNvSpPr>
              <p:nvPr/>
            </p:nvSpPr>
            <p:spPr bwMode="auto">
              <a:xfrm>
                <a:off x="2256363" y="3180433"/>
                <a:ext cx="82765" cy="10764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Line 113"/>
              <p:cNvSpPr>
                <a:spLocks noChangeShapeType="1"/>
              </p:cNvSpPr>
              <p:nvPr/>
            </p:nvSpPr>
            <p:spPr bwMode="auto">
              <a:xfrm flipH="1">
                <a:off x="2237474" y="3213053"/>
                <a:ext cx="104542" cy="29359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Line 114"/>
              <p:cNvSpPr>
                <a:spLocks noChangeShapeType="1"/>
              </p:cNvSpPr>
              <p:nvPr/>
            </p:nvSpPr>
            <p:spPr bwMode="auto">
              <a:xfrm flipH="1">
                <a:off x="2339128" y="3121717"/>
                <a:ext cx="69696" cy="91336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Line 115"/>
              <p:cNvSpPr>
                <a:spLocks noChangeShapeType="1"/>
              </p:cNvSpPr>
              <p:nvPr/>
            </p:nvSpPr>
            <p:spPr bwMode="auto">
              <a:xfrm>
                <a:off x="2339128" y="3144552"/>
                <a:ext cx="91477" cy="3588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Line 116"/>
              <p:cNvSpPr>
                <a:spLocks noChangeShapeType="1"/>
              </p:cNvSpPr>
              <p:nvPr/>
            </p:nvSpPr>
            <p:spPr bwMode="auto">
              <a:xfrm>
                <a:off x="2278145" y="3121717"/>
                <a:ext cx="60984" cy="91336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Line 117"/>
              <p:cNvSpPr>
                <a:spLocks noChangeShapeType="1"/>
              </p:cNvSpPr>
              <p:nvPr/>
            </p:nvSpPr>
            <p:spPr bwMode="auto">
              <a:xfrm flipH="1">
                <a:off x="2256363" y="3144552"/>
                <a:ext cx="82765" cy="3588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13" name="Straight Connector 12"/>
            <p:cNvCxnSpPr/>
            <p:nvPr/>
          </p:nvCxnSpPr>
          <p:spPr>
            <a:xfrm rot="16200000" flipH="1">
              <a:off x="816090" y="2010098"/>
              <a:ext cx="52030" cy="2854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4857752" y="1142984"/>
            <a:ext cx="2714644" cy="1900469"/>
            <a:chOff x="4857752" y="1742845"/>
            <a:chExt cx="1857388" cy="1216911"/>
          </a:xfrm>
        </p:grpSpPr>
        <p:grpSp>
          <p:nvGrpSpPr>
            <p:cNvPr id="56" name="Group 55"/>
            <p:cNvGrpSpPr/>
            <p:nvPr/>
          </p:nvGrpSpPr>
          <p:grpSpPr>
            <a:xfrm>
              <a:off x="5643570" y="2285992"/>
              <a:ext cx="1071570" cy="673764"/>
              <a:chOff x="3857620" y="3541054"/>
              <a:chExt cx="1071570" cy="673764"/>
            </a:xfrm>
          </p:grpSpPr>
          <p:sp>
            <p:nvSpPr>
              <p:cNvPr id="114" name="Cloud 53"/>
              <p:cNvSpPr/>
              <p:nvPr/>
            </p:nvSpPr>
            <p:spPr>
              <a:xfrm>
                <a:off x="3857620" y="3541054"/>
                <a:ext cx="1071570" cy="673764"/>
              </a:xfrm>
              <a:prstGeom prst="cloud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5" name="Group 207"/>
              <p:cNvGrpSpPr/>
              <p:nvPr/>
            </p:nvGrpSpPr>
            <p:grpSpPr>
              <a:xfrm>
                <a:off x="4046249" y="3716034"/>
                <a:ext cx="642942" cy="357370"/>
                <a:chOff x="3286116" y="4071942"/>
                <a:chExt cx="1071570" cy="571504"/>
              </a:xfrm>
            </p:grpSpPr>
            <p:cxnSp>
              <p:nvCxnSpPr>
                <p:cNvPr id="116" name="Straight Connector 115"/>
                <p:cNvCxnSpPr/>
                <p:nvPr/>
              </p:nvCxnSpPr>
              <p:spPr>
                <a:xfrm>
                  <a:off x="3286116" y="4357694"/>
                  <a:ext cx="1071570" cy="158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7" name="Group 162"/>
                <p:cNvGrpSpPr/>
                <p:nvPr/>
              </p:nvGrpSpPr>
              <p:grpSpPr>
                <a:xfrm>
                  <a:off x="3357554" y="4071942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30" name="Rectangle 129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1" name="Straight Connector 130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8" name="Group 163"/>
                <p:cNvGrpSpPr/>
                <p:nvPr/>
              </p:nvGrpSpPr>
              <p:grpSpPr>
                <a:xfrm>
                  <a:off x="3714744" y="4071942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28" name="Rectangle 127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29" name="Straight Connector 128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9" name="Group 166"/>
                <p:cNvGrpSpPr/>
                <p:nvPr/>
              </p:nvGrpSpPr>
              <p:grpSpPr>
                <a:xfrm>
                  <a:off x="4071934" y="4071942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26" name="Rectangle 125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27" name="Straight Connector 126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0" name="Group 169"/>
                <p:cNvGrpSpPr/>
                <p:nvPr/>
              </p:nvGrpSpPr>
              <p:grpSpPr>
                <a:xfrm rot="10800000">
                  <a:off x="3509954" y="4357694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24" name="Rectangle 123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25" name="Straight Connector 124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Group 172"/>
                <p:cNvGrpSpPr/>
                <p:nvPr/>
              </p:nvGrpSpPr>
              <p:grpSpPr>
                <a:xfrm flipH="1" flipV="1">
                  <a:off x="3929058" y="4357694"/>
                  <a:ext cx="71438" cy="285752"/>
                  <a:chOff x="3357554" y="4071942"/>
                  <a:chExt cx="71438" cy="285752"/>
                </a:xfrm>
              </p:grpSpPr>
              <p:sp>
                <p:nvSpPr>
                  <p:cNvPr id="122" name="Rectangle 121"/>
                  <p:cNvSpPr/>
                  <p:nvPr/>
                </p:nvSpPr>
                <p:spPr>
                  <a:xfrm>
                    <a:off x="3357554" y="4071942"/>
                    <a:ext cx="71438" cy="7143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23" name="Straight Connector 122"/>
                  <p:cNvCxnSpPr/>
                  <p:nvPr/>
                </p:nvCxnSpPr>
                <p:spPr>
                  <a:xfrm rot="16200000" flipH="1">
                    <a:off x="3286116" y="4250537"/>
                    <a:ext cx="214314" cy="0"/>
                  </a:xfrm>
                  <a:prstGeom prst="line">
                    <a:avLst/>
                  </a:prstGeom>
                  <a:ln w="127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7" name="Group 435"/>
            <p:cNvGrpSpPr/>
            <p:nvPr/>
          </p:nvGrpSpPr>
          <p:grpSpPr>
            <a:xfrm>
              <a:off x="4857752" y="2296266"/>
              <a:ext cx="301356" cy="545633"/>
              <a:chOff x="5500168" y="1643050"/>
              <a:chExt cx="301356" cy="545633"/>
            </a:xfrm>
          </p:grpSpPr>
          <p:pic>
            <p:nvPicPr>
              <p:cNvPr id="87" name="Picture 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557054" y="1643050"/>
                <a:ext cx="244470" cy="244470"/>
              </a:xfrm>
              <a:prstGeom prst="rect">
                <a:avLst/>
              </a:prstGeom>
              <a:noFill/>
              <a:ln w="9360" cap="flat">
                <a:noFill/>
                <a:round/>
                <a:headEnd/>
                <a:tailEnd/>
              </a:ln>
              <a:effectLst/>
            </p:spPr>
          </p:pic>
          <p:grpSp>
            <p:nvGrpSpPr>
              <p:cNvPr id="88" name="Group 355"/>
              <p:cNvGrpSpPr/>
              <p:nvPr/>
            </p:nvGrpSpPr>
            <p:grpSpPr>
              <a:xfrm>
                <a:off x="5500168" y="1831493"/>
                <a:ext cx="285725" cy="357190"/>
                <a:chOff x="2428860" y="3586164"/>
                <a:chExt cx="124640" cy="261940"/>
              </a:xfrm>
            </p:grpSpPr>
            <p:sp>
              <p:nvSpPr>
                <p:cNvPr id="89" name="Line 85"/>
                <p:cNvSpPr>
                  <a:spLocks noChangeShapeType="1"/>
                </p:cNvSpPr>
                <p:nvPr/>
              </p:nvSpPr>
              <p:spPr bwMode="auto">
                <a:xfrm>
                  <a:off x="2490464" y="3586164"/>
                  <a:ext cx="1433" cy="261940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2428860" y="3586164"/>
                  <a:ext cx="50143" cy="21590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" name="Line 88"/>
                <p:cNvSpPr>
                  <a:spLocks noChangeShapeType="1"/>
                </p:cNvSpPr>
                <p:nvPr/>
              </p:nvSpPr>
              <p:spPr bwMode="auto">
                <a:xfrm>
                  <a:off x="2503357" y="3586164"/>
                  <a:ext cx="50143" cy="217490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" name="Line 89"/>
                <p:cNvSpPr>
                  <a:spLocks noChangeShapeType="1"/>
                </p:cNvSpPr>
                <p:nvPr/>
              </p:nvSpPr>
              <p:spPr bwMode="auto">
                <a:xfrm flipH="1" flipV="1">
                  <a:off x="2440321" y="3754440"/>
                  <a:ext cx="50143" cy="3492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2490464" y="3754440"/>
                  <a:ext cx="51575" cy="3492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Line 91"/>
                <p:cNvSpPr>
                  <a:spLocks noChangeShapeType="1"/>
                </p:cNvSpPr>
                <p:nvPr/>
              </p:nvSpPr>
              <p:spPr bwMode="auto">
                <a:xfrm flipH="1" flipV="1">
                  <a:off x="2447485" y="3722690"/>
                  <a:ext cx="42979" cy="23813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2490464" y="3722690"/>
                  <a:ext cx="44412" cy="23813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6" name="Freeform 93"/>
                <p:cNvSpPr>
                  <a:spLocks/>
                </p:cNvSpPr>
                <p:nvPr/>
              </p:nvSpPr>
              <p:spPr bwMode="auto">
                <a:xfrm>
                  <a:off x="2456081" y="3687765"/>
                  <a:ext cx="71632" cy="2222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4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14">
                      <a:moveTo>
                        <a:pt x="50" y="0"/>
                      </a:moveTo>
                      <a:lnTo>
                        <a:pt x="24" y="1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" name="Freeform 94"/>
                <p:cNvSpPr>
                  <a:spLocks/>
                </p:cNvSpPr>
                <p:nvPr/>
              </p:nvSpPr>
              <p:spPr bwMode="auto">
                <a:xfrm>
                  <a:off x="2463243" y="3657601"/>
                  <a:ext cx="57305" cy="158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10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0" h="10">
                      <a:moveTo>
                        <a:pt x="0" y="0"/>
                      </a:moveTo>
                      <a:lnTo>
                        <a:pt x="19" y="10"/>
                      </a:lnTo>
                      <a:lnTo>
                        <a:pt x="4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Freeform 95"/>
                <p:cNvSpPr>
                  <a:spLocks/>
                </p:cNvSpPr>
                <p:nvPr/>
              </p:nvSpPr>
              <p:spPr bwMode="auto">
                <a:xfrm>
                  <a:off x="2470407" y="3629026"/>
                  <a:ext cx="42979" cy="11113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14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0" h="7">
                      <a:moveTo>
                        <a:pt x="30" y="0"/>
                      </a:moveTo>
                      <a:lnTo>
                        <a:pt x="14" y="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Line 103"/>
                <p:cNvSpPr>
                  <a:spLocks noChangeShapeType="1"/>
                </p:cNvSpPr>
                <p:nvPr/>
              </p:nvSpPr>
              <p:spPr bwMode="auto">
                <a:xfrm flipH="1" flipV="1">
                  <a:off x="2490464" y="3746502"/>
                  <a:ext cx="51575" cy="793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0" name="Freeform 104"/>
                <p:cNvSpPr>
                  <a:spLocks/>
                </p:cNvSpPr>
                <p:nvPr/>
              </p:nvSpPr>
              <p:spPr bwMode="auto">
                <a:xfrm>
                  <a:off x="2447485" y="3722690"/>
                  <a:ext cx="87391" cy="66675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0" y="4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1" h="42">
                      <a:moveTo>
                        <a:pt x="61" y="0"/>
                      </a:moveTo>
                      <a:lnTo>
                        <a:pt x="30" y="4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2440322" y="3746502"/>
                  <a:ext cx="50143" cy="793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2490465" y="3687765"/>
                  <a:ext cx="37248" cy="5873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" name="Line 107"/>
                <p:cNvSpPr>
                  <a:spLocks noChangeShapeType="1"/>
                </p:cNvSpPr>
                <p:nvPr/>
              </p:nvSpPr>
              <p:spPr bwMode="auto">
                <a:xfrm>
                  <a:off x="2490465" y="3709990"/>
                  <a:ext cx="44412" cy="12700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" name="Line 108"/>
                <p:cNvSpPr>
                  <a:spLocks noChangeShapeType="1"/>
                </p:cNvSpPr>
                <p:nvPr/>
              </p:nvSpPr>
              <p:spPr bwMode="auto">
                <a:xfrm>
                  <a:off x="2456082" y="3687765"/>
                  <a:ext cx="34383" cy="5873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" name="Line 109"/>
                <p:cNvSpPr>
                  <a:spLocks noChangeShapeType="1"/>
                </p:cNvSpPr>
                <p:nvPr/>
              </p:nvSpPr>
              <p:spPr bwMode="auto">
                <a:xfrm flipH="1">
                  <a:off x="2447487" y="3709990"/>
                  <a:ext cx="42979" cy="12700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6" name="Line 110"/>
                <p:cNvSpPr>
                  <a:spLocks noChangeShapeType="1"/>
                </p:cNvSpPr>
                <p:nvPr/>
              </p:nvSpPr>
              <p:spPr bwMode="auto">
                <a:xfrm flipH="1">
                  <a:off x="2490466" y="3657601"/>
                  <a:ext cx="30086" cy="5238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" name="Line 111"/>
                <p:cNvSpPr>
                  <a:spLocks noChangeShapeType="1"/>
                </p:cNvSpPr>
                <p:nvPr/>
              </p:nvSpPr>
              <p:spPr bwMode="auto">
                <a:xfrm>
                  <a:off x="2490466" y="3673476"/>
                  <a:ext cx="37248" cy="1428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Line 112"/>
                <p:cNvSpPr>
                  <a:spLocks noChangeShapeType="1"/>
                </p:cNvSpPr>
                <p:nvPr/>
              </p:nvSpPr>
              <p:spPr bwMode="auto">
                <a:xfrm>
                  <a:off x="2463245" y="3657601"/>
                  <a:ext cx="27221" cy="5238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2456084" y="3673475"/>
                  <a:ext cx="34383" cy="1428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Line 114"/>
                <p:cNvSpPr>
                  <a:spLocks noChangeShapeType="1"/>
                </p:cNvSpPr>
                <p:nvPr/>
              </p:nvSpPr>
              <p:spPr bwMode="auto">
                <a:xfrm flipH="1">
                  <a:off x="2490467" y="3629026"/>
                  <a:ext cx="22922" cy="44450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Line 115"/>
                <p:cNvSpPr>
                  <a:spLocks noChangeShapeType="1"/>
                </p:cNvSpPr>
                <p:nvPr/>
              </p:nvSpPr>
              <p:spPr bwMode="auto">
                <a:xfrm>
                  <a:off x="2490467" y="3640139"/>
                  <a:ext cx="30086" cy="17463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Line 116"/>
                <p:cNvSpPr>
                  <a:spLocks noChangeShapeType="1"/>
                </p:cNvSpPr>
                <p:nvPr/>
              </p:nvSpPr>
              <p:spPr bwMode="auto">
                <a:xfrm>
                  <a:off x="2470410" y="3629025"/>
                  <a:ext cx="20057" cy="44450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3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2463249" y="3640128"/>
                  <a:ext cx="27221" cy="17463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cxnSp>
          <p:nvCxnSpPr>
            <p:cNvPr id="58" name="Straight Connector 57"/>
            <p:cNvCxnSpPr/>
            <p:nvPr/>
          </p:nvCxnSpPr>
          <p:spPr>
            <a:xfrm rot="10800000" flipV="1">
              <a:off x="5084366" y="2622873"/>
              <a:ext cx="562529" cy="3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100"/>
            <p:cNvGrpSpPr/>
            <p:nvPr/>
          </p:nvGrpSpPr>
          <p:grpSpPr>
            <a:xfrm>
              <a:off x="5072522" y="1742845"/>
              <a:ext cx="428658" cy="471709"/>
              <a:chOff x="5429256" y="2671539"/>
              <a:chExt cx="357190" cy="471709"/>
            </a:xfrm>
          </p:grpSpPr>
          <p:sp>
            <p:nvSpPr>
              <p:cNvPr id="61" name="Line 85"/>
              <p:cNvSpPr>
                <a:spLocks noChangeShapeType="1"/>
              </p:cNvSpPr>
              <p:nvPr/>
            </p:nvSpPr>
            <p:spPr bwMode="auto">
              <a:xfrm>
                <a:off x="5535181" y="2766486"/>
                <a:ext cx="2464" cy="376762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Line 87"/>
              <p:cNvSpPr>
                <a:spLocks noChangeShapeType="1"/>
              </p:cNvSpPr>
              <p:nvPr/>
            </p:nvSpPr>
            <p:spPr bwMode="auto">
              <a:xfrm flipH="1">
                <a:off x="5429256" y="2766486"/>
                <a:ext cx="86219" cy="31054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Line 88"/>
              <p:cNvSpPr>
                <a:spLocks noChangeShapeType="1"/>
              </p:cNvSpPr>
              <p:nvPr/>
            </p:nvSpPr>
            <p:spPr bwMode="auto">
              <a:xfrm>
                <a:off x="5557351" y="2766486"/>
                <a:ext cx="86219" cy="31282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Line 89"/>
              <p:cNvSpPr>
                <a:spLocks noChangeShapeType="1"/>
              </p:cNvSpPr>
              <p:nvPr/>
            </p:nvSpPr>
            <p:spPr bwMode="auto">
              <a:xfrm flipH="1" flipV="1">
                <a:off x="5448963" y="3008527"/>
                <a:ext cx="86219" cy="502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Line 90"/>
              <p:cNvSpPr>
                <a:spLocks noChangeShapeType="1"/>
              </p:cNvSpPr>
              <p:nvPr/>
            </p:nvSpPr>
            <p:spPr bwMode="auto">
              <a:xfrm flipV="1">
                <a:off x="5535181" y="3008527"/>
                <a:ext cx="88681" cy="502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Line 91"/>
              <p:cNvSpPr>
                <a:spLocks noChangeShapeType="1"/>
              </p:cNvSpPr>
              <p:nvPr/>
            </p:nvSpPr>
            <p:spPr bwMode="auto">
              <a:xfrm flipH="1" flipV="1">
                <a:off x="5461280" y="2962859"/>
                <a:ext cx="73901" cy="34252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Line 92"/>
              <p:cNvSpPr>
                <a:spLocks noChangeShapeType="1"/>
              </p:cNvSpPr>
              <p:nvPr/>
            </p:nvSpPr>
            <p:spPr bwMode="auto">
              <a:xfrm flipV="1">
                <a:off x="5535181" y="2962859"/>
                <a:ext cx="76365" cy="34252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93"/>
              <p:cNvSpPr>
                <a:spLocks/>
              </p:cNvSpPr>
              <p:nvPr/>
            </p:nvSpPr>
            <p:spPr bwMode="auto">
              <a:xfrm>
                <a:off x="5476061" y="2912624"/>
                <a:ext cx="123168" cy="31968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24" y="14"/>
                  </a:cxn>
                  <a:cxn ang="0">
                    <a:pos x="0" y="0"/>
                  </a:cxn>
                </a:cxnLst>
                <a:rect l="0" t="0" r="r" b="b"/>
                <a:pathLst>
                  <a:path w="50" h="14">
                    <a:moveTo>
                      <a:pt x="50" y="0"/>
                    </a:moveTo>
                    <a:lnTo>
                      <a:pt x="24" y="14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94"/>
              <p:cNvSpPr>
                <a:spLocks/>
              </p:cNvSpPr>
              <p:nvPr/>
            </p:nvSpPr>
            <p:spPr bwMode="auto">
              <a:xfrm>
                <a:off x="5488377" y="2869238"/>
                <a:ext cx="98535" cy="228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10"/>
                  </a:cxn>
                  <a:cxn ang="0">
                    <a:pos x="40" y="0"/>
                  </a:cxn>
                </a:cxnLst>
                <a:rect l="0" t="0" r="r" b="b"/>
                <a:pathLst>
                  <a:path w="40" h="10">
                    <a:moveTo>
                      <a:pt x="0" y="0"/>
                    </a:moveTo>
                    <a:lnTo>
                      <a:pt x="19" y="10"/>
                    </a:lnTo>
                    <a:lnTo>
                      <a:pt x="4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95"/>
              <p:cNvSpPr>
                <a:spLocks/>
              </p:cNvSpPr>
              <p:nvPr/>
            </p:nvSpPr>
            <p:spPr bwMode="auto">
              <a:xfrm>
                <a:off x="5500695" y="2828137"/>
                <a:ext cx="73901" cy="15984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4" y="7"/>
                  </a:cxn>
                  <a:cxn ang="0">
                    <a:pos x="0" y="0"/>
                  </a:cxn>
                </a:cxnLst>
                <a:rect l="0" t="0" r="r" b="b"/>
                <a:pathLst>
                  <a:path w="30" h="7">
                    <a:moveTo>
                      <a:pt x="30" y="0"/>
                    </a:moveTo>
                    <a:lnTo>
                      <a:pt x="14" y="7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Line 103"/>
              <p:cNvSpPr>
                <a:spLocks noChangeShapeType="1"/>
              </p:cNvSpPr>
              <p:nvPr/>
            </p:nvSpPr>
            <p:spPr bwMode="auto">
              <a:xfrm flipH="1" flipV="1">
                <a:off x="5535181" y="2997109"/>
                <a:ext cx="88681" cy="114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5461280" y="2962859"/>
                <a:ext cx="150266" cy="95903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30" y="42"/>
                  </a:cxn>
                  <a:cxn ang="0">
                    <a:pos x="0" y="0"/>
                  </a:cxn>
                </a:cxnLst>
                <a:rect l="0" t="0" r="r" b="b"/>
                <a:pathLst>
                  <a:path w="61" h="42">
                    <a:moveTo>
                      <a:pt x="61" y="0"/>
                    </a:moveTo>
                    <a:lnTo>
                      <a:pt x="30" y="42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Line 105"/>
              <p:cNvSpPr>
                <a:spLocks noChangeShapeType="1"/>
              </p:cNvSpPr>
              <p:nvPr/>
            </p:nvSpPr>
            <p:spPr bwMode="auto">
              <a:xfrm flipV="1">
                <a:off x="5448963" y="2997109"/>
                <a:ext cx="86219" cy="114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Line 106"/>
              <p:cNvSpPr>
                <a:spLocks noChangeShapeType="1"/>
              </p:cNvSpPr>
              <p:nvPr/>
            </p:nvSpPr>
            <p:spPr bwMode="auto">
              <a:xfrm flipV="1">
                <a:off x="5535181" y="2912624"/>
                <a:ext cx="64047" cy="8448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Line 107"/>
              <p:cNvSpPr>
                <a:spLocks noChangeShapeType="1"/>
              </p:cNvSpPr>
              <p:nvPr/>
            </p:nvSpPr>
            <p:spPr bwMode="auto">
              <a:xfrm>
                <a:off x="5535181" y="2944591"/>
                <a:ext cx="76365" cy="1826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Line 108"/>
              <p:cNvSpPr>
                <a:spLocks noChangeShapeType="1"/>
              </p:cNvSpPr>
              <p:nvPr/>
            </p:nvSpPr>
            <p:spPr bwMode="auto">
              <a:xfrm>
                <a:off x="5476061" y="2912624"/>
                <a:ext cx="59121" cy="8448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Line 109"/>
              <p:cNvSpPr>
                <a:spLocks noChangeShapeType="1"/>
              </p:cNvSpPr>
              <p:nvPr/>
            </p:nvSpPr>
            <p:spPr bwMode="auto">
              <a:xfrm flipH="1">
                <a:off x="5461280" y="2944591"/>
                <a:ext cx="73901" cy="18267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Line 110"/>
              <p:cNvSpPr>
                <a:spLocks noChangeShapeType="1"/>
              </p:cNvSpPr>
              <p:nvPr/>
            </p:nvSpPr>
            <p:spPr bwMode="auto">
              <a:xfrm flipH="1">
                <a:off x="5535181" y="2869238"/>
                <a:ext cx="51732" cy="7535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Line 111"/>
              <p:cNvSpPr>
                <a:spLocks noChangeShapeType="1"/>
              </p:cNvSpPr>
              <p:nvPr/>
            </p:nvSpPr>
            <p:spPr bwMode="auto">
              <a:xfrm>
                <a:off x="5535181" y="2892072"/>
                <a:ext cx="64047" cy="2055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Line 112"/>
              <p:cNvSpPr>
                <a:spLocks noChangeShapeType="1"/>
              </p:cNvSpPr>
              <p:nvPr/>
            </p:nvSpPr>
            <p:spPr bwMode="auto">
              <a:xfrm>
                <a:off x="5488377" y="2869238"/>
                <a:ext cx="46805" cy="75353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Line 113"/>
              <p:cNvSpPr>
                <a:spLocks noChangeShapeType="1"/>
              </p:cNvSpPr>
              <p:nvPr/>
            </p:nvSpPr>
            <p:spPr bwMode="auto">
              <a:xfrm flipH="1">
                <a:off x="5476061" y="2892072"/>
                <a:ext cx="59121" cy="20551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Line 114"/>
              <p:cNvSpPr>
                <a:spLocks noChangeShapeType="1"/>
              </p:cNvSpPr>
              <p:nvPr/>
            </p:nvSpPr>
            <p:spPr bwMode="auto">
              <a:xfrm flipH="1">
                <a:off x="5535181" y="2828137"/>
                <a:ext cx="39414" cy="639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Line 115"/>
              <p:cNvSpPr>
                <a:spLocks noChangeShapeType="1"/>
              </p:cNvSpPr>
              <p:nvPr/>
            </p:nvSpPr>
            <p:spPr bwMode="auto">
              <a:xfrm>
                <a:off x="5535181" y="2844121"/>
                <a:ext cx="51732" cy="251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Line 116"/>
              <p:cNvSpPr>
                <a:spLocks noChangeShapeType="1"/>
              </p:cNvSpPr>
              <p:nvPr/>
            </p:nvSpPr>
            <p:spPr bwMode="auto">
              <a:xfrm>
                <a:off x="5500695" y="2828137"/>
                <a:ext cx="34487" cy="63935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Line 117"/>
              <p:cNvSpPr>
                <a:spLocks noChangeShapeType="1"/>
              </p:cNvSpPr>
              <p:nvPr/>
            </p:nvSpPr>
            <p:spPr bwMode="auto">
              <a:xfrm flipH="1">
                <a:off x="5488377" y="2844121"/>
                <a:ext cx="46805" cy="25118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5429256" y="2671539"/>
                <a:ext cx="357190" cy="96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050" b="1" i="1" dirty="0" smtClean="0">
                    <a:latin typeface="Arial Black" pitchFamily="34" charset="0"/>
                  </a:rPr>
                  <a:t>LTE</a:t>
                </a:r>
                <a:endParaRPr lang="en-US" sz="1050" b="1" i="1" dirty="0">
                  <a:latin typeface="Arial Black" pitchFamily="34" charset="0"/>
                </a:endParaRPr>
              </a:p>
            </p:txBody>
          </p:sp>
        </p:grpSp>
        <p:cxnSp>
          <p:nvCxnSpPr>
            <p:cNvPr id="60" name="Straight Connector 59"/>
            <p:cNvCxnSpPr/>
            <p:nvPr/>
          </p:nvCxnSpPr>
          <p:spPr>
            <a:xfrm rot="16200000" flipH="1">
              <a:off x="5191039" y="2167019"/>
              <a:ext cx="551196" cy="3605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 rot="20368113">
            <a:off x="6215074" y="1857364"/>
            <a:ext cx="428628" cy="71438"/>
            <a:chOff x="3357919" y="2285992"/>
            <a:chExt cx="929620" cy="198547"/>
          </a:xfrm>
        </p:grpSpPr>
        <p:grpSp>
          <p:nvGrpSpPr>
            <p:cNvPr id="135" name="Group 1404"/>
            <p:cNvGrpSpPr/>
            <p:nvPr/>
          </p:nvGrpSpPr>
          <p:grpSpPr>
            <a:xfrm>
              <a:off x="3378102" y="2285992"/>
              <a:ext cx="417874" cy="142876"/>
              <a:chOff x="3378102" y="2285992"/>
              <a:chExt cx="417874" cy="142876"/>
            </a:xfrm>
          </p:grpSpPr>
          <p:cxnSp>
            <p:nvCxnSpPr>
              <p:cNvPr id="137" name="Straight Connector 136"/>
              <p:cNvCxnSpPr/>
              <p:nvPr/>
            </p:nvCxnSpPr>
            <p:spPr>
              <a:xfrm rot="16200000" flipH="1">
                <a:off x="3378102" y="2285992"/>
                <a:ext cx="142876" cy="14287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>
              <a:xfrm rot="16200000" flipH="1">
                <a:off x="3464711" y="2321711"/>
                <a:ext cx="142876" cy="7143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 rot="5400000">
                <a:off x="3566491" y="2321711"/>
                <a:ext cx="142876" cy="7143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 rot="5400000" flipH="1" flipV="1">
                <a:off x="3653100" y="2285992"/>
                <a:ext cx="142876" cy="14287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Arc 135"/>
            <p:cNvSpPr/>
            <p:nvPr/>
          </p:nvSpPr>
          <p:spPr>
            <a:xfrm rot="10959136">
              <a:off x="3357919" y="2438820"/>
              <a:ext cx="929620" cy="45719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500826" y="1643050"/>
            <a:ext cx="1509722" cy="940683"/>
            <a:chOff x="3857620" y="3541054"/>
            <a:chExt cx="1071570" cy="673764"/>
          </a:xfrm>
        </p:grpSpPr>
        <p:sp>
          <p:nvSpPr>
            <p:cNvPr id="143" name="Cloud 142"/>
            <p:cNvSpPr/>
            <p:nvPr/>
          </p:nvSpPr>
          <p:spPr>
            <a:xfrm>
              <a:off x="3857620" y="3541054"/>
              <a:ext cx="1071570" cy="673764"/>
            </a:xfrm>
            <a:prstGeom prst="cloud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4" name="Group 207"/>
            <p:cNvGrpSpPr/>
            <p:nvPr/>
          </p:nvGrpSpPr>
          <p:grpSpPr>
            <a:xfrm>
              <a:off x="4046249" y="3716034"/>
              <a:ext cx="642942" cy="357370"/>
              <a:chOff x="3286116" y="4071942"/>
              <a:chExt cx="1071570" cy="571504"/>
            </a:xfrm>
          </p:grpSpPr>
          <p:cxnSp>
            <p:nvCxnSpPr>
              <p:cNvPr id="145" name="Straight Connector 144"/>
              <p:cNvCxnSpPr/>
              <p:nvPr/>
            </p:nvCxnSpPr>
            <p:spPr>
              <a:xfrm>
                <a:off x="3286116" y="4357694"/>
                <a:ext cx="1071570" cy="158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6" name="Group 162"/>
              <p:cNvGrpSpPr/>
              <p:nvPr/>
            </p:nvGrpSpPr>
            <p:grpSpPr>
              <a:xfrm>
                <a:off x="3357554" y="4071942"/>
                <a:ext cx="71438" cy="285752"/>
                <a:chOff x="3357554" y="4071942"/>
                <a:chExt cx="71438" cy="285752"/>
              </a:xfrm>
            </p:grpSpPr>
            <p:sp>
              <p:nvSpPr>
                <p:cNvPr id="159" name="Rectangle 158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0" name="Straight Connector 159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Group 163"/>
              <p:cNvGrpSpPr/>
              <p:nvPr/>
            </p:nvGrpSpPr>
            <p:grpSpPr>
              <a:xfrm>
                <a:off x="3714744" y="4071942"/>
                <a:ext cx="71438" cy="285752"/>
                <a:chOff x="3357554" y="4071942"/>
                <a:chExt cx="71438" cy="285752"/>
              </a:xfrm>
            </p:grpSpPr>
            <p:sp>
              <p:nvSpPr>
                <p:cNvPr id="157" name="Rectangle 156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8" name="Straight Connector 157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8" name="Group 166"/>
              <p:cNvGrpSpPr/>
              <p:nvPr/>
            </p:nvGrpSpPr>
            <p:grpSpPr>
              <a:xfrm>
                <a:off x="4071934" y="4071942"/>
                <a:ext cx="71438" cy="285752"/>
                <a:chOff x="3357554" y="4071942"/>
                <a:chExt cx="71438" cy="285752"/>
              </a:xfrm>
            </p:grpSpPr>
            <p:sp>
              <p:nvSpPr>
                <p:cNvPr id="155" name="Rectangle 154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6" name="Straight Connector 155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9" name="Group 169"/>
              <p:cNvGrpSpPr/>
              <p:nvPr/>
            </p:nvGrpSpPr>
            <p:grpSpPr>
              <a:xfrm rot="10800000">
                <a:off x="3509954" y="4357694"/>
                <a:ext cx="71438" cy="285752"/>
                <a:chOff x="3357554" y="4071942"/>
                <a:chExt cx="71438" cy="285752"/>
              </a:xfrm>
            </p:grpSpPr>
            <p:sp>
              <p:nvSpPr>
                <p:cNvPr id="153" name="Rectangle 152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4" name="Straight Connector 153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" name="Group 172"/>
              <p:cNvGrpSpPr/>
              <p:nvPr/>
            </p:nvGrpSpPr>
            <p:grpSpPr>
              <a:xfrm flipH="1" flipV="1">
                <a:off x="3929058" y="4357694"/>
                <a:ext cx="71438" cy="285752"/>
                <a:chOff x="3357554" y="4071942"/>
                <a:chExt cx="71438" cy="285752"/>
              </a:xfrm>
            </p:grpSpPr>
            <p:sp>
              <p:nvSpPr>
                <p:cNvPr id="151" name="Rectangle 150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2" name="Straight Connector 151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61" name="Group 160"/>
          <p:cNvGrpSpPr/>
          <p:nvPr/>
        </p:nvGrpSpPr>
        <p:grpSpPr>
          <a:xfrm>
            <a:off x="7143768" y="2214554"/>
            <a:ext cx="1071570" cy="673764"/>
            <a:chOff x="3857620" y="3541054"/>
            <a:chExt cx="1071570" cy="673764"/>
          </a:xfrm>
        </p:grpSpPr>
        <p:sp>
          <p:nvSpPr>
            <p:cNvPr id="162" name="Cloud 161"/>
            <p:cNvSpPr/>
            <p:nvPr/>
          </p:nvSpPr>
          <p:spPr>
            <a:xfrm>
              <a:off x="3857620" y="3541054"/>
              <a:ext cx="1071570" cy="673764"/>
            </a:xfrm>
            <a:prstGeom prst="cloud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3" name="Group 207"/>
            <p:cNvGrpSpPr/>
            <p:nvPr/>
          </p:nvGrpSpPr>
          <p:grpSpPr>
            <a:xfrm>
              <a:off x="4046249" y="3716034"/>
              <a:ext cx="642942" cy="357370"/>
              <a:chOff x="3286116" y="4071942"/>
              <a:chExt cx="1071570" cy="571504"/>
            </a:xfrm>
          </p:grpSpPr>
          <p:cxnSp>
            <p:nvCxnSpPr>
              <p:cNvPr id="164" name="Straight Connector 163"/>
              <p:cNvCxnSpPr/>
              <p:nvPr/>
            </p:nvCxnSpPr>
            <p:spPr>
              <a:xfrm>
                <a:off x="3286116" y="4357694"/>
                <a:ext cx="1071570" cy="158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5" name="Group 162"/>
              <p:cNvGrpSpPr/>
              <p:nvPr/>
            </p:nvGrpSpPr>
            <p:grpSpPr>
              <a:xfrm>
                <a:off x="3357554" y="4071942"/>
                <a:ext cx="71438" cy="285752"/>
                <a:chOff x="3357554" y="4071942"/>
                <a:chExt cx="71438" cy="285752"/>
              </a:xfrm>
            </p:grpSpPr>
            <p:sp>
              <p:nvSpPr>
                <p:cNvPr id="178" name="Rectangle 177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9" name="Straight Connector 178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6" name="Group 163"/>
              <p:cNvGrpSpPr/>
              <p:nvPr/>
            </p:nvGrpSpPr>
            <p:grpSpPr>
              <a:xfrm>
                <a:off x="3714744" y="4071942"/>
                <a:ext cx="71438" cy="285752"/>
                <a:chOff x="3357554" y="4071942"/>
                <a:chExt cx="71438" cy="285752"/>
              </a:xfrm>
            </p:grpSpPr>
            <p:sp>
              <p:nvSpPr>
                <p:cNvPr id="176" name="Rectangle 175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7" name="Straight Connector 176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7" name="Group 166"/>
              <p:cNvGrpSpPr/>
              <p:nvPr/>
            </p:nvGrpSpPr>
            <p:grpSpPr>
              <a:xfrm>
                <a:off x="4071934" y="4071942"/>
                <a:ext cx="71438" cy="285752"/>
                <a:chOff x="3357554" y="4071942"/>
                <a:chExt cx="71438" cy="285752"/>
              </a:xfrm>
            </p:grpSpPr>
            <p:sp>
              <p:nvSpPr>
                <p:cNvPr id="174" name="Rectangle 173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5" name="Straight Connector 174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8" name="Group 169"/>
              <p:cNvGrpSpPr/>
              <p:nvPr/>
            </p:nvGrpSpPr>
            <p:grpSpPr>
              <a:xfrm rot="10800000">
                <a:off x="3509954" y="4357694"/>
                <a:ext cx="71438" cy="285752"/>
                <a:chOff x="3357554" y="4071942"/>
                <a:chExt cx="71438" cy="285752"/>
              </a:xfrm>
            </p:grpSpPr>
            <p:sp>
              <p:nvSpPr>
                <p:cNvPr id="172" name="Rectangle 171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3" name="Straight Connector 172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9" name="Group 172"/>
              <p:cNvGrpSpPr/>
              <p:nvPr/>
            </p:nvGrpSpPr>
            <p:grpSpPr>
              <a:xfrm flipH="1" flipV="1">
                <a:off x="3929058" y="4357694"/>
                <a:ext cx="71438" cy="285752"/>
                <a:chOff x="3357554" y="4071942"/>
                <a:chExt cx="71438" cy="285752"/>
              </a:xfrm>
            </p:grpSpPr>
            <p:sp>
              <p:nvSpPr>
                <p:cNvPr id="170" name="Rectangle 169"/>
                <p:cNvSpPr/>
                <p:nvPr/>
              </p:nvSpPr>
              <p:spPr>
                <a:xfrm>
                  <a:off x="3357554" y="4071942"/>
                  <a:ext cx="71438" cy="71438"/>
                </a:xfrm>
                <a:prstGeom prst="rect">
                  <a:avLst/>
                </a:prstGeom>
                <a:solidFill>
                  <a:schemeClr val="bg1"/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1" name="Straight Connector 170"/>
                <p:cNvCxnSpPr/>
                <p:nvPr/>
              </p:nvCxnSpPr>
              <p:spPr>
                <a:xfrm rot="16200000" flipH="1">
                  <a:off x="3286116" y="4250537"/>
                  <a:ext cx="214314" cy="0"/>
                </a:xfrm>
                <a:prstGeom prst="line">
                  <a:avLst/>
                </a:prstGeom>
                <a:ln w="127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0" name="Group 179"/>
          <p:cNvGrpSpPr/>
          <p:nvPr/>
        </p:nvGrpSpPr>
        <p:grpSpPr>
          <a:xfrm>
            <a:off x="6786578" y="1571612"/>
            <a:ext cx="428628" cy="71438"/>
            <a:chOff x="3357919" y="2285992"/>
            <a:chExt cx="929620" cy="198547"/>
          </a:xfrm>
        </p:grpSpPr>
        <p:grpSp>
          <p:nvGrpSpPr>
            <p:cNvPr id="181" name="Group 1404"/>
            <p:cNvGrpSpPr/>
            <p:nvPr/>
          </p:nvGrpSpPr>
          <p:grpSpPr>
            <a:xfrm>
              <a:off x="3378102" y="2285992"/>
              <a:ext cx="417874" cy="142876"/>
              <a:chOff x="3378102" y="2285992"/>
              <a:chExt cx="417874" cy="142876"/>
            </a:xfrm>
          </p:grpSpPr>
          <p:cxnSp>
            <p:nvCxnSpPr>
              <p:cNvPr id="183" name="Straight Connector 182"/>
              <p:cNvCxnSpPr/>
              <p:nvPr/>
            </p:nvCxnSpPr>
            <p:spPr>
              <a:xfrm rot="16200000" flipH="1">
                <a:off x="3378102" y="2285992"/>
                <a:ext cx="142876" cy="14287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/>
              <p:cNvCxnSpPr/>
              <p:nvPr/>
            </p:nvCxnSpPr>
            <p:spPr>
              <a:xfrm rot="16200000" flipH="1">
                <a:off x="3464711" y="2321711"/>
                <a:ext cx="142876" cy="7143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/>
              <p:cNvCxnSpPr/>
              <p:nvPr/>
            </p:nvCxnSpPr>
            <p:spPr>
              <a:xfrm rot="5400000">
                <a:off x="3566491" y="2321711"/>
                <a:ext cx="142876" cy="7143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/>
              <p:cNvCxnSpPr/>
              <p:nvPr/>
            </p:nvCxnSpPr>
            <p:spPr>
              <a:xfrm rot="5400000" flipH="1" flipV="1">
                <a:off x="3653100" y="2285992"/>
                <a:ext cx="142876" cy="14287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2" name="Arc 181"/>
            <p:cNvSpPr/>
            <p:nvPr/>
          </p:nvSpPr>
          <p:spPr>
            <a:xfrm rot="10959136">
              <a:off x="3357919" y="2438820"/>
              <a:ext cx="929620" cy="45719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7572396" y="1500174"/>
            <a:ext cx="428628" cy="71438"/>
            <a:chOff x="3357919" y="2285992"/>
            <a:chExt cx="929620" cy="198547"/>
          </a:xfrm>
        </p:grpSpPr>
        <p:grpSp>
          <p:nvGrpSpPr>
            <p:cNvPr id="188" name="Group 1404"/>
            <p:cNvGrpSpPr/>
            <p:nvPr/>
          </p:nvGrpSpPr>
          <p:grpSpPr>
            <a:xfrm>
              <a:off x="3378102" y="2285992"/>
              <a:ext cx="417874" cy="142876"/>
              <a:chOff x="3378102" y="2285992"/>
              <a:chExt cx="417874" cy="142876"/>
            </a:xfrm>
          </p:grpSpPr>
          <p:cxnSp>
            <p:nvCxnSpPr>
              <p:cNvPr id="190" name="Straight Connector 189"/>
              <p:cNvCxnSpPr/>
              <p:nvPr/>
            </p:nvCxnSpPr>
            <p:spPr>
              <a:xfrm rot="16200000" flipH="1">
                <a:off x="3378102" y="2285992"/>
                <a:ext cx="142876" cy="14287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 rot="16200000" flipH="1">
                <a:off x="3464711" y="2321711"/>
                <a:ext cx="142876" cy="7143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rot="5400000">
                <a:off x="3566491" y="2321711"/>
                <a:ext cx="142876" cy="7143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 rot="5400000" flipH="1" flipV="1">
                <a:off x="3653100" y="2285992"/>
                <a:ext cx="142876" cy="14287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9" name="Arc 188"/>
            <p:cNvSpPr/>
            <p:nvPr/>
          </p:nvSpPr>
          <p:spPr>
            <a:xfrm rot="10959136">
              <a:off x="3357919" y="2438820"/>
              <a:ext cx="929620" cy="45719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4" name="Right Arrow 193"/>
          <p:cNvSpPr/>
          <p:nvPr/>
        </p:nvSpPr>
        <p:spPr>
          <a:xfrm>
            <a:off x="3286116" y="1643050"/>
            <a:ext cx="1214446" cy="785818"/>
          </a:xfrm>
          <a:prstGeom prst="rightArrow">
            <a:avLst/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5G</a:t>
            </a:r>
            <a:endParaRPr lang="en-US" dirty="0"/>
          </a:p>
        </p:txBody>
      </p:sp>
      <p:sp>
        <p:nvSpPr>
          <p:cNvPr id="195" name="Oval 194"/>
          <p:cNvSpPr/>
          <p:nvPr/>
        </p:nvSpPr>
        <p:spPr>
          <a:xfrm rot="1635624">
            <a:off x="5635758" y="2014768"/>
            <a:ext cx="219343" cy="642942"/>
          </a:xfrm>
          <a:prstGeom prst="ellipse">
            <a:avLst/>
          </a:prstGeom>
          <a:noFill/>
          <a:ln w="63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88950" y="228600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>
                <a:solidFill>
                  <a:srgbClr val="1F497D"/>
                </a:solidFill>
                <a:latin typeface="Calibri" charset="0"/>
                <a:cs typeface="DejaVu Sans" charset="0"/>
              </a:rPr>
              <a:t>Service Based Architecutre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82563" cy="36830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643563" y="1476375"/>
            <a:ext cx="3498850" cy="30162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NEF 	Network Exposure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NRF 	Network Repository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PCF	Policy Control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UDM 	Unified Data Management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AF 	Application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AUSF 	Authentication Server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AMF 	Access and Mobility Management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SMF 	Session Management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UE 	User Equipment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(R)AN 	(Radio) Access Network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UPF 	User Plane Function</a:t>
            </a:r>
          </a:p>
          <a:p>
            <a:pPr>
              <a:lnSpc>
                <a:spcPct val="15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</a:pPr>
            <a:r>
              <a:rPr lang="en-US" sz="1100">
                <a:solidFill>
                  <a:srgbClr val="FFFFFF"/>
                </a:solidFill>
                <a:cs typeface="DejaVu Sans" charset="0"/>
              </a:rPr>
              <a:t>DN 	Data Network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182563" cy="368300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0" y="2408253"/>
          <a:ext cx="5286380" cy="3235325"/>
        </p:xfrm>
        <a:graphic>
          <a:graphicData uri="http://schemas.openxmlformats.org/presentationml/2006/ole">
            <p:oleObj spid="_x0000_s222210" r:id="rId4" imgW="3914572" imgH="1774615" progId="">
              <p:embed/>
            </p:oleObj>
          </a:graphicData>
        </a:graphic>
      </p:graphicFrame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072063" y="1500188"/>
            <a:ext cx="4070350" cy="2646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NEF 	Network Exposure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NRF 	Network Repository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PCF	Policy Control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UDM 	Unified Data Management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AF 	Application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AUSF 	Authentication Server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AMF 	Access &amp;Mobility Management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SMF 	Session Management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UE 	User Equipment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(R)AN 	(Radio) Access Network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UPF 	User Plane Function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>
                <a:solidFill>
                  <a:srgbClr val="000000"/>
                </a:solidFill>
                <a:cs typeface="DejaVu Sans" charset="0"/>
              </a:rPr>
              <a:t>DN 	Data Network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SBA – Topics Under Discussion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85720" y="1214438"/>
            <a:ext cx="8643998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lvl="1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Service Granularity</a:t>
            </a:r>
          </a:p>
          <a:p>
            <a:pPr marL="342900" lvl="1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Service / API Framework</a:t>
            </a:r>
          </a:p>
          <a:p>
            <a:pPr marL="342900" lvl="1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Protocols currently under evaluation in 3GPP (CT4 / CT3)</a:t>
            </a:r>
          </a:p>
          <a:p>
            <a:pPr marL="742950" lvl="2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HTTP1.1</a:t>
            </a:r>
          </a:p>
          <a:p>
            <a:pPr marL="742950" lvl="2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HTTP2/TCP+TLS</a:t>
            </a:r>
          </a:p>
          <a:p>
            <a:pPr marL="742950" lvl="2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HTTP2/QUIC</a:t>
            </a:r>
          </a:p>
          <a:p>
            <a:pPr marL="742950" lvl="2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Diameter</a:t>
            </a:r>
          </a:p>
          <a:p>
            <a:pPr marL="742950" lvl="2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…</a:t>
            </a:r>
          </a:p>
          <a:p>
            <a:pPr marL="342900" lvl="1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b="1" i="1" dirty="0" smtClean="0">
                <a:solidFill>
                  <a:srgbClr val="FF0000"/>
                </a:solidFill>
                <a:latin typeface="Calibri" charset="0"/>
                <a:cs typeface="DejaVu Sans" charset="0"/>
              </a:rPr>
              <a:t>This might result in early cooperation with IETF</a:t>
            </a:r>
          </a:p>
          <a:p>
            <a:pPr marL="742950" lvl="2" indent="-341313">
              <a:lnSpc>
                <a:spcPct val="8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Northbound APIs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85720" y="1214438"/>
            <a:ext cx="8643998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lvl="1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NEF – Network Exposure Function</a:t>
            </a:r>
          </a:p>
          <a:p>
            <a:pPr marL="342900" lvl="1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Core Network capabilities exposed to 3</a:t>
            </a:r>
            <a:r>
              <a:rPr lang="en-US" sz="2800" baseline="30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rd</a:t>
            </a: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parties</a:t>
            </a:r>
          </a:p>
          <a:p>
            <a:pPr marL="342900" lvl="1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Service specific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e.g. oneM2M specific (NAPS)</a:t>
            </a:r>
          </a:p>
          <a:p>
            <a:pPr marL="342900" lvl="1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28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lvl="1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Framework study currently ongoing (SA6)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28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9725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9725">
              <a:lnSpc>
                <a:spcPct val="10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5G Network Slicing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57200" y="925472"/>
            <a:ext cx="8226425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lvl="1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Network Slice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A logical end-to-end network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Dynamically created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pull together the resources you need to deliver specific service</a:t>
            </a:r>
          </a:p>
          <a:p>
            <a:pPr marL="342900" lvl="1" indent="-341313">
              <a:lnSpc>
                <a:spcPct val="80000"/>
              </a:lnSpc>
              <a:spcBef>
                <a:spcPts val="24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Different slices for different services types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Committed services with very different requirements – slice types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Dedicated customers</a:t>
            </a:r>
          </a:p>
          <a:p>
            <a:pPr marL="342900" lvl="1" indent="-341313">
              <a:lnSpc>
                <a:spcPct val="80000"/>
              </a:lnSpc>
              <a:spcBef>
                <a:spcPts val="24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May comprise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5G Core Network (CP &amp; UP)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5G Radio Access Network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Interworking Functions to non-3GPP Access Networks</a:t>
            </a: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lvl="1" indent="-341313">
              <a:lnSpc>
                <a:spcPct val="80000"/>
              </a:lnSpc>
              <a:spcBef>
                <a:spcPts val="24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UE connects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Max 8 slices in parallel</a:t>
            </a:r>
          </a:p>
          <a:p>
            <a:pPr marL="742950" lvl="2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Common AMF for one UE in all slices</a:t>
            </a:r>
          </a:p>
          <a:p>
            <a:pPr marL="342900" indent="-341313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9725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9725">
              <a:lnSpc>
                <a:spcPct val="10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>
                <a:solidFill>
                  <a:srgbClr val="1F497D"/>
                </a:solidFill>
                <a:latin typeface="Calibri" charset="0"/>
                <a:cs typeface="DejaVu Sans" charset="0"/>
              </a:rPr>
              <a:t>How 3GPP works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57200" y="1219212"/>
            <a:ext cx="8470900" cy="399573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>
                <a:solidFill>
                  <a:srgbClr val="404040"/>
                </a:solidFill>
                <a:latin typeface="Calibri" charset="0"/>
                <a:cs typeface="DejaVu Sans" charset="0"/>
              </a:rPr>
              <a:t>3 Stages of </a:t>
            </a: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specification</a:t>
            </a:r>
            <a:endParaRPr lang="en-US" sz="28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Stage 1: Requirements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Stage 2: Architecture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Stage 3: Protocols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>
                <a:solidFill>
                  <a:srgbClr val="404040"/>
                </a:solidFill>
                <a:latin typeface="Calibri" charset="0"/>
                <a:cs typeface="DejaVu Sans" charset="0"/>
              </a:rPr>
              <a:t>Consensus </a:t>
            </a: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driven (tougher than rough) </a:t>
            </a:r>
            <a:endParaRPr lang="en-US" sz="28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>
                <a:solidFill>
                  <a:srgbClr val="404040"/>
                </a:solidFill>
                <a:latin typeface="Calibri" charset="0"/>
                <a:cs typeface="DejaVu Sans" charset="0"/>
              </a:rPr>
              <a:t>Contribution driven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dirty="0">
                <a:solidFill>
                  <a:srgbClr val="404040"/>
                </a:solidFill>
                <a:latin typeface="Calibri" charset="0"/>
                <a:cs typeface="DejaVu Sans" charset="0"/>
              </a:rPr>
              <a:t>you need to participate in order to get your ideas discussed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>
                <a:solidFill>
                  <a:srgbClr val="404040"/>
                </a:solidFill>
                <a:latin typeface="Calibri" charset="0"/>
                <a:cs typeface="DejaVu Sans" charset="0"/>
              </a:rPr>
              <a:t>Face-to-face meetings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>
                <a:solidFill>
                  <a:srgbClr val="404040"/>
                </a:solidFill>
                <a:latin typeface="Calibri" charset="0"/>
                <a:cs typeface="DejaVu Sans" charset="0"/>
              </a:rPr>
              <a:t>Releases with strict deadlines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8440768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0850" algn="l"/>
                <a:tab pos="457200" algn="l"/>
                <a:tab pos="636905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Standard Slice Type (STT) Values	</a:t>
            </a:r>
            <a:r>
              <a:rPr lang="en-US" sz="1200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	TS 23.501, section 5.15.2.2-1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71472" y="1285860"/>
          <a:ext cx="8286776" cy="4079102"/>
        </p:xfrm>
        <a:graphic>
          <a:graphicData uri="http://schemas.openxmlformats.org/drawingml/2006/table">
            <a:tbl>
              <a:tblPr/>
              <a:tblGrid>
                <a:gridCol w="2595189"/>
                <a:gridCol w="833387"/>
                <a:gridCol w="4858200"/>
              </a:tblGrid>
              <a:tr h="5476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Times New Roman"/>
                          <a:cs typeface="Times New Roman"/>
                        </a:rPr>
                        <a:t>Slice/Service type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Times New Roman"/>
                          <a:cs typeface="Times New Roman"/>
                        </a:rPr>
                        <a:t>SST value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Times New Roman"/>
                          <a:cs typeface="Times New Roman"/>
                        </a:rPr>
                        <a:t>Characteristics.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9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latin typeface="Arial"/>
                          <a:ea typeface="Times New Roman"/>
                          <a:cs typeface="Times New Roman"/>
                        </a:rPr>
                        <a:t>eMBB</a:t>
                      </a:r>
                      <a:r>
                        <a:rPr lang="en-GB" sz="1400" b="1" dirty="0">
                          <a:latin typeface="Arial"/>
                          <a:ea typeface="Times New Roman"/>
                          <a:cs typeface="Times New Roman"/>
                        </a:rPr>
                        <a:t> (enhanced Mobile Broadband)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Slice suitable for the handling of 5G enhanced Mobile broadband, useful, but not limited to the </a:t>
                      </a:r>
                      <a:r>
                        <a:rPr lang="en-GB" sz="1400" b="1" dirty="0">
                          <a:latin typeface="Arial"/>
                          <a:ea typeface="Times New Roman"/>
                          <a:cs typeface="Times New Roman"/>
                        </a:rPr>
                        <a:t>general consumer space</a:t>
                      </a: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 mobile broadband applications including 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 streaming </a:t>
                      </a: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of High Quality Video, 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Fast </a:t>
                      </a: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large file transfers etc. 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It </a:t>
                      </a: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is expected this SST to aim at supporting High data rates and high traffic 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densities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Times New Roman"/>
                          <a:cs typeface="Times New Roman"/>
                        </a:rPr>
                        <a:t>URLLC (ultra- reliable low latency communications)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Supporting ultra-reliable low latency communications for applications including, 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 industrial </a:t>
                      </a: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automation, 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GB" sz="14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remote) control systems.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latin typeface="Arial"/>
                          <a:ea typeface="Times New Roman"/>
                          <a:cs typeface="Times New Roman"/>
                        </a:rPr>
                        <a:t>MIoT</a:t>
                      </a:r>
                      <a:r>
                        <a:rPr lang="en-GB" sz="1400" b="1" dirty="0">
                          <a:latin typeface="Arial"/>
                          <a:ea typeface="Times New Roman"/>
                          <a:cs typeface="Times New Roman"/>
                        </a:rPr>
                        <a:t> (massive </a:t>
                      </a:r>
                      <a:r>
                        <a:rPr lang="en-GB" sz="1400" b="1" dirty="0" err="1">
                          <a:latin typeface="Arial"/>
                          <a:ea typeface="Times New Roman"/>
                          <a:cs typeface="Times New Roman"/>
                        </a:rPr>
                        <a:t>IoT</a:t>
                      </a:r>
                      <a:r>
                        <a:rPr lang="en-GB" sz="1400" b="1" dirty="0"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Allowing the support of a large number and high density of </a:t>
                      </a:r>
                      <a:r>
                        <a:rPr lang="en-GB" sz="1400" dirty="0" err="1">
                          <a:latin typeface="Arial"/>
                          <a:ea typeface="Times New Roman"/>
                          <a:cs typeface="Times New Roman"/>
                        </a:rPr>
                        <a:t>IoT</a:t>
                      </a: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 devices efficiently and cost effectively.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Forward Compatibility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1214438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5G is designed to be a modular &amp; open system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After R15/R16 the system will be further improved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Incremental changes will be possible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New protocols and changes to the architecture will be done in later releases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This is just the beginning of 5G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etf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015" y="2071678"/>
            <a:ext cx="2829684" cy="1500186"/>
          </a:xfrm>
          <a:prstGeom prst="rect">
            <a:avLst/>
          </a:prstGeom>
        </p:spPr>
      </p:pic>
      <p:pic>
        <p:nvPicPr>
          <p:cNvPr id="6" name="Picture 5" descr="3GPP_TM_R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1265" y="2071679"/>
            <a:ext cx="2575445" cy="15001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IETF / 3GPP Collaboration So Far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985814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3GPP is making use of a wide range of IETF protocols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IPv6, TCP, UDP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DNS, DHCP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HTTP, SIP, SDP, Diameter …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IETF and 3GPP worked and are actively working together on numerous issues.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IMS / SIP, SDP, RTP, XCAP, </a:t>
            </a:r>
            <a:r>
              <a:rPr lang="en-US" sz="20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WebRTC</a:t>
            </a: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, </a:t>
            </a:r>
            <a:r>
              <a:rPr lang="en-US" sz="20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Telepresence</a:t>
            </a: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/CLUE, Diameter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IPv6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Security (e.g. AKA)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Explicit Congestion Negotiation (ECN)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Robust Header Compression (RHOC)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Both bodies have a long history of collaboration – it’s not always easy, but in the end it works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1313" indent="-338138">
              <a:lnSpc>
                <a:spcPct val="15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err="1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Prob</a:t>
            </a: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… Challenges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985814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Strict 3GPP Release deadlines (incremental view)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still open Internet-Drafts (IDs) for Rel-12 and earlier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5G deadlines must not be crossed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Open-ended Process in IETF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IETF wants first requirement drafts, then work on solutions can start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Costs time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Lack of 3GPP participation in IETF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Most of the technical issues are end-to-end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e.g. slicing, low latency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involves CT, RAN and SA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1313" indent="-338138">
              <a:lnSpc>
                <a:spcPct val="15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Pragmatic Approach for Collaboration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985814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Investigate possible solutions early together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Exchange expertise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Teach us about REST, YANG, etc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Hear us on Slicing, SBA, etc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Rel-15: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collaboration will be constrained by what can be achieved by 9/2018.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new ideas need to be brought directly to 3GPP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Beyond Rel-15 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Workshops on dedicated issues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1313" indent="-338138">
              <a:lnSpc>
                <a:spcPct val="15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etf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015" y="3500438"/>
            <a:ext cx="2829684" cy="1500186"/>
          </a:xfrm>
          <a:prstGeom prst="rect">
            <a:avLst/>
          </a:prstGeom>
        </p:spPr>
      </p:pic>
      <p:pic>
        <p:nvPicPr>
          <p:cNvPr id="6" name="Picture 5" descr="3GPP_TM_R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1265" y="3500439"/>
            <a:ext cx="2575445" cy="1500197"/>
          </a:xfrm>
          <a:prstGeom prst="rect">
            <a:avLst/>
          </a:prstGeom>
        </p:spPr>
      </p:pic>
      <p:grpSp>
        <p:nvGrpSpPr>
          <p:cNvPr id="2" name="Group 9"/>
          <p:cNvGrpSpPr/>
          <p:nvPr/>
        </p:nvGrpSpPr>
        <p:grpSpPr>
          <a:xfrm>
            <a:off x="3071802" y="1928802"/>
            <a:ext cx="2786082" cy="1643074"/>
            <a:chOff x="3071802" y="1928802"/>
            <a:chExt cx="2786082" cy="1643074"/>
          </a:xfrm>
        </p:grpSpPr>
        <p:sp>
          <p:nvSpPr>
            <p:cNvPr id="7" name="Heart 6"/>
            <p:cNvSpPr/>
            <p:nvPr/>
          </p:nvSpPr>
          <p:spPr>
            <a:xfrm>
              <a:off x="3071802" y="2285992"/>
              <a:ext cx="1357322" cy="1143008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art 7"/>
            <p:cNvSpPr/>
            <p:nvPr/>
          </p:nvSpPr>
          <p:spPr>
            <a:xfrm>
              <a:off x="3929058" y="1928802"/>
              <a:ext cx="1357322" cy="1143008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art 8"/>
            <p:cNvSpPr/>
            <p:nvPr/>
          </p:nvSpPr>
          <p:spPr>
            <a:xfrm>
              <a:off x="4500562" y="2428868"/>
              <a:ext cx="1357322" cy="1143008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57200" y="1071546"/>
            <a:ext cx="8226425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9725">
              <a:lnSpc>
                <a:spcPct val="8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9725">
              <a:lnSpc>
                <a:spcPct val="100000"/>
              </a:lnSpc>
              <a:spcBef>
                <a:spcPts val="7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786322"/>
            <a:ext cx="3432350" cy="1122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Georg Mayer</a:t>
            </a:r>
          </a:p>
          <a:p>
            <a:r>
              <a:rPr lang="en-US" dirty="0" smtClean="0"/>
              <a:t>3GPP CT Chairman</a:t>
            </a:r>
          </a:p>
          <a:p>
            <a:r>
              <a:rPr lang="en-US" dirty="0" smtClean="0">
                <a:hlinkClick r:id="rId3"/>
              </a:rPr>
              <a:t>georg.mayer.huawei@gmx.com</a:t>
            </a:r>
            <a:endParaRPr lang="en-US" dirty="0" smtClean="0"/>
          </a:p>
          <a:p>
            <a:r>
              <a:rPr lang="en-US" dirty="0" smtClean="0"/>
              <a:t>+43 699 1900 5758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43174" y="2428868"/>
            <a:ext cx="33746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5400" b="1" dirty="0">
                <a:solidFill>
                  <a:srgbClr val="1F497D"/>
                </a:solidFill>
                <a:latin typeface="Calibri" charset="0"/>
                <a:cs typeface="DejaVu Sans" charset="0"/>
              </a:rPr>
              <a:t>Thank You!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768" y="5559225"/>
            <a:ext cx="1736373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http://3gpp.org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49263" y="4713288"/>
            <a:ext cx="8385175" cy="5857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3600" b="1" dirty="0" smtClean="0">
                <a:solidFill>
                  <a:srgbClr val="004A8D"/>
                </a:solidFill>
                <a:latin typeface="Calibri" charset="0"/>
                <a:cs typeface="DejaVu Sans" charset="0"/>
              </a:rPr>
              <a:t>BACKUP</a:t>
            </a:r>
            <a:endParaRPr lang="en-US" sz="3600" b="1" dirty="0">
              <a:solidFill>
                <a:srgbClr val="004A8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49263" y="5394325"/>
            <a:ext cx="8410575" cy="4667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400" b="1" dirty="0">
              <a:solidFill>
                <a:srgbClr val="004A8D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3GPP Requirements For IETF </a:t>
            </a:r>
            <a:r>
              <a:rPr lang="en-US" sz="3200" b="1" dirty="0" err="1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netslicing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57200" y="925472"/>
            <a:ext cx="8470900" cy="399573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i="1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Does 3GPP </a:t>
            </a:r>
            <a:r>
              <a:rPr lang="en-US" sz="2400" i="1" u="sng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currently</a:t>
            </a:r>
            <a:r>
              <a:rPr lang="en-US" sz="2400" i="1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have dedicated requirements for any kind of IETF protocol or activity related to </a:t>
            </a:r>
            <a:r>
              <a:rPr lang="en-US" sz="2400" i="1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nw</a:t>
            </a:r>
            <a:r>
              <a:rPr lang="en-US" sz="2400" i="1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-slicing?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At the moment: No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i="1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Why?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Normative work so far only on high-level requirements and architecture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Protocol, security, orchestration related studies ongoing, but no definite results yet – don’t speculate!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i="1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What’s foreseeable?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UE-to-Core / Core-internal (CT1/CT4) – can be done by existing mechanisms (NAS/SBA), i.e. most likely no requirements to IETF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RAN – most likely nothing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Orchestration – too early to say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Collaboration with BBF (Broadband Forum)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3GPP so far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57200" y="1071546"/>
            <a:ext cx="8470900" cy="399573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3G / UMTS 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Circuit Switched (CS) &amp; Packet Switched (PS) Domains in parallel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LTE 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All IP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Mobile Broadband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Voice over LTE (IMS/</a:t>
            </a:r>
            <a:r>
              <a:rPr lang="en-US" sz="20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VoLTE</a:t>
            </a: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)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LTE Advanced Pro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Paves the way for 5G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Cellular Internet of Things 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Mission Critical Push To Talk</a:t>
            </a:r>
          </a:p>
          <a:p>
            <a:pPr lvl="1" indent="-284163">
              <a:lnSpc>
                <a:spcPct val="10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Dedicated Core Networks, Traffic Steering, ...</a:t>
            </a:r>
            <a:endParaRPr lang="en-US" sz="20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3GPP SA5 on Network Slicing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57200" y="1214414"/>
            <a:ext cx="8470900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Network slicing is about 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transforming the system from a static “one size fits all” paradigm, 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to a new paradigm where logical networks/partitions are created, with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appropriate isolation,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resources and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optimized topology 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to serve a particular purpose or service category 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or individual customers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GB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Specs (just some):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TR 28.801 Study on Network Slicing </a:t>
            </a:r>
            <a:r>
              <a:rPr lang="en-US" sz="1200" dirty="0" smtClean="0">
                <a:solidFill>
                  <a:srgbClr val="404040"/>
                </a:solidFill>
                <a:latin typeface="Calibri" charset="0"/>
                <a:cs typeface="DejaVu Sans" charset="0"/>
                <a:hlinkClick r:id="rId3"/>
              </a:rPr>
              <a:t>http://www.3gpp.org/DynaReport/28801.htm</a:t>
            </a: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</a:t>
            </a:r>
            <a:endParaRPr lang="en-GB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TS 28.531 </a:t>
            </a: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Provisioning of network slicing for 5G networks and services (starting)</a:t>
            </a: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</a:t>
            </a:r>
            <a:r>
              <a:rPr lang="en-US" sz="1200" dirty="0" smtClean="0">
                <a:solidFill>
                  <a:srgbClr val="404040"/>
                </a:solidFill>
                <a:latin typeface="Calibri" charset="0"/>
                <a:cs typeface="DejaVu Sans" charset="0"/>
                <a:hlinkClick r:id="rId3"/>
              </a:rPr>
              <a:t>http://www.3gpp.org/DynaReport/28531.htm</a:t>
            </a: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lvl="0"/>
            <a:endParaRPr lang="en-GB" dirty="0" smtClean="0"/>
          </a:p>
          <a:p>
            <a:pPr lvl="0"/>
            <a:endParaRPr lang="en-GB" dirty="0" smtClean="0"/>
          </a:p>
          <a:p>
            <a:pPr marL="342900" indent="-341313">
              <a:lnSpc>
                <a:spcPct val="10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3GPP SA5 on Network Slicing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57200" y="1214414"/>
            <a:ext cx="8470900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lvl="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SA5 has studied management aspects of network slicing in TR 28.801 </a:t>
            </a:r>
          </a:p>
          <a:p>
            <a:pPr marL="342900" lvl="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GB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lvl="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SA5 identified related use cases, potential requirements and potential solutions for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lifecycle management,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fault management,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configuration management,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performance management,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policy management.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GB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SA5 has identified and describes the following management functions,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the Communication Service Management Function,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the Network Slice Management Function, and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the Network Subnet Slice Management Function.</a:t>
            </a:r>
          </a:p>
          <a:p>
            <a:pPr lvl="0"/>
            <a:endParaRPr lang="en-GB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5G </a:t>
            </a:r>
            <a:r>
              <a:rPr lang="en-US" sz="3200" b="1" dirty="0">
                <a:solidFill>
                  <a:srgbClr val="1F497D"/>
                </a:solidFill>
                <a:latin typeface="Calibri" charset="0"/>
                <a:cs typeface="DejaVu Sans" charset="0"/>
              </a:rPr>
              <a:t>Phase 1 (Rel-15</a:t>
            </a: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) – SA5 work on </a:t>
            </a:r>
            <a:r>
              <a:rPr lang="en-US" sz="3200" b="1" dirty="0" err="1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nw</a:t>
            </a: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-slicing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57200" y="1360488"/>
            <a:ext cx="8470900" cy="399573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SA5 upcoming work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enable the provisioning of network slices for 5G networks and services: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information model to support different Slice/Service type;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information model and interfaces to handle service requirements (e.g. SLAs) associated to the network slice;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network slice template and define the relation of network slice template and network slice instance;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procedures for provisioning of network slices instance;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protocol-independent information model of network slice and slice subnet;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corresponding solution set.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requirements for transport and virtualization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trigger the cooperation with relevant standard groups and industry </a:t>
            </a:r>
            <a:r>
              <a:rPr lang="en-GB" sz="20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fora</a:t>
            </a:r>
            <a:r>
              <a:rPr lang="en-GB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when needed. 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8440768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0850" algn="l"/>
                <a:tab pos="457200" algn="l"/>
                <a:tab pos="636905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Network Slicing – Slice Identification		</a:t>
            </a:r>
            <a:r>
              <a:rPr lang="en-US" sz="1200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TS 23.501, section 5.15.2</a:t>
            </a:r>
            <a:endParaRPr lang="en-US" sz="1400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1214438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S-NSSAI – single network slice selection assistance information</a:t>
            </a:r>
          </a:p>
          <a:p>
            <a:pPr marL="1085850" lvl="1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SST – slice type, describes expected network behavior</a:t>
            </a:r>
          </a:p>
          <a:p>
            <a:pPr marL="1085850" lvl="1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SD – slice differentiator, optional, further differentiation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S-NSSAI can have standard or network-specific values</a:t>
            </a:r>
          </a:p>
          <a:p>
            <a:pPr marL="1085850" lvl="1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Standard SST values: </a:t>
            </a:r>
            <a:r>
              <a:rPr lang="en-US" sz="2400" i="1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eMBB</a:t>
            </a:r>
            <a:r>
              <a:rPr lang="en-US" sz="2400" i="1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, URLCC, </a:t>
            </a:r>
            <a:r>
              <a:rPr lang="en-US" sz="2400" i="1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MIoT</a:t>
            </a:r>
            <a:r>
              <a:rPr lang="en-US" sz="2400" i="1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</a:t>
            </a:r>
            <a:r>
              <a:rPr lang="en-US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(see next slides)</a:t>
            </a: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NSSAI is a collection of max 8 S-NSSAI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UE sends NSSAI – based on which related slice(s) are selected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3GPP Network Slicing - Simplified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grpSp>
        <p:nvGrpSpPr>
          <p:cNvPr id="2" name="Group 579"/>
          <p:cNvGrpSpPr/>
          <p:nvPr/>
        </p:nvGrpSpPr>
        <p:grpSpPr>
          <a:xfrm>
            <a:off x="1857356" y="785794"/>
            <a:ext cx="6163262" cy="2000264"/>
            <a:chOff x="1857388" y="1000108"/>
            <a:chExt cx="6163262" cy="2000264"/>
          </a:xfrm>
        </p:grpSpPr>
        <p:grpSp>
          <p:nvGrpSpPr>
            <p:cNvPr id="3" name="Group 745"/>
            <p:cNvGrpSpPr/>
            <p:nvPr/>
          </p:nvGrpSpPr>
          <p:grpSpPr>
            <a:xfrm>
              <a:off x="1857388" y="1000108"/>
              <a:ext cx="5643570" cy="2000264"/>
              <a:chOff x="1357290" y="2000240"/>
              <a:chExt cx="5643570" cy="2000264"/>
            </a:xfrm>
          </p:grpSpPr>
          <p:grpSp>
            <p:nvGrpSpPr>
              <p:cNvPr id="4" name="Group 1311"/>
              <p:cNvGrpSpPr/>
              <p:nvPr/>
            </p:nvGrpSpPr>
            <p:grpSpPr>
              <a:xfrm>
                <a:off x="3143240" y="2364987"/>
                <a:ext cx="3857620" cy="1635517"/>
                <a:chOff x="71406" y="3143248"/>
                <a:chExt cx="2571768" cy="785818"/>
              </a:xfrm>
            </p:grpSpPr>
            <p:grpSp>
              <p:nvGrpSpPr>
                <p:cNvPr id="5" name="Group 992"/>
                <p:cNvGrpSpPr/>
                <p:nvPr/>
              </p:nvGrpSpPr>
              <p:grpSpPr>
                <a:xfrm>
                  <a:off x="71406" y="3143248"/>
                  <a:ext cx="2571768" cy="785818"/>
                  <a:chOff x="428596" y="4929198"/>
                  <a:chExt cx="2571768" cy="785818"/>
                </a:xfrm>
              </p:grpSpPr>
              <p:sp>
                <p:nvSpPr>
                  <p:cNvPr id="476" name="Parallelogram 475"/>
                  <p:cNvSpPr/>
                  <p:nvPr/>
                </p:nvSpPr>
                <p:spPr>
                  <a:xfrm>
                    <a:off x="428596" y="5000636"/>
                    <a:ext cx="2571768" cy="714380"/>
                  </a:xfrm>
                  <a:prstGeom prst="parallelogram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6" name="Group 435"/>
                  <p:cNvGrpSpPr/>
                  <p:nvPr/>
                </p:nvGrpSpPr>
                <p:grpSpPr>
                  <a:xfrm>
                    <a:off x="64238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507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 w="9360" cap="flat">
                      <a:noFill/>
                      <a:round/>
                      <a:headEnd/>
                      <a:tailEnd/>
                    </a:ln>
                    <a:effectLst/>
                  </p:spPr>
                </p:pic>
                <p:grpSp>
                  <p:nvGrpSpPr>
                    <p:cNvPr id="7" name="Group 355"/>
                    <p:cNvGrpSpPr/>
                    <p:nvPr/>
                  </p:nvGrpSpPr>
                  <p:grpSpPr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509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4" y="3586164"/>
                        <a:ext cx="1433" cy="26194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0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860" y="3586164"/>
                        <a:ext cx="50143" cy="21590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1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357" y="3586164"/>
                        <a:ext cx="50143" cy="2174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2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321" y="3754440"/>
                        <a:ext cx="50143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3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54440"/>
                        <a:ext cx="51575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4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485" y="3722690"/>
                        <a:ext cx="42979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5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22690"/>
                        <a:ext cx="44412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6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081" y="3687765"/>
                        <a:ext cx="71632" cy="22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0" y="0"/>
                          </a:cxn>
                          <a:cxn ang="0">
                            <a:pos x="24" y="1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7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243" y="3657601"/>
                        <a:ext cx="57305" cy="158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9" y="10"/>
                          </a:cxn>
                          <a:cxn ang="0">
                            <a:pos x="40" y="0"/>
                          </a:cxn>
                        </a:cxnLst>
                        <a:rect l="0" t="0" r="r" b="b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8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407" y="3629026"/>
                        <a:ext cx="42979" cy="111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0" y="0"/>
                          </a:cxn>
                          <a:cxn ang="0">
                            <a:pos x="14" y="7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9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464" y="3746502"/>
                        <a:ext cx="51575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0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485" y="3722690"/>
                        <a:ext cx="87391" cy="666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1" y="0"/>
                          </a:cxn>
                          <a:cxn ang="0">
                            <a:pos x="30" y="4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1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322" y="3746502"/>
                        <a:ext cx="50143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2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5" y="3687765"/>
                        <a:ext cx="37248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3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5" y="3709990"/>
                        <a:ext cx="44412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4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082" y="3687765"/>
                        <a:ext cx="34383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5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487" y="3709990"/>
                        <a:ext cx="42979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6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6" y="3657601"/>
                        <a:ext cx="30086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7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6" y="3673476"/>
                        <a:ext cx="37248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8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245" y="3657601"/>
                        <a:ext cx="27221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9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084" y="3673475"/>
                        <a:ext cx="34383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0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7" y="3629026"/>
                        <a:ext cx="22922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1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7" y="3640139"/>
                        <a:ext cx="30086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2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410" y="3629025"/>
                        <a:ext cx="20057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3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249" y="3640128"/>
                        <a:ext cx="27221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8" name="Group 495"/>
                  <p:cNvGrpSpPr/>
                  <p:nvPr/>
                </p:nvGrpSpPr>
                <p:grpSpPr>
                  <a:xfrm>
                    <a:off x="242833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480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 w="9360" cap="flat">
                      <a:noFill/>
                      <a:round/>
                      <a:headEnd/>
                      <a:tailEnd/>
                    </a:ln>
                    <a:effectLst/>
                  </p:spPr>
                </p:pic>
                <p:grpSp>
                  <p:nvGrpSpPr>
                    <p:cNvPr id="9" name="Group 355"/>
                    <p:cNvGrpSpPr/>
                    <p:nvPr/>
                  </p:nvGrpSpPr>
                  <p:grpSpPr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482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4" y="3586164"/>
                        <a:ext cx="1433" cy="26194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3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860" y="3586164"/>
                        <a:ext cx="50143" cy="21590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4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357" y="3586164"/>
                        <a:ext cx="50143" cy="2174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5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321" y="3754440"/>
                        <a:ext cx="50143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6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54440"/>
                        <a:ext cx="51575" cy="3492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7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485" y="3722690"/>
                        <a:ext cx="42979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8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4" y="3722690"/>
                        <a:ext cx="44412" cy="2381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89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081" y="3687765"/>
                        <a:ext cx="71632" cy="22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0" y="0"/>
                          </a:cxn>
                          <a:cxn ang="0">
                            <a:pos x="24" y="1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0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243" y="3657601"/>
                        <a:ext cx="57305" cy="158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9" y="10"/>
                          </a:cxn>
                          <a:cxn ang="0">
                            <a:pos x="40" y="0"/>
                          </a:cxn>
                        </a:cxnLst>
                        <a:rect l="0" t="0" r="r" b="b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1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407" y="3629026"/>
                        <a:ext cx="42979" cy="111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0" y="0"/>
                          </a:cxn>
                          <a:cxn ang="0">
                            <a:pos x="14" y="7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2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464" y="3746502"/>
                        <a:ext cx="51575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3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485" y="3722690"/>
                        <a:ext cx="87391" cy="666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1" y="0"/>
                          </a:cxn>
                          <a:cxn ang="0">
                            <a:pos x="30" y="4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4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322" y="3746502"/>
                        <a:ext cx="50143" cy="79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5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65" y="3687765"/>
                        <a:ext cx="37248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6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5" y="3709990"/>
                        <a:ext cx="44412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7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082" y="3687765"/>
                        <a:ext cx="34383" cy="5873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8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487" y="3709990"/>
                        <a:ext cx="42979" cy="1270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9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6" y="3657601"/>
                        <a:ext cx="30086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0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6" y="3673476"/>
                        <a:ext cx="37248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1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245" y="3657601"/>
                        <a:ext cx="27221" cy="523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2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084" y="3673475"/>
                        <a:ext cx="34383" cy="1428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3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67" y="3629026"/>
                        <a:ext cx="22922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4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67" y="3640139"/>
                        <a:ext cx="30086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5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410" y="3629025"/>
                        <a:ext cx="20057" cy="4445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6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249" y="3640128"/>
                        <a:ext cx="27221" cy="1746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sp>
                <p:nvSpPr>
                  <p:cNvPr id="479" name="Cloud 478"/>
                  <p:cNvSpPr/>
                  <p:nvPr/>
                </p:nvSpPr>
                <p:spPr>
                  <a:xfrm>
                    <a:off x="1142976" y="5041252"/>
                    <a:ext cx="1071570" cy="602326"/>
                  </a:xfrm>
                  <a:prstGeom prst="cloud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" name="Group 207"/>
                <p:cNvGrpSpPr/>
                <p:nvPr/>
              </p:nvGrpSpPr>
              <p:grpSpPr>
                <a:xfrm>
                  <a:off x="1000100" y="3357556"/>
                  <a:ext cx="642942" cy="399890"/>
                  <a:chOff x="3286116" y="4071942"/>
                  <a:chExt cx="1071570" cy="639503"/>
                </a:xfrm>
              </p:grpSpPr>
              <p:cxnSp>
                <p:nvCxnSpPr>
                  <p:cNvPr id="460" name="Straight Connector 459"/>
                  <p:cNvCxnSpPr/>
                  <p:nvPr/>
                </p:nvCxnSpPr>
                <p:spPr>
                  <a:xfrm>
                    <a:off x="3286116" y="4357694"/>
                    <a:ext cx="1071570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1" name="Group 162"/>
                  <p:cNvGrpSpPr/>
                  <p:nvPr/>
                </p:nvGrpSpPr>
                <p:grpSpPr>
                  <a:xfrm>
                    <a:off x="335755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74" name="Rectangle 473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75" name="Straight Connector 474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" name="Group 163"/>
                  <p:cNvGrpSpPr/>
                  <p:nvPr/>
                </p:nvGrpSpPr>
                <p:grpSpPr>
                  <a:xfrm>
                    <a:off x="371474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72" name="Rectangle 471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73" name="Straight Connector 472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3" name="Group 166"/>
                  <p:cNvGrpSpPr/>
                  <p:nvPr/>
                </p:nvGrpSpPr>
                <p:grpSpPr>
                  <a:xfrm>
                    <a:off x="407193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70" name="Rectangle 469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71" name="Straight Connector 470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4" name="Group 169"/>
                  <p:cNvGrpSpPr/>
                  <p:nvPr/>
                </p:nvGrpSpPr>
                <p:grpSpPr>
                  <a:xfrm rot="10800000">
                    <a:off x="3358055" y="4357694"/>
                    <a:ext cx="396881" cy="353751"/>
                    <a:chOff x="3184010" y="4003943"/>
                    <a:chExt cx="396881" cy="353751"/>
                  </a:xfrm>
                </p:grpSpPr>
                <p:sp>
                  <p:nvSpPr>
                    <p:cNvPr id="468" name="Rectangle 467"/>
                    <p:cNvSpPr/>
                    <p:nvPr/>
                  </p:nvSpPr>
                  <p:spPr>
                    <a:xfrm rot="10800000">
                      <a:off x="3184010" y="4003943"/>
                      <a:ext cx="396881" cy="139432"/>
                    </a:xfrm>
                    <a:prstGeom prst="rect">
                      <a:avLst/>
                    </a:prstGeom>
                    <a:solidFill>
                      <a:srgbClr val="92D050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700" b="1" dirty="0" smtClean="0">
                          <a:solidFill>
                            <a:schemeClr val="tx1"/>
                          </a:solidFill>
                        </a:rPr>
                        <a:t>AMF</a:t>
                      </a:r>
                      <a:endParaRPr lang="en-US" sz="700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  <p:cxnSp>
                  <p:nvCxnSpPr>
                    <p:cNvPr id="469" name="Straight Connector 468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AA62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5" name="Group 172"/>
                  <p:cNvGrpSpPr/>
                  <p:nvPr/>
                </p:nvGrpSpPr>
                <p:grpSpPr>
                  <a:xfrm flipH="1" flipV="1">
                    <a:off x="3929058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466" name="Rectangle 465"/>
                    <p:cNvSpPr/>
                    <p:nvPr/>
                  </p:nvSpPr>
                  <p:spPr>
                    <a:xfrm>
                      <a:off x="3357554" y="4071942"/>
                      <a:ext cx="71438" cy="7143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467" name="Straight Connector 466"/>
                    <p:cNvCxnSpPr/>
                    <p:nvPr/>
                  </p:nvCxnSpPr>
                  <p:spPr>
                    <a:xfrm rot="16200000" flipH="1">
                      <a:off x="3286116" y="4250537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458" name="Straight Connector 457"/>
                <p:cNvCxnSpPr/>
                <p:nvPr/>
              </p:nvCxnSpPr>
              <p:spPr>
                <a:xfrm rot="16200000" flipH="1">
                  <a:off x="607344" y="3374700"/>
                  <a:ext cx="86228" cy="27730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9" name="Straight Connector 458"/>
                <p:cNvCxnSpPr/>
                <p:nvPr/>
              </p:nvCxnSpPr>
              <p:spPr>
                <a:xfrm flipV="1">
                  <a:off x="1856463" y="3470237"/>
                  <a:ext cx="277085" cy="8622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Group 743"/>
              <p:cNvGrpSpPr/>
              <p:nvPr/>
            </p:nvGrpSpPr>
            <p:grpSpPr>
              <a:xfrm>
                <a:off x="1357290" y="2000240"/>
                <a:ext cx="595835" cy="1058752"/>
                <a:chOff x="1357290" y="2000240"/>
                <a:chExt cx="595835" cy="1058752"/>
              </a:xfrm>
            </p:grpSpPr>
            <p:grpSp>
              <p:nvGrpSpPr>
                <p:cNvPr id="17" name="Group 599"/>
                <p:cNvGrpSpPr/>
                <p:nvPr/>
              </p:nvGrpSpPr>
              <p:grpSpPr>
                <a:xfrm>
                  <a:off x="1357290" y="2000240"/>
                  <a:ext cx="595835" cy="571504"/>
                  <a:chOff x="4000496" y="4429132"/>
                  <a:chExt cx="1101726" cy="1030288"/>
                </a:xfrm>
              </p:grpSpPr>
              <p:pic>
                <p:nvPicPr>
                  <p:cNvPr id="601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071934" y="4429132"/>
                    <a:ext cx="1030288" cy="1030288"/>
                  </a:xfrm>
                  <a:prstGeom prst="rect">
                    <a:avLst/>
                  </a:prstGeom>
                  <a:solidFill>
                    <a:schemeClr val="bg1"/>
                  </a:solidFill>
                  <a:ln w="9360" cap="flat">
                    <a:noFill/>
                    <a:round/>
                    <a:headEnd/>
                    <a:tailEnd/>
                  </a:ln>
                  <a:effectLst/>
                </p:spPr>
              </p:pic>
              <p:sp>
                <p:nvSpPr>
                  <p:cNvPr id="602" name="Rectangle 601"/>
                  <p:cNvSpPr/>
                  <p:nvPr/>
                </p:nvSpPr>
                <p:spPr>
                  <a:xfrm>
                    <a:off x="4000496" y="4929198"/>
                    <a:ext cx="714380" cy="35719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3" name="Rectangle 602"/>
                  <p:cNvSpPr/>
                  <p:nvPr/>
                </p:nvSpPr>
                <p:spPr>
                  <a:xfrm>
                    <a:off x="4214810" y="4786322"/>
                    <a:ext cx="285752" cy="28575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599" name="Picture 598" descr="huawei-p9-1.jpg"/>
                <p:cNvPicPr>
                  <a:picLocks noChangeAspect="1"/>
                </p:cNvPicPr>
                <p:nvPr/>
              </p:nvPicPr>
              <p:blipFill>
                <a:blip r:embed="rId5" cstate="print"/>
                <a:srcRect r="56163"/>
                <a:stretch>
                  <a:fillRect/>
                </a:stretch>
              </p:blipFill>
              <p:spPr>
                <a:xfrm>
                  <a:off x="1357290" y="2285992"/>
                  <a:ext cx="384251" cy="773000"/>
                </a:xfrm>
                <a:prstGeom prst="rect">
                  <a:avLst/>
                </a:prstGeom>
              </p:spPr>
            </p:pic>
          </p:grpSp>
        </p:grpSp>
        <p:sp>
          <p:nvSpPr>
            <p:cNvPr id="481" name="TextBox 480"/>
            <p:cNvSpPr txBox="1"/>
            <p:nvPr/>
          </p:nvSpPr>
          <p:spPr>
            <a:xfrm>
              <a:off x="6929454" y="2571744"/>
              <a:ext cx="1091196" cy="29270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STT: </a:t>
              </a:r>
              <a:r>
                <a:rPr lang="en-US" sz="1400" dirty="0" err="1" smtClean="0"/>
                <a:t>eMBB</a:t>
              </a:r>
              <a:endParaRPr lang="en-US" sz="1400" dirty="0"/>
            </a:p>
          </p:txBody>
        </p:sp>
      </p:grpSp>
      <p:grpSp>
        <p:nvGrpSpPr>
          <p:cNvPr id="18" name="Group 788"/>
          <p:cNvGrpSpPr/>
          <p:nvPr/>
        </p:nvGrpSpPr>
        <p:grpSpPr>
          <a:xfrm>
            <a:off x="1357322" y="5146709"/>
            <a:ext cx="6000792" cy="1285884"/>
            <a:chOff x="1357322" y="5146709"/>
            <a:chExt cx="6000792" cy="1285884"/>
          </a:xfrm>
        </p:grpSpPr>
        <p:grpSp>
          <p:nvGrpSpPr>
            <p:cNvPr id="19" name="Group 662"/>
            <p:cNvGrpSpPr/>
            <p:nvPr/>
          </p:nvGrpSpPr>
          <p:grpSpPr>
            <a:xfrm>
              <a:off x="1357322" y="5146709"/>
              <a:ext cx="6000792" cy="785818"/>
              <a:chOff x="714348" y="4929198"/>
              <a:chExt cx="6000792" cy="785818"/>
            </a:xfrm>
          </p:grpSpPr>
          <p:cxnSp>
            <p:nvCxnSpPr>
              <p:cNvPr id="588" name="Straight Connector 587"/>
              <p:cNvCxnSpPr/>
              <p:nvPr/>
            </p:nvCxnSpPr>
            <p:spPr>
              <a:xfrm flipV="1">
                <a:off x="2143108" y="4929198"/>
                <a:ext cx="4572032" cy="7558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Straight Connector 588"/>
              <p:cNvCxnSpPr/>
              <p:nvPr/>
            </p:nvCxnSpPr>
            <p:spPr>
              <a:xfrm flipH="1">
                <a:off x="714348" y="4929198"/>
                <a:ext cx="1428760" cy="785818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2" name="Parallelogram 771"/>
            <p:cNvSpPr/>
            <p:nvPr/>
          </p:nvSpPr>
          <p:spPr>
            <a:xfrm>
              <a:off x="2571768" y="5289585"/>
              <a:ext cx="3857652" cy="1143008"/>
            </a:xfrm>
            <a:prstGeom prst="parallelogram">
              <a:avLst>
                <a:gd name="adj" fmla="val 42977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3" name="Rectangle 772"/>
            <p:cNvSpPr/>
            <p:nvPr/>
          </p:nvSpPr>
          <p:spPr>
            <a:xfrm flipV="1">
              <a:off x="2948124" y="60388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4" name="Rectangle 773"/>
            <p:cNvSpPr/>
            <p:nvPr/>
          </p:nvSpPr>
          <p:spPr>
            <a:xfrm>
              <a:off x="3148846" y="58356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W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75" name="Rectangle 774"/>
            <p:cNvSpPr/>
            <p:nvPr/>
          </p:nvSpPr>
          <p:spPr>
            <a:xfrm flipV="1">
              <a:off x="3349568" y="56324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6" name="Rectangle 775"/>
            <p:cNvSpPr/>
            <p:nvPr/>
          </p:nvSpPr>
          <p:spPr>
            <a:xfrm flipV="1">
              <a:off x="3550290" y="54292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H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77" name="Rectangle 776"/>
            <p:cNvSpPr/>
            <p:nvPr/>
          </p:nvSpPr>
          <p:spPr>
            <a:xfrm flipV="1">
              <a:off x="3669473" y="60388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8" name="Rectangle 777"/>
            <p:cNvSpPr/>
            <p:nvPr/>
          </p:nvSpPr>
          <p:spPr>
            <a:xfrm>
              <a:off x="3870195" y="58356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A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79" name="Rectangle 778"/>
            <p:cNvSpPr/>
            <p:nvPr/>
          </p:nvSpPr>
          <p:spPr>
            <a:xfrm flipV="1">
              <a:off x="4070917" y="56324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0" name="Rectangle 779"/>
            <p:cNvSpPr/>
            <p:nvPr/>
          </p:nvSpPr>
          <p:spPr>
            <a:xfrm>
              <a:off x="4271639" y="54292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A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81" name="Rectangle 780"/>
            <p:cNvSpPr/>
            <p:nvPr/>
          </p:nvSpPr>
          <p:spPr>
            <a:xfrm flipV="1">
              <a:off x="4390823" y="60388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2" name="Rectangle 781"/>
            <p:cNvSpPr/>
            <p:nvPr/>
          </p:nvSpPr>
          <p:spPr>
            <a:xfrm>
              <a:off x="4591544" y="58356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R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83" name="Rectangle 782"/>
            <p:cNvSpPr/>
            <p:nvPr/>
          </p:nvSpPr>
          <p:spPr>
            <a:xfrm flipV="1">
              <a:off x="4792266" y="56324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4" name="Rectangle 783"/>
            <p:cNvSpPr/>
            <p:nvPr/>
          </p:nvSpPr>
          <p:spPr>
            <a:xfrm>
              <a:off x="4992988" y="54292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R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85" name="Rectangle 784"/>
            <p:cNvSpPr/>
            <p:nvPr/>
          </p:nvSpPr>
          <p:spPr>
            <a:xfrm flipV="1">
              <a:off x="5112173" y="60388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6" name="Rectangle 785"/>
            <p:cNvSpPr/>
            <p:nvPr/>
          </p:nvSpPr>
          <p:spPr>
            <a:xfrm>
              <a:off x="5312895" y="58356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E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87" name="Rectangle 786"/>
            <p:cNvSpPr/>
            <p:nvPr/>
          </p:nvSpPr>
          <p:spPr>
            <a:xfrm flipV="1">
              <a:off x="5513617" y="56324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8" name="Rectangle 787"/>
            <p:cNvSpPr/>
            <p:nvPr/>
          </p:nvSpPr>
          <p:spPr>
            <a:xfrm>
              <a:off x="5714339" y="5429264"/>
              <a:ext cx="282267" cy="2857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D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814"/>
          <p:cNvGrpSpPr/>
          <p:nvPr/>
        </p:nvGrpSpPr>
        <p:grpSpPr>
          <a:xfrm>
            <a:off x="2285984" y="1428736"/>
            <a:ext cx="1643074" cy="1500198"/>
            <a:chOff x="2285984" y="1428736"/>
            <a:chExt cx="1643074" cy="1500198"/>
          </a:xfrm>
        </p:grpSpPr>
        <p:cxnSp>
          <p:nvCxnSpPr>
            <p:cNvPr id="801" name="Straight Connector 800"/>
            <p:cNvCxnSpPr/>
            <p:nvPr/>
          </p:nvCxnSpPr>
          <p:spPr>
            <a:xfrm>
              <a:off x="2285984" y="1428736"/>
              <a:ext cx="1643074" cy="285752"/>
            </a:xfrm>
            <a:prstGeom prst="line">
              <a:avLst/>
            </a:prstGeom>
            <a:ln>
              <a:solidFill>
                <a:srgbClr val="0AA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Straight Connector 802"/>
            <p:cNvCxnSpPr/>
            <p:nvPr/>
          </p:nvCxnSpPr>
          <p:spPr>
            <a:xfrm rot="16200000" flipH="1">
              <a:off x="2000232" y="1857364"/>
              <a:ext cx="1357322" cy="785818"/>
            </a:xfrm>
            <a:prstGeom prst="line">
              <a:avLst/>
            </a:prstGeom>
            <a:ln>
              <a:solidFill>
                <a:srgbClr val="0AA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812"/>
          <p:cNvGrpSpPr/>
          <p:nvPr/>
        </p:nvGrpSpPr>
        <p:grpSpPr>
          <a:xfrm>
            <a:off x="332826" y="2357430"/>
            <a:ext cx="6804000" cy="1635517"/>
            <a:chOff x="332826" y="2357430"/>
            <a:chExt cx="6804000" cy="1635517"/>
          </a:xfrm>
        </p:grpSpPr>
        <p:grpSp>
          <p:nvGrpSpPr>
            <p:cNvPr id="22" name="Group 583"/>
            <p:cNvGrpSpPr/>
            <p:nvPr/>
          </p:nvGrpSpPr>
          <p:grpSpPr>
            <a:xfrm>
              <a:off x="332826" y="2357430"/>
              <a:ext cx="6804000" cy="1635517"/>
              <a:chOff x="332827" y="2639985"/>
              <a:chExt cx="6820253" cy="1635517"/>
            </a:xfrm>
          </p:grpSpPr>
          <p:grpSp>
            <p:nvGrpSpPr>
              <p:cNvPr id="23" name="Group 744"/>
              <p:cNvGrpSpPr/>
              <p:nvPr/>
            </p:nvGrpSpPr>
            <p:grpSpPr>
              <a:xfrm>
                <a:off x="332827" y="2639985"/>
                <a:ext cx="6239437" cy="1635517"/>
                <a:chOff x="332827" y="2786059"/>
                <a:chExt cx="6239437" cy="1635517"/>
              </a:xfrm>
            </p:grpSpPr>
            <p:grpSp>
              <p:nvGrpSpPr>
                <p:cNvPr id="24" name="Group 742"/>
                <p:cNvGrpSpPr/>
                <p:nvPr/>
              </p:nvGrpSpPr>
              <p:grpSpPr>
                <a:xfrm>
                  <a:off x="332827" y="2857496"/>
                  <a:ext cx="1334546" cy="857256"/>
                  <a:chOff x="332827" y="2857496"/>
                  <a:chExt cx="1334546" cy="857256"/>
                </a:xfrm>
              </p:grpSpPr>
              <p:grpSp>
                <p:nvGrpSpPr>
                  <p:cNvPr id="25" name="Group 1522"/>
                  <p:cNvGrpSpPr/>
                  <p:nvPr/>
                </p:nvGrpSpPr>
                <p:grpSpPr>
                  <a:xfrm>
                    <a:off x="332827" y="2857496"/>
                    <a:ext cx="595835" cy="571504"/>
                    <a:chOff x="1913730" y="5077138"/>
                    <a:chExt cx="595835" cy="571504"/>
                  </a:xfrm>
                </p:grpSpPr>
                <p:grpSp>
                  <p:nvGrpSpPr>
                    <p:cNvPr id="26" name="Group 1517"/>
                    <p:cNvGrpSpPr/>
                    <p:nvPr/>
                  </p:nvGrpSpPr>
                  <p:grpSpPr>
                    <a:xfrm rot="1052461">
                      <a:off x="1913730" y="5077138"/>
                      <a:ext cx="595835" cy="571504"/>
                      <a:chOff x="4000496" y="4429132"/>
                      <a:chExt cx="1101726" cy="1030288"/>
                    </a:xfrm>
                  </p:grpSpPr>
                  <p:pic>
                    <p:nvPicPr>
                      <p:cNvPr id="1519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4" y="4429132"/>
                        <a:ext cx="1030288" cy="1030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360" cap="flat">
                        <a:noFill/>
                        <a:round/>
                        <a:headEnd/>
                        <a:tailEnd/>
                      </a:ln>
                      <a:effectLst/>
                    </p:spPr>
                  </p:pic>
                  <p:sp>
                    <p:nvSpPr>
                      <p:cNvPr id="1520" name="Rectangle 1519"/>
                      <p:cNvSpPr/>
                      <p:nvPr/>
                    </p:nvSpPr>
                    <p:spPr>
                      <a:xfrm>
                        <a:off x="4000496" y="4929198"/>
                        <a:ext cx="714380" cy="3571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21" name="Rectangle 1520"/>
                      <p:cNvSpPr/>
                      <p:nvPr/>
                    </p:nvSpPr>
                    <p:spPr>
                      <a:xfrm>
                        <a:off x="4214810" y="4786322"/>
                        <a:ext cx="285752" cy="2857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sp>
                  <p:nvSpPr>
                    <p:cNvPr id="1517" name="Heart 1516"/>
                    <p:cNvSpPr/>
                    <p:nvPr/>
                  </p:nvSpPr>
                  <p:spPr>
                    <a:xfrm>
                      <a:off x="2000232" y="5357826"/>
                      <a:ext cx="285752" cy="285752"/>
                    </a:xfrm>
                    <a:prstGeom prst="heart">
                      <a:avLst/>
                    </a:prstGeom>
                    <a:solidFill>
                      <a:srgbClr val="FF0000"/>
                    </a:solidFill>
                    <a:ln w="635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tIns="0" rIns="0" bIns="0" rtlCol="0" anchor="ctr"/>
                    <a:lstStyle/>
                    <a:p>
                      <a:pPr algn="ctr"/>
                      <a:r>
                        <a:rPr lang="en-US" sz="700" dirty="0" smtClean="0"/>
                        <a:t>bps</a:t>
                      </a:r>
                      <a:endParaRPr lang="en-US" sz="500" dirty="0"/>
                    </a:p>
                  </p:txBody>
                </p:sp>
              </p:grpSp>
              <p:grpSp>
                <p:nvGrpSpPr>
                  <p:cNvPr id="27" name="Group 1524"/>
                  <p:cNvGrpSpPr/>
                  <p:nvPr/>
                </p:nvGrpSpPr>
                <p:grpSpPr>
                  <a:xfrm>
                    <a:off x="1071538" y="3143248"/>
                    <a:ext cx="595835" cy="571504"/>
                    <a:chOff x="571472" y="5143512"/>
                    <a:chExt cx="595835" cy="571504"/>
                  </a:xfrm>
                </p:grpSpPr>
                <p:grpSp>
                  <p:nvGrpSpPr>
                    <p:cNvPr id="28" name="Group 1521"/>
                    <p:cNvGrpSpPr/>
                    <p:nvPr/>
                  </p:nvGrpSpPr>
                  <p:grpSpPr>
                    <a:xfrm>
                      <a:off x="571472" y="5143512"/>
                      <a:ext cx="595835" cy="571504"/>
                      <a:chOff x="4000496" y="4214818"/>
                      <a:chExt cx="595835" cy="571504"/>
                    </a:xfrm>
                  </p:grpSpPr>
                  <p:grpSp>
                    <p:nvGrpSpPr>
                      <p:cNvPr id="29" name="Group 1512"/>
                      <p:cNvGrpSpPr/>
                      <p:nvPr/>
                    </p:nvGrpSpPr>
                    <p:grpSpPr>
                      <a:xfrm rot="775603">
                        <a:off x="4000496" y="4214818"/>
                        <a:ext cx="595835" cy="571504"/>
                        <a:chOff x="4000496" y="4429132"/>
                        <a:chExt cx="1101726" cy="1030288"/>
                      </a:xfrm>
                    </p:grpSpPr>
                    <p:pic>
                      <p:nvPicPr>
                        <p:cNvPr id="1514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1934" y="4429132"/>
                          <a:ext cx="1030288" cy="103028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360" cap="flat">
                          <a:noFill/>
                          <a:round/>
                          <a:headEnd/>
                          <a:tailEnd/>
                        </a:ln>
                        <a:effectLst/>
                      </p:spPr>
                    </p:pic>
                    <p:sp>
                      <p:nvSpPr>
                        <p:cNvPr id="1515" name="Rectangle 1514"/>
                        <p:cNvSpPr/>
                        <p:nvPr/>
                      </p:nvSpPr>
                      <p:spPr>
                        <a:xfrm>
                          <a:off x="4000496" y="4929198"/>
                          <a:ext cx="714380" cy="35719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516" name="Rectangle 1515"/>
                        <p:cNvSpPr/>
                        <p:nvPr/>
                      </p:nvSpPr>
                      <p:spPr>
                        <a:xfrm>
                          <a:off x="4214810" y="4786322"/>
                          <a:ext cx="285752" cy="28575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sp>
                    <p:nvSpPr>
                      <p:cNvPr id="1512" name="Donut 1511"/>
                      <p:cNvSpPr/>
                      <p:nvPr/>
                    </p:nvSpPr>
                    <p:spPr>
                      <a:xfrm>
                        <a:off x="4000496" y="4500570"/>
                        <a:ext cx="428628" cy="214314"/>
                      </a:xfrm>
                      <a:prstGeom prst="donut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524" name="Decagon 1523"/>
                    <p:cNvSpPr/>
                    <p:nvPr/>
                  </p:nvSpPr>
                  <p:spPr>
                    <a:xfrm>
                      <a:off x="642910" y="5546455"/>
                      <a:ext cx="285752" cy="142876"/>
                    </a:xfrm>
                    <a:prstGeom prst="decagon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tIns="0" rIns="0" bIns="0" rtlCol="0" anchor="ctr"/>
                    <a:lstStyle/>
                    <a:p>
                      <a:pPr algn="ctr"/>
                      <a:r>
                        <a:rPr lang="en-US" sz="600" dirty="0" smtClean="0"/>
                        <a:t>12</a:t>
                      </a:r>
                      <a:endParaRPr lang="en-US" sz="600" dirty="0"/>
                    </a:p>
                  </p:txBody>
                </p:sp>
              </p:grpSp>
            </p:grpSp>
            <p:grpSp>
              <p:nvGrpSpPr>
                <p:cNvPr id="30" name="Group 533"/>
                <p:cNvGrpSpPr/>
                <p:nvPr/>
              </p:nvGrpSpPr>
              <p:grpSpPr>
                <a:xfrm>
                  <a:off x="2714644" y="2786059"/>
                  <a:ext cx="3857620" cy="1635517"/>
                  <a:chOff x="3071802" y="2500306"/>
                  <a:chExt cx="3857620" cy="1635517"/>
                </a:xfrm>
              </p:grpSpPr>
              <p:grpSp>
                <p:nvGrpSpPr>
                  <p:cNvPr id="31" name="Group 1311"/>
                  <p:cNvGrpSpPr/>
                  <p:nvPr/>
                </p:nvGrpSpPr>
                <p:grpSpPr>
                  <a:xfrm>
                    <a:off x="3071802" y="2500306"/>
                    <a:ext cx="3857620" cy="1635517"/>
                    <a:chOff x="71406" y="3143248"/>
                    <a:chExt cx="2571768" cy="785818"/>
                  </a:xfrm>
                </p:grpSpPr>
                <p:grpSp>
                  <p:nvGrpSpPr>
                    <p:cNvPr id="736" name="Group 992"/>
                    <p:cNvGrpSpPr/>
                    <p:nvPr/>
                  </p:nvGrpSpPr>
                  <p:grpSpPr>
                    <a:xfrm>
                      <a:off x="71406" y="3143248"/>
                      <a:ext cx="2571768" cy="785818"/>
                      <a:chOff x="428596" y="4929198"/>
                      <a:chExt cx="2571768" cy="785818"/>
                    </a:xfrm>
                  </p:grpSpPr>
                  <p:sp>
                    <p:nvSpPr>
                      <p:cNvPr id="397" name="Parallelogram 396"/>
                      <p:cNvSpPr/>
                      <p:nvPr/>
                    </p:nvSpPr>
                    <p:spPr>
                      <a:xfrm>
                        <a:off x="428596" y="5000636"/>
                        <a:ext cx="2571768" cy="714380"/>
                      </a:xfrm>
                      <a:prstGeom prst="parallelogram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737" name="Group 355"/>
                      <p:cNvGrpSpPr/>
                      <p:nvPr/>
                    </p:nvGrpSpPr>
                    <p:grpSpPr>
                      <a:xfrm>
                        <a:off x="642384" y="5117641"/>
                        <a:ext cx="285725" cy="357190"/>
                        <a:chOff x="2428860" y="3586164"/>
                        <a:chExt cx="124640" cy="261940"/>
                      </a:xfrm>
                    </p:grpSpPr>
                    <p:sp>
                      <p:nvSpPr>
                        <p:cNvPr id="430" name="Line 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4" y="3586164"/>
                          <a:ext cx="1433" cy="26194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1" name="Line 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28860" y="3586164"/>
                          <a:ext cx="50143" cy="215902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2" name="Line 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503357" y="3586164"/>
                          <a:ext cx="50143" cy="21749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3" name="Line 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0321" y="3754440"/>
                          <a:ext cx="50143" cy="34925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4" name="Line 9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4" y="3754440"/>
                          <a:ext cx="51575" cy="34925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5" name="Line 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7485" y="3722690"/>
                          <a:ext cx="42979" cy="2381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6" name="Line 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4" y="3722690"/>
                          <a:ext cx="44412" cy="2381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7" name="Freeform 9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56081" y="3687765"/>
                          <a:ext cx="71632" cy="2222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50" y="0"/>
                            </a:cxn>
                            <a:cxn ang="0">
                              <a:pos x="24" y="14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50" h="14">
                              <a:moveTo>
                                <a:pt x="50" y="0"/>
                              </a:moveTo>
                              <a:lnTo>
                                <a:pt x="24" y="14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8" name="Freeform 9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63243" y="3657601"/>
                          <a:ext cx="57305" cy="1587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9" y="10"/>
                            </a:cxn>
                            <a:cxn ang="0">
                              <a:pos x="40" y="0"/>
                            </a:cxn>
                          </a:cxnLst>
                          <a:rect l="0" t="0" r="r" b="b"/>
                          <a:pathLst>
                            <a:path w="40" h="10">
                              <a:moveTo>
                                <a:pt x="0" y="0"/>
                              </a:moveTo>
                              <a:lnTo>
                                <a:pt x="19" y="10"/>
                              </a:lnTo>
                              <a:lnTo>
                                <a:pt x="4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39" name="Freeform 9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70407" y="3629026"/>
                          <a:ext cx="42979" cy="1111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0" y="0"/>
                            </a:cxn>
                            <a:cxn ang="0">
                              <a:pos x="14" y="7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30" h="7">
                              <a:moveTo>
                                <a:pt x="30" y="0"/>
                              </a:moveTo>
                              <a:lnTo>
                                <a:pt x="14" y="7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0" name="Line 10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90464" y="3746502"/>
                          <a:ext cx="51575" cy="79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1" name="Freeform 10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47485" y="3722690"/>
                          <a:ext cx="87391" cy="6667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1" y="0"/>
                            </a:cxn>
                            <a:cxn ang="0">
                              <a:pos x="30" y="42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61" h="42">
                              <a:moveTo>
                                <a:pt x="61" y="0"/>
                              </a:moveTo>
                              <a:lnTo>
                                <a:pt x="30" y="42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2" name="Line 10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40322" y="3746502"/>
                          <a:ext cx="50143" cy="79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3" name="Line 1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5" y="3687765"/>
                          <a:ext cx="37248" cy="587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4" name="Line 10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5" y="3709990"/>
                          <a:ext cx="44412" cy="1270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5" name="Line 10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56082" y="3687765"/>
                          <a:ext cx="34383" cy="587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6" name="Line 10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47487" y="3709990"/>
                          <a:ext cx="42979" cy="1270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7" name="Line 11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466" y="3657601"/>
                          <a:ext cx="30086" cy="523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8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6" y="3673476"/>
                          <a:ext cx="37248" cy="142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49" name="Line 1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63245" y="3657601"/>
                          <a:ext cx="27221" cy="523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50" name="Line 1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56084" y="3673475"/>
                          <a:ext cx="34383" cy="142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51" name="Line 1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467" y="3629026"/>
                          <a:ext cx="22922" cy="4445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52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7" y="3640139"/>
                          <a:ext cx="30086" cy="1746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53" name="Line 1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70410" y="3629025"/>
                          <a:ext cx="20057" cy="4445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54" name="Line 1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63249" y="3640128"/>
                          <a:ext cx="27221" cy="1746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grpSp>
                    <p:nvGrpSpPr>
                      <p:cNvPr id="738" name="Group 495"/>
                      <p:cNvGrpSpPr/>
                      <p:nvPr/>
                    </p:nvGrpSpPr>
                    <p:grpSpPr>
                      <a:xfrm>
                        <a:off x="2428334" y="4929198"/>
                        <a:ext cx="301356" cy="545633"/>
                        <a:chOff x="5500168" y="1643050"/>
                        <a:chExt cx="301356" cy="545633"/>
                      </a:xfrm>
                    </p:grpSpPr>
                    <p:pic>
                      <p:nvPicPr>
                        <p:cNvPr id="401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7054" y="1643050"/>
                          <a:ext cx="244470" cy="244470"/>
                        </a:xfrm>
                        <a:prstGeom prst="rect">
                          <a:avLst/>
                        </a:prstGeom>
                        <a:noFill/>
                        <a:ln w="9360" cap="flat">
                          <a:noFill/>
                          <a:round/>
                          <a:headEnd/>
                          <a:tailEnd/>
                        </a:ln>
                        <a:effectLst/>
                      </p:spPr>
                    </p:pic>
                    <p:grpSp>
                      <p:nvGrpSpPr>
                        <p:cNvPr id="739" name="Group 355"/>
                        <p:cNvGrpSpPr/>
                        <p:nvPr/>
                      </p:nvGrpSpPr>
                      <p:grpSpPr>
                        <a:xfrm>
                          <a:off x="5500168" y="1831493"/>
                          <a:ext cx="285725" cy="357190"/>
                          <a:chOff x="2428860" y="3586164"/>
                          <a:chExt cx="124640" cy="261940"/>
                        </a:xfrm>
                      </p:grpSpPr>
                      <p:sp>
                        <p:nvSpPr>
                          <p:cNvPr id="403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64" y="3586164"/>
                            <a:ext cx="1433" cy="261940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04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28860" y="3586164"/>
                            <a:ext cx="50143" cy="215902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05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503357" y="3586164"/>
                            <a:ext cx="50143" cy="217490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06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2440321" y="3754440"/>
                            <a:ext cx="50143" cy="34925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07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90464" y="3754440"/>
                            <a:ext cx="51575" cy="34925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08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2447485" y="3722690"/>
                            <a:ext cx="42979" cy="23813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09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90464" y="3722690"/>
                            <a:ext cx="44412" cy="23813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0" name="Freeform 9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56081" y="3687765"/>
                            <a:ext cx="71632" cy="2222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50" y="0"/>
                              </a:cxn>
                              <a:cxn ang="0">
                                <a:pos x="24" y="14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50" h="14">
                                <a:moveTo>
                                  <a:pt x="50" y="0"/>
                                </a:moveTo>
                                <a:lnTo>
                                  <a:pt x="24" y="14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1" name="Freeform 9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63243" y="3657601"/>
                            <a:ext cx="57305" cy="1587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9" y="10"/>
                              </a:cxn>
                              <a:cxn ang="0">
                                <a:pos x="40" y="0"/>
                              </a:cxn>
                            </a:cxnLst>
                            <a:rect l="0" t="0" r="r" b="b"/>
                            <a:pathLst>
                              <a:path w="40" h="10">
                                <a:moveTo>
                                  <a:pt x="0" y="0"/>
                                </a:moveTo>
                                <a:lnTo>
                                  <a:pt x="19" y="10"/>
                                </a:lnTo>
                                <a:lnTo>
                                  <a:pt x="4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2" name="Freeform 9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70407" y="3629026"/>
                            <a:ext cx="42979" cy="1111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30" y="0"/>
                              </a:cxn>
                              <a:cxn ang="0">
                                <a:pos x="14" y="7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30" h="7">
                                <a:moveTo>
                                  <a:pt x="30" y="0"/>
                                </a:moveTo>
                                <a:lnTo>
                                  <a:pt x="14" y="7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3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2490464" y="3746502"/>
                            <a:ext cx="51575" cy="793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4" name="Freeform 1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47485" y="3722690"/>
                            <a:ext cx="87391" cy="6667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61" y="0"/>
                              </a:cxn>
                              <a:cxn ang="0">
                                <a:pos x="30" y="42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61" h="42">
                                <a:moveTo>
                                  <a:pt x="61" y="0"/>
                                </a:moveTo>
                                <a:lnTo>
                                  <a:pt x="30" y="42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40322" y="3746502"/>
                            <a:ext cx="50143" cy="793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6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90465" y="3687765"/>
                            <a:ext cx="37248" cy="5873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7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65" y="3709990"/>
                            <a:ext cx="44412" cy="12700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8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56082" y="3687765"/>
                            <a:ext cx="34383" cy="5873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9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47487" y="3709990"/>
                            <a:ext cx="42979" cy="12700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0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90466" y="3657601"/>
                            <a:ext cx="30086" cy="5238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1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66" y="3673476"/>
                            <a:ext cx="37248" cy="1428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2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63245" y="3657601"/>
                            <a:ext cx="27221" cy="5238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3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56084" y="3673475"/>
                            <a:ext cx="34383" cy="1428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4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90467" y="3629026"/>
                            <a:ext cx="22922" cy="44450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5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67" y="3640139"/>
                            <a:ext cx="30086" cy="17463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6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70410" y="3629025"/>
                            <a:ext cx="20057" cy="44450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7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63249" y="3640128"/>
                            <a:ext cx="27221" cy="17463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  <p:sp>
                    <p:nvSpPr>
                      <p:cNvPr id="400" name="Cloud 399"/>
                      <p:cNvSpPr/>
                      <p:nvPr/>
                    </p:nvSpPr>
                    <p:spPr>
                      <a:xfrm>
                        <a:off x="1142976" y="5041252"/>
                        <a:ext cx="1071570" cy="602326"/>
                      </a:xfrm>
                      <a:prstGeom prst="cloud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742" name="Group 207"/>
                    <p:cNvGrpSpPr/>
                    <p:nvPr/>
                  </p:nvGrpSpPr>
                  <p:grpSpPr>
                    <a:xfrm>
                      <a:off x="1000100" y="3357562"/>
                      <a:ext cx="642942" cy="357370"/>
                      <a:chOff x="3286116" y="4071942"/>
                      <a:chExt cx="1071570" cy="571504"/>
                    </a:xfrm>
                  </p:grpSpPr>
                  <p:cxnSp>
                    <p:nvCxnSpPr>
                      <p:cNvPr id="381" name="Straight Connector 380"/>
                      <p:cNvCxnSpPr/>
                      <p:nvPr/>
                    </p:nvCxnSpPr>
                    <p:spPr>
                      <a:xfrm>
                        <a:off x="3286116" y="4357694"/>
                        <a:ext cx="1071570" cy="1588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743" name="Group 162"/>
                      <p:cNvGrpSpPr/>
                      <p:nvPr/>
                    </p:nvGrpSpPr>
                    <p:grpSpPr>
                      <a:xfrm>
                        <a:off x="3357554" y="4071942"/>
                        <a:ext cx="71438" cy="285752"/>
                        <a:chOff x="3357554" y="4071942"/>
                        <a:chExt cx="71438" cy="285752"/>
                      </a:xfrm>
                    </p:grpSpPr>
                    <p:sp>
                      <p:nvSpPr>
                        <p:cNvPr id="395" name="Rectangle 394"/>
                        <p:cNvSpPr/>
                        <p:nvPr/>
                      </p:nvSpPr>
                      <p:spPr>
                        <a:xfrm>
                          <a:off x="3357554" y="4071942"/>
                          <a:ext cx="71438" cy="7143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12700"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396" name="Straight Connector 395"/>
                        <p:cNvCxnSpPr/>
                        <p:nvPr/>
                      </p:nvCxnSpPr>
                      <p:spPr>
                        <a:xfrm rot="16200000" flipH="1">
                          <a:off x="3286116" y="4250537"/>
                          <a:ext cx="214314" cy="0"/>
                        </a:xfrm>
                        <a:prstGeom prst="line">
                          <a:avLst/>
                        </a:prstGeom>
                        <a:ln w="12700"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394" name="Straight Connector 393"/>
                      <p:cNvCxnSpPr/>
                      <p:nvPr/>
                    </p:nvCxnSpPr>
                    <p:spPr>
                      <a:xfrm rot="16200000" flipH="1">
                        <a:off x="3643306" y="4250537"/>
                        <a:ext cx="214314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744" name="Group 166"/>
                      <p:cNvGrpSpPr/>
                      <p:nvPr/>
                    </p:nvGrpSpPr>
                    <p:grpSpPr>
                      <a:xfrm>
                        <a:off x="4071934" y="4071942"/>
                        <a:ext cx="71438" cy="285752"/>
                        <a:chOff x="3357554" y="4071942"/>
                        <a:chExt cx="71438" cy="285752"/>
                      </a:xfrm>
                    </p:grpSpPr>
                    <p:sp>
                      <p:nvSpPr>
                        <p:cNvPr id="391" name="Rectangle 390"/>
                        <p:cNvSpPr/>
                        <p:nvPr/>
                      </p:nvSpPr>
                      <p:spPr>
                        <a:xfrm>
                          <a:off x="3357554" y="4071942"/>
                          <a:ext cx="71438" cy="7143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12700"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392" name="Straight Connector 391"/>
                        <p:cNvCxnSpPr/>
                        <p:nvPr/>
                      </p:nvCxnSpPr>
                      <p:spPr>
                        <a:xfrm rot="16200000" flipH="1">
                          <a:off x="3286116" y="4250537"/>
                          <a:ext cx="214314" cy="0"/>
                        </a:xfrm>
                        <a:prstGeom prst="line">
                          <a:avLst/>
                        </a:prstGeom>
                        <a:ln w="12700"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745" name="Group 169"/>
                      <p:cNvGrpSpPr/>
                      <p:nvPr/>
                    </p:nvGrpSpPr>
                    <p:grpSpPr>
                      <a:xfrm rot="10800000">
                        <a:off x="3509954" y="4357694"/>
                        <a:ext cx="71438" cy="285752"/>
                        <a:chOff x="3357554" y="4071942"/>
                        <a:chExt cx="71438" cy="285752"/>
                      </a:xfrm>
                    </p:grpSpPr>
                    <p:sp>
                      <p:nvSpPr>
                        <p:cNvPr id="389" name="Rectangle 388"/>
                        <p:cNvSpPr/>
                        <p:nvPr/>
                      </p:nvSpPr>
                      <p:spPr>
                        <a:xfrm>
                          <a:off x="3357554" y="4071942"/>
                          <a:ext cx="71438" cy="7143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12700"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390" name="Straight Connector 389"/>
                        <p:cNvCxnSpPr/>
                        <p:nvPr/>
                      </p:nvCxnSpPr>
                      <p:spPr>
                        <a:xfrm rot="16200000" flipH="1">
                          <a:off x="3286116" y="4250537"/>
                          <a:ext cx="214314" cy="0"/>
                        </a:xfrm>
                        <a:prstGeom prst="line">
                          <a:avLst/>
                        </a:prstGeom>
                        <a:ln w="12700"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746" name="Group 172"/>
                      <p:cNvGrpSpPr/>
                      <p:nvPr/>
                    </p:nvGrpSpPr>
                    <p:grpSpPr>
                      <a:xfrm flipH="1" flipV="1">
                        <a:off x="3929058" y="4357694"/>
                        <a:ext cx="71438" cy="285752"/>
                        <a:chOff x="3357554" y="4071942"/>
                        <a:chExt cx="71438" cy="285752"/>
                      </a:xfrm>
                    </p:grpSpPr>
                    <p:sp>
                      <p:nvSpPr>
                        <p:cNvPr id="387" name="Rectangle 386"/>
                        <p:cNvSpPr/>
                        <p:nvPr/>
                      </p:nvSpPr>
                      <p:spPr>
                        <a:xfrm>
                          <a:off x="3357554" y="4071942"/>
                          <a:ext cx="71438" cy="7143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12700"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388" name="Straight Connector 387"/>
                        <p:cNvCxnSpPr/>
                        <p:nvPr/>
                      </p:nvCxnSpPr>
                      <p:spPr>
                        <a:xfrm rot="16200000" flipH="1">
                          <a:off x="3286116" y="4250537"/>
                          <a:ext cx="214314" cy="0"/>
                        </a:xfrm>
                        <a:prstGeom prst="line">
                          <a:avLst/>
                        </a:prstGeom>
                        <a:ln w="12700"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379" name="Straight Connector 378"/>
                    <p:cNvCxnSpPr/>
                    <p:nvPr/>
                  </p:nvCxnSpPr>
                  <p:spPr>
                    <a:xfrm rot="16200000" flipH="1">
                      <a:off x="607344" y="3374700"/>
                      <a:ext cx="86228" cy="277303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0" name="Straight Connector 379"/>
                    <p:cNvCxnSpPr/>
                    <p:nvPr/>
                  </p:nvCxnSpPr>
                  <p:spPr>
                    <a:xfrm flipV="1">
                      <a:off x="1856463" y="3470237"/>
                      <a:ext cx="277085" cy="8622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202" name="TextBox 1201"/>
                  <p:cNvSpPr txBox="1"/>
                  <p:nvPr/>
                </p:nvSpPr>
                <p:spPr>
                  <a:xfrm>
                    <a:off x="3428992" y="2778636"/>
                    <a:ext cx="440826" cy="15029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050" b="1" dirty="0" smtClean="0">
                        <a:solidFill>
                          <a:srgbClr val="0AA620"/>
                        </a:solidFill>
                      </a:rPr>
                      <a:t>NB-</a:t>
                    </a:r>
                    <a:r>
                      <a:rPr lang="en-US" sz="1050" b="1" dirty="0" err="1" smtClean="0">
                        <a:solidFill>
                          <a:srgbClr val="0AA620"/>
                        </a:solidFill>
                      </a:rPr>
                      <a:t>IoT</a:t>
                    </a:r>
                    <a:endParaRPr lang="en-US" sz="800" b="1" dirty="0">
                      <a:solidFill>
                        <a:srgbClr val="0AA620"/>
                      </a:solidFill>
                    </a:endParaRPr>
                  </a:p>
                </p:txBody>
              </p:sp>
            </p:grpSp>
          </p:grpSp>
          <p:sp>
            <p:nvSpPr>
              <p:cNvPr id="543" name="TextBox 542"/>
              <p:cNvSpPr txBox="1"/>
              <p:nvPr/>
            </p:nvSpPr>
            <p:spPr>
              <a:xfrm>
                <a:off x="6143636" y="3214686"/>
                <a:ext cx="1009444" cy="29270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STT: </a:t>
                </a:r>
                <a:r>
                  <a:rPr lang="en-US" sz="1400" dirty="0" err="1" smtClean="0"/>
                  <a:t>MIoT</a:t>
                </a:r>
                <a:endParaRPr lang="en-US" sz="1400" dirty="0"/>
              </a:p>
            </p:txBody>
          </p:sp>
        </p:grpSp>
        <p:sp>
          <p:nvSpPr>
            <p:cNvPr id="812" name="Rectangle 811"/>
            <p:cNvSpPr/>
            <p:nvPr/>
          </p:nvSpPr>
          <p:spPr>
            <a:xfrm>
              <a:off x="4357686" y="2714620"/>
              <a:ext cx="357190" cy="181465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AMF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7" name="Group 813"/>
          <p:cNvGrpSpPr/>
          <p:nvPr/>
        </p:nvGrpSpPr>
        <p:grpSpPr>
          <a:xfrm>
            <a:off x="714348" y="3432197"/>
            <a:ext cx="6578890" cy="2062573"/>
            <a:chOff x="714348" y="3432197"/>
            <a:chExt cx="6578890" cy="2062573"/>
          </a:xfrm>
        </p:grpSpPr>
        <p:grpSp>
          <p:nvGrpSpPr>
            <p:cNvPr id="748" name="Group 582"/>
            <p:cNvGrpSpPr/>
            <p:nvPr/>
          </p:nvGrpSpPr>
          <p:grpSpPr>
            <a:xfrm>
              <a:off x="714348" y="3432197"/>
              <a:ext cx="6578890" cy="2062573"/>
              <a:chOff x="785786" y="4081071"/>
              <a:chExt cx="6578890" cy="2062573"/>
            </a:xfrm>
          </p:grpSpPr>
          <p:grpSp>
            <p:nvGrpSpPr>
              <p:cNvPr id="749" name="Group 746"/>
              <p:cNvGrpSpPr/>
              <p:nvPr/>
            </p:nvGrpSpPr>
            <p:grpSpPr>
              <a:xfrm>
                <a:off x="785786" y="4081071"/>
                <a:ext cx="6000792" cy="2062573"/>
                <a:chOff x="142844" y="3222243"/>
                <a:chExt cx="6000792" cy="2062573"/>
              </a:xfrm>
            </p:grpSpPr>
            <p:grpSp>
              <p:nvGrpSpPr>
                <p:cNvPr id="750" name="Group 1311"/>
                <p:cNvGrpSpPr/>
                <p:nvPr/>
              </p:nvGrpSpPr>
              <p:grpSpPr>
                <a:xfrm>
                  <a:off x="2286016" y="3222243"/>
                  <a:ext cx="3857620" cy="1635517"/>
                  <a:chOff x="71406" y="3143248"/>
                  <a:chExt cx="2571768" cy="785818"/>
                </a:xfrm>
              </p:grpSpPr>
              <p:grpSp>
                <p:nvGrpSpPr>
                  <p:cNvPr id="751" name="Group 992"/>
                  <p:cNvGrpSpPr/>
                  <p:nvPr/>
                </p:nvGrpSpPr>
                <p:grpSpPr>
                  <a:xfrm>
                    <a:off x="71406" y="3143248"/>
                    <a:ext cx="2571768" cy="785818"/>
                    <a:chOff x="428596" y="4929198"/>
                    <a:chExt cx="2571768" cy="785818"/>
                  </a:xfrm>
                </p:grpSpPr>
                <p:sp>
                  <p:nvSpPr>
                    <p:cNvPr id="1333" name="Parallelogram 1332"/>
                    <p:cNvSpPr/>
                    <p:nvPr/>
                  </p:nvSpPr>
                  <p:spPr>
                    <a:xfrm>
                      <a:off x="428596" y="5000636"/>
                      <a:ext cx="2571768" cy="714380"/>
                    </a:xfrm>
                    <a:prstGeom prst="parallelogram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752" name="Group 435"/>
                    <p:cNvGrpSpPr/>
                    <p:nvPr/>
                  </p:nvGrpSpPr>
                  <p:grpSpPr>
                    <a:xfrm>
                      <a:off x="642384" y="4929198"/>
                      <a:ext cx="301356" cy="545633"/>
                      <a:chOff x="5500168" y="1643050"/>
                      <a:chExt cx="301356" cy="545633"/>
                    </a:xfrm>
                  </p:grpSpPr>
                  <p:pic>
                    <p:nvPicPr>
                      <p:cNvPr id="1364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054" y="1643050"/>
                        <a:ext cx="244470" cy="244470"/>
                      </a:xfrm>
                      <a:prstGeom prst="rect">
                        <a:avLst/>
                      </a:prstGeom>
                      <a:noFill/>
                      <a:ln w="9360" cap="flat">
                        <a:noFill/>
                        <a:round/>
                        <a:headEnd/>
                        <a:tailEnd/>
                      </a:ln>
                      <a:effectLst/>
                    </p:spPr>
                  </p:pic>
                  <p:grpSp>
                    <p:nvGrpSpPr>
                      <p:cNvPr id="753" name="Group 355"/>
                      <p:cNvGrpSpPr/>
                      <p:nvPr/>
                    </p:nvGrpSpPr>
                    <p:grpSpPr>
                      <a:xfrm>
                        <a:off x="5500168" y="1831493"/>
                        <a:ext cx="285725" cy="357190"/>
                        <a:chOff x="2428860" y="3586164"/>
                        <a:chExt cx="124640" cy="261940"/>
                      </a:xfrm>
                    </p:grpSpPr>
                    <p:sp>
                      <p:nvSpPr>
                        <p:cNvPr id="1366" name="Line 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4" y="3586164"/>
                          <a:ext cx="1433" cy="26194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67" name="Line 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28860" y="3586164"/>
                          <a:ext cx="50143" cy="215902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68" name="Line 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503357" y="3586164"/>
                          <a:ext cx="50143" cy="21749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69" name="Line 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0321" y="3754440"/>
                          <a:ext cx="50143" cy="34925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0" name="Line 9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4" y="3754440"/>
                          <a:ext cx="51575" cy="34925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1" name="Line 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7485" y="3722690"/>
                          <a:ext cx="42979" cy="2381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2" name="Line 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4" y="3722690"/>
                          <a:ext cx="44412" cy="2381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3" name="Freeform 9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56081" y="3687765"/>
                          <a:ext cx="71632" cy="2222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50" y="0"/>
                            </a:cxn>
                            <a:cxn ang="0">
                              <a:pos x="24" y="14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50" h="14">
                              <a:moveTo>
                                <a:pt x="50" y="0"/>
                              </a:moveTo>
                              <a:lnTo>
                                <a:pt x="24" y="14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4" name="Freeform 9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63243" y="3657601"/>
                          <a:ext cx="57305" cy="1587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9" y="10"/>
                            </a:cxn>
                            <a:cxn ang="0">
                              <a:pos x="40" y="0"/>
                            </a:cxn>
                          </a:cxnLst>
                          <a:rect l="0" t="0" r="r" b="b"/>
                          <a:pathLst>
                            <a:path w="40" h="10">
                              <a:moveTo>
                                <a:pt x="0" y="0"/>
                              </a:moveTo>
                              <a:lnTo>
                                <a:pt x="19" y="10"/>
                              </a:lnTo>
                              <a:lnTo>
                                <a:pt x="4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5" name="Freeform 9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70407" y="3629026"/>
                          <a:ext cx="42979" cy="1111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0" y="0"/>
                            </a:cxn>
                            <a:cxn ang="0">
                              <a:pos x="14" y="7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30" h="7">
                              <a:moveTo>
                                <a:pt x="30" y="0"/>
                              </a:moveTo>
                              <a:lnTo>
                                <a:pt x="14" y="7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6" name="Line 10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90464" y="3746502"/>
                          <a:ext cx="51575" cy="79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7" name="Freeform 10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47485" y="3722690"/>
                          <a:ext cx="87391" cy="6667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1" y="0"/>
                            </a:cxn>
                            <a:cxn ang="0">
                              <a:pos x="30" y="42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61" h="42">
                              <a:moveTo>
                                <a:pt x="61" y="0"/>
                              </a:moveTo>
                              <a:lnTo>
                                <a:pt x="30" y="42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8" name="Line 10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40322" y="3746502"/>
                          <a:ext cx="50143" cy="79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79" name="Line 1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5" y="3687765"/>
                          <a:ext cx="37248" cy="587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0" name="Line 10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5" y="3709990"/>
                          <a:ext cx="44412" cy="1270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1" name="Line 10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56082" y="3687765"/>
                          <a:ext cx="34383" cy="587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2" name="Line 10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47487" y="3709990"/>
                          <a:ext cx="42979" cy="1270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3" name="Line 11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466" y="3657601"/>
                          <a:ext cx="30086" cy="523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4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6" y="3673476"/>
                          <a:ext cx="37248" cy="142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5" name="Line 1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63245" y="3657601"/>
                          <a:ext cx="27221" cy="523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6" name="Line 1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56084" y="3673475"/>
                          <a:ext cx="34383" cy="142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7" name="Line 1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467" y="3629026"/>
                          <a:ext cx="22922" cy="4445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8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7" y="3640139"/>
                          <a:ext cx="30086" cy="1746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89" name="Line 1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70410" y="3629025"/>
                          <a:ext cx="20057" cy="4445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90" name="Line 1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63249" y="3640128"/>
                          <a:ext cx="27221" cy="1746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754" name="Group 495"/>
                    <p:cNvGrpSpPr/>
                    <p:nvPr/>
                  </p:nvGrpSpPr>
                  <p:grpSpPr>
                    <a:xfrm>
                      <a:off x="2428334" y="4929198"/>
                      <a:ext cx="301356" cy="545633"/>
                      <a:chOff x="5500168" y="1643050"/>
                      <a:chExt cx="301356" cy="545633"/>
                    </a:xfrm>
                  </p:grpSpPr>
                  <p:pic>
                    <p:nvPicPr>
                      <p:cNvPr id="1337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054" y="1643050"/>
                        <a:ext cx="244470" cy="244470"/>
                      </a:xfrm>
                      <a:prstGeom prst="rect">
                        <a:avLst/>
                      </a:prstGeom>
                      <a:noFill/>
                      <a:ln w="9360" cap="flat">
                        <a:noFill/>
                        <a:round/>
                        <a:headEnd/>
                        <a:tailEnd/>
                      </a:ln>
                      <a:effectLst/>
                    </p:spPr>
                  </p:pic>
                  <p:grpSp>
                    <p:nvGrpSpPr>
                      <p:cNvPr id="755" name="Group 355"/>
                      <p:cNvGrpSpPr/>
                      <p:nvPr/>
                    </p:nvGrpSpPr>
                    <p:grpSpPr>
                      <a:xfrm>
                        <a:off x="5500168" y="1831493"/>
                        <a:ext cx="285725" cy="357190"/>
                        <a:chOff x="2428860" y="3586164"/>
                        <a:chExt cx="124640" cy="261940"/>
                      </a:xfrm>
                    </p:grpSpPr>
                    <p:sp>
                      <p:nvSpPr>
                        <p:cNvPr id="1339" name="Line 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4" y="3586164"/>
                          <a:ext cx="1433" cy="26194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0" name="Line 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28860" y="3586164"/>
                          <a:ext cx="50143" cy="215902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1" name="Line 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503357" y="3586164"/>
                          <a:ext cx="50143" cy="21749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2" name="Line 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0321" y="3754440"/>
                          <a:ext cx="50143" cy="34925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3" name="Line 9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4" y="3754440"/>
                          <a:ext cx="51575" cy="34925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4" name="Line 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7485" y="3722690"/>
                          <a:ext cx="42979" cy="2381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5" name="Line 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4" y="3722690"/>
                          <a:ext cx="44412" cy="2381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6" name="Freeform 9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56081" y="3687765"/>
                          <a:ext cx="71632" cy="2222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50" y="0"/>
                            </a:cxn>
                            <a:cxn ang="0">
                              <a:pos x="24" y="14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50" h="14">
                              <a:moveTo>
                                <a:pt x="50" y="0"/>
                              </a:moveTo>
                              <a:lnTo>
                                <a:pt x="24" y="14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7" name="Freeform 9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63243" y="3657601"/>
                          <a:ext cx="57305" cy="1587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9" y="10"/>
                            </a:cxn>
                            <a:cxn ang="0">
                              <a:pos x="40" y="0"/>
                            </a:cxn>
                          </a:cxnLst>
                          <a:rect l="0" t="0" r="r" b="b"/>
                          <a:pathLst>
                            <a:path w="40" h="10">
                              <a:moveTo>
                                <a:pt x="0" y="0"/>
                              </a:moveTo>
                              <a:lnTo>
                                <a:pt x="19" y="10"/>
                              </a:lnTo>
                              <a:lnTo>
                                <a:pt x="4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8" name="Freeform 9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70407" y="3629026"/>
                          <a:ext cx="42979" cy="1111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0" y="0"/>
                            </a:cxn>
                            <a:cxn ang="0">
                              <a:pos x="14" y="7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30" h="7">
                              <a:moveTo>
                                <a:pt x="30" y="0"/>
                              </a:moveTo>
                              <a:lnTo>
                                <a:pt x="14" y="7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49" name="Line 10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90464" y="3746502"/>
                          <a:ext cx="51575" cy="79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0" name="Freeform 10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47485" y="3722690"/>
                          <a:ext cx="87391" cy="6667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1" y="0"/>
                            </a:cxn>
                            <a:cxn ang="0">
                              <a:pos x="30" y="42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61" h="42">
                              <a:moveTo>
                                <a:pt x="61" y="0"/>
                              </a:moveTo>
                              <a:lnTo>
                                <a:pt x="30" y="42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1" name="Line 10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40322" y="3746502"/>
                          <a:ext cx="50143" cy="79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2" name="Line 1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465" y="3687765"/>
                          <a:ext cx="37248" cy="587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3" name="Line 10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5" y="3709990"/>
                          <a:ext cx="44412" cy="1270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4" name="Line 10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56082" y="3687765"/>
                          <a:ext cx="34383" cy="587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5" name="Line 10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47487" y="3709990"/>
                          <a:ext cx="42979" cy="1270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6" name="Line 11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466" y="3657601"/>
                          <a:ext cx="30086" cy="523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7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6" y="3673476"/>
                          <a:ext cx="37248" cy="142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8" name="Line 1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63245" y="3657601"/>
                          <a:ext cx="27221" cy="523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59" name="Line 1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56084" y="3673475"/>
                          <a:ext cx="34383" cy="142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60" name="Line 1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467" y="3629026"/>
                          <a:ext cx="22922" cy="4445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61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467" y="3640139"/>
                          <a:ext cx="30086" cy="1746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62" name="Line 1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70410" y="3629025"/>
                          <a:ext cx="20057" cy="44450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363" name="Line 1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63249" y="3640128"/>
                          <a:ext cx="27221" cy="1746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  <p:sp>
                  <p:nvSpPr>
                    <p:cNvPr id="1336" name="Cloud 1335"/>
                    <p:cNvSpPr/>
                    <p:nvPr/>
                  </p:nvSpPr>
                  <p:spPr>
                    <a:xfrm>
                      <a:off x="1142976" y="5041252"/>
                      <a:ext cx="1071570" cy="602326"/>
                    </a:xfrm>
                    <a:prstGeom prst="cloud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756" name="Group 207"/>
                  <p:cNvGrpSpPr/>
                  <p:nvPr/>
                </p:nvGrpSpPr>
                <p:grpSpPr>
                  <a:xfrm>
                    <a:off x="1000100" y="3357562"/>
                    <a:ext cx="642942" cy="357370"/>
                    <a:chOff x="3286116" y="4071942"/>
                    <a:chExt cx="1071570" cy="571504"/>
                  </a:xfrm>
                </p:grpSpPr>
                <p:cxnSp>
                  <p:nvCxnSpPr>
                    <p:cNvPr id="1317" name="Straight Connector 1316"/>
                    <p:cNvCxnSpPr/>
                    <p:nvPr/>
                  </p:nvCxnSpPr>
                  <p:spPr>
                    <a:xfrm>
                      <a:off x="3286116" y="4357694"/>
                      <a:ext cx="1071570" cy="158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757" name="Group 162"/>
                    <p:cNvGrpSpPr/>
                    <p:nvPr/>
                  </p:nvGrpSpPr>
                  <p:grpSpPr>
                    <a:xfrm>
                      <a:off x="3357554" y="4071942"/>
                      <a:ext cx="71438" cy="285752"/>
                      <a:chOff x="3357554" y="4071942"/>
                      <a:chExt cx="71438" cy="285752"/>
                    </a:xfrm>
                  </p:grpSpPr>
                  <p:sp>
                    <p:nvSpPr>
                      <p:cNvPr id="1331" name="Rectangle 1330"/>
                      <p:cNvSpPr/>
                      <p:nvPr/>
                    </p:nvSpPr>
                    <p:spPr>
                      <a:xfrm>
                        <a:off x="3357554" y="4071942"/>
                        <a:ext cx="71438" cy="714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cxnSp>
                    <p:nvCxnSpPr>
                      <p:cNvPr id="1332" name="Straight Connector 1331"/>
                      <p:cNvCxnSpPr/>
                      <p:nvPr/>
                    </p:nvCxnSpPr>
                    <p:spPr>
                      <a:xfrm rot="16200000" flipH="1">
                        <a:off x="3286116" y="4250537"/>
                        <a:ext cx="214314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58" name="Group 163"/>
                    <p:cNvGrpSpPr/>
                    <p:nvPr/>
                  </p:nvGrpSpPr>
                  <p:grpSpPr>
                    <a:xfrm>
                      <a:off x="3714744" y="4071942"/>
                      <a:ext cx="71438" cy="285752"/>
                      <a:chOff x="3357554" y="4071942"/>
                      <a:chExt cx="71438" cy="285752"/>
                    </a:xfrm>
                  </p:grpSpPr>
                  <p:sp>
                    <p:nvSpPr>
                      <p:cNvPr id="1329" name="Rectangle 1328"/>
                      <p:cNvSpPr/>
                      <p:nvPr/>
                    </p:nvSpPr>
                    <p:spPr>
                      <a:xfrm>
                        <a:off x="3357554" y="4071942"/>
                        <a:ext cx="71438" cy="714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cxnSp>
                    <p:nvCxnSpPr>
                      <p:cNvPr id="1330" name="Straight Connector 1329"/>
                      <p:cNvCxnSpPr/>
                      <p:nvPr/>
                    </p:nvCxnSpPr>
                    <p:spPr>
                      <a:xfrm rot="16200000" flipH="1">
                        <a:off x="3286116" y="4250537"/>
                        <a:ext cx="214314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59" name="Group 166"/>
                    <p:cNvGrpSpPr/>
                    <p:nvPr/>
                  </p:nvGrpSpPr>
                  <p:grpSpPr>
                    <a:xfrm>
                      <a:off x="4071934" y="4071942"/>
                      <a:ext cx="71438" cy="285752"/>
                      <a:chOff x="3357554" y="4071942"/>
                      <a:chExt cx="71438" cy="285752"/>
                    </a:xfrm>
                  </p:grpSpPr>
                  <p:sp>
                    <p:nvSpPr>
                      <p:cNvPr id="1327" name="Rectangle 1326"/>
                      <p:cNvSpPr/>
                      <p:nvPr/>
                    </p:nvSpPr>
                    <p:spPr>
                      <a:xfrm>
                        <a:off x="3357554" y="4071942"/>
                        <a:ext cx="71438" cy="714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cxnSp>
                    <p:nvCxnSpPr>
                      <p:cNvPr id="1328" name="Straight Connector 1327"/>
                      <p:cNvCxnSpPr/>
                      <p:nvPr/>
                    </p:nvCxnSpPr>
                    <p:spPr>
                      <a:xfrm rot="16200000" flipH="1">
                        <a:off x="3286116" y="4250537"/>
                        <a:ext cx="214314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326" name="Straight Connector 1325"/>
                    <p:cNvCxnSpPr/>
                    <p:nvPr/>
                  </p:nvCxnSpPr>
                  <p:spPr>
                    <a:xfrm rot="5400000" flipH="1">
                      <a:off x="3438517" y="4464852"/>
                      <a:ext cx="21431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760" name="Group 172"/>
                    <p:cNvGrpSpPr/>
                    <p:nvPr/>
                  </p:nvGrpSpPr>
                  <p:grpSpPr>
                    <a:xfrm flipH="1" flipV="1">
                      <a:off x="3929058" y="4357694"/>
                      <a:ext cx="71438" cy="285752"/>
                      <a:chOff x="3357554" y="4071942"/>
                      <a:chExt cx="71438" cy="285752"/>
                    </a:xfrm>
                  </p:grpSpPr>
                  <p:sp>
                    <p:nvSpPr>
                      <p:cNvPr id="1323" name="Rectangle 1322"/>
                      <p:cNvSpPr/>
                      <p:nvPr/>
                    </p:nvSpPr>
                    <p:spPr>
                      <a:xfrm>
                        <a:off x="3357554" y="4071942"/>
                        <a:ext cx="71438" cy="714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cxnSp>
                    <p:nvCxnSpPr>
                      <p:cNvPr id="1324" name="Straight Connector 1323"/>
                      <p:cNvCxnSpPr/>
                      <p:nvPr/>
                    </p:nvCxnSpPr>
                    <p:spPr>
                      <a:xfrm rot="16200000" flipH="1">
                        <a:off x="3286116" y="4250537"/>
                        <a:ext cx="214314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1315" name="Straight Connector 1314"/>
                  <p:cNvCxnSpPr/>
                  <p:nvPr/>
                </p:nvCxnSpPr>
                <p:spPr>
                  <a:xfrm rot="16200000" flipH="1">
                    <a:off x="607344" y="3374700"/>
                    <a:ext cx="86228" cy="27730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6" name="Straight Connector 1315"/>
                  <p:cNvCxnSpPr/>
                  <p:nvPr/>
                </p:nvCxnSpPr>
                <p:spPr>
                  <a:xfrm flipV="1">
                    <a:off x="1856463" y="3470237"/>
                    <a:ext cx="277085" cy="8622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61" name="Group 741"/>
                <p:cNvGrpSpPr/>
                <p:nvPr/>
              </p:nvGrpSpPr>
              <p:grpSpPr>
                <a:xfrm>
                  <a:off x="142844" y="3643314"/>
                  <a:ext cx="2143140" cy="1641502"/>
                  <a:chOff x="142844" y="3643314"/>
                  <a:chExt cx="2143140" cy="1641502"/>
                </a:xfrm>
              </p:grpSpPr>
              <p:grpSp>
                <p:nvGrpSpPr>
                  <p:cNvPr id="762" name="Group 1534"/>
                  <p:cNvGrpSpPr/>
                  <p:nvPr/>
                </p:nvGrpSpPr>
                <p:grpSpPr>
                  <a:xfrm>
                    <a:off x="142844" y="3643314"/>
                    <a:ext cx="595835" cy="784246"/>
                    <a:chOff x="66126" y="3216258"/>
                    <a:chExt cx="595835" cy="784246"/>
                  </a:xfrm>
                </p:grpSpPr>
                <p:grpSp>
                  <p:nvGrpSpPr>
                    <p:cNvPr id="763" name="Group 1530"/>
                    <p:cNvGrpSpPr/>
                    <p:nvPr/>
                  </p:nvGrpSpPr>
                  <p:grpSpPr>
                    <a:xfrm>
                      <a:off x="66126" y="3216258"/>
                      <a:ext cx="595835" cy="571504"/>
                      <a:chOff x="4000496" y="4429132"/>
                      <a:chExt cx="1101726" cy="1030288"/>
                    </a:xfrm>
                  </p:grpSpPr>
                  <p:pic>
                    <p:nvPicPr>
                      <p:cNvPr id="672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4" y="4429132"/>
                        <a:ext cx="1030288" cy="1030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360" cap="flat">
                        <a:noFill/>
                        <a:round/>
                        <a:headEnd/>
                        <a:tailEnd/>
                      </a:ln>
                      <a:effectLst/>
                    </p:spPr>
                  </p:pic>
                  <p:sp>
                    <p:nvSpPr>
                      <p:cNvPr id="673" name="Rectangle 672"/>
                      <p:cNvSpPr/>
                      <p:nvPr/>
                    </p:nvSpPr>
                    <p:spPr>
                      <a:xfrm>
                        <a:off x="4000496" y="4929198"/>
                        <a:ext cx="714380" cy="3571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74" name="Rectangle 673"/>
                      <p:cNvSpPr/>
                      <p:nvPr/>
                    </p:nvSpPr>
                    <p:spPr>
                      <a:xfrm>
                        <a:off x="4214810" y="4786322"/>
                        <a:ext cx="285752" cy="2857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pic>
                  <p:nvPicPr>
                    <p:cNvPr id="671" name="Picture 670" descr="r2d2.jpg"/>
                    <p:cNvPicPr>
                      <a:picLocks noChangeAspect="1"/>
                    </p:cNvPicPr>
                    <p:nvPr/>
                  </p:nvPicPr>
                  <p:blipFill>
                    <a:blip r:embed="rId6" cstate="print"/>
                    <a:stretch>
                      <a:fillRect/>
                    </a:stretch>
                  </p:blipFill>
                  <p:spPr>
                    <a:xfrm>
                      <a:off x="142844" y="3500438"/>
                      <a:ext cx="500066" cy="500066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764" name="Group 1529"/>
                  <p:cNvGrpSpPr/>
                  <p:nvPr/>
                </p:nvGrpSpPr>
                <p:grpSpPr>
                  <a:xfrm>
                    <a:off x="500034" y="4407100"/>
                    <a:ext cx="857288" cy="877716"/>
                    <a:chOff x="558316" y="3479978"/>
                    <a:chExt cx="593904" cy="734840"/>
                  </a:xfrm>
                </p:grpSpPr>
                <p:grpSp>
                  <p:nvGrpSpPr>
                    <p:cNvPr id="765" name="Group 1525"/>
                    <p:cNvGrpSpPr/>
                    <p:nvPr/>
                  </p:nvGrpSpPr>
                  <p:grpSpPr>
                    <a:xfrm rot="775603">
                      <a:off x="558316" y="3479978"/>
                      <a:ext cx="593904" cy="571504"/>
                      <a:chOff x="4000496" y="4413946"/>
                      <a:chExt cx="1098156" cy="1030288"/>
                    </a:xfrm>
                  </p:grpSpPr>
                  <p:pic>
                    <p:nvPicPr>
                      <p:cNvPr id="729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8363" y="4413946"/>
                        <a:ext cx="1030289" cy="1030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360" cap="flat">
                        <a:noFill/>
                        <a:round/>
                        <a:headEnd/>
                        <a:tailEnd/>
                      </a:ln>
                      <a:effectLst/>
                    </p:spPr>
                  </p:pic>
                  <p:sp>
                    <p:nvSpPr>
                      <p:cNvPr id="730" name="Rectangle 729"/>
                      <p:cNvSpPr/>
                      <p:nvPr/>
                    </p:nvSpPr>
                    <p:spPr>
                      <a:xfrm>
                        <a:off x="4000496" y="4929198"/>
                        <a:ext cx="714380" cy="3571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31" name="Rectangle 730"/>
                      <p:cNvSpPr/>
                      <p:nvPr/>
                    </p:nvSpPr>
                    <p:spPr>
                      <a:xfrm>
                        <a:off x="4214810" y="4786322"/>
                        <a:ext cx="285752" cy="2857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766" name="Group 1433"/>
                    <p:cNvGrpSpPr/>
                    <p:nvPr/>
                  </p:nvGrpSpPr>
                  <p:grpSpPr>
                    <a:xfrm>
                      <a:off x="571472" y="3786190"/>
                      <a:ext cx="428628" cy="428628"/>
                      <a:chOff x="3528995" y="3557578"/>
                      <a:chExt cx="611188" cy="482600"/>
                    </a:xfrm>
                  </p:grpSpPr>
                  <p:sp>
                    <p:nvSpPr>
                      <p:cNvPr id="678" name="Freeform 8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3528995" y="3560753"/>
                        <a:ext cx="611188" cy="4794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9" y="301"/>
                          </a:cxn>
                          <a:cxn ang="0">
                            <a:pos x="159" y="301"/>
                          </a:cxn>
                          <a:cxn ang="0">
                            <a:pos x="223" y="292"/>
                          </a:cxn>
                          <a:cxn ang="0">
                            <a:pos x="223" y="292"/>
                          </a:cxn>
                          <a:cxn ang="0">
                            <a:pos x="363" y="26"/>
                          </a:cxn>
                          <a:cxn ang="0">
                            <a:pos x="363" y="26"/>
                          </a:cxn>
                          <a:cxn ang="0">
                            <a:pos x="244" y="0"/>
                          </a:cxn>
                          <a:cxn ang="0">
                            <a:pos x="229" y="1"/>
                          </a:cxn>
                          <a:cxn ang="0">
                            <a:pos x="202" y="6"/>
                          </a:cxn>
                          <a:cxn ang="0">
                            <a:pos x="178" y="16"/>
                          </a:cxn>
                          <a:cxn ang="0">
                            <a:pos x="157" y="27"/>
                          </a:cxn>
                          <a:cxn ang="0">
                            <a:pos x="137" y="41"/>
                          </a:cxn>
                          <a:cxn ang="0">
                            <a:pos x="119" y="57"/>
                          </a:cxn>
                          <a:cxn ang="0">
                            <a:pos x="95" y="81"/>
                          </a:cxn>
                          <a:cxn ang="0">
                            <a:pos x="63" y="117"/>
                          </a:cxn>
                          <a:cxn ang="0">
                            <a:pos x="43" y="131"/>
                          </a:cxn>
                          <a:cxn ang="0">
                            <a:pos x="25" y="146"/>
                          </a:cxn>
                          <a:cxn ang="0">
                            <a:pos x="14" y="159"/>
                          </a:cxn>
                          <a:cxn ang="0">
                            <a:pos x="8" y="169"/>
                          </a:cxn>
                          <a:cxn ang="0">
                            <a:pos x="4" y="180"/>
                          </a:cxn>
                          <a:cxn ang="0">
                            <a:pos x="1" y="193"/>
                          </a:cxn>
                          <a:cxn ang="0">
                            <a:pos x="0" y="202"/>
                          </a:cxn>
                          <a:cxn ang="0">
                            <a:pos x="1" y="215"/>
                          </a:cxn>
                          <a:cxn ang="0">
                            <a:pos x="5" y="238"/>
                          </a:cxn>
                          <a:cxn ang="0">
                            <a:pos x="8" y="248"/>
                          </a:cxn>
                          <a:cxn ang="0">
                            <a:pos x="11" y="253"/>
                          </a:cxn>
                          <a:cxn ang="0">
                            <a:pos x="20" y="265"/>
                          </a:cxn>
                          <a:cxn ang="0">
                            <a:pos x="36" y="276"/>
                          </a:cxn>
                          <a:cxn ang="0">
                            <a:pos x="57" y="287"/>
                          </a:cxn>
                          <a:cxn ang="0">
                            <a:pos x="79" y="294"/>
                          </a:cxn>
                          <a:cxn ang="0">
                            <a:pos x="102" y="299"/>
                          </a:cxn>
                          <a:cxn ang="0">
                            <a:pos x="124" y="301"/>
                          </a:cxn>
                          <a:cxn ang="0">
                            <a:pos x="143" y="302"/>
                          </a:cxn>
                          <a:cxn ang="0">
                            <a:pos x="159" y="301"/>
                          </a:cxn>
                          <a:cxn ang="0">
                            <a:pos x="173" y="298"/>
                          </a:cxn>
                          <a:cxn ang="0">
                            <a:pos x="189" y="296"/>
                          </a:cxn>
                          <a:cxn ang="0">
                            <a:pos x="207" y="296"/>
                          </a:cxn>
                          <a:cxn ang="0">
                            <a:pos x="223" y="292"/>
                          </a:cxn>
                          <a:cxn ang="0">
                            <a:pos x="235" y="285"/>
                          </a:cxn>
                          <a:cxn ang="0">
                            <a:pos x="246" y="273"/>
                          </a:cxn>
                          <a:cxn ang="0">
                            <a:pos x="254" y="257"/>
                          </a:cxn>
                          <a:cxn ang="0">
                            <a:pos x="258" y="238"/>
                          </a:cxn>
                          <a:cxn ang="0">
                            <a:pos x="343" y="170"/>
                          </a:cxn>
                          <a:cxn ang="0">
                            <a:pos x="354" y="169"/>
                          </a:cxn>
                          <a:cxn ang="0">
                            <a:pos x="354" y="168"/>
                          </a:cxn>
                          <a:cxn ang="0">
                            <a:pos x="361" y="166"/>
                          </a:cxn>
                          <a:cxn ang="0">
                            <a:pos x="367" y="161"/>
                          </a:cxn>
                          <a:cxn ang="0">
                            <a:pos x="375" y="149"/>
                          </a:cxn>
                          <a:cxn ang="0">
                            <a:pos x="381" y="133"/>
                          </a:cxn>
                          <a:cxn ang="0">
                            <a:pos x="382" y="117"/>
                          </a:cxn>
                          <a:cxn ang="0">
                            <a:pos x="385" y="108"/>
                          </a:cxn>
                          <a:cxn ang="0">
                            <a:pos x="385" y="98"/>
                          </a:cxn>
                          <a:cxn ang="0">
                            <a:pos x="385" y="88"/>
                          </a:cxn>
                          <a:cxn ang="0">
                            <a:pos x="384" y="66"/>
                          </a:cxn>
                          <a:cxn ang="0">
                            <a:pos x="382" y="51"/>
                          </a:cxn>
                          <a:cxn ang="0">
                            <a:pos x="378" y="40"/>
                          </a:cxn>
                          <a:cxn ang="0">
                            <a:pos x="373" y="34"/>
                          </a:cxn>
                          <a:cxn ang="0">
                            <a:pos x="367" y="29"/>
                          </a:cxn>
                          <a:cxn ang="0">
                            <a:pos x="354" y="21"/>
                          </a:cxn>
                          <a:cxn ang="0">
                            <a:pos x="328" y="12"/>
                          </a:cxn>
                          <a:cxn ang="0">
                            <a:pos x="296" y="5"/>
                          </a:cxn>
                          <a:cxn ang="0">
                            <a:pos x="261" y="0"/>
                          </a:cxn>
                        </a:cxnLst>
                        <a:rect l="0" t="0" r="r" b="b"/>
                        <a:pathLst>
                          <a:path w="385" h="302">
                            <a:moveTo>
                              <a:pt x="159" y="301"/>
                            </a:moveTo>
                            <a:lnTo>
                              <a:pt x="159" y="301"/>
                            </a:lnTo>
                            <a:lnTo>
                              <a:pt x="159" y="301"/>
                            </a:lnTo>
                            <a:lnTo>
                              <a:pt x="159" y="301"/>
                            </a:lnTo>
                            <a:close/>
                            <a:moveTo>
                              <a:pt x="223" y="292"/>
                            </a:moveTo>
                            <a:lnTo>
                              <a:pt x="223" y="292"/>
                            </a:lnTo>
                            <a:lnTo>
                              <a:pt x="222" y="292"/>
                            </a:lnTo>
                            <a:lnTo>
                              <a:pt x="223" y="292"/>
                            </a:lnTo>
                            <a:close/>
                            <a:moveTo>
                              <a:pt x="363" y="26"/>
                            </a:moveTo>
                            <a:lnTo>
                              <a:pt x="363" y="26"/>
                            </a:lnTo>
                            <a:lnTo>
                              <a:pt x="364" y="27"/>
                            </a:lnTo>
                            <a:lnTo>
                              <a:pt x="363" y="26"/>
                            </a:lnTo>
                            <a:close/>
                            <a:moveTo>
                              <a:pt x="244" y="0"/>
                            </a:moveTo>
                            <a:lnTo>
                              <a:pt x="244" y="0"/>
                            </a:lnTo>
                            <a:lnTo>
                              <a:pt x="242" y="0"/>
                            </a:lnTo>
                            <a:lnTo>
                              <a:pt x="229" y="1"/>
                            </a:lnTo>
                            <a:lnTo>
                              <a:pt x="216" y="3"/>
                            </a:lnTo>
                            <a:lnTo>
                              <a:pt x="202" y="6"/>
                            </a:lnTo>
                            <a:lnTo>
                              <a:pt x="190" y="10"/>
                            </a:lnTo>
                            <a:lnTo>
                              <a:pt x="178" y="16"/>
                            </a:lnTo>
                            <a:lnTo>
                              <a:pt x="168" y="21"/>
                            </a:lnTo>
                            <a:lnTo>
                              <a:pt x="157" y="27"/>
                            </a:lnTo>
                            <a:lnTo>
                              <a:pt x="147" y="33"/>
                            </a:lnTo>
                            <a:lnTo>
                              <a:pt x="137" y="41"/>
                            </a:lnTo>
                            <a:lnTo>
                              <a:pt x="128" y="49"/>
                            </a:lnTo>
                            <a:lnTo>
                              <a:pt x="119" y="57"/>
                            </a:lnTo>
                            <a:lnTo>
                              <a:pt x="111" y="65"/>
                            </a:lnTo>
                            <a:lnTo>
                              <a:pt x="95" y="81"/>
                            </a:lnTo>
                            <a:lnTo>
                              <a:pt x="79" y="98"/>
                            </a:lnTo>
                            <a:lnTo>
                              <a:pt x="63" y="117"/>
                            </a:lnTo>
                            <a:lnTo>
                              <a:pt x="51" y="125"/>
                            </a:lnTo>
                            <a:lnTo>
                              <a:pt x="43" y="131"/>
                            </a:lnTo>
                            <a:lnTo>
                              <a:pt x="34" y="138"/>
                            </a:lnTo>
                            <a:lnTo>
                              <a:pt x="25" y="146"/>
                            </a:lnTo>
                            <a:lnTo>
                              <a:pt x="18" y="154"/>
                            </a:lnTo>
                            <a:lnTo>
                              <a:pt x="14" y="159"/>
                            </a:lnTo>
                            <a:lnTo>
                              <a:pt x="11" y="164"/>
                            </a:lnTo>
                            <a:lnTo>
                              <a:pt x="8" y="169"/>
                            </a:lnTo>
                            <a:lnTo>
                              <a:pt x="6" y="175"/>
                            </a:lnTo>
                            <a:lnTo>
                              <a:pt x="4" y="180"/>
                            </a:lnTo>
                            <a:lnTo>
                              <a:pt x="2" y="186"/>
                            </a:lnTo>
                            <a:lnTo>
                              <a:pt x="1" y="193"/>
                            </a:lnTo>
                            <a:lnTo>
                              <a:pt x="0" y="200"/>
                            </a:lnTo>
                            <a:lnTo>
                              <a:pt x="0" y="202"/>
                            </a:lnTo>
                            <a:lnTo>
                              <a:pt x="0" y="203"/>
                            </a:lnTo>
                            <a:lnTo>
                              <a:pt x="1" y="215"/>
                            </a:lnTo>
                            <a:lnTo>
                              <a:pt x="2" y="227"/>
                            </a:lnTo>
                            <a:lnTo>
                              <a:pt x="5" y="238"/>
                            </a:lnTo>
                            <a:lnTo>
                              <a:pt x="8" y="248"/>
                            </a:lnTo>
                            <a:lnTo>
                              <a:pt x="8" y="248"/>
                            </a:lnTo>
                            <a:lnTo>
                              <a:pt x="8" y="250"/>
                            </a:lnTo>
                            <a:lnTo>
                              <a:pt x="11" y="253"/>
                            </a:lnTo>
                            <a:lnTo>
                              <a:pt x="13" y="257"/>
                            </a:lnTo>
                            <a:lnTo>
                              <a:pt x="20" y="265"/>
                            </a:lnTo>
                            <a:lnTo>
                              <a:pt x="27" y="271"/>
                            </a:lnTo>
                            <a:lnTo>
                              <a:pt x="36" y="276"/>
                            </a:lnTo>
                            <a:lnTo>
                              <a:pt x="46" y="282"/>
                            </a:lnTo>
                            <a:lnTo>
                              <a:pt x="57" y="287"/>
                            </a:lnTo>
                            <a:lnTo>
                              <a:pt x="68" y="290"/>
                            </a:lnTo>
                            <a:lnTo>
                              <a:pt x="79" y="294"/>
                            </a:lnTo>
                            <a:lnTo>
                              <a:pt x="90" y="297"/>
                            </a:lnTo>
                            <a:lnTo>
                              <a:pt x="102" y="299"/>
                            </a:lnTo>
                            <a:lnTo>
                              <a:pt x="113" y="301"/>
                            </a:lnTo>
                            <a:lnTo>
                              <a:pt x="124" y="301"/>
                            </a:lnTo>
                            <a:lnTo>
                              <a:pt x="134" y="302"/>
                            </a:lnTo>
                            <a:lnTo>
                              <a:pt x="143" y="302"/>
                            </a:lnTo>
                            <a:lnTo>
                              <a:pt x="152" y="302"/>
                            </a:lnTo>
                            <a:lnTo>
                              <a:pt x="159" y="301"/>
                            </a:lnTo>
                            <a:lnTo>
                              <a:pt x="166" y="301"/>
                            </a:lnTo>
                            <a:lnTo>
                              <a:pt x="173" y="298"/>
                            </a:lnTo>
                            <a:lnTo>
                              <a:pt x="184" y="295"/>
                            </a:lnTo>
                            <a:lnTo>
                              <a:pt x="189" y="296"/>
                            </a:lnTo>
                            <a:lnTo>
                              <a:pt x="196" y="296"/>
                            </a:lnTo>
                            <a:lnTo>
                              <a:pt x="207" y="296"/>
                            </a:lnTo>
                            <a:lnTo>
                              <a:pt x="216" y="294"/>
                            </a:lnTo>
                            <a:lnTo>
                              <a:pt x="223" y="292"/>
                            </a:lnTo>
                            <a:lnTo>
                              <a:pt x="229" y="289"/>
                            </a:lnTo>
                            <a:lnTo>
                              <a:pt x="235" y="285"/>
                            </a:lnTo>
                            <a:lnTo>
                              <a:pt x="241" y="279"/>
                            </a:lnTo>
                            <a:lnTo>
                              <a:pt x="246" y="273"/>
                            </a:lnTo>
                            <a:lnTo>
                              <a:pt x="251" y="265"/>
                            </a:lnTo>
                            <a:lnTo>
                              <a:pt x="254" y="257"/>
                            </a:lnTo>
                            <a:lnTo>
                              <a:pt x="257" y="248"/>
                            </a:lnTo>
                            <a:lnTo>
                              <a:pt x="258" y="238"/>
                            </a:lnTo>
                            <a:lnTo>
                              <a:pt x="336" y="170"/>
                            </a:lnTo>
                            <a:lnTo>
                              <a:pt x="343" y="170"/>
                            </a:lnTo>
                            <a:lnTo>
                              <a:pt x="348" y="170"/>
                            </a:lnTo>
                            <a:lnTo>
                              <a:pt x="354" y="169"/>
                            </a:lnTo>
                            <a:lnTo>
                              <a:pt x="354" y="168"/>
                            </a:lnTo>
                            <a:lnTo>
                              <a:pt x="354" y="168"/>
                            </a:lnTo>
                            <a:lnTo>
                              <a:pt x="358" y="167"/>
                            </a:lnTo>
                            <a:lnTo>
                              <a:pt x="361" y="166"/>
                            </a:lnTo>
                            <a:lnTo>
                              <a:pt x="365" y="163"/>
                            </a:lnTo>
                            <a:lnTo>
                              <a:pt x="367" y="161"/>
                            </a:lnTo>
                            <a:lnTo>
                              <a:pt x="372" y="156"/>
                            </a:lnTo>
                            <a:lnTo>
                              <a:pt x="375" y="149"/>
                            </a:lnTo>
                            <a:lnTo>
                              <a:pt x="379" y="141"/>
                            </a:lnTo>
                            <a:lnTo>
                              <a:pt x="381" y="133"/>
                            </a:lnTo>
                            <a:lnTo>
                              <a:pt x="381" y="125"/>
                            </a:lnTo>
                            <a:lnTo>
                              <a:pt x="382" y="117"/>
                            </a:lnTo>
                            <a:lnTo>
                              <a:pt x="383" y="112"/>
                            </a:lnTo>
                            <a:lnTo>
                              <a:pt x="385" y="108"/>
                            </a:lnTo>
                            <a:lnTo>
                              <a:pt x="385" y="104"/>
                            </a:lnTo>
                            <a:lnTo>
                              <a:pt x="385" y="98"/>
                            </a:lnTo>
                            <a:lnTo>
                              <a:pt x="385" y="92"/>
                            </a:lnTo>
                            <a:lnTo>
                              <a:pt x="385" y="88"/>
                            </a:lnTo>
                            <a:lnTo>
                              <a:pt x="385" y="78"/>
                            </a:lnTo>
                            <a:lnTo>
                              <a:pt x="384" y="66"/>
                            </a:lnTo>
                            <a:lnTo>
                              <a:pt x="383" y="58"/>
                            </a:lnTo>
                            <a:lnTo>
                              <a:pt x="382" y="51"/>
                            </a:lnTo>
                            <a:lnTo>
                              <a:pt x="379" y="44"/>
                            </a:lnTo>
                            <a:lnTo>
                              <a:pt x="378" y="40"/>
                            </a:lnTo>
                            <a:lnTo>
                              <a:pt x="376" y="37"/>
                            </a:lnTo>
                            <a:lnTo>
                              <a:pt x="373" y="34"/>
                            </a:lnTo>
                            <a:lnTo>
                              <a:pt x="370" y="31"/>
                            </a:lnTo>
                            <a:lnTo>
                              <a:pt x="367" y="29"/>
                            </a:lnTo>
                            <a:lnTo>
                              <a:pt x="363" y="26"/>
                            </a:lnTo>
                            <a:lnTo>
                              <a:pt x="354" y="21"/>
                            </a:lnTo>
                            <a:lnTo>
                              <a:pt x="342" y="17"/>
                            </a:lnTo>
                            <a:lnTo>
                              <a:pt x="328" y="12"/>
                            </a:lnTo>
                            <a:lnTo>
                              <a:pt x="312" y="9"/>
                            </a:lnTo>
                            <a:lnTo>
                              <a:pt x="296" y="5"/>
                            </a:lnTo>
                            <a:lnTo>
                              <a:pt x="279" y="2"/>
                            </a:lnTo>
                            <a:lnTo>
                              <a:pt x="261" y="0"/>
                            </a:lnTo>
                            <a:lnTo>
                              <a:pt x="244" y="0"/>
                            </a:lnTo>
                            <a:close/>
                          </a:path>
                        </a:pathLst>
                      </a:custGeom>
                      <a:solidFill>
                        <a:srgbClr val="8DD4E5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79" name="Freeform 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41695" y="3573453"/>
                        <a:ext cx="585788" cy="4556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35" y="0"/>
                          </a:cxn>
                          <a:cxn ang="0">
                            <a:pos x="209" y="3"/>
                          </a:cxn>
                          <a:cxn ang="0">
                            <a:pos x="185" y="10"/>
                          </a:cxn>
                          <a:cxn ang="0">
                            <a:pos x="162" y="20"/>
                          </a:cxn>
                          <a:cxn ang="0">
                            <a:pos x="143" y="32"/>
                          </a:cxn>
                          <a:cxn ang="0">
                            <a:pos x="125" y="46"/>
                          </a:cxn>
                          <a:cxn ang="0">
                            <a:pos x="108" y="62"/>
                          </a:cxn>
                          <a:cxn ang="0">
                            <a:pos x="76" y="96"/>
                          </a:cxn>
                          <a:cxn ang="0">
                            <a:pos x="48" y="123"/>
                          </a:cxn>
                          <a:cxn ang="0">
                            <a:pos x="31" y="136"/>
                          </a:cxn>
                          <a:cxn ang="0">
                            <a:pos x="16" y="151"/>
                          </a:cxn>
                          <a:cxn ang="0">
                            <a:pos x="7" y="165"/>
                          </a:cxn>
                          <a:cxn ang="0">
                            <a:pos x="3" y="174"/>
                          </a:cxn>
                          <a:cxn ang="0">
                            <a:pos x="1" y="186"/>
                          </a:cxn>
                          <a:cxn ang="0">
                            <a:pos x="0" y="194"/>
                          </a:cxn>
                          <a:cxn ang="0">
                            <a:pos x="1" y="207"/>
                          </a:cxn>
                          <a:cxn ang="0">
                            <a:pos x="4" y="229"/>
                          </a:cxn>
                          <a:cxn ang="0">
                            <a:pos x="7" y="237"/>
                          </a:cxn>
                          <a:cxn ang="0">
                            <a:pos x="17" y="250"/>
                          </a:cxn>
                          <a:cxn ang="0">
                            <a:pos x="32" y="262"/>
                          </a:cxn>
                          <a:cxn ang="0">
                            <a:pos x="51" y="271"/>
                          </a:cxn>
                          <a:cxn ang="0">
                            <a:pos x="71" y="278"/>
                          </a:cxn>
                          <a:cxn ang="0">
                            <a:pos x="93" y="283"/>
                          </a:cxn>
                          <a:cxn ang="0">
                            <a:pos x="114" y="285"/>
                          </a:cxn>
                          <a:cxn ang="0">
                            <a:pos x="134" y="287"/>
                          </a:cxn>
                          <a:cxn ang="0">
                            <a:pos x="150" y="285"/>
                          </a:cxn>
                          <a:cxn ang="0">
                            <a:pos x="164" y="282"/>
                          </a:cxn>
                          <a:cxn ang="0">
                            <a:pos x="180" y="280"/>
                          </a:cxn>
                          <a:cxn ang="0">
                            <a:pos x="196" y="280"/>
                          </a:cxn>
                          <a:cxn ang="0">
                            <a:pos x="211" y="276"/>
                          </a:cxn>
                          <a:cxn ang="0">
                            <a:pos x="223" y="269"/>
                          </a:cxn>
                          <a:cxn ang="0">
                            <a:pos x="232" y="259"/>
                          </a:cxn>
                          <a:cxn ang="0">
                            <a:pos x="239" y="244"/>
                          </a:cxn>
                          <a:cxn ang="0">
                            <a:pos x="242" y="227"/>
                          </a:cxn>
                          <a:cxn ang="0">
                            <a:pos x="325" y="154"/>
                          </a:cxn>
                          <a:cxn ang="0">
                            <a:pos x="338" y="154"/>
                          </a:cxn>
                          <a:cxn ang="0">
                            <a:pos x="346" y="152"/>
                          </a:cxn>
                          <a:cxn ang="0">
                            <a:pos x="352" y="149"/>
                          </a:cxn>
                          <a:cxn ang="0">
                            <a:pos x="358" y="141"/>
                          </a:cxn>
                          <a:cxn ang="0">
                            <a:pos x="363" y="128"/>
                          </a:cxn>
                          <a:cxn ang="0">
                            <a:pos x="365" y="114"/>
                          </a:cxn>
                          <a:cxn ang="0">
                            <a:pos x="367" y="102"/>
                          </a:cxn>
                          <a:cxn ang="0">
                            <a:pos x="369" y="90"/>
                          </a:cxn>
                          <a:cxn ang="0">
                            <a:pos x="369" y="81"/>
                          </a:cxn>
                          <a:cxn ang="0">
                            <a:pos x="367" y="57"/>
                          </a:cxn>
                          <a:cxn ang="0">
                            <a:pos x="365" y="44"/>
                          </a:cxn>
                          <a:cxn ang="0">
                            <a:pos x="360" y="33"/>
                          </a:cxn>
                          <a:cxn ang="0">
                            <a:pos x="354" y="27"/>
                          </a:cxn>
                          <a:cxn ang="0">
                            <a:pos x="342" y="21"/>
                          </a:cxn>
                          <a:cxn ang="0">
                            <a:pos x="318" y="12"/>
                          </a:cxn>
                          <a:cxn ang="0">
                            <a:pos x="287" y="5"/>
                          </a:cxn>
                          <a:cxn ang="0">
                            <a:pos x="253" y="1"/>
                          </a:cxn>
                        </a:cxnLst>
                        <a:rect l="0" t="0" r="r" b="b"/>
                        <a:pathLst>
                          <a:path w="369" h="287">
                            <a:moveTo>
                              <a:pt x="235" y="0"/>
                            </a:moveTo>
                            <a:lnTo>
                              <a:pt x="235" y="0"/>
                            </a:lnTo>
                            <a:lnTo>
                              <a:pt x="222" y="1"/>
                            </a:lnTo>
                            <a:lnTo>
                              <a:pt x="209" y="3"/>
                            </a:lnTo>
                            <a:lnTo>
                              <a:pt x="196" y="7"/>
                            </a:lnTo>
                            <a:lnTo>
                              <a:pt x="185" y="10"/>
                            </a:lnTo>
                            <a:lnTo>
                              <a:pt x="173" y="14"/>
                            </a:lnTo>
                            <a:lnTo>
                              <a:pt x="162" y="20"/>
                            </a:lnTo>
                            <a:lnTo>
                              <a:pt x="153" y="26"/>
                            </a:lnTo>
                            <a:lnTo>
                              <a:pt x="143" y="32"/>
                            </a:lnTo>
                            <a:lnTo>
                              <a:pt x="134" y="39"/>
                            </a:lnTo>
                            <a:lnTo>
                              <a:pt x="125" y="46"/>
                            </a:lnTo>
                            <a:lnTo>
                              <a:pt x="117" y="54"/>
                            </a:lnTo>
                            <a:lnTo>
                              <a:pt x="108" y="62"/>
                            </a:lnTo>
                            <a:lnTo>
                              <a:pt x="92" y="79"/>
                            </a:lnTo>
                            <a:lnTo>
                              <a:pt x="76" y="96"/>
                            </a:lnTo>
                            <a:lnTo>
                              <a:pt x="59" y="114"/>
                            </a:lnTo>
                            <a:lnTo>
                              <a:pt x="48" y="123"/>
                            </a:lnTo>
                            <a:lnTo>
                              <a:pt x="40" y="130"/>
                            </a:lnTo>
                            <a:lnTo>
                              <a:pt x="31" y="136"/>
                            </a:lnTo>
                            <a:lnTo>
                              <a:pt x="23" y="143"/>
                            </a:lnTo>
                            <a:lnTo>
                              <a:pt x="16" y="151"/>
                            </a:lnTo>
                            <a:lnTo>
                              <a:pt x="9" y="160"/>
                            </a:lnTo>
                            <a:lnTo>
                              <a:pt x="7" y="165"/>
                            </a:lnTo>
                            <a:lnTo>
                              <a:pt x="5" y="169"/>
                            </a:lnTo>
                            <a:lnTo>
                              <a:pt x="3" y="174"/>
                            </a:lnTo>
                            <a:lnTo>
                              <a:pt x="2" y="179"/>
                            </a:lnTo>
                            <a:lnTo>
                              <a:pt x="1" y="186"/>
                            </a:lnTo>
                            <a:lnTo>
                              <a:pt x="0" y="192"/>
                            </a:lnTo>
                            <a:lnTo>
                              <a:pt x="0" y="194"/>
                            </a:lnTo>
                            <a:lnTo>
                              <a:pt x="0" y="195"/>
                            </a:lnTo>
                            <a:lnTo>
                              <a:pt x="1" y="207"/>
                            </a:lnTo>
                            <a:lnTo>
                              <a:pt x="2" y="218"/>
                            </a:lnTo>
                            <a:lnTo>
                              <a:pt x="4" y="229"/>
                            </a:lnTo>
                            <a:lnTo>
                              <a:pt x="6" y="236"/>
                            </a:lnTo>
                            <a:lnTo>
                              <a:pt x="7" y="237"/>
                            </a:lnTo>
                            <a:lnTo>
                              <a:pt x="11" y="244"/>
                            </a:lnTo>
                            <a:lnTo>
                              <a:pt x="17" y="250"/>
                            </a:lnTo>
                            <a:lnTo>
                              <a:pt x="24" y="257"/>
                            </a:lnTo>
                            <a:lnTo>
                              <a:pt x="32" y="262"/>
                            </a:lnTo>
                            <a:lnTo>
                              <a:pt x="41" y="266"/>
                            </a:lnTo>
                            <a:lnTo>
                              <a:pt x="51" y="271"/>
                            </a:lnTo>
                            <a:lnTo>
                              <a:pt x="61" y="275"/>
                            </a:lnTo>
                            <a:lnTo>
                              <a:pt x="71" y="278"/>
                            </a:lnTo>
                            <a:lnTo>
                              <a:pt x="82" y="281"/>
                            </a:lnTo>
                            <a:lnTo>
                              <a:pt x="93" y="283"/>
                            </a:lnTo>
                            <a:lnTo>
                              <a:pt x="104" y="285"/>
                            </a:lnTo>
                            <a:lnTo>
                              <a:pt x="114" y="285"/>
                            </a:lnTo>
                            <a:lnTo>
                              <a:pt x="124" y="286"/>
                            </a:lnTo>
                            <a:lnTo>
                              <a:pt x="134" y="287"/>
                            </a:lnTo>
                            <a:lnTo>
                              <a:pt x="142" y="286"/>
                            </a:lnTo>
                            <a:lnTo>
                              <a:pt x="150" y="285"/>
                            </a:lnTo>
                            <a:lnTo>
                              <a:pt x="157" y="284"/>
                            </a:lnTo>
                            <a:lnTo>
                              <a:pt x="164" y="282"/>
                            </a:lnTo>
                            <a:lnTo>
                              <a:pt x="175" y="278"/>
                            </a:lnTo>
                            <a:lnTo>
                              <a:pt x="180" y="280"/>
                            </a:lnTo>
                            <a:lnTo>
                              <a:pt x="185" y="280"/>
                            </a:lnTo>
                            <a:lnTo>
                              <a:pt x="196" y="280"/>
                            </a:lnTo>
                            <a:lnTo>
                              <a:pt x="205" y="278"/>
                            </a:lnTo>
                            <a:lnTo>
                              <a:pt x="211" y="276"/>
                            </a:lnTo>
                            <a:lnTo>
                              <a:pt x="217" y="274"/>
                            </a:lnTo>
                            <a:lnTo>
                              <a:pt x="223" y="269"/>
                            </a:lnTo>
                            <a:lnTo>
                              <a:pt x="228" y="265"/>
                            </a:lnTo>
                            <a:lnTo>
                              <a:pt x="232" y="259"/>
                            </a:lnTo>
                            <a:lnTo>
                              <a:pt x="237" y="252"/>
                            </a:lnTo>
                            <a:lnTo>
                              <a:pt x="239" y="244"/>
                            </a:lnTo>
                            <a:lnTo>
                              <a:pt x="241" y="236"/>
                            </a:lnTo>
                            <a:lnTo>
                              <a:pt x="242" y="227"/>
                            </a:lnTo>
                            <a:lnTo>
                              <a:pt x="242" y="227"/>
                            </a:lnTo>
                            <a:lnTo>
                              <a:pt x="325" y="154"/>
                            </a:lnTo>
                            <a:lnTo>
                              <a:pt x="332" y="154"/>
                            </a:lnTo>
                            <a:lnTo>
                              <a:pt x="338" y="154"/>
                            </a:lnTo>
                            <a:lnTo>
                              <a:pt x="344" y="153"/>
                            </a:lnTo>
                            <a:lnTo>
                              <a:pt x="346" y="152"/>
                            </a:lnTo>
                            <a:lnTo>
                              <a:pt x="349" y="151"/>
                            </a:lnTo>
                            <a:lnTo>
                              <a:pt x="352" y="149"/>
                            </a:lnTo>
                            <a:lnTo>
                              <a:pt x="354" y="146"/>
                            </a:lnTo>
                            <a:lnTo>
                              <a:pt x="358" y="141"/>
                            </a:lnTo>
                            <a:lnTo>
                              <a:pt x="361" y="135"/>
                            </a:lnTo>
                            <a:lnTo>
                              <a:pt x="363" y="128"/>
                            </a:lnTo>
                            <a:lnTo>
                              <a:pt x="365" y="121"/>
                            </a:lnTo>
                            <a:lnTo>
                              <a:pt x="365" y="114"/>
                            </a:lnTo>
                            <a:lnTo>
                              <a:pt x="365" y="106"/>
                            </a:lnTo>
                            <a:lnTo>
                              <a:pt x="367" y="102"/>
                            </a:lnTo>
                            <a:lnTo>
                              <a:pt x="369" y="98"/>
                            </a:lnTo>
                            <a:lnTo>
                              <a:pt x="369" y="90"/>
                            </a:lnTo>
                            <a:lnTo>
                              <a:pt x="369" y="84"/>
                            </a:lnTo>
                            <a:lnTo>
                              <a:pt x="369" y="81"/>
                            </a:lnTo>
                            <a:lnTo>
                              <a:pt x="369" y="70"/>
                            </a:lnTo>
                            <a:lnTo>
                              <a:pt x="367" y="57"/>
                            </a:lnTo>
                            <a:lnTo>
                              <a:pt x="367" y="50"/>
                            </a:lnTo>
                            <a:lnTo>
                              <a:pt x="365" y="44"/>
                            </a:lnTo>
                            <a:lnTo>
                              <a:pt x="363" y="38"/>
                            </a:lnTo>
                            <a:lnTo>
                              <a:pt x="360" y="33"/>
                            </a:lnTo>
                            <a:lnTo>
                              <a:pt x="356" y="29"/>
                            </a:lnTo>
                            <a:lnTo>
                              <a:pt x="354" y="27"/>
                            </a:lnTo>
                            <a:lnTo>
                              <a:pt x="352" y="26"/>
                            </a:lnTo>
                            <a:lnTo>
                              <a:pt x="342" y="21"/>
                            </a:lnTo>
                            <a:lnTo>
                              <a:pt x="331" y="16"/>
                            </a:lnTo>
                            <a:lnTo>
                              <a:pt x="318" y="12"/>
                            </a:lnTo>
                            <a:lnTo>
                              <a:pt x="303" y="9"/>
                            </a:lnTo>
                            <a:lnTo>
                              <a:pt x="287" y="5"/>
                            </a:lnTo>
                            <a:lnTo>
                              <a:pt x="269" y="3"/>
                            </a:lnTo>
                            <a:lnTo>
                              <a:pt x="253" y="1"/>
                            </a:lnTo>
                            <a:lnTo>
                              <a:pt x="235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0" name="Freeform 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1095" y="3894128"/>
                        <a:ext cx="90488" cy="1095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7" y="21"/>
                          </a:cxn>
                          <a:cxn ang="0">
                            <a:pos x="55" y="13"/>
                          </a:cxn>
                          <a:cxn ang="0">
                            <a:pos x="50" y="6"/>
                          </a:cxn>
                          <a:cxn ang="0">
                            <a:pos x="43" y="1"/>
                          </a:cxn>
                          <a:cxn ang="0">
                            <a:pos x="36" y="0"/>
                          </a:cxn>
                          <a:cxn ang="0">
                            <a:pos x="32" y="1"/>
                          </a:cxn>
                          <a:cxn ang="0">
                            <a:pos x="21" y="13"/>
                          </a:cxn>
                          <a:cxn ang="0">
                            <a:pos x="20" y="20"/>
                          </a:cxn>
                          <a:cxn ang="0">
                            <a:pos x="27" y="15"/>
                          </a:cxn>
                          <a:cxn ang="0">
                            <a:pos x="34" y="13"/>
                          </a:cxn>
                          <a:cxn ang="0">
                            <a:pos x="40" y="13"/>
                          </a:cxn>
                          <a:cxn ang="0">
                            <a:pos x="46" y="15"/>
                          </a:cxn>
                          <a:cxn ang="0">
                            <a:pos x="50" y="20"/>
                          </a:cxn>
                          <a:cxn ang="0">
                            <a:pos x="52" y="27"/>
                          </a:cxn>
                          <a:cxn ang="0">
                            <a:pos x="50" y="38"/>
                          </a:cxn>
                          <a:cxn ang="0">
                            <a:pos x="45" y="49"/>
                          </a:cxn>
                          <a:cxn ang="0">
                            <a:pos x="35" y="58"/>
                          </a:cxn>
                          <a:cxn ang="0">
                            <a:pos x="25" y="62"/>
                          </a:cxn>
                          <a:cxn ang="0">
                            <a:pos x="18" y="62"/>
                          </a:cxn>
                          <a:cxn ang="0">
                            <a:pos x="12" y="60"/>
                          </a:cxn>
                          <a:cxn ang="0">
                            <a:pos x="7" y="55"/>
                          </a:cxn>
                          <a:cxn ang="0">
                            <a:pos x="7" y="55"/>
                          </a:cxn>
                          <a:cxn ang="0">
                            <a:pos x="2" y="65"/>
                          </a:cxn>
                          <a:cxn ang="0">
                            <a:pos x="0" y="68"/>
                          </a:cxn>
                          <a:cxn ang="0">
                            <a:pos x="5" y="69"/>
                          </a:cxn>
                          <a:cxn ang="0">
                            <a:pos x="20" y="69"/>
                          </a:cxn>
                          <a:cxn ang="0">
                            <a:pos x="33" y="66"/>
                          </a:cxn>
                          <a:cxn ang="0">
                            <a:pos x="42" y="61"/>
                          </a:cxn>
                          <a:cxn ang="0">
                            <a:pos x="50" y="51"/>
                          </a:cxn>
                          <a:cxn ang="0">
                            <a:pos x="55" y="40"/>
                          </a:cxn>
                          <a:cxn ang="0">
                            <a:pos x="57" y="25"/>
                          </a:cxn>
                          <a:cxn ang="0">
                            <a:pos x="57" y="21"/>
                          </a:cxn>
                        </a:cxnLst>
                        <a:rect l="0" t="0" r="r" b="b"/>
                        <a:pathLst>
                          <a:path w="57" h="69">
                            <a:moveTo>
                              <a:pt x="57" y="21"/>
                            </a:moveTo>
                            <a:lnTo>
                              <a:pt x="57" y="21"/>
                            </a:lnTo>
                            <a:lnTo>
                              <a:pt x="56" y="16"/>
                            </a:lnTo>
                            <a:lnTo>
                              <a:pt x="55" y="13"/>
                            </a:lnTo>
                            <a:lnTo>
                              <a:pt x="53" y="9"/>
                            </a:lnTo>
                            <a:lnTo>
                              <a:pt x="50" y="6"/>
                            </a:lnTo>
                            <a:lnTo>
                              <a:pt x="46" y="2"/>
                            </a:lnTo>
                            <a:lnTo>
                              <a:pt x="43" y="1"/>
                            </a:lnTo>
                            <a:lnTo>
                              <a:pt x="39" y="1"/>
                            </a:lnTo>
                            <a:lnTo>
                              <a:pt x="36" y="0"/>
                            </a:lnTo>
                            <a:lnTo>
                              <a:pt x="32" y="0"/>
                            </a:lnTo>
                            <a:lnTo>
                              <a:pt x="32" y="1"/>
                            </a:lnTo>
                            <a:lnTo>
                              <a:pt x="25" y="8"/>
                            </a:lnTo>
                            <a:lnTo>
                              <a:pt x="21" y="13"/>
                            </a:lnTo>
                            <a:lnTo>
                              <a:pt x="18" y="18"/>
                            </a:lnTo>
                            <a:lnTo>
                              <a:pt x="20" y="20"/>
                            </a:lnTo>
                            <a:lnTo>
                              <a:pt x="23" y="16"/>
                            </a:lnTo>
                            <a:lnTo>
                              <a:pt x="27" y="15"/>
                            </a:lnTo>
                            <a:lnTo>
                              <a:pt x="30" y="13"/>
                            </a:lnTo>
                            <a:lnTo>
                              <a:pt x="34" y="13"/>
                            </a:lnTo>
                            <a:lnTo>
                              <a:pt x="37" y="13"/>
                            </a:lnTo>
                            <a:lnTo>
                              <a:pt x="40" y="13"/>
                            </a:lnTo>
                            <a:lnTo>
                              <a:pt x="43" y="14"/>
                            </a:lnTo>
                            <a:lnTo>
                              <a:pt x="46" y="15"/>
                            </a:lnTo>
                            <a:lnTo>
                              <a:pt x="48" y="17"/>
                            </a:lnTo>
                            <a:lnTo>
                              <a:pt x="50" y="20"/>
                            </a:lnTo>
                            <a:lnTo>
                              <a:pt x="51" y="23"/>
                            </a:lnTo>
                            <a:lnTo>
                              <a:pt x="52" y="27"/>
                            </a:lnTo>
                            <a:lnTo>
                              <a:pt x="52" y="32"/>
                            </a:lnTo>
                            <a:lnTo>
                              <a:pt x="50" y="38"/>
                            </a:lnTo>
                            <a:lnTo>
                              <a:pt x="48" y="44"/>
                            </a:lnTo>
                            <a:lnTo>
                              <a:pt x="45" y="49"/>
                            </a:lnTo>
                            <a:lnTo>
                              <a:pt x="40" y="55"/>
                            </a:lnTo>
                            <a:lnTo>
                              <a:pt x="35" y="58"/>
                            </a:lnTo>
                            <a:lnTo>
                              <a:pt x="30" y="61"/>
                            </a:lnTo>
                            <a:lnTo>
                              <a:pt x="25" y="62"/>
                            </a:lnTo>
                            <a:lnTo>
                              <a:pt x="21" y="62"/>
                            </a:lnTo>
                            <a:lnTo>
                              <a:pt x="18" y="62"/>
                            </a:lnTo>
                            <a:lnTo>
                              <a:pt x="14" y="61"/>
                            </a:lnTo>
                            <a:lnTo>
                              <a:pt x="12" y="60"/>
                            </a:lnTo>
                            <a:lnTo>
                              <a:pt x="10" y="57"/>
                            </a:lnTo>
                            <a:lnTo>
                              <a:pt x="7" y="55"/>
                            </a:lnTo>
                            <a:lnTo>
                              <a:pt x="7" y="53"/>
                            </a:lnTo>
                            <a:lnTo>
                              <a:pt x="7" y="55"/>
                            </a:lnTo>
                            <a:lnTo>
                              <a:pt x="3" y="62"/>
                            </a:lnTo>
                            <a:lnTo>
                              <a:pt x="2" y="65"/>
                            </a:lnTo>
                            <a:lnTo>
                              <a:pt x="0" y="67"/>
                            </a:lnTo>
                            <a:lnTo>
                              <a:pt x="0" y="68"/>
                            </a:lnTo>
                            <a:lnTo>
                              <a:pt x="1" y="68"/>
                            </a:lnTo>
                            <a:lnTo>
                              <a:pt x="5" y="69"/>
                            </a:lnTo>
                            <a:lnTo>
                              <a:pt x="11" y="69"/>
                            </a:lnTo>
                            <a:lnTo>
                              <a:pt x="20" y="69"/>
                            </a:lnTo>
                            <a:lnTo>
                              <a:pt x="28" y="67"/>
                            </a:lnTo>
                            <a:lnTo>
                              <a:pt x="33" y="66"/>
                            </a:lnTo>
                            <a:lnTo>
                              <a:pt x="37" y="64"/>
                            </a:lnTo>
                            <a:lnTo>
                              <a:pt x="42" y="61"/>
                            </a:lnTo>
                            <a:lnTo>
                              <a:pt x="46" y="57"/>
                            </a:lnTo>
                            <a:lnTo>
                              <a:pt x="50" y="51"/>
                            </a:lnTo>
                            <a:lnTo>
                              <a:pt x="53" y="46"/>
                            </a:lnTo>
                            <a:lnTo>
                              <a:pt x="55" y="40"/>
                            </a:lnTo>
                            <a:lnTo>
                              <a:pt x="57" y="32"/>
                            </a:lnTo>
                            <a:lnTo>
                              <a:pt x="57" y="25"/>
                            </a:lnTo>
                            <a:lnTo>
                              <a:pt x="57" y="22"/>
                            </a:lnTo>
                            <a:lnTo>
                              <a:pt x="57" y="21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1" name="Freeform 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6795" y="3897303"/>
                        <a:ext cx="101600" cy="460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7"/>
                          </a:cxn>
                          <a:cxn ang="0">
                            <a:pos x="0" y="28"/>
                          </a:cxn>
                          <a:cxn ang="0">
                            <a:pos x="1" y="28"/>
                          </a:cxn>
                          <a:cxn ang="0">
                            <a:pos x="20" y="29"/>
                          </a:cxn>
                          <a:cxn ang="0">
                            <a:pos x="34" y="29"/>
                          </a:cxn>
                          <a:cxn ang="0">
                            <a:pos x="44" y="27"/>
                          </a:cxn>
                          <a:cxn ang="0">
                            <a:pos x="50" y="27"/>
                          </a:cxn>
                          <a:cxn ang="0">
                            <a:pos x="50" y="27"/>
                          </a:cxn>
                          <a:cxn ang="0">
                            <a:pos x="52" y="20"/>
                          </a:cxn>
                          <a:cxn ang="0">
                            <a:pos x="55" y="14"/>
                          </a:cxn>
                          <a:cxn ang="0">
                            <a:pos x="58" y="7"/>
                          </a:cxn>
                          <a:cxn ang="0">
                            <a:pos x="62" y="2"/>
                          </a:cxn>
                          <a:cxn ang="0">
                            <a:pos x="64" y="0"/>
                          </a:cxn>
                          <a:cxn ang="0">
                            <a:pos x="62" y="0"/>
                          </a:cxn>
                          <a:cxn ang="0">
                            <a:pos x="47" y="4"/>
                          </a:cxn>
                          <a:cxn ang="0">
                            <a:pos x="32" y="6"/>
                          </a:cxn>
                          <a:cxn ang="0">
                            <a:pos x="25" y="8"/>
                          </a:cxn>
                          <a:cxn ang="0">
                            <a:pos x="19" y="11"/>
                          </a:cxn>
                          <a:cxn ang="0">
                            <a:pos x="13" y="13"/>
                          </a:cxn>
                          <a:cxn ang="0">
                            <a:pos x="7" y="18"/>
                          </a:cxn>
                          <a:cxn ang="0">
                            <a:pos x="3" y="22"/>
                          </a:cxn>
                          <a:cxn ang="0">
                            <a:pos x="2" y="24"/>
                          </a:cxn>
                          <a:cxn ang="0">
                            <a:pos x="0" y="27"/>
                          </a:cxn>
                        </a:cxnLst>
                        <a:rect l="0" t="0" r="r" b="b"/>
                        <a:pathLst>
                          <a:path w="64" h="29">
                            <a:moveTo>
                              <a:pt x="0" y="27"/>
                            </a:moveTo>
                            <a:lnTo>
                              <a:pt x="0" y="28"/>
                            </a:lnTo>
                            <a:lnTo>
                              <a:pt x="1" y="28"/>
                            </a:lnTo>
                            <a:lnTo>
                              <a:pt x="20" y="29"/>
                            </a:lnTo>
                            <a:lnTo>
                              <a:pt x="34" y="29"/>
                            </a:lnTo>
                            <a:lnTo>
                              <a:pt x="44" y="27"/>
                            </a:lnTo>
                            <a:lnTo>
                              <a:pt x="50" y="27"/>
                            </a:lnTo>
                            <a:lnTo>
                              <a:pt x="50" y="27"/>
                            </a:lnTo>
                            <a:lnTo>
                              <a:pt x="52" y="20"/>
                            </a:lnTo>
                            <a:lnTo>
                              <a:pt x="55" y="14"/>
                            </a:lnTo>
                            <a:lnTo>
                              <a:pt x="58" y="7"/>
                            </a:lnTo>
                            <a:lnTo>
                              <a:pt x="62" y="2"/>
                            </a:lnTo>
                            <a:lnTo>
                              <a:pt x="64" y="0"/>
                            </a:lnTo>
                            <a:lnTo>
                              <a:pt x="62" y="0"/>
                            </a:lnTo>
                            <a:lnTo>
                              <a:pt x="47" y="4"/>
                            </a:lnTo>
                            <a:lnTo>
                              <a:pt x="32" y="6"/>
                            </a:lnTo>
                            <a:lnTo>
                              <a:pt x="25" y="8"/>
                            </a:lnTo>
                            <a:lnTo>
                              <a:pt x="19" y="11"/>
                            </a:lnTo>
                            <a:lnTo>
                              <a:pt x="13" y="13"/>
                            </a:lnTo>
                            <a:lnTo>
                              <a:pt x="7" y="18"/>
                            </a:lnTo>
                            <a:lnTo>
                              <a:pt x="3" y="22"/>
                            </a:lnTo>
                            <a:lnTo>
                              <a:pt x="2" y="24"/>
                            </a:lnTo>
                            <a:lnTo>
                              <a:pt x="0" y="27"/>
                            </a:ln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2" name="Freeform 12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3555983" y="3756016"/>
                        <a:ext cx="368300" cy="24606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3" y="130"/>
                          </a:cxn>
                          <a:cxn ang="0">
                            <a:pos x="143" y="129"/>
                          </a:cxn>
                          <a:cxn ang="0">
                            <a:pos x="143" y="147"/>
                          </a:cxn>
                          <a:cxn ang="0">
                            <a:pos x="108" y="149"/>
                          </a:cxn>
                          <a:cxn ang="0">
                            <a:pos x="100" y="144"/>
                          </a:cxn>
                          <a:cxn ang="0">
                            <a:pos x="88" y="110"/>
                          </a:cxn>
                          <a:cxn ang="0">
                            <a:pos x="81" y="117"/>
                          </a:cxn>
                          <a:cxn ang="0">
                            <a:pos x="57" y="112"/>
                          </a:cxn>
                          <a:cxn ang="0">
                            <a:pos x="21" y="95"/>
                          </a:cxn>
                          <a:cxn ang="0">
                            <a:pos x="21" y="80"/>
                          </a:cxn>
                          <a:cxn ang="0">
                            <a:pos x="69" y="96"/>
                          </a:cxn>
                          <a:cxn ang="0">
                            <a:pos x="74" y="138"/>
                          </a:cxn>
                          <a:cxn ang="0">
                            <a:pos x="52" y="131"/>
                          </a:cxn>
                          <a:cxn ang="0">
                            <a:pos x="22" y="117"/>
                          </a:cxn>
                          <a:cxn ang="0">
                            <a:pos x="22" y="103"/>
                          </a:cxn>
                          <a:cxn ang="0">
                            <a:pos x="61" y="119"/>
                          </a:cxn>
                          <a:cxn ang="0">
                            <a:pos x="74" y="135"/>
                          </a:cxn>
                          <a:cxn ang="0">
                            <a:pos x="149" y="152"/>
                          </a:cxn>
                          <a:cxn ang="0">
                            <a:pos x="174" y="133"/>
                          </a:cxn>
                          <a:cxn ang="0">
                            <a:pos x="191" y="94"/>
                          </a:cxn>
                          <a:cxn ang="0">
                            <a:pos x="210" y="78"/>
                          </a:cxn>
                          <a:cxn ang="0">
                            <a:pos x="220" y="80"/>
                          </a:cxn>
                          <a:cxn ang="0">
                            <a:pos x="227" y="92"/>
                          </a:cxn>
                          <a:cxn ang="0">
                            <a:pos x="232" y="66"/>
                          </a:cxn>
                          <a:cxn ang="0">
                            <a:pos x="229" y="26"/>
                          </a:cxn>
                          <a:cxn ang="0">
                            <a:pos x="184" y="63"/>
                          </a:cxn>
                          <a:cxn ang="0">
                            <a:pos x="154" y="96"/>
                          </a:cxn>
                          <a:cxn ang="0">
                            <a:pos x="146" y="117"/>
                          </a:cxn>
                          <a:cxn ang="0">
                            <a:pos x="115" y="119"/>
                          </a:cxn>
                          <a:cxn ang="0">
                            <a:pos x="93" y="117"/>
                          </a:cxn>
                          <a:cxn ang="0">
                            <a:pos x="100" y="106"/>
                          </a:cxn>
                          <a:cxn ang="0">
                            <a:pos x="126" y="94"/>
                          </a:cxn>
                          <a:cxn ang="0">
                            <a:pos x="168" y="76"/>
                          </a:cxn>
                          <a:cxn ang="0">
                            <a:pos x="202" y="46"/>
                          </a:cxn>
                          <a:cxn ang="0">
                            <a:pos x="187" y="36"/>
                          </a:cxn>
                          <a:cxn ang="0">
                            <a:pos x="114" y="21"/>
                          </a:cxn>
                          <a:cxn ang="0">
                            <a:pos x="77" y="6"/>
                          </a:cxn>
                          <a:cxn ang="0">
                            <a:pos x="71" y="0"/>
                          </a:cxn>
                          <a:cxn ang="0">
                            <a:pos x="44" y="15"/>
                          </a:cxn>
                          <a:cxn ang="0">
                            <a:pos x="15" y="40"/>
                          </a:cxn>
                          <a:cxn ang="0">
                            <a:pos x="15" y="65"/>
                          </a:cxn>
                          <a:cxn ang="0">
                            <a:pos x="15" y="87"/>
                          </a:cxn>
                          <a:cxn ang="0">
                            <a:pos x="4" y="71"/>
                          </a:cxn>
                          <a:cxn ang="0">
                            <a:pos x="0" y="76"/>
                          </a:cxn>
                          <a:cxn ang="0">
                            <a:pos x="1" y="82"/>
                          </a:cxn>
                          <a:cxn ang="0">
                            <a:pos x="14" y="102"/>
                          </a:cxn>
                          <a:cxn ang="0">
                            <a:pos x="7" y="107"/>
                          </a:cxn>
                          <a:cxn ang="0">
                            <a:pos x="12" y="119"/>
                          </a:cxn>
                          <a:cxn ang="0">
                            <a:pos x="48" y="141"/>
                          </a:cxn>
                          <a:cxn ang="0">
                            <a:pos x="88" y="152"/>
                          </a:cxn>
                          <a:cxn ang="0">
                            <a:pos x="126" y="155"/>
                          </a:cxn>
                        </a:cxnLst>
                        <a:rect l="0" t="0" r="r" b="b"/>
                        <a:pathLst>
                          <a:path w="232" h="155">
                            <a:moveTo>
                              <a:pt x="92" y="131"/>
                            </a:moveTo>
                            <a:lnTo>
                              <a:pt x="92" y="131"/>
                            </a:lnTo>
                            <a:lnTo>
                              <a:pt x="92" y="130"/>
                            </a:lnTo>
                            <a:lnTo>
                              <a:pt x="93" y="130"/>
                            </a:lnTo>
                            <a:lnTo>
                              <a:pt x="111" y="131"/>
                            </a:lnTo>
                            <a:lnTo>
                              <a:pt x="127" y="131"/>
                            </a:lnTo>
                            <a:lnTo>
                              <a:pt x="135" y="130"/>
                            </a:lnTo>
                            <a:lnTo>
                              <a:pt x="143" y="129"/>
                            </a:lnTo>
                            <a:lnTo>
                              <a:pt x="143" y="130"/>
                            </a:lnTo>
                            <a:lnTo>
                              <a:pt x="143" y="131"/>
                            </a:lnTo>
                            <a:lnTo>
                              <a:pt x="143" y="136"/>
                            </a:lnTo>
                            <a:lnTo>
                              <a:pt x="143" y="147"/>
                            </a:lnTo>
                            <a:lnTo>
                              <a:pt x="142" y="148"/>
                            </a:lnTo>
                            <a:lnTo>
                              <a:pt x="131" y="149"/>
                            </a:lnTo>
                            <a:lnTo>
                              <a:pt x="120" y="149"/>
                            </a:lnTo>
                            <a:lnTo>
                              <a:pt x="108" y="149"/>
                            </a:lnTo>
                            <a:lnTo>
                              <a:pt x="106" y="148"/>
                            </a:lnTo>
                            <a:lnTo>
                              <a:pt x="104" y="147"/>
                            </a:lnTo>
                            <a:lnTo>
                              <a:pt x="102" y="146"/>
                            </a:lnTo>
                            <a:lnTo>
                              <a:pt x="100" y="144"/>
                            </a:lnTo>
                            <a:lnTo>
                              <a:pt x="97" y="142"/>
                            </a:lnTo>
                            <a:lnTo>
                              <a:pt x="95" y="136"/>
                            </a:lnTo>
                            <a:lnTo>
                              <a:pt x="92" y="131"/>
                            </a:lnTo>
                            <a:close/>
                            <a:moveTo>
                              <a:pt x="88" y="110"/>
                            </a:moveTo>
                            <a:lnTo>
                              <a:pt x="88" y="110"/>
                            </a:lnTo>
                            <a:lnTo>
                              <a:pt x="86" y="112"/>
                            </a:lnTo>
                            <a:lnTo>
                              <a:pt x="84" y="115"/>
                            </a:lnTo>
                            <a:lnTo>
                              <a:pt x="81" y="117"/>
                            </a:lnTo>
                            <a:lnTo>
                              <a:pt x="80" y="117"/>
                            </a:lnTo>
                            <a:lnTo>
                              <a:pt x="79" y="117"/>
                            </a:lnTo>
                            <a:lnTo>
                              <a:pt x="71" y="116"/>
                            </a:lnTo>
                            <a:lnTo>
                              <a:pt x="57" y="112"/>
                            </a:lnTo>
                            <a:lnTo>
                              <a:pt x="47" y="109"/>
                            </a:lnTo>
                            <a:lnTo>
                              <a:pt x="38" y="105"/>
                            </a:lnTo>
                            <a:lnTo>
                              <a:pt x="30" y="100"/>
                            </a:lnTo>
                            <a:lnTo>
                              <a:pt x="21" y="95"/>
                            </a:lnTo>
                            <a:lnTo>
                              <a:pt x="21" y="94"/>
                            </a:lnTo>
                            <a:lnTo>
                              <a:pt x="20" y="92"/>
                            </a:lnTo>
                            <a:lnTo>
                              <a:pt x="20" y="89"/>
                            </a:lnTo>
                            <a:lnTo>
                              <a:pt x="21" y="80"/>
                            </a:lnTo>
                            <a:lnTo>
                              <a:pt x="21" y="78"/>
                            </a:lnTo>
                            <a:lnTo>
                              <a:pt x="21" y="79"/>
                            </a:lnTo>
                            <a:lnTo>
                              <a:pt x="46" y="88"/>
                            </a:lnTo>
                            <a:lnTo>
                              <a:pt x="69" y="96"/>
                            </a:lnTo>
                            <a:lnTo>
                              <a:pt x="91" y="103"/>
                            </a:lnTo>
                            <a:lnTo>
                              <a:pt x="92" y="104"/>
                            </a:lnTo>
                            <a:lnTo>
                              <a:pt x="88" y="110"/>
                            </a:lnTo>
                            <a:close/>
                            <a:moveTo>
                              <a:pt x="74" y="138"/>
                            </a:moveTo>
                            <a:lnTo>
                              <a:pt x="74" y="138"/>
                            </a:lnTo>
                            <a:lnTo>
                              <a:pt x="73" y="138"/>
                            </a:lnTo>
                            <a:lnTo>
                              <a:pt x="62" y="135"/>
                            </a:lnTo>
                            <a:lnTo>
                              <a:pt x="52" y="131"/>
                            </a:lnTo>
                            <a:lnTo>
                              <a:pt x="36" y="124"/>
                            </a:lnTo>
                            <a:lnTo>
                              <a:pt x="26" y="119"/>
                            </a:lnTo>
                            <a:lnTo>
                              <a:pt x="22" y="117"/>
                            </a:lnTo>
                            <a:lnTo>
                              <a:pt x="22" y="117"/>
                            </a:lnTo>
                            <a:lnTo>
                              <a:pt x="21" y="110"/>
                            </a:lnTo>
                            <a:lnTo>
                              <a:pt x="22" y="104"/>
                            </a:lnTo>
                            <a:lnTo>
                              <a:pt x="22" y="103"/>
                            </a:lnTo>
                            <a:lnTo>
                              <a:pt x="22" y="103"/>
                            </a:lnTo>
                            <a:lnTo>
                              <a:pt x="26" y="105"/>
                            </a:lnTo>
                            <a:lnTo>
                              <a:pt x="35" y="110"/>
                            </a:lnTo>
                            <a:lnTo>
                              <a:pt x="51" y="116"/>
                            </a:lnTo>
                            <a:lnTo>
                              <a:pt x="61" y="119"/>
                            </a:lnTo>
                            <a:lnTo>
                              <a:pt x="72" y="122"/>
                            </a:lnTo>
                            <a:lnTo>
                              <a:pt x="73" y="124"/>
                            </a:lnTo>
                            <a:lnTo>
                              <a:pt x="73" y="131"/>
                            </a:lnTo>
                            <a:lnTo>
                              <a:pt x="74" y="135"/>
                            </a:lnTo>
                            <a:lnTo>
                              <a:pt x="74" y="137"/>
                            </a:lnTo>
                            <a:lnTo>
                              <a:pt x="74" y="138"/>
                            </a:lnTo>
                            <a:close/>
                            <a:moveTo>
                              <a:pt x="149" y="152"/>
                            </a:moveTo>
                            <a:lnTo>
                              <a:pt x="149" y="152"/>
                            </a:lnTo>
                            <a:lnTo>
                              <a:pt x="155" y="151"/>
                            </a:lnTo>
                            <a:lnTo>
                              <a:pt x="162" y="149"/>
                            </a:lnTo>
                            <a:lnTo>
                              <a:pt x="171" y="145"/>
                            </a:lnTo>
                            <a:lnTo>
                              <a:pt x="174" y="133"/>
                            </a:lnTo>
                            <a:lnTo>
                              <a:pt x="177" y="122"/>
                            </a:lnTo>
                            <a:lnTo>
                              <a:pt x="181" y="111"/>
                            </a:lnTo>
                            <a:lnTo>
                              <a:pt x="186" y="102"/>
                            </a:lnTo>
                            <a:lnTo>
                              <a:pt x="191" y="94"/>
                            </a:lnTo>
                            <a:lnTo>
                              <a:pt x="197" y="87"/>
                            </a:lnTo>
                            <a:lnTo>
                              <a:pt x="201" y="82"/>
                            </a:lnTo>
                            <a:lnTo>
                              <a:pt x="205" y="80"/>
                            </a:lnTo>
                            <a:lnTo>
                              <a:pt x="210" y="78"/>
                            </a:lnTo>
                            <a:lnTo>
                              <a:pt x="213" y="78"/>
                            </a:lnTo>
                            <a:lnTo>
                              <a:pt x="216" y="78"/>
                            </a:lnTo>
                            <a:lnTo>
                              <a:pt x="218" y="79"/>
                            </a:lnTo>
                            <a:lnTo>
                              <a:pt x="220" y="80"/>
                            </a:lnTo>
                            <a:lnTo>
                              <a:pt x="222" y="82"/>
                            </a:lnTo>
                            <a:lnTo>
                              <a:pt x="224" y="85"/>
                            </a:lnTo>
                            <a:lnTo>
                              <a:pt x="225" y="89"/>
                            </a:lnTo>
                            <a:lnTo>
                              <a:pt x="227" y="92"/>
                            </a:lnTo>
                            <a:lnTo>
                              <a:pt x="227" y="93"/>
                            </a:lnTo>
                            <a:lnTo>
                              <a:pt x="232" y="89"/>
                            </a:lnTo>
                            <a:lnTo>
                              <a:pt x="232" y="88"/>
                            </a:lnTo>
                            <a:lnTo>
                              <a:pt x="232" y="66"/>
                            </a:lnTo>
                            <a:lnTo>
                              <a:pt x="231" y="48"/>
                            </a:lnTo>
                            <a:lnTo>
                              <a:pt x="230" y="35"/>
                            </a:lnTo>
                            <a:lnTo>
                              <a:pt x="229" y="27"/>
                            </a:lnTo>
                            <a:lnTo>
                              <a:pt x="229" y="26"/>
                            </a:lnTo>
                            <a:lnTo>
                              <a:pt x="215" y="37"/>
                            </a:lnTo>
                            <a:lnTo>
                              <a:pt x="213" y="39"/>
                            </a:lnTo>
                            <a:lnTo>
                              <a:pt x="200" y="48"/>
                            </a:lnTo>
                            <a:lnTo>
                              <a:pt x="184" y="63"/>
                            </a:lnTo>
                            <a:lnTo>
                              <a:pt x="176" y="71"/>
                            </a:lnTo>
                            <a:lnTo>
                              <a:pt x="168" y="79"/>
                            </a:lnTo>
                            <a:lnTo>
                              <a:pt x="161" y="87"/>
                            </a:lnTo>
                            <a:lnTo>
                              <a:pt x="154" y="96"/>
                            </a:lnTo>
                            <a:lnTo>
                              <a:pt x="150" y="106"/>
                            </a:lnTo>
                            <a:lnTo>
                              <a:pt x="148" y="112"/>
                            </a:lnTo>
                            <a:lnTo>
                              <a:pt x="146" y="116"/>
                            </a:lnTo>
                            <a:lnTo>
                              <a:pt x="146" y="117"/>
                            </a:lnTo>
                            <a:lnTo>
                              <a:pt x="145" y="117"/>
                            </a:lnTo>
                            <a:lnTo>
                              <a:pt x="142" y="117"/>
                            </a:lnTo>
                            <a:lnTo>
                              <a:pt x="131" y="118"/>
                            </a:lnTo>
                            <a:lnTo>
                              <a:pt x="115" y="119"/>
                            </a:lnTo>
                            <a:lnTo>
                              <a:pt x="105" y="119"/>
                            </a:lnTo>
                            <a:lnTo>
                              <a:pt x="94" y="118"/>
                            </a:lnTo>
                            <a:lnTo>
                              <a:pt x="93" y="118"/>
                            </a:lnTo>
                            <a:lnTo>
                              <a:pt x="93" y="117"/>
                            </a:lnTo>
                            <a:lnTo>
                              <a:pt x="95" y="114"/>
                            </a:lnTo>
                            <a:lnTo>
                              <a:pt x="96" y="111"/>
                            </a:lnTo>
                            <a:lnTo>
                              <a:pt x="98" y="108"/>
                            </a:lnTo>
                            <a:lnTo>
                              <a:pt x="100" y="106"/>
                            </a:lnTo>
                            <a:lnTo>
                              <a:pt x="105" y="102"/>
                            </a:lnTo>
                            <a:lnTo>
                              <a:pt x="111" y="99"/>
                            </a:lnTo>
                            <a:lnTo>
                              <a:pt x="118" y="96"/>
                            </a:lnTo>
                            <a:lnTo>
                              <a:pt x="126" y="94"/>
                            </a:lnTo>
                            <a:lnTo>
                              <a:pt x="142" y="91"/>
                            </a:lnTo>
                            <a:lnTo>
                              <a:pt x="150" y="89"/>
                            </a:lnTo>
                            <a:lnTo>
                              <a:pt x="159" y="87"/>
                            </a:lnTo>
                            <a:lnTo>
                              <a:pt x="168" y="76"/>
                            </a:lnTo>
                            <a:lnTo>
                              <a:pt x="179" y="66"/>
                            </a:lnTo>
                            <a:lnTo>
                              <a:pt x="189" y="57"/>
                            </a:lnTo>
                            <a:lnTo>
                              <a:pt x="200" y="48"/>
                            </a:lnTo>
                            <a:lnTo>
                              <a:pt x="202" y="46"/>
                            </a:lnTo>
                            <a:lnTo>
                              <a:pt x="197" y="35"/>
                            </a:lnTo>
                            <a:lnTo>
                              <a:pt x="196" y="35"/>
                            </a:lnTo>
                            <a:lnTo>
                              <a:pt x="193" y="36"/>
                            </a:lnTo>
                            <a:lnTo>
                              <a:pt x="187" y="36"/>
                            </a:lnTo>
                            <a:lnTo>
                              <a:pt x="172" y="34"/>
                            </a:lnTo>
                            <a:lnTo>
                              <a:pt x="154" y="30"/>
                            </a:lnTo>
                            <a:lnTo>
                              <a:pt x="134" y="26"/>
                            </a:lnTo>
                            <a:lnTo>
                              <a:pt x="114" y="21"/>
                            </a:lnTo>
                            <a:lnTo>
                              <a:pt x="95" y="15"/>
                            </a:lnTo>
                            <a:lnTo>
                              <a:pt x="88" y="12"/>
                            </a:lnTo>
                            <a:lnTo>
                              <a:pt x="81" y="9"/>
                            </a:lnTo>
                            <a:lnTo>
                              <a:pt x="77" y="6"/>
                            </a:lnTo>
                            <a:lnTo>
                              <a:pt x="73" y="2"/>
                            </a:lnTo>
                            <a:lnTo>
                              <a:pt x="72" y="2"/>
                            </a:lnTo>
                            <a:lnTo>
                              <a:pt x="71" y="0"/>
                            </a:lnTo>
                            <a:lnTo>
                              <a:pt x="71" y="0"/>
                            </a:lnTo>
                            <a:lnTo>
                              <a:pt x="70" y="0"/>
                            </a:lnTo>
                            <a:lnTo>
                              <a:pt x="58" y="4"/>
                            </a:lnTo>
                            <a:lnTo>
                              <a:pt x="57" y="5"/>
                            </a:lnTo>
                            <a:lnTo>
                              <a:pt x="44" y="15"/>
                            </a:lnTo>
                            <a:lnTo>
                              <a:pt x="30" y="26"/>
                            </a:lnTo>
                            <a:lnTo>
                              <a:pt x="22" y="33"/>
                            </a:lnTo>
                            <a:lnTo>
                              <a:pt x="15" y="39"/>
                            </a:lnTo>
                            <a:lnTo>
                              <a:pt x="15" y="40"/>
                            </a:lnTo>
                            <a:lnTo>
                              <a:pt x="16" y="43"/>
                            </a:lnTo>
                            <a:lnTo>
                              <a:pt x="16" y="48"/>
                            </a:lnTo>
                            <a:lnTo>
                              <a:pt x="16" y="57"/>
                            </a:lnTo>
                            <a:lnTo>
                              <a:pt x="15" y="65"/>
                            </a:lnTo>
                            <a:lnTo>
                              <a:pt x="15" y="75"/>
                            </a:lnTo>
                            <a:lnTo>
                              <a:pt x="14" y="82"/>
                            </a:lnTo>
                            <a:lnTo>
                              <a:pt x="14" y="85"/>
                            </a:lnTo>
                            <a:lnTo>
                              <a:pt x="15" y="87"/>
                            </a:lnTo>
                            <a:lnTo>
                              <a:pt x="13" y="85"/>
                            </a:lnTo>
                            <a:lnTo>
                              <a:pt x="10" y="80"/>
                            </a:lnTo>
                            <a:lnTo>
                              <a:pt x="6" y="76"/>
                            </a:lnTo>
                            <a:lnTo>
                              <a:pt x="4" y="71"/>
                            </a:lnTo>
                            <a:lnTo>
                              <a:pt x="3" y="65"/>
                            </a:lnTo>
                            <a:lnTo>
                              <a:pt x="1" y="65"/>
                            </a:lnTo>
                            <a:lnTo>
                              <a:pt x="1" y="71"/>
                            </a:lnTo>
                            <a:lnTo>
                              <a:pt x="0" y="76"/>
                            </a:lnTo>
                            <a:lnTo>
                              <a:pt x="0" y="79"/>
                            </a:lnTo>
                            <a:lnTo>
                              <a:pt x="0" y="80"/>
                            </a:lnTo>
                            <a:lnTo>
                              <a:pt x="0" y="81"/>
                            </a:lnTo>
                            <a:lnTo>
                              <a:pt x="1" y="82"/>
                            </a:lnTo>
                            <a:lnTo>
                              <a:pt x="6" y="91"/>
                            </a:lnTo>
                            <a:lnTo>
                              <a:pt x="10" y="96"/>
                            </a:lnTo>
                            <a:lnTo>
                              <a:pt x="14" y="101"/>
                            </a:lnTo>
                            <a:lnTo>
                              <a:pt x="14" y="102"/>
                            </a:lnTo>
                            <a:lnTo>
                              <a:pt x="10" y="110"/>
                            </a:lnTo>
                            <a:lnTo>
                              <a:pt x="9" y="110"/>
                            </a:lnTo>
                            <a:lnTo>
                              <a:pt x="8" y="110"/>
                            </a:lnTo>
                            <a:lnTo>
                              <a:pt x="7" y="107"/>
                            </a:lnTo>
                            <a:lnTo>
                              <a:pt x="3" y="102"/>
                            </a:lnTo>
                            <a:lnTo>
                              <a:pt x="2" y="103"/>
                            </a:lnTo>
                            <a:lnTo>
                              <a:pt x="4" y="113"/>
                            </a:lnTo>
                            <a:lnTo>
                              <a:pt x="12" y="119"/>
                            </a:lnTo>
                            <a:lnTo>
                              <a:pt x="21" y="126"/>
                            </a:lnTo>
                            <a:lnTo>
                              <a:pt x="30" y="131"/>
                            </a:lnTo>
                            <a:lnTo>
                              <a:pt x="39" y="136"/>
                            </a:lnTo>
                            <a:lnTo>
                              <a:pt x="48" y="141"/>
                            </a:lnTo>
                            <a:lnTo>
                              <a:pt x="58" y="145"/>
                            </a:lnTo>
                            <a:lnTo>
                              <a:pt x="68" y="148"/>
                            </a:lnTo>
                            <a:lnTo>
                              <a:pt x="78" y="150"/>
                            </a:lnTo>
                            <a:lnTo>
                              <a:pt x="88" y="152"/>
                            </a:lnTo>
                            <a:lnTo>
                              <a:pt x="98" y="154"/>
                            </a:lnTo>
                            <a:lnTo>
                              <a:pt x="108" y="154"/>
                            </a:lnTo>
                            <a:lnTo>
                              <a:pt x="117" y="155"/>
                            </a:lnTo>
                            <a:lnTo>
                              <a:pt x="126" y="155"/>
                            </a:lnTo>
                            <a:lnTo>
                              <a:pt x="134" y="154"/>
                            </a:lnTo>
                            <a:lnTo>
                              <a:pt x="142" y="154"/>
                            </a:lnTo>
                            <a:lnTo>
                              <a:pt x="149" y="152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3" name="Freeform 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3620" y="3965566"/>
                        <a:ext cx="77788" cy="254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8" y="16"/>
                          </a:cxn>
                          <a:cxn ang="0">
                            <a:pos x="48" y="16"/>
                          </a:cxn>
                          <a:cxn ang="0">
                            <a:pos x="48" y="15"/>
                          </a:cxn>
                          <a:cxn ang="0">
                            <a:pos x="48" y="5"/>
                          </a:cxn>
                          <a:cxn ang="0">
                            <a:pos x="49" y="0"/>
                          </a:cxn>
                          <a:cxn ang="0">
                            <a:pos x="49" y="0"/>
                          </a:cxn>
                          <a:cxn ang="0">
                            <a:pos x="48" y="0"/>
                          </a:cxn>
                          <a:cxn ang="0">
                            <a:pos x="36" y="0"/>
                          </a:cxn>
                          <a:cxn ang="0">
                            <a:pos x="22" y="0"/>
                          </a:cxn>
                          <a:cxn ang="0">
                            <a:pos x="2" y="0"/>
                          </a:cxn>
                          <a:cxn ang="0">
                            <a:pos x="0" y="0"/>
                          </a:cxn>
                          <a:cxn ang="0">
                            <a:pos x="1" y="1"/>
                          </a:cxn>
                          <a:cxn ang="0">
                            <a:pos x="4" y="5"/>
                          </a:cxn>
                          <a:cxn ang="0">
                            <a:pos x="6" y="9"/>
                          </a:cxn>
                          <a:cxn ang="0">
                            <a:pos x="8" y="12"/>
                          </a:cxn>
                          <a:cxn ang="0">
                            <a:pos x="10" y="13"/>
                          </a:cxn>
                          <a:cxn ang="0">
                            <a:pos x="13" y="15"/>
                          </a:cxn>
                          <a:cxn ang="0">
                            <a:pos x="15" y="16"/>
                          </a:cxn>
                          <a:cxn ang="0">
                            <a:pos x="25" y="16"/>
                          </a:cxn>
                          <a:cxn ang="0">
                            <a:pos x="35" y="16"/>
                          </a:cxn>
                          <a:cxn ang="0">
                            <a:pos x="48" y="16"/>
                          </a:cxn>
                        </a:cxnLst>
                        <a:rect l="0" t="0" r="r" b="b"/>
                        <a:pathLst>
                          <a:path w="49" h="16">
                            <a:moveTo>
                              <a:pt x="48" y="16"/>
                            </a:moveTo>
                            <a:lnTo>
                              <a:pt x="48" y="16"/>
                            </a:lnTo>
                            <a:lnTo>
                              <a:pt x="48" y="15"/>
                            </a:lnTo>
                            <a:lnTo>
                              <a:pt x="48" y="5"/>
                            </a:lnTo>
                            <a:lnTo>
                              <a:pt x="49" y="0"/>
                            </a:lnTo>
                            <a:lnTo>
                              <a:pt x="49" y="0"/>
                            </a:lnTo>
                            <a:lnTo>
                              <a:pt x="48" y="0"/>
                            </a:lnTo>
                            <a:lnTo>
                              <a:pt x="36" y="0"/>
                            </a:lnTo>
                            <a:lnTo>
                              <a:pt x="22" y="0"/>
                            </a:lnTo>
                            <a:lnTo>
                              <a:pt x="2" y="0"/>
                            </a:lnTo>
                            <a:lnTo>
                              <a:pt x="0" y="0"/>
                            </a:lnTo>
                            <a:lnTo>
                              <a:pt x="1" y="1"/>
                            </a:lnTo>
                            <a:lnTo>
                              <a:pt x="4" y="5"/>
                            </a:lnTo>
                            <a:lnTo>
                              <a:pt x="6" y="9"/>
                            </a:lnTo>
                            <a:lnTo>
                              <a:pt x="8" y="12"/>
                            </a:lnTo>
                            <a:lnTo>
                              <a:pt x="10" y="13"/>
                            </a:lnTo>
                            <a:lnTo>
                              <a:pt x="13" y="15"/>
                            </a:lnTo>
                            <a:lnTo>
                              <a:pt x="15" y="16"/>
                            </a:lnTo>
                            <a:lnTo>
                              <a:pt x="25" y="16"/>
                            </a:lnTo>
                            <a:lnTo>
                              <a:pt x="35" y="16"/>
                            </a:lnTo>
                            <a:lnTo>
                              <a:pt x="48" y="16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4" name="Freeform 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89320" y="3884603"/>
                        <a:ext cx="109538" cy="5556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0"/>
                          </a:cxn>
                          <a:cxn ang="0">
                            <a:pos x="0" y="0"/>
                          </a:cxn>
                          <a:cxn ang="0">
                            <a:pos x="0" y="0"/>
                          </a:cxn>
                          <a:cxn ang="0">
                            <a:pos x="0" y="8"/>
                          </a:cxn>
                          <a:cxn ang="0">
                            <a:pos x="0" y="12"/>
                          </a:cxn>
                          <a:cxn ang="0">
                            <a:pos x="1" y="14"/>
                          </a:cxn>
                          <a:cxn ang="0">
                            <a:pos x="8" y="18"/>
                          </a:cxn>
                          <a:cxn ang="0">
                            <a:pos x="17" y="23"/>
                          </a:cxn>
                          <a:cxn ang="0">
                            <a:pos x="26" y="26"/>
                          </a:cxn>
                          <a:cxn ang="0">
                            <a:pos x="35" y="30"/>
                          </a:cxn>
                          <a:cxn ang="0">
                            <a:pos x="49" y="34"/>
                          </a:cxn>
                          <a:cxn ang="0">
                            <a:pos x="58" y="35"/>
                          </a:cxn>
                          <a:cxn ang="0">
                            <a:pos x="60" y="35"/>
                          </a:cxn>
                          <a:cxn ang="0">
                            <a:pos x="62" y="33"/>
                          </a:cxn>
                          <a:cxn ang="0">
                            <a:pos x="64" y="31"/>
                          </a:cxn>
                          <a:cxn ang="0">
                            <a:pos x="66" y="28"/>
                          </a:cxn>
                          <a:cxn ang="0">
                            <a:pos x="69" y="24"/>
                          </a:cxn>
                          <a:cxn ang="0">
                            <a:pos x="68" y="23"/>
                          </a:cxn>
                          <a:cxn ang="0">
                            <a:pos x="28" y="10"/>
                          </a:cxn>
                          <a:cxn ang="0">
                            <a:pos x="1" y="0"/>
                          </a:cxn>
                        </a:cxnLst>
                        <a:rect l="0" t="0" r="r" b="b"/>
                        <a:pathLst>
                          <a:path w="69" h="35">
                            <a:moveTo>
                              <a:pt x="1" y="0"/>
                            </a:moveTo>
                            <a:lnTo>
                              <a:pt x="0" y="0"/>
                            </a:lnTo>
                            <a:lnTo>
                              <a:pt x="0" y="0"/>
                            </a:lnTo>
                            <a:lnTo>
                              <a:pt x="0" y="8"/>
                            </a:lnTo>
                            <a:lnTo>
                              <a:pt x="0" y="12"/>
                            </a:lnTo>
                            <a:lnTo>
                              <a:pt x="1" y="14"/>
                            </a:lnTo>
                            <a:lnTo>
                              <a:pt x="8" y="18"/>
                            </a:lnTo>
                            <a:lnTo>
                              <a:pt x="17" y="23"/>
                            </a:lnTo>
                            <a:lnTo>
                              <a:pt x="26" y="26"/>
                            </a:lnTo>
                            <a:lnTo>
                              <a:pt x="35" y="30"/>
                            </a:lnTo>
                            <a:lnTo>
                              <a:pt x="49" y="34"/>
                            </a:lnTo>
                            <a:lnTo>
                              <a:pt x="58" y="35"/>
                            </a:lnTo>
                            <a:lnTo>
                              <a:pt x="60" y="35"/>
                            </a:lnTo>
                            <a:lnTo>
                              <a:pt x="62" y="33"/>
                            </a:lnTo>
                            <a:lnTo>
                              <a:pt x="64" y="31"/>
                            </a:lnTo>
                            <a:lnTo>
                              <a:pt x="66" y="28"/>
                            </a:lnTo>
                            <a:lnTo>
                              <a:pt x="69" y="24"/>
                            </a:lnTo>
                            <a:lnTo>
                              <a:pt x="68" y="23"/>
                            </a:lnTo>
                            <a:lnTo>
                              <a:pt x="28" y="10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5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51233" y="3595678"/>
                        <a:ext cx="209550" cy="1635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99"/>
                          </a:cxn>
                          <a:cxn ang="0">
                            <a:pos x="12" y="98"/>
                          </a:cxn>
                          <a:cxn ang="0">
                            <a:pos x="20" y="87"/>
                          </a:cxn>
                          <a:cxn ang="0">
                            <a:pos x="37" y="68"/>
                          </a:cxn>
                          <a:cxn ang="0">
                            <a:pos x="48" y="58"/>
                          </a:cxn>
                          <a:cxn ang="0">
                            <a:pos x="58" y="48"/>
                          </a:cxn>
                          <a:cxn ang="0">
                            <a:pos x="69" y="39"/>
                          </a:cxn>
                          <a:cxn ang="0">
                            <a:pos x="78" y="33"/>
                          </a:cxn>
                          <a:cxn ang="0">
                            <a:pos x="79" y="32"/>
                          </a:cxn>
                          <a:cxn ang="0">
                            <a:pos x="86" y="26"/>
                          </a:cxn>
                          <a:cxn ang="0">
                            <a:pos x="98" y="18"/>
                          </a:cxn>
                          <a:cxn ang="0">
                            <a:pos x="105" y="14"/>
                          </a:cxn>
                          <a:cxn ang="0">
                            <a:pos x="113" y="10"/>
                          </a:cxn>
                          <a:cxn ang="0">
                            <a:pos x="122" y="6"/>
                          </a:cxn>
                          <a:cxn ang="0">
                            <a:pos x="132" y="2"/>
                          </a:cxn>
                          <a:cxn ang="0">
                            <a:pos x="131" y="0"/>
                          </a:cxn>
                          <a:cxn ang="0">
                            <a:pos x="122" y="3"/>
                          </a:cxn>
                          <a:cxn ang="0">
                            <a:pos x="113" y="7"/>
                          </a:cxn>
                          <a:cxn ang="0">
                            <a:pos x="104" y="10"/>
                          </a:cxn>
                          <a:cxn ang="0">
                            <a:pos x="97" y="14"/>
                          </a:cxn>
                          <a:cxn ang="0">
                            <a:pos x="88" y="19"/>
                          </a:cxn>
                          <a:cxn ang="0">
                            <a:pos x="81" y="24"/>
                          </a:cxn>
                          <a:cxn ang="0">
                            <a:pos x="66" y="35"/>
                          </a:cxn>
                          <a:cxn ang="0">
                            <a:pos x="52" y="47"/>
                          </a:cxn>
                          <a:cxn ang="0">
                            <a:pos x="39" y="61"/>
                          </a:cxn>
                          <a:cxn ang="0">
                            <a:pos x="26" y="73"/>
                          </a:cxn>
                          <a:cxn ang="0">
                            <a:pos x="14" y="87"/>
                          </a:cxn>
                          <a:cxn ang="0">
                            <a:pos x="0" y="103"/>
                          </a:cxn>
                          <a:cxn ang="0">
                            <a:pos x="11" y="99"/>
                          </a:cxn>
                        </a:cxnLst>
                        <a:rect l="0" t="0" r="r" b="b"/>
                        <a:pathLst>
                          <a:path w="132" h="103">
                            <a:moveTo>
                              <a:pt x="11" y="99"/>
                            </a:moveTo>
                            <a:lnTo>
                              <a:pt x="12" y="98"/>
                            </a:lnTo>
                            <a:lnTo>
                              <a:pt x="20" y="87"/>
                            </a:lnTo>
                            <a:lnTo>
                              <a:pt x="37" y="68"/>
                            </a:lnTo>
                            <a:lnTo>
                              <a:pt x="48" y="58"/>
                            </a:lnTo>
                            <a:lnTo>
                              <a:pt x="58" y="48"/>
                            </a:lnTo>
                            <a:lnTo>
                              <a:pt x="69" y="39"/>
                            </a:lnTo>
                            <a:lnTo>
                              <a:pt x="78" y="33"/>
                            </a:lnTo>
                            <a:lnTo>
                              <a:pt x="79" y="32"/>
                            </a:lnTo>
                            <a:lnTo>
                              <a:pt x="86" y="26"/>
                            </a:lnTo>
                            <a:lnTo>
                              <a:pt x="98" y="18"/>
                            </a:lnTo>
                            <a:lnTo>
                              <a:pt x="105" y="14"/>
                            </a:lnTo>
                            <a:lnTo>
                              <a:pt x="113" y="10"/>
                            </a:lnTo>
                            <a:lnTo>
                              <a:pt x="122" y="6"/>
                            </a:lnTo>
                            <a:lnTo>
                              <a:pt x="132" y="2"/>
                            </a:lnTo>
                            <a:lnTo>
                              <a:pt x="131" y="0"/>
                            </a:lnTo>
                            <a:lnTo>
                              <a:pt x="122" y="3"/>
                            </a:lnTo>
                            <a:lnTo>
                              <a:pt x="113" y="7"/>
                            </a:lnTo>
                            <a:lnTo>
                              <a:pt x="104" y="10"/>
                            </a:lnTo>
                            <a:lnTo>
                              <a:pt x="97" y="14"/>
                            </a:lnTo>
                            <a:lnTo>
                              <a:pt x="88" y="19"/>
                            </a:lnTo>
                            <a:lnTo>
                              <a:pt x="81" y="24"/>
                            </a:lnTo>
                            <a:lnTo>
                              <a:pt x="66" y="35"/>
                            </a:lnTo>
                            <a:lnTo>
                              <a:pt x="52" y="47"/>
                            </a:lnTo>
                            <a:lnTo>
                              <a:pt x="39" y="61"/>
                            </a:lnTo>
                            <a:lnTo>
                              <a:pt x="26" y="73"/>
                            </a:lnTo>
                            <a:lnTo>
                              <a:pt x="14" y="87"/>
                            </a:lnTo>
                            <a:lnTo>
                              <a:pt x="0" y="103"/>
                            </a:lnTo>
                            <a:lnTo>
                              <a:pt x="11" y="99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6" name="Freeform 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8233" y="3586153"/>
                        <a:ext cx="269875" cy="9366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9"/>
                          </a:cxn>
                          <a:cxn ang="0">
                            <a:pos x="1" y="39"/>
                          </a:cxn>
                          <a:cxn ang="0">
                            <a:pos x="14" y="42"/>
                          </a:cxn>
                          <a:cxn ang="0">
                            <a:pos x="35" y="48"/>
                          </a:cxn>
                          <a:cxn ang="0">
                            <a:pos x="62" y="54"/>
                          </a:cxn>
                          <a:cxn ang="0">
                            <a:pos x="78" y="56"/>
                          </a:cxn>
                          <a:cxn ang="0">
                            <a:pos x="95" y="58"/>
                          </a:cxn>
                          <a:cxn ang="0">
                            <a:pos x="95" y="59"/>
                          </a:cxn>
                          <a:cxn ang="0">
                            <a:pos x="96" y="58"/>
                          </a:cxn>
                          <a:cxn ang="0">
                            <a:pos x="100" y="52"/>
                          </a:cxn>
                          <a:cxn ang="0">
                            <a:pos x="105" y="45"/>
                          </a:cxn>
                          <a:cxn ang="0">
                            <a:pos x="113" y="37"/>
                          </a:cxn>
                          <a:cxn ang="0">
                            <a:pos x="122" y="30"/>
                          </a:cxn>
                          <a:cxn ang="0">
                            <a:pos x="132" y="24"/>
                          </a:cxn>
                          <a:cxn ang="0">
                            <a:pos x="138" y="21"/>
                          </a:cxn>
                          <a:cxn ang="0">
                            <a:pos x="144" y="19"/>
                          </a:cxn>
                          <a:cxn ang="0">
                            <a:pos x="151" y="17"/>
                          </a:cxn>
                          <a:cxn ang="0">
                            <a:pos x="156" y="16"/>
                          </a:cxn>
                          <a:cxn ang="0">
                            <a:pos x="163" y="15"/>
                          </a:cxn>
                          <a:cxn ang="0">
                            <a:pos x="170" y="15"/>
                          </a:cxn>
                          <a:cxn ang="0">
                            <a:pos x="170" y="14"/>
                          </a:cxn>
                          <a:cxn ang="0">
                            <a:pos x="160" y="10"/>
                          </a:cxn>
                          <a:cxn ang="0">
                            <a:pos x="149" y="8"/>
                          </a:cxn>
                          <a:cxn ang="0">
                            <a:pos x="128" y="3"/>
                          </a:cxn>
                          <a:cxn ang="0">
                            <a:pos x="106" y="1"/>
                          </a:cxn>
                          <a:cxn ang="0">
                            <a:pos x="96" y="1"/>
                          </a:cxn>
                          <a:cxn ang="0">
                            <a:pos x="87" y="0"/>
                          </a:cxn>
                          <a:cxn ang="0">
                            <a:pos x="75" y="1"/>
                          </a:cxn>
                          <a:cxn ang="0">
                            <a:pos x="62" y="5"/>
                          </a:cxn>
                          <a:cxn ang="0">
                            <a:pos x="49" y="10"/>
                          </a:cxn>
                          <a:cxn ang="0">
                            <a:pos x="38" y="15"/>
                          </a:cxn>
                          <a:cxn ang="0">
                            <a:pos x="28" y="20"/>
                          </a:cxn>
                          <a:cxn ang="0">
                            <a:pos x="19" y="25"/>
                          </a:cxn>
                          <a:cxn ang="0">
                            <a:pos x="11" y="30"/>
                          </a:cxn>
                          <a:cxn ang="0">
                            <a:pos x="1" y="38"/>
                          </a:cxn>
                          <a:cxn ang="0">
                            <a:pos x="0" y="39"/>
                          </a:cxn>
                        </a:cxnLst>
                        <a:rect l="0" t="0" r="r" b="b"/>
                        <a:pathLst>
                          <a:path w="170" h="59">
                            <a:moveTo>
                              <a:pt x="0" y="39"/>
                            </a:moveTo>
                            <a:lnTo>
                              <a:pt x="1" y="39"/>
                            </a:lnTo>
                            <a:lnTo>
                              <a:pt x="14" y="42"/>
                            </a:lnTo>
                            <a:lnTo>
                              <a:pt x="35" y="48"/>
                            </a:lnTo>
                            <a:lnTo>
                              <a:pt x="62" y="54"/>
                            </a:lnTo>
                            <a:lnTo>
                              <a:pt x="78" y="56"/>
                            </a:lnTo>
                            <a:lnTo>
                              <a:pt x="95" y="58"/>
                            </a:lnTo>
                            <a:lnTo>
                              <a:pt x="95" y="59"/>
                            </a:lnTo>
                            <a:lnTo>
                              <a:pt x="96" y="58"/>
                            </a:lnTo>
                            <a:lnTo>
                              <a:pt x="100" y="52"/>
                            </a:lnTo>
                            <a:lnTo>
                              <a:pt x="105" y="45"/>
                            </a:lnTo>
                            <a:lnTo>
                              <a:pt x="113" y="37"/>
                            </a:lnTo>
                            <a:lnTo>
                              <a:pt x="122" y="30"/>
                            </a:lnTo>
                            <a:lnTo>
                              <a:pt x="132" y="24"/>
                            </a:lnTo>
                            <a:lnTo>
                              <a:pt x="138" y="21"/>
                            </a:lnTo>
                            <a:lnTo>
                              <a:pt x="144" y="19"/>
                            </a:lnTo>
                            <a:lnTo>
                              <a:pt x="151" y="17"/>
                            </a:lnTo>
                            <a:lnTo>
                              <a:pt x="156" y="16"/>
                            </a:lnTo>
                            <a:lnTo>
                              <a:pt x="163" y="15"/>
                            </a:lnTo>
                            <a:lnTo>
                              <a:pt x="170" y="15"/>
                            </a:lnTo>
                            <a:lnTo>
                              <a:pt x="170" y="14"/>
                            </a:lnTo>
                            <a:lnTo>
                              <a:pt x="160" y="10"/>
                            </a:lnTo>
                            <a:lnTo>
                              <a:pt x="149" y="8"/>
                            </a:lnTo>
                            <a:lnTo>
                              <a:pt x="128" y="3"/>
                            </a:lnTo>
                            <a:lnTo>
                              <a:pt x="106" y="1"/>
                            </a:lnTo>
                            <a:lnTo>
                              <a:pt x="96" y="1"/>
                            </a:lnTo>
                            <a:lnTo>
                              <a:pt x="87" y="0"/>
                            </a:lnTo>
                            <a:lnTo>
                              <a:pt x="75" y="1"/>
                            </a:lnTo>
                            <a:lnTo>
                              <a:pt x="62" y="5"/>
                            </a:lnTo>
                            <a:lnTo>
                              <a:pt x="49" y="10"/>
                            </a:lnTo>
                            <a:lnTo>
                              <a:pt x="38" y="15"/>
                            </a:lnTo>
                            <a:lnTo>
                              <a:pt x="28" y="20"/>
                            </a:lnTo>
                            <a:lnTo>
                              <a:pt x="19" y="25"/>
                            </a:lnTo>
                            <a:lnTo>
                              <a:pt x="11" y="30"/>
                            </a:lnTo>
                            <a:lnTo>
                              <a:pt x="1" y="38"/>
                            </a:lnTo>
                            <a:lnTo>
                              <a:pt x="0" y="39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7" name="Freeform 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90908" y="3922703"/>
                        <a:ext cx="80963" cy="508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0" y="20"/>
                          </a:cxn>
                          <a:cxn ang="0">
                            <a:pos x="50" y="19"/>
                          </a:cxn>
                          <a:cxn ang="0">
                            <a:pos x="49" y="19"/>
                          </a:cxn>
                          <a:cxn ang="0">
                            <a:pos x="32" y="14"/>
                          </a:cxn>
                          <a:cxn ang="0">
                            <a:pos x="18" y="9"/>
                          </a:cxn>
                          <a:cxn ang="0">
                            <a:pos x="8" y="4"/>
                          </a:cxn>
                          <a:cxn ang="0">
                            <a:pos x="2" y="2"/>
                          </a:cxn>
                          <a:cxn ang="0">
                            <a:pos x="1" y="0"/>
                          </a:cxn>
                          <a:cxn ang="0">
                            <a:pos x="1" y="2"/>
                          </a:cxn>
                          <a:cxn ang="0">
                            <a:pos x="0" y="7"/>
                          </a:cxn>
                          <a:cxn ang="0">
                            <a:pos x="1" y="11"/>
                          </a:cxn>
                          <a:cxn ang="0">
                            <a:pos x="1" y="12"/>
                          </a:cxn>
                          <a:cxn ang="0">
                            <a:pos x="5" y="14"/>
                          </a:cxn>
                          <a:cxn ang="0">
                            <a:pos x="16" y="19"/>
                          </a:cxn>
                          <a:cxn ang="0">
                            <a:pos x="30" y="25"/>
                          </a:cxn>
                          <a:cxn ang="0">
                            <a:pos x="40" y="28"/>
                          </a:cxn>
                          <a:cxn ang="0">
                            <a:pos x="50" y="31"/>
                          </a:cxn>
                          <a:cxn ang="0">
                            <a:pos x="51" y="32"/>
                          </a:cxn>
                          <a:cxn ang="0">
                            <a:pos x="51" y="30"/>
                          </a:cxn>
                          <a:cxn ang="0">
                            <a:pos x="50" y="25"/>
                          </a:cxn>
                          <a:cxn ang="0">
                            <a:pos x="50" y="20"/>
                          </a:cxn>
                        </a:cxnLst>
                        <a:rect l="0" t="0" r="r" b="b"/>
                        <a:pathLst>
                          <a:path w="51" h="32">
                            <a:moveTo>
                              <a:pt x="50" y="20"/>
                            </a:moveTo>
                            <a:lnTo>
                              <a:pt x="50" y="19"/>
                            </a:lnTo>
                            <a:lnTo>
                              <a:pt x="49" y="19"/>
                            </a:lnTo>
                            <a:lnTo>
                              <a:pt x="32" y="14"/>
                            </a:lnTo>
                            <a:lnTo>
                              <a:pt x="18" y="9"/>
                            </a:lnTo>
                            <a:lnTo>
                              <a:pt x="8" y="4"/>
                            </a:lnTo>
                            <a:lnTo>
                              <a:pt x="2" y="2"/>
                            </a:lnTo>
                            <a:lnTo>
                              <a:pt x="1" y="0"/>
                            </a:lnTo>
                            <a:lnTo>
                              <a:pt x="1" y="2"/>
                            </a:lnTo>
                            <a:lnTo>
                              <a:pt x="0" y="7"/>
                            </a:lnTo>
                            <a:lnTo>
                              <a:pt x="1" y="11"/>
                            </a:lnTo>
                            <a:lnTo>
                              <a:pt x="1" y="12"/>
                            </a:lnTo>
                            <a:lnTo>
                              <a:pt x="5" y="14"/>
                            </a:lnTo>
                            <a:lnTo>
                              <a:pt x="16" y="19"/>
                            </a:lnTo>
                            <a:lnTo>
                              <a:pt x="30" y="25"/>
                            </a:lnTo>
                            <a:lnTo>
                              <a:pt x="40" y="28"/>
                            </a:lnTo>
                            <a:lnTo>
                              <a:pt x="50" y="31"/>
                            </a:lnTo>
                            <a:lnTo>
                              <a:pt x="51" y="32"/>
                            </a:lnTo>
                            <a:lnTo>
                              <a:pt x="51" y="30"/>
                            </a:lnTo>
                            <a:lnTo>
                              <a:pt x="50" y="25"/>
                            </a:lnTo>
                            <a:lnTo>
                              <a:pt x="50" y="20"/>
                            </a:lnTo>
                            <a:close/>
                          </a:path>
                        </a:pathLst>
                      </a:custGeom>
                      <a:solidFill>
                        <a:srgbClr val="B3B3B3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8" name="Freeform 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57570" y="3894128"/>
                        <a:ext cx="19050" cy="333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21"/>
                          </a:cxn>
                          <a:cxn ang="0">
                            <a:pos x="12" y="15"/>
                          </a:cxn>
                          <a:cxn ang="0">
                            <a:pos x="11" y="14"/>
                          </a:cxn>
                          <a:cxn ang="0">
                            <a:pos x="9" y="11"/>
                          </a:cxn>
                          <a:cxn ang="0">
                            <a:pos x="6" y="7"/>
                          </a:cxn>
                          <a:cxn ang="0">
                            <a:pos x="1" y="0"/>
                          </a:cxn>
                          <a:cxn ang="0">
                            <a:pos x="0" y="1"/>
                          </a:cxn>
                          <a:cxn ang="0">
                            <a:pos x="0" y="9"/>
                          </a:cxn>
                          <a:cxn ang="0">
                            <a:pos x="4" y="15"/>
                          </a:cxn>
                          <a:cxn ang="0">
                            <a:pos x="7" y="20"/>
                          </a:cxn>
                          <a:cxn ang="0">
                            <a:pos x="8" y="21"/>
                          </a:cxn>
                        </a:cxnLst>
                        <a:rect l="0" t="0" r="r" b="b"/>
                        <a:pathLst>
                          <a:path w="12" h="21">
                            <a:moveTo>
                              <a:pt x="8" y="21"/>
                            </a:moveTo>
                            <a:lnTo>
                              <a:pt x="12" y="15"/>
                            </a:lnTo>
                            <a:lnTo>
                              <a:pt x="11" y="14"/>
                            </a:lnTo>
                            <a:lnTo>
                              <a:pt x="9" y="11"/>
                            </a:lnTo>
                            <a:lnTo>
                              <a:pt x="6" y="7"/>
                            </a:lnTo>
                            <a:lnTo>
                              <a:pt x="1" y="0"/>
                            </a:lnTo>
                            <a:lnTo>
                              <a:pt x="0" y="1"/>
                            </a:lnTo>
                            <a:lnTo>
                              <a:pt x="0" y="9"/>
                            </a:lnTo>
                            <a:lnTo>
                              <a:pt x="4" y="15"/>
                            </a:lnTo>
                            <a:lnTo>
                              <a:pt x="7" y="20"/>
                            </a:lnTo>
                            <a:lnTo>
                              <a:pt x="8" y="21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9" name="Freeform 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60745" y="3821103"/>
                        <a:ext cx="19050" cy="666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41"/>
                          </a:cxn>
                          <a:cxn ang="0">
                            <a:pos x="10" y="42"/>
                          </a:cxn>
                          <a:cxn ang="0">
                            <a:pos x="11" y="24"/>
                          </a:cxn>
                          <a:cxn ang="0">
                            <a:pos x="12" y="16"/>
                          </a:cxn>
                          <a:cxn ang="0">
                            <a:pos x="12" y="7"/>
                          </a:cxn>
                          <a:cxn ang="0">
                            <a:pos x="12" y="0"/>
                          </a:cxn>
                          <a:cxn ang="0">
                            <a:pos x="11" y="1"/>
                          </a:cxn>
                          <a:cxn ang="0">
                            <a:pos x="7" y="6"/>
                          </a:cxn>
                          <a:cxn ang="0">
                            <a:pos x="5" y="10"/>
                          </a:cxn>
                          <a:cxn ang="0">
                            <a:pos x="3" y="15"/>
                          </a:cxn>
                          <a:cxn ang="0">
                            <a:pos x="0" y="19"/>
                          </a:cxn>
                          <a:cxn ang="0">
                            <a:pos x="1" y="23"/>
                          </a:cxn>
                          <a:cxn ang="0">
                            <a:pos x="3" y="29"/>
                          </a:cxn>
                          <a:cxn ang="0">
                            <a:pos x="5" y="35"/>
                          </a:cxn>
                          <a:cxn ang="0">
                            <a:pos x="7" y="38"/>
                          </a:cxn>
                          <a:cxn ang="0">
                            <a:pos x="9" y="41"/>
                          </a:cxn>
                        </a:cxnLst>
                        <a:rect l="0" t="0" r="r" b="b"/>
                        <a:pathLst>
                          <a:path w="12" h="42">
                            <a:moveTo>
                              <a:pt x="9" y="41"/>
                            </a:moveTo>
                            <a:lnTo>
                              <a:pt x="10" y="42"/>
                            </a:lnTo>
                            <a:lnTo>
                              <a:pt x="11" y="24"/>
                            </a:lnTo>
                            <a:lnTo>
                              <a:pt x="12" y="16"/>
                            </a:lnTo>
                            <a:lnTo>
                              <a:pt x="12" y="7"/>
                            </a:lnTo>
                            <a:lnTo>
                              <a:pt x="12" y="0"/>
                            </a:lnTo>
                            <a:lnTo>
                              <a:pt x="11" y="1"/>
                            </a:lnTo>
                            <a:lnTo>
                              <a:pt x="7" y="6"/>
                            </a:lnTo>
                            <a:lnTo>
                              <a:pt x="5" y="10"/>
                            </a:lnTo>
                            <a:lnTo>
                              <a:pt x="3" y="15"/>
                            </a:lnTo>
                            <a:lnTo>
                              <a:pt x="0" y="19"/>
                            </a:lnTo>
                            <a:lnTo>
                              <a:pt x="1" y="23"/>
                            </a:lnTo>
                            <a:lnTo>
                              <a:pt x="3" y="29"/>
                            </a:lnTo>
                            <a:lnTo>
                              <a:pt x="5" y="35"/>
                            </a:lnTo>
                            <a:lnTo>
                              <a:pt x="7" y="38"/>
                            </a:lnTo>
                            <a:lnTo>
                              <a:pt x="9" y="41"/>
                            </a:lnTo>
                            <a:close/>
                          </a:path>
                        </a:pathLst>
                      </a:custGeom>
                      <a:solidFill>
                        <a:srgbClr val="BFBFB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0" name="Freeform 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71870" y="3649653"/>
                        <a:ext cx="255588" cy="1619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6" y="0"/>
                          </a:cxn>
                          <a:cxn ang="0">
                            <a:pos x="66" y="0"/>
                          </a:cxn>
                          <a:cxn ang="0">
                            <a:pos x="56" y="7"/>
                          </a:cxn>
                          <a:cxn ang="0">
                            <a:pos x="46" y="15"/>
                          </a:cxn>
                          <a:cxn ang="0">
                            <a:pos x="36" y="25"/>
                          </a:cxn>
                          <a:cxn ang="0">
                            <a:pos x="25" y="36"/>
                          </a:cxn>
                          <a:cxn ang="0">
                            <a:pos x="8" y="55"/>
                          </a:cxn>
                          <a:cxn ang="0">
                            <a:pos x="0" y="65"/>
                          </a:cxn>
                          <a:cxn ang="0">
                            <a:pos x="0" y="67"/>
                          </a:cxn>
                          <a:cxn ang="0">
                            <a:pos x="0" y="68"/>
                          </a:cxn>
                          <a:cxn ang="0">
                            <a:pos x="1" y="69"/>
                          </a:cxn>
                          <a:cxn ang="0">
                            <a:pos x="5" y="72"/>
                          </a:cxn>
                          <a:cxn ang="0">
                            <a:pos x="10" y="75"/>
                          </a:cxn>
                          <a:cxn ang="0">
                            <a:pos x="16" y="79"/>
                          </a:cxn>
                          <a:cxn ang="0">
                            <a:pos x="24" y="81"/>
                          </a:cxn>
                          <a:cxn ang="0">
                            <a:pos x="42" y="87"/>
                          </a:cxn>
                          <a:cxn ang="0">
                            <a:pos x="62" y="92"/>
                          </a:cxn>
                          <a:cxn ang="0">
                            <a:pos x="81" y="96"/>
                          </a:cxn>
                          <a:cxn ang="0">
                            <a:pos x="100" y="100"/>
                          </a:cxn>
                          <a:cxn ang="0">
                            <a:pos x="114" y="101"/>
                          </a:cxn>
                          <a:cxn ang="0">
                            <a:pos x="120" y="102"/>
                          </a:cxn>
                          <a:cxn ang="0">
                            <a:pos x="123" y="101"/>
                          </a:cxn>
                          <a:cxn ang="0">
                            <a:pos x="124" y="101"/>
                          </a:cxn>
                          <a:cxn ang="0">
                            <a:pos x="125" y="101"/>
                          </a:cxn>
                          <a:cxn ang="0">
                            <a:pos x="127" y="97"/>
                          </a:cxn>
                          <a:cxn ang="0">
                            <a:pos x="131" y="92"/>
                          </a:cxn>
                          <a:cxn ang="0">
                            <a:pos x="134" y="86"/>
                          </a:cxn>
                          <a:cxn ang="0">
                            <a:pos x="141" y="69"/>
                          </a:cxn>
                          <a:cxn ang="0">
                            <a:pos x="150" y="47"/>
                          </a:cxn>
                          <a:cxn ang="0">
                            <a:pos x="161" y="20"/>
                          </a:cxn>
                          <a:cxn ang="0">
                            <a:pos x="161" y="20"/>
                          </a:cxn>
                          <a:cxn ang="0">
                            <a:pos x="143" y="17"/>
                          </a:cxn>
                          <a:cxn ang="0">
                            <a:pos x="126" y="15"/>
                          </a:cxn>
                          <a:cxn ang="0">
                            <a:pos x="110" y="12"/>
                          </a:cxn>
                          <a:cxn ang="0">
                            <a:pos x="97" y="8"/>
                          </a:cxn>
                          <a:cxn ang="0">
                            <a:pos x="76" y="3"/>
                          </a:cxn>
                          <a:cxn ang="0">
                            <a:pos x="66" y="0"/>
                          </a:cxn>
                        </a:cxnLst>
                        <a:rect l="0" t="0" r="r" b="b"/>
                        <a:pathLst>
                          <a:path w="161" h="102">
                            <a:moveTo>
                              <a:pt x="66" y="0"/>
                            </a:moveTo>
                            <a:lnTo>
                              <a:pt x="66" y="0"/>
                            </a:lnTo>
                            <a:lnTo>
                              <a:pt x="56" y="7"/>
                            </a:lnTo>
                            <a:lnTo>
                              <a:pt x="46" y="15"/>
                            </a:lnTo>
                            <a:lnTo>
                              <a:pt x="36" y="25"/>
                            </a:lnTo>
                            <a:lnTo>
                              <a:pt x="25" y="36"/>
                            </a:lnTo>
                            <a:lnTo>
                              <a:pt x="8" y="55"/>
                            </a:lnTo>
                            <a:lnTo>
                              <a:pt x="0" y="65"/>
                            </a:lnTo>
                            <a:lnTo>
                              <a:pt x="0" y="67"/>
                            </a:lnTo>
                            <a:lnTo>
                              <a:pt x="0" y="68"/>
                            </a:lnTo>
                            <a:lnTo>
                              <a:pt x="1" y="69"/>
                            </a:lnTo>
                            <a:lnTo>
                              <a:pt x="5" y="72"/>
                            </a:lnTo>
                            <a:lnTo>
                              <a:pt x="10" y="75"/>
                            </a:lnTo>
                            <a:lnTo>
                              <a:pt x="16" y="79"/>
                            </a:lnTo>
                            <a:lnTo>
                              <a:pt x="24" y="81"/>
                            </a:lnTo>
                            <a:lnTo>
                              <a:pt x="42" y="87"/>
                            </a:lnTo>
                            <a:lnTo>
                              <a:pt x="62" y="92"/>
                            </a:lnTo>
                            <a:lnTo>
                              <a:pt x="81" y="96"/>
                            </a:lnTo>
                            <a:lnTo>
                              <a:pt x="100" y="100"/>
                            </a:lnTo>
                            <a:lnTo>
                              <a:pt x="114" y="101"/>
                            </a:lnTo>
                            <a:lnTo>
                              <a:pt x="120" y="102"/>
                            </a:lnTo>
                            <a:lnTo>
                              <a:pt x="123" y="101"/>
                            </a:lnTo>
                            <a:lnTo>
                              <a:pt x="124" y="101"/>
                            </a:lnTo>
                            <a:lnTo>
                              <a:pt x="125" y="101"/>
                            </a:lnTo>
                            <a:lnTo>
                              <a:pt x="127" y="97"/>
                            </a:lnTo>
                            <a:lnTo>
                              <a:pt x="131" y="92"/>
                            </a:lnTo>
                            <a:lnTo>
                              <a:pt x="134" y="86"/>
                            </a:lnTo>
                            <a:lnTo>
                              <a:pt x="141" y="69"/>
                            </a:lnTo>
                            <a:lnTo>
                              <a:pt x="150" y="47"/>
                            </a:lnTo>
                            <a:lnTo>
                              <a:pt x="161" y="20"/>
                            </a:lnTo>
                            <a:lnTo>
                              <a:pt x="161" y="20"/>
                            </a:lnTo>
                            <a:lnTo>
                              <a:pt x="143" y="17"/>
                            </a:lnTo>
                            <a:lnTo>
                              <a:pt x="126" y="15"/>
                            </a:lnTo>
                            <a:lnTo>
                              <a:pt x="110" y="12"/>
                            </a:lnTo>
                            <a:lnTo>
                              <a:pt x="97" y="8"/>
                            </a:lnTo>
                            <a:lnTo>
                              <a:pt x="76" y="3"/>
                            </a:lnTo>
                            <a:lnTo>
                              <a:pt x="66" y="0"/>
                            </a:lnTo>
                            <a:close/>
                          </a:path>
                        </a:pathLst>
                      </a:custGeom>
                      <a:solidFill>
                        <a:srgbClr val="66666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1" name="Freeform 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11583" y="3789353"/>
                        <a:ext cx="141288" cy="1365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9" y="0"/>
                          </a:cxn>
                          <a:cxn ang="0">
                            <a:pos x="87" y="1"/>
                          </a:cxn>
                          <a:cxn ang="0">
                            <a:pos x="77" y="11"/>
                          </a:cxn>
                          <a:cxn ang="0">
                            <a:pos x="65" y="21"/>
                          </a:cxn>
                          <a:cxn ang="0">
                            <a:pos x="39" y="44"/>
                          </a:cxn>
                          <a:cxn ang="0">
                            <a:pos x="3" y="74"/>
                          </a:cxn>
                          <a:cxn ang="0">
                            <a:pos x="2" y="74"/>
                          </a:cxn>
                          <a:cxn ang="0">
                            <a:pos x="2" y="77"/>
                          </a:cxn>
                          <a:cxn ang="0">
                            <a:pos x="0" y="80"/>
                          </a:cxn>
                          <a:cxn ang="0">
                            <a:pos x="0" y="81"/>
                          </a:cxn>
                          <a:cxn ang="0">
                            <a:pos x="2" y="86"/>
                          </a:cxn>
                          <a:cxn ang="0">
                            <a:pos x="3" y="84"/>
                          </a:cxn>
                          <a:cxn ang="0">
                            <a:pos x="85" y="13"/>
                          </a:cxn>
                          <a:cxn ang="0">
                            <a:pos x="88" y="7"/>
                          </a:cxn>
                          <a:cxn ang="0">
                            <a:pos x="88" y="2"/>
                          </a:cxn>
                          <a:cxn ang="0">
                            <a:pos x="89" y="0"/>
                          </a:cxn>
                        </a:cxnLst>
                        <a:rect l="0" t="0" r="r" b="b"/>
                        <a:pathLst>
                          <a:path w="89" h="86">
                            <a:moveTo>
                              <a:pt x="89" y="0"/>
                            </a:moveTo>
                            <a:lnTo>
                              <a:pt x="87" y="1"/>
                            </a:lnTo>
                            <a:lnTo>
                              <a:pt x="77" y="11"/>
                            </a:lnTo>
                            <a:lnTo>
                              <a:pt x="65" y="21"/>
                            </a:lnTo>
                            <a:lnTo>
                              <a:pt x="39" y="44"/>
                            </a:lnTo>
                            <a:lnTo>
                              <a:pt x="3" y="74"/>
                            </a:lnTo>
                            <a:lnTo>
                              <a:pt x="2" y="74"/>
                            </a:lnTo>
                            <a:lnTo>
                              <a:pt x="2" y="77"/>
                            </a:lnTo>
                            <a:lnTo>
                              <a:pt x="0" y="80"/>
                            </a:lnTo>
                            <a:lnTo>
                              <a:pt x="0" y="81"/>
                            </a:lnTo>
                            <a:lnTo>
                              <a:pt x="2" y="86"/>
                            </a:lnTo>
                            <a:lnTo>
                              <a:pt x="3" y="84"/>
                            </a:lnTo>
                            <a:lnTo>
                              <a:pt x="85" y="13"/>
                            </a:lnTo>
                            <a:lnTo>
                              <a:pt x="88" y="7"/>
                            </a:lnTo>
                            <a:lnTo>
                              <a:pt x="88" y="2"/>
                            </a:lnTo>
                            <a:lnTo>
                              <a:pt x="89" y="0"/>
                            </a:lnTo>
                            <a:close/>
                          </a:path>
                        </a:pathLst>
                      </a:custGeom>
                      <a:solidFill>
                        <a:srgbClr val="B3B3B3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2" name="Freeform 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63920" y="3938578"/>
                        <a:ext cx="261938" cy="777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5" y="32"/>
                          </a:cxn>
                          <a:cxn ang="0">
                            <a:pos x="164" y="33"/>
                          </a:cxn>
                          <a:cxn ang="0">
                            <a:pos x="156" y="36"/>
                          </a:cxn>
                          <a:cxn ang="0">
                            <a:pos x="150" y="38"/>
                          </a:cxn>
                          <a:cxn ang="0">
                            <a:pos x="144" y="39"/>
                          </a:cxn>
                          <a:cxn ang="0">
                            <a:pos x="138" y="40"/>
                          </a:cxn>
                          <a:cxn ang="0">
                            <a:pos x="130" y="41"/>
                          </a:cxn>
                          <a:cxn ang="0">
                            <a:pos x="122" y="42"/>
                          </a:cxn>
                          <a:cxn ang="0">
                            <a:pos x="113" y="42"/>
                          </a:cxn>
                          <a:cxn ang="0">
                            <a:pos x="104" y="41"/>
                          </a:cxn>
                          <a:cxn ang="0">
                            <a:pos x="94" y="40"/>
                          </a:cxn>
                          <a:cxn ang="0">
                            <a:pos x="85" y="39"/>
                          </a:cxn>
                          <a:cxn ang="0">
                            <a:pos x="75" y="37"/>
                          </a:cxn>
                          <a:cxn ang="0">
                            <a:pos x="65" y="35"/>
                          </a:cxn>
                          <a:cxn ang="0">
                            <a:pos x="55" y="32"/>
                          </a:cxn>
                          <a:cxn ang="0">
                            <a:pos x="46" y="29"/>
                          </a:cxn>
                          <a:cxn ang="0">
                            <a:pos x="36" y="24"/>
                          </a:cxn>
                          <a:cxn ang="0">
                            <a:pos x="26" y="20"/>
                          </a:cxn>
                          <a:cxn ang="0">
                            <a:pos x="17" y="15"/>
                          </a:cxn>
                          <a:cxn ang="0">
                            <a:pos x="9" y="9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  <a:cxn ang="0">
                            <a:pos x="1" y="3"/>
                          </a:cxn>
                          <a:cxn ang="0">
                            <a:pos x="1" y="3"/>
                          </a:cxn>
                          <a:cxn ang="0">
                            <a:pos x="4" y="10"/>
                          </a:cxn>
                          <a:cxn ang="0">
                            <a:pos x="10" y="15"/>
                          </a:cxn>
                          <a:cxn ang="0">
                            <a:pos x="15" y="20"/>
                          </a:cxn>
                          <a:cxn ang="0">
                            <a:pos x="23" y="24"/>
                          </a:cxn>
                          <a:cxn ang="0">
                            <a:pos x="32" y="29"/>
                          </a:cxn>
                          <a:cxn ang="0">
                            <a:pos x="40" y="33"/>
                          </a:cxn>
                          <a:cxn ang="0">
                            <a:pos x="49" y="36"/>
                          </a:cxn>
                          <a:cxn ang="0">
                            <a:pos x="60" y="40"/>
                          </a:cxn>
                          <a:cxn ang="0">
                            <a:pos x="70" y="42"/>
                          </a:cxn>
                          <a:cxn ang="0">
                            <a:pos x="79" y="45"/>
                          </a:cxn>
                          <a:cxn ang="0">
                            <a:pos x="90" y="47"/>
                          </a:cxn>
                          <a:cxn ang="0">
                            <a:pos x="99" y="48"/>
                          </a:cxn>
                          <a:cxn ang="0">
                            <a:pos x="109" y="49"/>
                          </a:cxn>
                          <a:cxn ang="0">
                            <a:pos x="118" y="49"/>
                          </a:cxn>
                          <a:cxn ang="0">
                            <a:pos x="126" y="48"/>
                          </a:cxn>
                          <a:cxn ang="0">
                            <a:pos x="135" y="47"/>
                          </a:cxn>
                          <a:cxn ang="0">
                            <a:pos x="144" y="45"/>
                          </a:cxn>
                          <a:cxn ang="0">
                            <a:pos x="152" y="44"/>
                          </a:cxn>
                          <a:cxn ang="0">
                            <a:pos x="159" y="40"/>
                          </a:cxn>
                          <a:cxn ang="0">
                            <a:pos x="160" y="40"/>
                          </a:cxn>
                          <a:cxn ang="0">
                            <a:pos x="160" y="40"/>
                          </a:cxn>
                          <a:cxn ang="0">
                            <a:pos x="163" y="37"/>
                          </a:cxn>
                          <a:cxn ang="0">
                            <a:pos x="165" y="33"/>
                          </a:cxn>
                          <a:cxn ang="0">
                            <a:pos x="165" y="32"/>
                          </a:cxn>
                        </a:cxnLst>
                        <a:rect l="0" t="0" r="r" b="b"/>
                        <a:pathLst>
                          <a:path w="165" h="49">
                            <a:moveTo>
                              <a:pt x="165" y="32"/>
                            </a:moveTo>
                            <a:lnTo>
                              <a:pt x="164" y="33"/>
                            </a:lnTo>
                            <a:lnTo>
                              <a:pt x="156" y="36"/>
                            </a:lnTo>
                            <a:lnTo>
                              <a:pt x="150" y="38"/>
                            </a:lnTo>
                            <a:lnTo>
                              <a:pt x="144" y="39"/>
                            </a:lnTo>
                            <a:lnTo>
                              <a:pt x="138" y="40"/>
                            </a:lnTo>
                            <a:lnTo>
                              <a:pt x="130" y="41"/>
                            </a:lnTo>
                            <a:lnTo>
                              <a:pt x="122" y="42"/>
                            </a:lnTo>
                            <a:lnTo>
                              <a:pt x="113" y="42"/>
                            </a:lnTo>
                            <a:lnTo>
                              <a:pt x="104" y="41"/>
                            </a:lnTo>
                            <a:lnTo>
                              <a:pt x="94" y="40"/>
                            </a:lnTo>
                            <a:lnTo>
                              <a:pt x="85" y="39"/>
                            </a:lnTo>
                            <a:lnTo>
                              <a:pt x="75" y="37"/>
                            </a:lnTo>
                            <a:lnTo>
                              <a:pt x="65" y="35"/>
                            </a:lnTo>
                            <a:lnTo>
                              <a:pt x="55" y="32"/>
                            </a:lnTo>
                            <a:lnTo>
                              <a:pt x="46" y="29"/>
                            </a:lnTo>
                            <a:lnTo>
                              <a:pt x="36" y="24"/>
                            </a:lnTo>
                            <a:lnTo>
                              <a:pt x="26" y="20"/>
                            </a:lnTo>
                            <a:lnTo>
                              <a:pt x="17" y="15"/>
                            </a:lnTo>
                            <a:lnTo>
                              <a:pt x="9" y="9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lnTo>
                              <a:pt x="1" y="3"/>
                            </a:lnTo>
                            <a:lnTo>
                              <a:pt x="1" y="3"/>
                            </a:lnTo>
                            <a:lnTo>
                              <a:pt x="4" y="10"/>
                            </a:lnTo>
                            <a:lnTo>
                              <a:pt x="10" y="15"/>
                            </a:lnTo>
                            <a:lnTo>
                              <a:pt x="15" y="20"/>
                            </a:lnTo>
                            <a:lnTo>
                              <a:pt x="23" y="24"/>
                            </a:lnTo>
                            <a:lnTo>
                              <a:pt x="32" y="29"/>
                            </a:lnTo>
                            <a:lnTo>
                              <a:pt x="40" y="33"/>
                            </a:lnTo>
                            <a:lnTo>
                              <a:pt x="49" y="36"/>
                            </a:lnTo>
                            <a:lnTo>
                              <a:pt x="60" y="40"/>
                            </a:lnTo>
                            <a:lnTo>
                              <a:pt x="70" y="42"/>
                            </a:lnTo>
                            <a:lnTo>
                              <a:pt x="79" y="45"/>
                            </a:lnTo>
                            <a:lnTo>
                              <a:pt x="90" y="47"/>
                            </a:lnTo>
                            <a:lnTo>
                              <a:pt x="99" y="48"/>
                            </a:lnTo>
                            <a:lnTo>
                              <a:pt x="109" y="49"/>
                            </a:lnTo>
                            <a:lnTo>
                              <a:pt x="118" y="49"/>
                            </a:lnTo>
                            <a:lnTo>
                              <a:pt x="126" y="48"/>
                            </a:lnTo>
                            <a:lnTo>
                              <a:pt x="135" y="47"/>
                            </a:lnTo>
                            <a:lnTo>
                              <a:pt x="144" y="45"/>
                            </a:lnTo>
                            <a:lnTo>
                              <a:pt x="152" y="44"/>
                            </a:lnTo>
                            <a:lnTo>
                              <a:pt x="159" y="40"/>
                            </a:lnTo>
                            <a:lnTo>
                              <a:pt x="160" y="40"/>
                            </a:lnTo>
                            <a:lnTo>
                              <a:pt x="160" y="40"/>
                            </a:lnTo>
                            <a:lnTo>
                              <a:pt x="163" y="37"/>
                            </a:lnTo>
                            <a:lnTo>
                              <a:pt x="165" y="33"/>
                            </a:lnTo>
                            <a:lnTo>
                              <a:pt x="165" y="32"/>
                            </a:lnTo>
                            <a:close/>
                          </a:path>
                        </a:pathLst>
                      </a:custGeom>
                      <a:solidFill>
                        <a:srgbClr val="66666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3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56046" y="3713153"/>
                        <a:ext cx="52388" cy="904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9" y="0"/>
                          </a:cxn>
                          <a:cxn ang="0">
                            <a:pos x="29" y="0"/>
                          </a:cxn>
                          <a:cxn ang="0">
                            <a:pos x="28" y="0"/>
                          </a:cxn>
                          <a:cxn ang="0">
                            <a:pos x="26" y="0"/>
                          </a:cxn>
                          <a:cxn ang="0">
                            <a:pos x="23" y="2"/>
                          </a:cxn>
                          <a:cxn ang="0">
                            <a:pos x="21" y="6"/>
                          </a:cxn>
                          <a:cxn ang="0">
                            <a:pos x="18" y="9"/>
                          </a:cxn>
                          <a:cxn ang="0">
                            <a:pos x="19" y="11"/>
                          </a:cxn>
                          <a:cxn ang="0">
                            <a:pos x="21" y="9"/>
                          </a:cxn>
                          <a:cxn ang="0">
                            <a:pos x="23" y="9"/>
                          </a:cxn>
                          <a:cxn ang="0">
                            <a:pos x="24" y="10"/>
                          </a:cxn>
                          <a:cxn ang="0">
                            <a:pos x="26" y="11"/>
                          </a:cxn>
                          <a:cxn ang="0">
                            <a:pos x="27" y="14"/>
                          </a:cxn>
                          <a:cxn ang="0">
                            <a:pos x="28" y="16"/>
                          </a:cxn>
                          <a:cxn ang="0">
                            <a:pos x="29" y="23"/>
                          </a:cxn>
                          <a:cxn ang="0">
                            <a:pos x="28" y="31"/>
                          </a:cxn>
                          <a:cxn ang="0">
                            <a:pos x="26" y="37"/>
                          </a:cxn>
                          <a:cxn ang="0">
                            <a:pos x="24" y="42"/>
                          </a:cxn>
                          <a:cxn ang="0">
                            <a:pos x="22" y="46"/>
                          </a:cxn>
                          <a:cxn ang="0">
                            <a:pos x="19" y="49"/>
                          </a:cxn>
                          <a:cxn ang="0">
                            <a:pos x="17" y="50"/>
                          </a:cxn>
                          <a:cxn ang="0">
                            <a:pos x="15" y="50"/>
                          </a:cxn>
                          <a:cxn ang="0">
                            <a:pos x="13" y="49"/>
                          </a:cxn>
                          <a:cxn ang="0">
                            <a:pos x="12" y="47"/>
                          </a:cxn>
                          <a:cxn ang="0">
                            <a:pos x="11" y="44"/>
                          </a:cxn>
                          <a:cxn ang="0">
                            <a:pos x="10" y="40"/>
                          </a:cxn>
                          <a:cxn ang="0">
                            <a:pos x="9" y="40"/>
                          </a:cxn>
                          <a:cxn ang="0">
                            <a:pos x="5" y="49"/>
                          </a:cxn>
                          <a:cxn ang="0">
                            <a:pos x="3" y="52"/>
                          </a:cxn>
                          <a:cxn ang="0">
                            <a:pos x="0" y="56"/>
                          </a:cxn>
                          <a:cxn ang="0">
                            <a:pos x="0" y="56"/>
                          </a:cxn>
                          <a:cxn ang="0">
                            <a:pos x="1" y="57"/>
                          </a:cxn>
                          <a:cxn ang="0">
                            <a:pos x="7" y="57"/>
                          </a:cxn>
                          <a:cxn ang="0">
                            <a:pos x="12" y="57"/>
                          </a:cxn>
                          <a:cxn ang="0">
                            <a:pos x="18" y="56"/>
                          </a:cxn>
                          <a:cxn ang="0">
                            <a:pos x="21" y="54"/>
                          </a:cxn>
                          <a:cxn ang="0">
                            <a:pos x="24" y="52"/>
                          </a:cxn>
                          <a:cxn ang="0">
                            <a:pos x="28" y="47"/>
                          </a:cxn>
                          <a:cxn ang="0">
                            <a:pos x="30" y="43"/>
                          </a:cxn>
                          <a:cxn ang="0">
                            <a:pos x="32" y="37"/>
                          </a:cxn>
                          <a:cxn ang="0">
                            <a:pos x="33" y="31"/>
                          </a:cxn>
                          <a:cxn ang="0">
                            <a:pos x="33" y="25"/>
                          </a:cxn>
                          <a:cxn ang="0">
                            <a:pos x="33" y="18"/>
                          </a:cxn>
                          <a:cxn ang="0">
                            <a:pos x="33" y="16"/>
                          </a:cxn>
                          <a:cxn ang="0">
                            <a:pos x="33" y="9"/>
                          </a:cxn>
                          <a:cxn ang="0">
                            <a:pos x="32" y="4"/>
                          </a:cxn>
                          <a:cxn ang="0">
                            <a:pos x="30" y="1"/>
                          </a:cxn>
                          <a:cxn ang="0">
                            <a:pos x="29" y="0"/>
                          </a:cxn>
                        </a:cxnLst>
                        <a:rect l="0" t="0" r="r" b="b"/>
                        <a:pathLst>
                          <a:path w="33" h="57">
                            <a:moveTo>
                              <a:pt x="29" y="0"/>
                            </a:moveTo>
                            <a:lnTo>
                              <a:pt x="29" y="0"/>
                            </a:lnTo>
                            <a:lnTo>
                              <a:pt x="28" y="0"/>
                            </a:lnTo>
                            <a:lnTo>
                              <a:pt x="26" y="0"/>
                            </a:lnTo>
                            <a:lnTo>
                              <a:pt x="23" y="2"/>
                            </a:lnTo>
                            <a:lnTo>
                              <a:pt x="21" y="6"/>
                            </a:lnTo>
                            <a:lnTo>
                              <a:pt x="18" y="9"/>
                            </a:lnTo>
                            <a:lnTo>
                              <a:pt x="19" y="11"/>
                            </a:lnTo>
                            <a:lnTo>
                              <a:pt x="21" y="9"/>
                            </a:lnTo>
                            <a:lnTo>
                              <a:pt x="23" y="9"/>
                            </a:lnTo>
                            <a:lnTo>
                              <a:pt x="24" y="10"/>
                            </a:lnTo>
                            <a:lnTo>
                              <a:pt x="26" y="11"/>
                            </a:lnTo>
                            <a:lnTo>
                              <a:pt x="27" y="14"/>
                            </a:lnTo>
                            <a:lnTo>
                              <a:pt x="28" y="16"/>
                            </a:lnTo>
                            <a:lnTo>
                              <a:pt x="29" y="23"/>
                            </a:lnTo>
                            <a:lnTo>
                              <a:pt x="28" y="31"/>
                            </a:lnTo>
                            <a:lnTo>
                              <a:pt x="26" y="37"/>
                            </a:lnTo>
                            <a:lnTo>
                              <a:pt x="24" y="42"/>
                            </a:lnTo>
                            <a:lnTo>
                              <a:pt x="22" y="46"/>
                            </a:lnTo>
                            <a:lnTo>
                              <a:pt x="19" y="49"/>
                            </a:lnTo>
                            <a:lnTo>
                              <a:pt x="17" y="50"/>
                            </a:lnTo>
                            <a:lnTo>
                              <a:pt x="15" y="50"/>
                            </a:lnTo>
                            <a:lnTo>
                              <a:pt x="13" y="49"/>
                            </a:lnTo>
                            <a:lnTo>
                              <a:pt x="12" y="47"/>
                            </a:lnTo>
                            <a:lnTo>
                              <a:pt x="11" y="44"/>
                            </a:lnTo>
                            <a:lnTo>
                              <a:pt x="10" y="40"/>
                            </a:lnTo>
                            <a:lnTo>
                              <a:pt x="9" y="40"/>
                            </a:lnTo>
                            <a:lnTo>
                              <a:pt x="5" y="49"/>
                            </a:lnTo>
                            <a:lnTo>
                              <a:pt x="3" y="52"/>
                            </a:lnTo>
                            <a:lnTo>
                              <a:pt x="0" y="56"/>
                            </a:lnTo>
                            <a:lnTo>
                              <a:pt x="0" y="56"/>
                            </a:lnTo>
                            <a:lnTo>
                              <a:pt x="1" y="57"/>
                            </a:lnTo>
                            <a:lnTo>
                              <a:pt x="7" y="57"/>
                            </a:lnTo>
                            <a:lnTo>
                              <a:pt x="12" y="57"/>
                            </a:lnTo>
                            <a:lnTo>
                              <a:pt x="18" y="56"/>
                            </a:lnTo>
                            <a:lnTo>
                              <a:pt x="21" y="54"/>
                            </a:lnTo>
                            <a:lnTo>
                              <a:pt x="24" y="52"/>
                            </a:lnTo>
                            <a:lnTo>
                              <a:pt x="28" y="47"/>
                            </a:lnTo>
                            <a:lnTo>
                              <a:pt x="30" y="43"/>
                            </a:lnTo>
                            <a:lnTo>
                              <a:pt x="32" y="37"/>
                            </a:lnTo>
                            <a:lnTo>
                              <a:pt x="33" y="31"/>
                            </a:lnTo>
                            <a:lnTo>
                              <a:pt x="33" y="25"/>
                            </a:lnTo>
                            <a:lnTo>
                              <a:pt x="33" y="18"/>
                            </a:lnTo>
                            <a:lnTo>
                              <a:pt x="33" y="16"/>
                            </a:lnTo>
                            <a:lnTo>
                              <a:pt x="33" y="9"/>
                            </a:lnTo>
                            <a:lnTo>
                              <a:pt x="32" y="4"/>
                            </a:lnTo>
                            <a:lnTo>
                              <a:pt x="30" y="1"/>
                            </a:lnTo>
                            <a:lnTo>
                              <a:pt x="29" y="0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4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73508" y="3729028"/>
                        <a:ext cx="25400" cy="619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" y="39"/>
                          </a:cxn>
                          <a:cxn ang="0">
                            <a:pos x="5" y="39"/>
                          </a:cxn>
                          <a:cxn ang="0">
                            <a:pos x="6" y="39"/>
                          </a:cxn>
                          <a:cxn ang="0">
                            <a:pos x="7" y="38"/>
                          </a:cxn>
                          <a:cxn ang="0">
                            <a:pos x="9" y="36"/>
                          </a:cxn>
                          <a:cxn ang="0">
                            <a:pos x="12" y="32"/>
                          </a:cxn>
                          <a:cxn ang="0">
                            <a:pos x="14" y="26"/>
                          </a:cxn>
                          <a:cxn ang="0">
                            <a:pos x="16" y="21"/>
                          </a:cxn>
                          <a:cxn ang="0">
                            <a:pos x="16" y="15"/>
                          </a:cxn>
                          <a:cxn ang="0">
                            <a:pos x="16" y="9"/>
                          </a:cxn>
                          <a:cxn ang="0">
                            <a:pos x="15" y="5"/>
                          </a:cxn>
                          <a:cxn ang="0">
                            <a:pos x="13" y="2"/>
                          </a:cxn>
                          <a:cxn ang="0">
                            <a:pos x="12" y="1"/>
                          </a:cxn>
                          <a:cxn ang="0">
                            <a:pos x="11" y="0"/>
                          </a:cxn>
                          <a:cxn ang="0">
                            <a:pos x="10" y="0"/>
                          </a:cxn>
                          <a:cxn ang="0">
                            <a:pos x="9" y="1"/>
                          </a:cxn>
                          <a:cxn ang="0">
                            <a:pos x="6" y="3"/>
                          </a:cxn>
                          <a:cxn ang="0">
                            <a:pos x="4" y="7"/>
                          </a:cxn>
                          <a:cxn ang="0">
                            <a:pos x="2" y="13"/>
                          </a:cxn>
                          <a:cxn ang="0">
                            <a:pos x="1" y="18"/>
                          </a:cxn>
                          <a:cxn ang="0">
                            <a:pos x="0" y="25"/>
                          </a:cxn>
                          <a:cxn ang="0">
                            <a:pos x="1" y="32"/>
                          </a:cxn>
                          <a:cxn ang="0">
                            <a:pos x="2" y="35"/>
                          </a:cxn>
                          <a:cxn ang="0">
                            <a:pos x="2" y="37"/>
                          </a:cxn>
                          <a:cxn ang="0">
                            <a:pos x="4" y="38"/>
                          </a:cxn>
                          <a:cxn ang="0">
                            <a:pos x="5" y="39"/>
                          </a:cxn>
                        </a:cxnLst>
                        <a:rect l="0" t="0" r="r" b="b"/>
                        <a:pathLst>
                          <a:path w="16" h="39">
                            <a:moveTo>
                              <a:pt x="5" y="39"/>
                            </a:moveTo>
                            <a:lnTo>
                              <a:pt x="5" y="39"/>
                            </a:lnTo>
                            <a:lnTo>
                              <a:pt x="6" y="39"/>
                            </a:lnTo>
                            <a:lnTo>
                              <a:pt x="7" y="38"/>
                            </a:lnTo>
                            <a:lnTo>
                              <a:pt x="9" y="36"/>
                            </a:lnTo>
                            <a:lnTo>
                              <a:pt x="12" y="32"/>
                            </a:lnTo>
                            <a:lnTo>
                              <a:pt x="14" y="26"/>
                            </a:lnTo>
                            <a:lnTo>
                              <a:pt x="16" y="21"/>
                            </a:lnTo>
                            <a:lnTo>
                              <a:pt x="16" y="15"/>
                            </a:lnTo>
                            <a:lnTo>
                              <a:pt x="16" y="9"/>
                            </a:lnTo>
                            <a:lnTo>
                              <a:pt x="15" y="5"/>
                            </a:lnTo>
                            <a:lnTo>
                              <a:pt x="13" y="2"/>
                            </a:lnTo>
                            <a:lnTo>
                              <a:pt x="12" y="1"/>
                            </a:lnTo>
                            <a:lnTo>
                              <a:pt x="11" y="0"/>
                            </a:lnTo>
                            <a:lnTo>
                              <a:pt x="10" y="0"/>
                            </a:lnTo>
                            <a:lnTo>
                              <a:pt x="9" y="1"/>
                            </a:lnTo>
                            <a:lnTo>
                              <a:pt x="6" y="3"/>
                            </a:lnTo>
                            <a:lnTo>
                              <a:pt x="4" y="7"/>
                            </a:lnTo>
                            <a:lnTo>
                              <a:pt x="2" y="13"/>
                            </a:lnTo>
                            <a:lnTo>
                              <a:pt x="1" y="18"/>
                            </a:lnTo>
                            <a:lnTo>
                              <a:pt x="0" y="25"/>
                            </a:lnTo>
                            <a:lnTo>
                              <a:pt x="1" y="32"/>
                            </a:lnTo>
                            <a:lnTo>
                              <a:pt x="2" y="35"/>
                            </a:lnTo>
                            <a:lnTo>
                              <a:pt x="2" y="37"/>
                            </a:lnTo>
                            <a:lnTo>
                              <a:pt x="4" y="38"/>
                            </a:lnTo>
                            <a:lnTo>
                              <a:pt x="5" y="39"/>
                            </a:lnTo>
                            <a:close/>
                          </a:path>
                        </a:pathLst>
                      </a:custGeom>
                      <a:solidFill>
                        <a:srgbClr val="A6A6A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5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73508" y="3736966"/>
                        <a:ext cx="19050" cy="460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" y="29"/>
                          </a:cxn>
                          <a:cxn ang="0">
                            <a:pos x="4" y="29"/>
                          </a:cxn>
                          <a:cxn ang="0">
                            <a:pos x="5" y="29"/>
                          </a:cxn>
                          <a:cxn ang="0">
                            <a:pos x="6" y="29"/>
                          </a:cxn>
                          <a:cxn ang="0">
                            <a:pos x="8" y="27"/>
                          </a:cxn>
                          <a:cxn ang="0">
                            <a:pos x="10" y="24"/>
                          </a:cxn>
                          <a:cxn ang="0">
                            <a:pos x="11" y="20"/>
                          </a:cxn>
                          <a:cxn ang="0">
                            <a:pos x="11" y="15"/>
                          </a:cxn>
                          <a:cxn ang="0">
                            <a:pos x="12" y="12"/>
                          </a:cxn>
                          <a:cxn ang="0">
                            <a:pos x="12" y="8"/>
                          </a:cxn>
                          <a:cxn ang="0">
                            <a:pos x="11" y="3"/>
                          </a:cxn>
                          <a:cxn ang="0">
                            <a:pos x="10" y="1"/>
                          </a:cxn>
                          <a:cxn ang="0">
                            <a:pos x="10" y="0"/>
                          </a:cxn>
                          <a:cxn ang="0">
                            <a:pos x="9" y="0"/>
                          </a:cxn>
                          <a:cxn ang="0">
                            <a:pos x="8" y="0"/>
                          </a:cxn>
                          <a:cxn ang="0">
                            <a:pos x="7" y="1"/>
                          </a:cxn>
                          <a:cxn ang="0">
                            <a:pos x="5" y="2"/>
                          </a:cxn>
                          <a:cxn ang="0">
                            <a:pos x="4" y="5"/>
                          </a:cxn>
                          <a:cxn ang="0">
                            <a:pos x="2" y="9"/>
                          </a:cxn>
                          <a:cxn ang="0">
                            <a:pos x="1" y="14"/>
                          </a:cxn>
                          <a:cxn ang="0">
                            <a:pos x="0" y="19"/>
                          </a:cxn>
                          <a:cxn ang="0">
                            <a:pos x="0" y="25"/>
                          </a:cxn>
                          <a:cxn ang="0">
                            <a:pos x="2" y="28"/>
                          </a:cxn>
                          <a:cxn ang="0">
                            <a:pos x="3" y="29"/>
                          </a:cxn>
                          <a:cxn ang="0">
                            <a:pos x="4" y="29"/>
                          </a:cxn>
                        </a:cxnLst>
                        <a:rect l="0" t="0" r="r" b="b"/>
                        <a:pathLst>
                          <a:path w="12" h="29">
                            <a:moveTo>
                              <a:pt x="4" y="29"/>
                            </a:moveTo>
                            <a:lnTo>
                              <a:pt x="4" y="29"/>
                            </a:lnTo>
                            <a:lnTo>
                              <a:pt x="5" y="29"/>
                            </a:lnTo>
                            <a:lnTo>
                              <a:pt x="6" y="29"/>
                            </a:lnTo>
                            <a:lnTo>
                              <a:pt x="8" y="27"/>
                            </a:lnTo>
                            <a:lnTo>
                              <a:pt x="10" y="24"/>
                            </a:lnTo>
                            <a:lnTo>
                              <a:pt x="11" y="20"/>
                            </a:lnTo>
                            <a:lnTo>
                              <a:pt x="11" y="15"/>
                            </a:lnTo>
                            <a:lnTo>
                              <a:pt x="12" y="12"/>
                            </a:lnTo>
                            <a:lnTo>
                              <a:pt x="12" y="8"/>
                            </a:lnTo>
                            <a:lnTo>
                              <a:pt x="11" y="3"/>
                            </a:lnTo>
                            <a:lnTo>
                              <a:pt x="10" y="1"/>
                            </a:lnTo>
                            <a:lnTo>
                              <a:pt x="10" y="0"/>
                            </a:lnTo>
                            <a:lnTo>
                              <a:pt x="9" y="0"/>
                            </a:lnTo>
                            <a:lnTo>
                              <a:pt x="8" y="0"/>
                            </a:lnTo>
                            <a:lnTo>
                              <a:pt x="7" y="1"/>
                            </a:lnTo>
                            <a:lnTo>
                              <a:pt x="5" y="2"/>
                            </a:lnTo>
                            <a:lnTo>
                              <a:pt x="4" y="5"/>
                            </a:lnTo>
                            <a:lnTo>
                              <a:pt x="2" y="9"/>
                            </a:lnTo>
                            <a:lnTo>
                              <a:pt x="1" y="14"/>
                            </a:lnTo>
                            <a:lnTo>
                              <a:pt x="0" y="19"/>
                            </a:lnTo>
                            <a:lnTo>
                              <a:pt x="0" y="25"/>
                            </a:lnTo>
                            <a:lnTo>
                              <a:pt x="2" y="28"/>
                            </a:lnTo>
                            <a:lnTo>
                              <a:pt x="3" y="29"/>
                            </a:lnTo>
                            <a:lnTo>
                              <a:pt x="4" y="29"/>
                            </a:lnTo>
                            <a:close/>
                          </a:path>
                        </a:pathLst>
                      </a:custGeom>
                      <a:solidFill>
                        <a:srgbClr val="D9D9D9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6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0308" y="3611553"/>
                        <a:ext cx="244475" cy="2159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3" y="57"/>
                          </a:cxn>
                          <a:cxn ang="0">
                            <a:pos x="153" y="46"/>
                          </a:cxn>
                          <a:cxn ang="0">
                            <a:pos x="152" y="30"/>
                          </a:cxn>
                          <a:cxn ang="0">
                            <a:pos x="150" y="19"/>
                          </a:cxn>
                          <a:cxn ang="0">
                            <a:pos x="145" y="12"/>
                          </a:cxn>
                          <a:cxn ang="0">
                            <a:pos x="134" y="5"/>
                          </a:cxn>
                          <a:cxn ang="0">
                            <a:pos x="116" y="0"/>
                          </a:cxn>
                          <a:cxn ang="0">
                            <a:pos x="102" y="1"/>
                          </a:cxn>
                          <a:cxn ang="0">
                            <a:pos x="87" y="4"/>
                          </a:cxn>
                          <a:cxn ang="0">
                            <a:pos x="74" y="9"/>
                          </a:cxn>
                          <a:cxn ang="0">
                            <a:pos x="63" y="17"/>
                          </a:cxn>
                          <a:cxn ang="0">
                            <a:pos x="49" y="30"/>
                          </a:cxn>
                          <a:cxn ang="0">
                            <a:pos x="38" y="44"/>
                          </a:cxn>
                          <a:cxn ang="0">
                            <a:pos x="19" y="91"/>
                          </a:cxn>
                          <a:cxn ang="0">
                            <a:pos x="5" y="118"/>
                          </a:cxn>
                          <a:cxn ang="0">
                            <a:pos x="1" y="125"/>
                          </a:cxn>
                          <a:cxn ang="0">
                            <a:pos x="5" y="136"/>
                          </a:cxn>
                          <a:cxn ang="0">
                            <a:pos x="18" y="120"/>
                          </a:cxn>
                          <a:cxn ang="0">
                            <a:pos x="33" y="75"/>
                          </a:cxn>
                          <a:cxn ang="0">
                            <a:pos x="43" y="51"/>
                          </a:cxn>
                          <a:cxn ang="0">
                            <a:pos x="51" y="38"/>
                          </a:cxn>
                          <a:cxn ang="0">
                            <a:pos x="58" y="31"/>
                          </a:cxn>
                          <a:cxn ang="0">
                            <a:pos x="72" y="21"/>
                          </a:cxn>
                          <a:cxn ang="0">
                            <a:pos x="87" y="13"/>
                          </a:cxn>
                          <a:cxn ang="0">
                            <a:pos x="102" y="8"/>
                          </a:cxn>
                          <a:cxn ang="0">
                            <a:pos x="114" y="8"/>
                          </a:cxn>
                          <a:cxn ang="0">
                            <a:pos x="127" y="13"/>
                          </a:cxn>
                          <a:cxn ang="0">
                            <a:pos x="134" y="18"/>
                          </a:cxn>
                          <a:cxn ang="0">
                            <a:pos x="135" y="21"/>
                          </a:cxn>
                          <a:cxn ang="0">
                            <a:pos x="134" y="26"/>
                          </a:cxn>
                          <a:cxn ang="0">
                            <a:pos x="128" y="37"/>
                          </a:cxn>
                          <a:cxn ang="0">
                            <a:pos x="113" y="51"/>
                          </a:cxn>
                          <a:cxn ang="0">
                            <a:pos x="90" y="70"/>
                          </a:cxn>
                          <a:cxn ang="0">
                            <a:pos x="94" y="83"/>
                          </a:cxn>
                          <a:cxn ang="0">
                            <a:pos x="96" y="100"/>
                          </a:cxn>
                          <a:cxn ang="0">
                            <a:pos x="96" y="126"/>
                          </a:cxn>
                          <a:cxn ang="0">
                            <a:pos x="97" y="127"/>
                          </a:cxn>
                          <a:cxn ang="0">
                            <a:pos x="115" y="109"/>
                          </a:cxn>
                          <a:cxn ang="0">
                            <a:pos x="116" y="110"/>
                          </a:cxn>
                          <a:cxn ang="0">
                            <a:pos x="115" y="120"/>
                          </a:cxn>
                          <a:cxn ang="0">
                            <a:pos x="116" y="120"/>
                          </a:cxn>
                          <a:cxn ang="0">
                            <a:pos x="120" y="115"/>
                          </a:cxn>
                          <a:cxn ang="0">
                            <a:pos x="126" y="99"/>
                          </a:cxn>
                          <a:cxn ang="0">
                            <a:pos x="131" y="80"/>
                          </a:cxn>
                          <a:cxn ang="0">
                            <a:pos x="134" y="72"/>
                          </a:cxn>
                          <a:cxn ang="0">
                            <a:pos x="140" y="65"/>
                          </a:cxn>
                          <a:cxn ang="0">
                            <a:pos x="145" y="63"/>
                          </a:cxn>
                          <a:cxn ang="0">
                            <a:pos x="148" y="64"/>
                          </a:cxn>
                          <a:cxn ang="0">
                            <a:pos x="151" y="70"/>
                          </a:cxn>
                          <a:cxn ang="0">
                            <a:pos x="153" y="74"/>
                          </a:cxn>
                          <a:cxn ang="0">
                            <a:pos x="154" y="60"/>
                          </a:cxn>
                        </a:cxnLst>
                        <a:rect l="0" t="0" r="r" b="b"/>
                        <a:pathLst>
                          <a:path w="154" h="136">
                            <a:moveTo>
                              <a:pt x="153" y="57"/>
                            </a:moveTo>
                            <a:lnTo>
                              <a:pt x="153" y="57"/>
                            </a:lnTo>
                            <a:lnTo>
                              <a:pt x="153" y="52"/>
                            </a:lnTo>
                            <a:lnTo>
                              <a:pt x="153" y="46"/>
                            </a:lnTo>
                            <a:lnTo>
                              <a:pt x="152" y="35"/>
                            </a:lnTo>
                            <a:lnTo>
                              <a:pt x="152" y="30"/>
                            </a:lnTo>
                            <a:lnTo>
                              <a:pt x="151" y="24"/>
                            </a:lnTo>
                            <a:lnTo>
                              <a:pt x="150" y="19"/>
                            </a:lnTo>
                            <a:lnTo>
                              <a:pt x="148" y="15"/>
                            </a:lnTo>
                            <a:lnTo>
                              <a:pt x="145" y="12"/>
                            </a:lnTo>
                            <a:lnTo>
                              <a:pt x="141" y="9"/>
                            </a:lnTo>
                            <a:lnTo>
                              <a:pt x="134" y="5"/>
                            </a:lnTo>
                            <a:lnTo>
                              <a:pt x="124" y="1"/>
                            </a:lnTo>
                            <a:lnTo>
                              <a:pt x="116" y="0"/>
                            </a:lnTo>
                            <a:lnTo>
                              <a:pt x="109" y="0"/>
                            </a:lnTo>
                            <a:lnTo>
                              <a:pt x="102" y="1"/>
                            </a:lnTo>
                            <a:lnTo>
                              <a:pt x="95" y="2"/>
                            </a:lnTo>
                            <a:lnTo>
                              <a:pt x="87" y="4"/>
                            </a:lnTo>
                            <a:lnTo>
                              <a:pt x="81" y="6"/>
                            </a:lnTo>
                            <a:lnTo>
                              <a:pt x="74" y="9"/>
                            </a:lnTo>
                            <a:lnTo>
                              <a:pt x="68" y="13"/>
                            </a:lnTo>
                            <a:lnTo>
                              <a:pt x="63" y="17"/>
                            </a:lnTo>
                            <a:lnTo>
                              <a:pt x="58" y="21"/>
                            </a:lnTo>
                            <a:lnTo>
                              <a:pt x="49" y="30"/>
                            </a:lnTo>
                            <a:lnTo>
                              <a:pt x="43" y="37"/>
                            </a:lnTo>
                            <a:lnTo>
                              <a:pt x="38" y="44"/>
                            </a:lnTo>
                            <a:lnTo>
                              <a:pt x="27" y="71"/>
                            </a:lnTo>
                            <a:lnTo>
                              <a:pt x="19" y="91"/>
                            </a:lnTo>
                            <a:lnTo>
                              <a:pt x="12" y="108"/>
                            </a:lnTo>
                            <a:lnTo>
                              <a:pt x="5" y="118"/>
                            </a:lnTo>
                            <a:lnTo>
                              <a:pt x="3" y="122"/>
                            </a:lnTo>
                            <a:lnTo>
                              <a:pt x="1" y="125"/>
                            </a:lnTo>
                            <a:lnTo>
                              <a:pt x="0" y="125"/>
                            </a:lnTo>
                            <a:lnTo>
                              <a:pt x="5" y="136"/>
                            </a:lnTo>
                            <a:lnTo>
                              <a:pt x="17" y="127"/>
                            </a:lnTo>
                            <a:lnTo>
                              <a:pt x="18" y="120"/>
                            </a:lnTo>
                            <a:lnTo>
                              <a:pt x="24" y="100"/>
                            </a:lnTo>
                            <a:lnTo>
                              <a:pt x="33" y="75"/>
                            </a:lnTo>
                            <a:lnTo>
                              <a:pt x="38" y="62"/>
                            </a:lnTo>
                            <a:lnTo>
                              <a:pt x="43" y="51"/>
                            </a:lnTo>
                            <a:lnTo>
                              <a:pt x="49" y="42"/>
                            </a:lnTo>
                            <a:lnTo>
                              <a:pt x="51" y="38"/>
                            </a:lnTo>
                            <a:lnTo>
                              <a:pt x="53" y="36"/>
                            </a:lnTo>
                            <a:lnTo>
                              <a:pt x="58" y="31"/>
                            </a:lnTo>
                            <a:lnTo>
                              <a:pt x="65" y="25"/>
                            </a:lnTo>
                            <a:lnTo>
                              <a:pt x="72" y="21"/>
                            </a:lnTo>
                            <a:lnTo>
                              <a:pt x="79" y="16"/>
                            </a:lnTo>
                            <a:lnTo>
                              <a:pt x="87" y="13"/>
                            </a:lnTo>
                            <a:lnTo>
                              <a:pt x="95" y="10"/>
                            </a:lnTo>
                            <a:lnTo>
                              <a:pt x="102" y="8"/>
                            </a:lnTo>
                            <a:lnTo>
                              <a:pt x="107" y="8"/>
                            </a:lnTo>
                            <a:lnTo>
                              <a:pt x="114" y="8"/>
                            </a:lnTo>
                            <a:lnTo>
                              <a:pt x="122" y="11"/>
                            </a:lnTo>
                            <a:lnTo>
                              <a:pt x="127" y="13"/>
                            </a:lnTo>
                            <a:lnTo>
                              <a:pt x="131" y="15"/>
                            </a:lnTo>
                            <a:lnTo>
                              <a:pt x="134" y="18"/>
                            </a:lnTo>
                            <a:lnTo>
                              <a:pt x="135" y="19"/>
                            </a:lnTo>
                            <a:lnTo>
                              <a:pt x="135" y="21"/>
                            </a:lnTo>
                            <a:lnTo>
                              <a:pt x="135" y="23"/>
                            </a:lnTo>
                            <a:lnTo>
                              <a:pt x="134" y="26"/>
                            </a:lnTo>
                            <a:lnTo>
                              <a:pt x="132" y="32"/>
                            </a:lnTo>
                            <a:lnTo>
                              <a:pt x="128" y="37"/>
                            </a:lnTo>
                            <a:lnTo>
                              <a:pt x="124" y="41"/>
                            </a:lnTo>
                            <a:lnTo>
                              <a:pt x="113" y="51"/>
                            </a:lnTo>
                            <a:lnTo>
                              <a:pt x="90" y="69"/>
                            </a:lnTo>
                            <a:lnTo>
                              <a:pt x="90" y="70"/>
                            </a:lnTo>
                            <a:lnTo>
                              <a:pt x="91" y="73"/>
                            </a:lnTo>
                            <a:lnTo>
                              <a:pt x="94" y="83"/>
                            </a:lnTo>
                            <a:lnTo>
                              <a:pt x="95" y="90"/>
                            </a:lnTo>
                            <a:lnTo>
                              <a:pt x="96" y="100"/>
                            </a:lnTo>
                            <a:lnTo>
                              <a:pt x="96" y="112"/>
                            </a:lnTo>
                            <a:lnTo>
                              <a:pt x="96" y="126"/>
                            </a:lnTo>
                            <a:lnTo>
                              <a:pt x="96" y="128"/>
                            </a:lnTo>
                            <a:lnTo>
                              <a:pt x="97" y="127"/>
                            </a:lnTo>
                            <a:lnTo>
                              <a:pt x="107" y="116"/>
                            </a:lnTo>
                            <a:lnTo>
                              <a:pt x="115" y="109"/>
                            </a:lnTo>
                            <a:lnTo>
                              <a:pt x="116" y="109"/>
                            </a:lnTo>
                            <a:lnTo>
                              <a:pt x="116" y="110"/>
                            </a:lnTo>
                            <a:lnTo>
                              <a:pt x="116" y="113"/>
                            </a:lnTo>
                            <a:lnTo>
                              <a:pt x="115" y="120"/>
                            </a:lnTo>
                            <a:lnTo>
                              <a:pt x="114" y="122"/>
                            </a:lnTo>
                            <a:lnTo>
                              <a:pt x="116" y="120"/>
                            </a:lnTo>
                            <a:lnTo>
                              <a:pt x="118" y="117"/>
                            </a:lnTo>
                            <a:lnTo>
                              <a:pt x="120" y="115"/>
                            </a:lnTo>
                            <a:lnTo>
                              <a:pt x="123" y="108"/>
                            </a:lnTo>
                            <a:lnTo>
                              <a:pt x="126" y="99"/>
                            </a:lnTo>
                            <a:lnTo>
                              <a:pt x="128" y="92"/>
                            </a:lnTo>
                            <a:lnTo>
                              <a:pt x="131" y="80"/>
                            </a:lnTo>
                            <a:lnTo>
                              <a:pt x="132" y="76"/>
                            </a:lnTo>
                            <a:lnTo>
                              <a:pt x="134" y="72"/>
                            </a:lnTo>
                            <a:lnTo>
                              <a:pt x="136" y="69"/>
                            </a:lnTo>
                            <a:lnTo>
                              <a:pt x="140" y="65"/>
                            </a:lnTo>
                            <a:lnTo>
                              <a:pt x="143" y="63"/>
                            </a:lnTo>
                            <a:lnTo>
                              <a:pt x="145" y="63"/>
                            </a:lnTo>
                            <a:lnTo>
                              <a:pt x="147" y="63"/>
                            </a:lnTo>
                            <a:lnTo>
                              <a:pt x="148" y="64"/>
                            </a:lnTo>
                            <a:lnTo>
                              <a:pt x="150" y="66"/>
                            </a:lnTo>
                            <a:lnTo>
                              <a:pt x="151" y="70"/>
                            </a:lnTo>
                            <a:lnTo>
                              <a:pt x="152" y="74"/>
                            </a:lnTo>
                            <a:lnTo>
                              <a:pt x="153" y="74"/>
                            </a:lnTo>
                            <a:lnTo>
                              <a:pt x="154" y="66"/>
                            </a:lnTo>
                            <a:lnTo>
                              <a:pt x="154" y="60"/>
                            </a:lnTo>
                            <a:lnTo>
                              <a:pt x="153" y="57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7" name="Freeform 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25871" y="3765541"/>
                        <a:ext cx="41275" cy="238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6" y="13"/>
                          </a:cxn>
                          <a:cxn ang="0">
                            <a:pos x="26" y="13"/>
                          </a:cxn>
                          <a:cxn ang="0">
                            <a:pos x="26" y="11"/>
                          </a:cxn>
                          <a:cxn ang="0">
                            <a:pos x="26" y="8"/>
                          </a:cxn>
                          <a:cxn ang="0">
                            <a:pos x="24" y="2"/>
                          </a:cxn>
                          <a:cxn ang="0">
                            <a:pos x="24" y="1"/>
                          </a:cxn>
                          <a:cxn ang="0">
                            <a:pos x="21" y="1"/>
                          </a:cxn>
                          <a:cxn ang="0">
                            <a:pos x="16" y="0"/>
                          </a:cxn>
                          <a:cxn ang="0">
                            <a:pos x="10" y="0"/>
                          </a:cxn>
                          <a:cxn ang="0">
                            <a:pos x="2" y="1"/>
                          </a:cxn>
                          <a:cxn ang="0">
                            <a:pos x="1" y="1"/>
                          </a:cxn>
                          <a:cxn ang="0">
                            <a:pos x="1" y="5"/>
                          </a:cxn>
                          <a:cxn ang="0">
                            <a:pos x="0" y="12"/>
                          </a:cxn>
                          <a:cxn ang="0">
                            <a:pos x="0" y="15"/>
                          </a:cxn>
                          <a:cxn ang="0">
                            <a:pos x="1" y="15"/>
                          </a:cxn>
                          <a:cxn ang="0">
                            <a:pos x="4" y="15"/>
                          </a:cxn>
                          <a:cxn ang="0">
                            <a:pos x="10" y="15"/>
                          </a:cxn>
                          <a:cxn ang="0">
                            <a:pos x="17" y="15"/>
                          </a:cxn>
                          <a:cxn ang="0">
                            <a:pos x="26" y="13"/>
                          </a:cxn>
                        </a:cxnLst>
                        <a:rect l="0" t="0" r="r" b="b"/>
                        <a:pathLst>
                          <a:path w="26" h="15">
                            <a:moveTo>
                              <a:pt x="26" y="13"/>
                            </a:moveTo>
                            <a:lnTo>
                              <a:pt x="26" y="13"/>
                            </a:lnTo>
                            <a:lnTo>
                              <a:pt x="26" y="11"/>
                            </a:lnTo>
                            <a:lnTo>
                              <a:pt x="26" y="8"/>
                            </a:lnTo>
                            <a:lnTo>
                              <a:pt x="24" y="2"/>
                            </a:lnTo>
                            <a:lnTo>
                              <a:pt x="24" y="1"/>
                            </a:lnTo>
                            <a:lnTo>
                              <a:pt x="21" y="1"/>
                            </a:lnTo>
                            <a:lnTo>
                              <a:pt x="16" y="0"/>
                            </a:lnTo>
                            <a:lnTo>
                              <a:pt x="10" y="0"/>
                            </a:lnTo>
                            <a:lnTo>
                              <a:pt x="2" y="1"/>
                            </a:lnTo>
                            <a:lnTo>
                              <a:pt x="1" y="1"/>
                            </a:lnTo>
                            <a:lnTo>
                              <a:pt x="1" y="5"/>
                            </a:lnTo>
                            <a:lnTo>
                              <a:pt x="0" y="12"/>
                            </a:lnTo>
                            <a:lnTo>
                              <a:pt x="0" y="15"/>
                            </a:lnTo>
                            <a:lnTo>
                              <a:pt x="1" y="15"/>
                            </a:lnTo>
                            <a:lnTo>
                              <a:pt x="4" y="15"/>
                            </a:lnTo>
                            <a:lnTo>
                              <a:pt x="10" y="15"/>
                            </a:lnTo>
                            <a:lnTo>
                              <a:pt x="17" y="15"/>
                            </a:lnTo>
                            <a:lnTo>
                              <a:pt x="26" y="13"/>
                            </a:lnTo>
                            <a:close/>
                          </a:path>
                        </a:pathLst>
                      </a:custGeom>
                      <a:solidFill>
                        <a:srgbClr val="B3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8" name="Freeform 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79846" y="3643303"/>
                        <a:ext cx="38100" cy="8096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5" y="1"/>
                          </a:cxn>
                          <a:cxn ang="0">
                            <a:pos x="0" y="4"/>
                          </a:cxn>
                          <a:cxn ang="0">
                            <a:pos x="0" y="5"/>
                          </a:cxn>
                          <a:cxn ang="0">
                            <a:pos x="2" y="9"/>
                          </a:cxn>
                          <a:cxn ang="0">
                            <a:pos x="6" y="18"/>
                          </a:cxn>
                          <a:cxn ang="0">
                            <a:pos x="11" y="32"/>
                          </a:cxn>
                          <a:cxn ang="0">
                            <a:pos x="17" y="50"/>
                          </a:cxn>
                          <a:cxn ang="0">
                            <a:pos x="17" y="51"/>
                          </a:cxn>
                          <a:cxn ang="0">
                            <a:pos x="24" y="46"/>
                          </a:cxn>
                          <a:cxn ang="0">
                            <a:pos x="24" y="45"/>
                          </a:cxn>
                          <a:cxn ang="0">
                            <a:pos x="19" y="30"/>
                          </a:cxn>
                          <a:cxn ang="0">
                            <a:pos x="13" y="17"/>
                          </a:cxn>
                          <a:cxn ang="0">
                            <a:pos x="9" y="7"/>
                          </a:cxn>
                          <a:cxn ang="0">
                            <a:pos x="6" y="1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4" h="51">
                            <a:moveTo>
                              <a:pt x="6" y="0"/>
                            </a:moveTo>
                            <a:lnTo>
                              <a:pt x="5" y="1"/>
                            </a:lnTo>
                            <a:lnTo>
                              <a:pt x="0" y="4"/>
                            </a:lnTo>
                            <a:lnTo>
                              <a:pt x="0" y="5"/>
                            </a:lnTo>
                            <a:lnTo>
                              <a:pt x="2" y="9"/>
                            </a:lnTo>
                            <a:lnTo>
                              <a:pt x="6" y="18"/>
                            </a:lnTo>
                            <a:lnTo>
                              <a:pt x="11" y="32"/>
                            </a:lnTo>
                            <a:lnTo>
                              <a:pt x="17" y="50"/>
                            </a:lnTo>
                            <a:lnTo>
                              <a:pt x="17" y="51"/>
                            </a:lnTo>
                            <a:lnTo>
                              <a:pt x="24" y="46"/>
                            </a:lnTo>
                            <a:lnTo>
                              <a:pt x="24" y="45"/>
                            </a:lnTo>
                            <a:lnTo>
                              <a:pt x="19" y="30"/>
                            </a:lnTo>
                            <a:lnTo>
                              <a:pt x="13" y="17"/>
                            </a:lnTo>
                            <a:lnTo>
                              <a:pt x="9" y="7"/>
                            </a:lnTo>
                            <a:lnTo>
                              <a:pt x="6" y="1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9" name="Freeform 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21108" y="3724266"/>
                        <a:ext cx="100013" cy="1714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" y="108"/>
                          </a:cxn>
                          <a:cxn ang="0">
                            <a:pos x="5" y="107"/>
                          </a:cxn>
                          <a:cxn ang="0">
                            <a:pos x="31" y="85"/>
                          </a:cxn>
                          <a:cxn ang="0">
                            <a:pos x="63" y="58"/>
                          </a:cxn>
                          <a:cxn ang="0">
                            <a:pos x="63" y="58"/>
                          </a:cxn>
                          <a:cxn ang="0">
                            <a:pos x="63" y="44"/>
                          </a:cxn>
                          <a:cxn ang="0">
                            <a:pos x="63" y="33"/>
                          </a:cxn>
                          <a:cxn ang="0">
                            <a:pos x="62" y="23"/>
                          </a:cxn>
                          <a:cxn ang="0">
                            <a:pos x="61" y="16"/>
                          </a:cxn>
                          <a:cxn ang="0">
                            <a:pos x="59" y="5"/>
                          </a:cxn>
                          <a:cxn ang="0">
                            <a:pos x="57" y="0"/>
                          </a:cxn>
                          <a:cxn ang="0">
                            <a:pos x="57" y="0"/>
                          </a:cxn>
                          <a:cxn ang="0">
                            <a:pos x="56" y="0"/>
                          </a:cxn>
                          <a:cxn ang="0">
                            <a:pos x="24" y="25"/>
                          </a:cxn>
                          <a:cxn ang="0">
                            <a:pos x="29" y="26"/>
                          </a:cxn>
                          <a:cxn ang="0">
                            <a:pos x="29" y="26"/>
                          </a:cxn>
                          <a:cxn ang="0">
                            <a:pos x="30" y="31"/>
                          </a:cxn>
                          <a:cxn ang="0">
                            <a:pos x="30" y="35"/>
                          </a:cxn>
                          <a:cxn ang="0">
                            <a:pos x="31" y="39"/>
                          </a:cxn>
                          <a:cxn ang="0">
                            <a:pos x="30" y="40"/>
                          </a:cxn>
                          <a:cxn ang="0">
                            <a:pos x="20" y="42"/>
                          </a:cxn>
                          <a:cxn ang="0">
                            <a:pos x="13" y="42"/>
                          </a:cxn>
                          <a:cxn ang="0">
                            <a:pos x="6" y="42"/>
                          </a:cxn>
                          <a:cxn ang="0">
                            <a:pos x="3" y="42"/>
                          </a:cxn>
                          <a:cxn ang="0">
                            <a:pos x="0" y="45"/>
                          </a:cxn>
                          <a:cxn ang="0">
                            <a:pos x="0" y="46"/>
                          </a:cxn>
                          <a:cxn ang="0">
                            <a:pos x="1" y="51"/>
                          </a:cxn>
                          <a:cxn ang="0">
                            <a:pos x="2" y="64"/>
                          </a:cxn>
                          <a:cxn ang="0">
                            <a:pos x="4" y="83"/>
                          </a:cxn>
                          <a:cxn ang="0">
                            <a:pos x="4" y="93"/>
                          </a:cxn>
                          <a:cxn ang="0">
                            <a:pos x="4" y="106"/>
                          </a:cxn>
                          <a:cxn ang="0">
                            <a:pos x="4" y="108"/>
                          </a:cxn>
                        </a:cxnLst>
                        <a:rect l="0" t="0" r="r" b="b"/>
                        <a:pathLst>
                          <a:path w="63" h="108">
                            <a:moveTo>
                              <a:pt x="4" y="108"/>
                            </a:moveTo>
                            <a:lnTo>
                              <a:pt x="5" y="107"/>
                            </a:lnTo>
                            <a:lnTo>
                              <a:pt x="31" y="85"/>
                            </a:lnTo>
                            <a:lnTo>
                              <a:pt x="63" y="58"/>
                            </a:lnTo>
                            <a:lnTo>
                              <a:pt x="63" y="58"/>
                            </a:lnTo>
                            <a:lnTo>
                              <a:pt x="63" y="44"/>
                            </a:lnTo>
                            <a:lnTo>
                              <a:pt x="63" y="33"/>
                            </a:lnTo>
                            <a:lnTo>
                              <a:pt x="62" y="23"/>
                            </a:lnTo>
                            <a:lnTo>
                              <a:pt x="61" y="16"/>
                            </a:lnTo>
                            <a:lnTo>
                              <a:pt x="59" y="5"/>
                            </a:lnTo>
                            <a:lnTo>
                              <a:pt x="57" y="0"/>
                            </a:lnTo>
                            <a:lnTo>
                              <a:pt x="57" y="0"/>
                            </a:lnTo>
                            <a:lnTo>
                              <a:pt x="56" y="0"/>
                            </a:lnTo>
                            <a:lnTo>
                              <a:pt x="24" y="25"/>
                            </a:lnTo>
                            <a:lnTo>
                              <a:pt x="29" y="26"/>
                            </a:lnTo>
                            <a:lnTo>
                              <a:pt x="29" y="26"/>
                            </a:lnTo>
                            <a:lnTo>
                              <a:pt x="30" y="31"/>
                            </a:lnTo>
                            <a:lnTo>
                              <a:pt x="30" y="35"/>
                            </a:lnTo>
                            <a:lnTo>
                              <a:pt x="31" y="39"/>
                            </a:lnTo>
                            <a:lnTo>
                              <a:pt x="30" y="40"/>
                            </a:lnTo>
                            <a:lnTo>
                              <a:pt x="20" y="42"/>
                            </a:lnTo>
                            <a:lnTo>
                              <a:pt x="13" y="42"/>
                            </a:lnTo>
                            <a:lnTo>
                              <a:pt x="6" y="42"/>
                            </a:lnTo>
                            <a:lnTo>
                              <a:pt x="3" y="42"/>
                            </a:lnTo>
                            <a:lnTo>
                              <a:pt x="0" y="45"/>
                            </a:lnTo>
                            <a:lnTo>
                              <a:pt x="0" y="46"/>
                            </a:lnTo>
                            <a:lnTo>
                              <a:pt x="1" y="51"/>
                            </a:lnTo>
                            <a:lnTo>
                              <a:pt x="2" y="64"/>
                            </a:lnTo>
                            <a:lnTo>
                              <a:pt x="4" y="83"/>
                            </a:lnTo>
                            <a:lnTo>
                              <a:pt x="4" y="93"/>
                            </a:lnTo>
                            <a:lnTo>
                              <a:pt x="4" y="106"/>
                            </a:lnTo>
                            <a:lnTo>
                              <a:pt x="4" y="108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0" name="Freeform 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90958" y="3625841"/>
                        <a:ext cx="92075" cy="889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" y="56"/>
                          </a:cxn>
                          <a:cxn ang="0">
                            <a:pos x="19" y="55"/>
                          </a:cxn>
                          <a:cxn ang="0">
                            <a:pos x="38" y="39"/>
                          </a:cxn>
                          <a:cxn ang="0">
                            <a:pos x="46" y="32"/>
                          </a:cxn>
                          <a:cxn ang="0">
                            <a:pos x="48" y="30"/>
                          </a:cxn>
                          <a:cxn ang="0">
                            <a:pos x="53" y="25"/>
                          </a:cxn>
                          <a:cxn ang="0">
                            <a:pos x="55" y="22"/>
                          </a:cxn>
                          <a:cxn ang="0">
                            <a:pos x="57" y="19"/>
                          </a:cxn>
                          <a:cxn ang="0">
                            <a:pos x="58" y="15"/>
                          </a:cxn>
                          <a:cxn ang="0">
                            <a:pos x="58" y="12"/>
                          </a:cxn>
                          <a:cxn ang="0">
                            <a:pos x="58" y="11"/>
                          </a:cxn>
                          <a:cxn ang="0">
                            <a:pos x="57" y="10"/>
                          </a:cxn>
                          <a:cxn ang="0">
                            <a:pos x="54" y="7"/>
                          </a:cxn>
                          <a:cxn ang="0">
                            <a:pos x="51" y="5"/>
                          </a:cxn>
                          <a:cxn ang="0">
                            <a:pos x="46" y="3"/>
                          </a:cxn>
                          <a:cxn ang="0">
                            <a:pos x="37" y="2"/>
                          </a:cxn>
                          <a:cxn ang="0">
                            <a:pos x="32" y="0"/>
                          </a:cxn>
                          <a:cxn ang="0">
                            <a:pos x="25" y="0"/>
                          </a:cxn>
                          <a:cxn ang="0">
                            <a:pos x="18" y="3"/>
                          </a:cxn>
                          <a:cxn ang="0">
                            <a:pos x="9" y="6"/>
                          </a:cxn>
                          <a:cxn ang="0">
                            <a:pos x="1" y="11"/>
                          </a:cxn>
                          <a:cxn ang="0">
                            <a:pos x="0" y="11"/>
                          </a:cxn>
                          <a:cxn ang="0">
                            <a:pos x="1" y="11"/>
                          </a:cxn>
                          <a:cxn ang="0">
                            <a:pos x="3" y="16"/>
                          </a:cxn>
                          <a:cxn ang="0">
                            <a:pos x="7" y="26"/>
                          </a:cxn>
                          <a:cxn ang="0">
                            <a:pos x="12" y="39"/>
                          </a:cxn>
                          <a:cxn ang="0">
                            <a:pos x="17" y="55"/>
                          </a:cxn>
                          <a:cxn ang="0">
                            <a:pos x="18" y="56"/>
                          </a:cxn>
                        </a:cxnLst>
                        <a:rect l="0" t="0" r="r" b="b"/>
                        <a:pathLst>
                          <a:path w="58" h="56">
                            <a:moveTo>
                              <a:pt x="18" y="56"/>
                            </a:moveTo>
                            <a:lnTo>
                              <a:pt x="19" y="55"/>
                            </a:lnTo>
                            <a:lnTo>
                              <a:pt x="38" y="39"/>
                            </a:lnTo>
                            <a:lnTo>
                              <a:pt x="46" y="32"/>
                            </a:lnTo>
                            <a:lnTo>
                              <a:pt x="48" y="30"/>
                            </a:lnTo>
                            <a:lnTo>
                              <a:pt x="53" y="25"/>
                            </a:lnTo>
                            <a:lnTo>
                              <a:pt x="55" y="22"/>
                            </a:lnTo>
                            <a:lnTo>
                              <a:pt x="57" y="19"/>
                            </a:lnTo>
                            <a:lnTo>
                              <a:pt x="58" y="15"/>
                            </a:lnTo>
                            <a:lnTo>
                              <a:pt x="58" y="12"/>
                            </a:lnTo>
                            <a:lnTo>
                              <a:pt x="58" y="11"/>
                            </a:lnTo>
                            <a:lnTo>
                              <a:pt x="57" y="10"/>
                            </a:lnTo>
                            <a:lnTo>
                              <a:pt x="54" y="7"/>
                            </a:lnTo>
                            <a:lnTo>
                              <a:pt x="51" y="5"/>
                            </a:lnTo>
                            <a:lnTo>
                              <a:pt x="46" y="3"/>
                            </a:lnTo>
                            <a:lnTo>
                              <a:pt x="37" y="2"/>
                            </a:lnTo>
                            <a:lnTo>
                              <a:pt x="32" y="0"/>
                            </a:lnTo>
                            <a:lnTo>
                              <a:pt x="25" y="0"/>
                            </a:lnTo>
                            <a:lnTo>
                              <a:pt x="18" y="3"/>
                            </a:lnTo>
                            <a:lnTo>
                              <a:pt x="9" y="6"/>
                            </a:lnTo>
                            <a:lnTo>
                              <a:pt x="1" y="11"/>
                            </a:lnTo>
                            <a:lnTo>
                              <a:pt x="0" y="11"/>
                            </a:lnTo>
                            <a:lnTo>
                              <a:pt x="1" y="11"/>
                            </a:lnTo>
                            <a:lnTo>
                              <a:pt x="3" y="16"/>
                            </a:lnTo>
                            <a:lnTo>
                              <a:pt x="7" y="26"/>
                            </a:lnTo>
                            <a:lnTo>
                              <a:pt x="12" y="39"/>
                            </a:lnTo>
                            <a:lnTo>
                              <a:pt x="17" y="55"/>
                            </a:lnTo>
                            <a:lnTo>
                              <a:pt x="18" y="56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1" name="Freeform 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3483" y="3881428"/>
                        <a:ext cx="39688" cy="333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9" y="2"/>
                          </a:cxn>
                          <a:cxn ang="0">
                            <a:pos x="19" y="2"/>
                          </a:cxn>
                          <a:cxn ang="0">
                            <a:pos x="17" y="1"/>
                          </a:cxn>
                          <a:cxn ang="0">
                            <a:pos x="15" y="0"/>
                          </a:cxn>
                          <a:cxn ang="0">
                            <a:pos x="11" y="1"/>
                          </a:cxn>
                          <a:cxn ang="0">
                            <a:pos x="6" y="2"/>
                          </a:cxn>
                          <a:cxn ang="0">
                            <a:pos x="2" y="6"/>
                          </a:cxn>
                          <a:cxn ang="0">
                            <a:pos x="0" y="6"/>
                          </a:cxn>
                          <a:cxn ang="0">
                            <a:pos x="2" y="6"/>
                          </a:cxn>
                          <a:cxn ang="0">
                            <a:pos x="6" y="7"/>
                          </a:cxn>
                          <a:cxn ang="0">
                            <a:pos x="10" y="8"/>
                          </a:cxn>
                          <a:cxn ang="0">
                            <a:pos x="13" y="10"/>
                          </a:cxn>
                          <a:cxn ang="0">
                            <a:pos x="16" y="11"/>
                          </a:cxn>
                          <a:cxn ang="0">
                            <a:pos x="19" y="13"/>
                          </a:cxn>
                          <a:cxn ang="0">
                            <a:pos x="20" y="15"/>
                          </a:cxn>
                          <a:cxn ang="0">
                            <a:pos x="23" y="19"/>
                          </a:cxn>
                          <a:cxn ang="0">
                            <a:pos x="24" y="21"/>
                          </a:cxn>
                          <a:cxn ang="0">
                            <a:pos x="24" y="19"/>
                          </a:cxn>
                          <a:cxn ang="0">
                            <a:pos x="25" y="14"/>
                          </a:cxn>
                          <a:cxn ang="0">
                            <a:pos x="24" y="9"/>
                          </a:cxn>
                          <a:cxn ang="0">
                            <a:pos x="22" y="5"/>
                          </a:cxn>
                          <a:cxn ang="0">
                            <a:pos x="21" y="3"/>
                          </a:cxn>
                          <a:cxn ang="0">
                            <a:pos x="19" y="2"/>
                          </a:cxn>
                        </a:cxnLst>
                        <a:rect l="0" t="0" r="r" b="b"/>
                        <a:pathLst>
                          <a:path w="25" h="21">
                            <a:moveTo>
                              <a:pt x="19" y="2"/>
                            </a:moveTo>
                            <a:lnTo>
                              <a:pt x="19" y="2"/>
                            </a:lnTo>
                            <a:lnTo>
                              <a:pt x="17" y="1"/>
                            </a:lnTo>
                            <a:lnTo>
                              <a:pt x="15" y="0"/>
                            </a:lnTo>
                            <a:lnTo>
                              <a:pt x="11" y="1"/>
                            </a:lnTo>
                            <a:lnTo>
                              <a:pt x="6" y="2"/>
                            </a:lnTo>
                            <a:lnTo>
                              <a:pt x="2" y="6"/>
                            </a:lnTo>
                            <a:lnTo>
                              <a:pt x="0" y="6"/>
                            </a:lnTo>
                            <a:lnTo>
                              <a:pt x="2" y="6"/>
                            </a:lnTo>
                            <a:lnTo>
                              <a:pt x="6" y="7"/>
                            </a:lnTo>
                            <a:lnTo>
                              <a:pt x="10" y="8"/>
                            </a:lnTo>
                            <a:lnTo>
                              <a:pt x="13" y="10"/>
                            </a:lnTo>
                            <a:lnTo>
                              <a:pt x="16" y="11"/>
                            </a:lnTo>
                            <a:lnTo>
                              <a:pt x="19" y="13"/>
                            </a:lnTo>
                            <a:lnTo>
                              <a:pt x="20" y="15"/>
                            </a:lnTo>
                            <a:lnTo>
                              <a:pt x="23" y="19"/>
                            </a:lnTo>
                            <a:lnTo>
                              <a:pt x="24" y="21"/>
                            </a:lnTo>
                            <a:lnTo>
                              <a:pt x="24" y="19"/>
                            </a:lnTo>
                            <a:lnTo>
                              <a:pt x="25" y="14"/>
                            </a:lnTo>
                            <a:lnTo>
                              <a:pt x="24" y="9"/>
                            </a:lnTo>
                            <a:lnTo>
                              <a:pt x="22" y="5"/>
                            </a:lnTo>
                            <a:lnTo>
                              <a:pt x="21" y="3"/>
                            </a:lnTo>
                            <a:lnTo>
                              <a:pt x="19" y="2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2" name="Freeform 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98883" y="3651241"/>
                        <a:ext cx="106363" cy="1603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0" y="0"/>
                          </a:cxn>
                          <a:cxn ang="0">
                            <a:pos x="50" y="0"/>
                          </a:cxn>
                          <a:cxn ang="0">
                            <a:pos x="42" y="7"/>
                          </a:cxn>
                          <a:cxn ang="0">
                            <a:pos x="36" y="12"/>
                          </a:cxn>
                          <a:cxn ang="0">
                            <a:pos x="34" y="15"/>
                          </a:cxn>
                          <a:cxn ang="0">
                            <a:pos x="32" y="18"/>
                          </a:cxn>
                          <a:cxn ang="0">
                            <a:pos x="27" y="28"/>
                          </a:cxn>
                          <a:cxn ang="0">
                            <a:pos x="21" y="38"/>
                          </a:cxn>
                          <a:cxn ang="0">
                            <a:pos x="16" y="51"/>
                          </a:cxn>
                          <a:cxn ang="0">
                            <a:pos x="7" y="76"/>
                          </a:cxn>
                          <a:cxn ang="0">
                            <a:pos x="1" y="96"/>
                          </a:cxn>
                          <a:cxn ang="0">
                            <a:pos x="0" y="101"/>
                          </a:cxn>
                          <a:cxn ang="0">
                            <a:pos x="16" y="88"/>
                          </a:cxn>
                          <a:cxn ang="0">
                            <a:pos x="16" y="87"/>
                          </a:cxn>
                          <a:cxn ang="0">
                            <a:pos x="16" y="82"/>
                          </a:cxn>
                          <a:cxn ang="0">
                            <a:pos x="16" y="76"/>
                          </a:cxn>
                          <a:cxn ang="0">
                            <a:pos x="18" y="71"/>
                          </a:cxn>
                          <a:cxn ang="0">
                            <a:pos x="18" y="71"/>
                          </a:cxn>
                          <a:cxn ang="0">
                            <a:pos x="23" y="71"/>
                          </a:cxn>
                          <a:cxn ang="0">
                            <a:pos x="28" y="70"/>
                          </a:cxn>
                          <a:cxn ang="0">
                            <a:pos x="36" y="71"/>
                          </a:cxn>
                          <a:cxn ang="0">
                            <a:pos x="67" y="47"/>
                          </a:cxn>
                          <a:cxn ang="0">
                            <a:pos x="67" y="46"/>
                          </a:cxn>
                          <a:cxn ang="0">
                            <a:pos x="62" y="29"/>
                          </a:cxn>
                          <a:cxn ang="0">
                            <a:pos x="57" y="15"/>
                          </a:cxn>
                          <a:cxn ang="0">
                            <a:pos x="53" y="5"/>
                          </a:cxn>
                          <a:cxn ang="0">
                            <a:pos x="50" y="0"/>
                          </a:cxn>
                          <a:cxn ang="0">
                            <a:pos x="50" y="0"/>
                          </a:cxn>
                        </a:cxnLst>
                        <a:rect l="0" t="0" r="r" b="b"/>
                        <a:pathLst>
                          <a:path w="67" h="101">
                            <a:moveTo>
                              <a:pt x="50" y="0"/>
                            </a:moveTo>
                            <a:lnTo>
                              <a:pt x="50" y="0"/>
                            </a:lnTo>
                            <a:lnTo>
                              <a:pt x="42" y="7"/>
                            </a:lnTo>
                            <a:lnTo>
                              <a:pt x="36" y="12"/>
                            </a:lnTo>
                            <a:lnTo>
                              <a:pt x="34" y="15"/>
                            </a:lnTo>
                            <a:lnTo>
                              <a:pt x="32" y="18"/>
                            </a:lnTo>
                            <a:lnTo>
                              <a:pt x="27" y="28"/>
                            </a:lnTo>
                            <a:lnTo>
                              <a:pt x="21" y="38"/>
                            </a:lnTo>
                            <a:lnTo>
                              <a:pt x="16" y="51"/>
                            </a:lnTo>
                            <a:lnTo>
                              <a:pt x="7" y="76"/>
                            </a:lnTo>
                            <a:lnTo>
                              <a:pt x="1" y="96"/>
                            </a:lnTo>
                            <a:lnTo>
                              <a:pt x="0" y="101"/>
                            </a:lnTo>
                            <a:lnTo>
                              <a:pt x="16" y="88"/>
                            </a:lnTo>
                            <a:lnTo>
                              <a:pt x="16" y="87"/>
                            </a:lnTo>
                            <a:lnTo>
                              <a:pt x="16" y="82"/>
                            </a:lnTo>
                            <a:lnTo>
                              <a:pt x="16" y="76"/>
                            </a:lnTo>
                            <a:lnTo>
                              <a:pt x="18" y="71"/>
                            </a:lnTo>
                            <a:lnTo>
                              <a:pt x="18" y="71"/>
                            </a:lnTo>
                            <a:lnTo>
                              <a:pt x="23" y="71"/>
                            </a:lnTo>
                            <a:lnTo>
                              <a:pt x="28" y="70"/>
                            </a:lnTo>
                            <a:lnTo>
                              <a:pt x="36" y="71"/>
                            </a:lnTo>
                            <a:lnTo>
                              <a:pt x="67" y="47"/>
                            </a:lnTo>
                            <a:lnTo>
                              <a:pt x="67" y="46"/>
                            </a:lnTo>
                            <a:lnTo>
                              <a:pt x="62" y="29"/>
                            </a:lnTo>
                            <a:lnTo>
                              <a:pt x="57" y="15"/>
                            </a:lnTo>
                            <a:lnTo>
                              <a:pt x="53" y="5"/>
                            </a:lnTo>
                            <a:lnTo>
                              <a:pt x="50" y="0"/>
                            </a:lnTo>
                            <a:lnTo>
                              <a:pt x="50" y="0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3" name="Freeform 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32208" y="3916353"/>
                        <a:ext cx="69850" cy="746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7"/>
                          </a:cxn>
                          <a:cxn ang="0">
                            <a:pos x="0" y="37"/>
                          </a:cxn>
                          <a:cxn ang="0">
                            <a:pos x="3" y="42"/>
                          </a:cxn>
                          <a:cxn ang="0">
                            <a:pos x="6" y="45"/>
                          </a:cxn>
                          <a:cxn ang="0">
                            <a:pos x="8" y="46"/>
                          </a:cxn>
                          <a:cxn ang="0">
                            <a:pos x="10" y="47"/>
                          </a:cxn>
                          <a:cxn ang="0">
                            <a:pos x="13" y="47"/>
                          </a:cxn>
                          <a:cxn ang="0">
                            <a:pos x="17" y="47"/>
                          </a:cxn>
                          <a:cxn ang="0">
                            <a:pos x="22" y="46"/>
                          </a:cxn>
                          <a:cxn ang="0">
                            <a:pos x="27" y="43"/>
                          </a:cxn>
                          <a:cxn ang="0">
                            <a:pos x="31" y="39"/>
                          </a:cxn>
                          <a:cxn ang="0">
                            <a:pos x="37" y="34"/>
                          </a:cxn>
                          <a:cxn ang="0">
                            <a:pos x="39" y="30"/>
                          </a:cxn>
                          <a:cxn ang="0">
                            <a:pos x="42" y="26"/>
                          </a:cxn>
                          <a:cxn ang="0">
                            <a:pos x="43" y="21"/>
                          </a:cxn>
                          <a:cxn ang="0">
                            <a:pos x="44" y="17"/>
                          </a:cxn>
                          <a:cxn ang="0">
                            <a:pos x="43" y="12"/>
                          </a:cxn>
                          <a:cxn ang="0">
                            <a:pos x="42" y="9"/>
                          </a:cxn>
                          <a:cxn ang="0">
                            <a:pos x="40" y="6"/>
                          </a:cxn>
                          <a:cxn ang="0">
                            <a:pos x="38" y="3"/>
                          </a:cxn>
                          <a:cxn ang="0">
                            <a:pos x="35" y="1"/>
                          </a:cxn>
                          <a:cxn ang="0">
                            <a:pos x="31" y="0"/>
                          </a:cxn>
                          <a:cxn ang="0">
                            <a:pos x="28" y="0"/>
                          </a:cxn>
                          <a:cxn ang="0">
                            <a:pos x="24" y="1"/>
                          </a:cxn>
                          <a:cxn ang="0">
                            <a:pos x="20" y="2"/>
                          </a:cxn>
                          <a:cxn ang="0">
                            <a:pos x="16" y="4"/>
                          </a:cxn>
                          <a:cxn ang="0">
                            <a:pos x="12" y="8"/>
                          </a:cxn>
                          <a:cxn ang="0">
                            <a:pos x="8" y="11"/>
                          </a:cxn>
                          <a:cxn ang="0">
                            <a:pos x="4" y="23"/>
                          </a:cxn>
                          <a:cxn ang="0">
                            <a:pos x="2" y="32"/>
                          </a:cxn>
                          <a:cxn ang="0">
                            <a:pos x="0" y="37"/>
                          </a:cxn>
                        </a:cxnLst>
                        <a:rect l="0" t="0" r="r" b="b"/>
                        <a:pathLst>
                          <a:path w="44" h="47">
                            <a:moveTo>
                              <a:pt x="0" y="37"/>
                            </a:moveTo>
                            <a:lnTo>
                              <a:pt x="0" y="37"/>
                            </a:lnTo>
                            <a:lnTo>
                              <a:pt x="3" y="42"/>
                            </a:lnTo>
                            <a:lnTo>
                              <a:pt x="6" y="45"/>
                            </a:lnTo>
                            <a:lnTo>
                              <a:pt x="8" y="46"/>
                            </a:lnTo>
                            <a:lnTo>
                              <a:pt x="10" y="47"/>
                            </a:lnTo>
                            <a:lnTo>
                              <a:pt x="13" y="47"/>
                            </a:lnTo>
                            <a:lnTo>
                              <a:pt x="17" y="47"/>
                            </a:lnTo>
                            <a:lnTo>
                              <a:pt x="22" y="46"/>
                            </a:lnTo>
                            <a:lnTo>
                              <a:pt x="27" y="43"/>
                            </a:lnTo>
                            <a:lnTo>
                              <a:pt x="31" y="39"/>
                            </a:lnTo>
                            <a:lnTo>
                              <a:pt x="37" y="34"/>
                            </a:lnTo>
                            <a:lnTo>
                              <a:pt x="39" y="30"/>
                            </a:lnTo>
                            <a:lnTo>
                              <a:pt x="42" y="26"/>
                            </a:lnTo>
                            <a:lnTo>
                              <a:pt x="43" y="21"/>
                            </a:lnTo>
                            <a:lnTo>
                              <a:pt x="44" y="17"/>
                            </a:lnTo>
                            <a:lnTo>
                              <a:pt x="43" y="12"/>
                            </a:lnTo>
                            <a:lnTo>
                              <a:pt x="42" y="9"/>
                            </a:lnTo>
                            <a:lnTo>
                              <a:pt x="40" y="6"/>
                            </a:lnTo>
                            <a:lnTo>
                              <a:pt x="38" y="3"/>
                            </a:lnTo>
                            <a:lnTo>
                              <a:pt x="35" y="1"/>
                            </a:lnTo>
                            <a:lnTo>
                              <a:pt x="31" y="0"/>
                            </a:lnTo>
                            <a:lnTo>
                              <a:pt x="28" y="0"/>
                            </a:lnTo>
                            <a:lnTo>
                              <a:pt x="24" y="1"/>
                            </a:lnTo>
                            <a:lnTo>
                              <a:pt x="20" y="2"/>
                            </a:lnTo>
                            <a:lnTo>
                              <a:pt x="16" y="4"/>
                            </a:lnTo>
                            <a:lnTo>
                              <a:pt x="12" y="8"/>
                            </a:lnTo>
                            <a:lnTo>
                              <a:pt x="8" y="11"/>
                            </a:lnTo>
                            <a:lnTo>
                              <a:pt x="4" y="23"/>
                            </a:lnTo>
                            <a:lnTo>
                              <a:pt x="2" y="32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solidFill>
                        <a:srgbClr val="A6A6A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4" name="Freeform 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65546" y="3894128"/>
                        <a:ext cx="44450" cy="238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15"/>
                          </a:cxn>
                          <a:cxn ang="0">
                            <a:pos x="28" y="15"/>
                          </a:cxn>
                          <a:cxn ang="0">
                            <a:pos x="25" y="9"/>
                          </a:cxn>
                          <a:cxn ang="0">
                            <a:pos x="23" y="7"/>
                          </a:cxn>
                          <a:cxn ang="0">
                            <a:pos x="21" y="5"/>
                          </a:cxn>
                          <a:cxn ang="0">
                            <a:pos x="18" y="3"/>
                          </a:cxn>
                          <a:cxn ang="0">
                            <a:pos x="14" y="1"/>
                          </a:cxn>
                          <a:cxn ang="0">
                            <a:pos x="9" y="1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0" y="4"/>
                          </a:cxn>
                          <a:cxn ang="0">
                            <a:pos x="6" y="4"/>
                          </a:cxn>
                          <a:cxn ang="0">
                            <a:pos x="11" y="4"/>
                          </a:cxn>
                          <a:cxn ang="0">
                            <a:pos x="16" y="6"/>
                          </a:cxn>
                          <a:cxn ang="0">
                            <a:pos x="20" y="8"/>
                          </a:cxn>
                          <a:cxn ang="0">
                            <a:pos x="23" y="9"/>
                          </a:cxn>
                          <a:cxn ang="0">
                            <a:pos x="25" y="11"/>
                          </a:cxn>
                          <a:cxn ang="0">
                            <a:pos x="28" y="15"/>
                          </a:cxn>
                        </a:cxnLst>
                        <a:rect l="0" t="0" r="r" b="b"/>
                        <a:pathLst>
                          <a:path w="28" h="15">
                            <a:moveTo>
                              <a:pt x="28" y="15"/>
                            </a:moveTo>
                            <a:lnTo>
                              <a:pt x="28" y="15"/>
                            </a:lnTo>
                            <a:lnTo>
                              <a:pt x="25" y="9"/>
                            </a:lnTo>
                            <a:lnTo>
                              <a:pt x="23" y="7"/>
                            </a:lnTo>
                            <a:lnTo>
                              <a:pt x="21" y="5"/>
                            </a:lnTo>
                            <a:lnTo>
                              <a:pt x="18" y="3"/>
                            </a:lnTo>
                            <a:lnTo>
                              <a:pt x="14" y="1"/>
                            </a:lnTo>
                            <a:lnTo>
                              <a:pt x="9" y="1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0" y="4"/>
                            </a:lnTo>
                            <a:lnTo>
                              <a:pt x="6" y="4"/>
                            </a:lnTo>
                            <a:lnTo>
                              <a:pt x="11" y="4"/>
                            </a:lnTo>
                            <a:lnTo>
                              <a:pt x="16" y="6"/>
                            </a:lnTo>
                            <a:lnTo>
                              <a:pt x="20" y="8"/>
                            </a:lnTo>
                            <a:lnTo>
                              <a:pt x="23" y="9"/>
                            </a:lnTo>
                            <a:lnTo>
                              <a:pt x="25" y="11"/>
                            </a:lnTo>
                            <a:lnTo>
                              <a:pt x="28" y="15"/>
                            </a:lnTo>
                            <a:close/>
                          </a:path>
                        </a:pathLst>
                      </a:custGeom>
                      <a:solidFill>
                        <a:srgbClr val="7F7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5" name="Freeform 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56046" y="3787766"/>
                        <a:ext cx="25400" cy="158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" y="0"/>
                          </a:cxn>
                          <a:cxn ang="0">
                            <a:pos x="5" y="0"/>
                          </a:cxn>
                          <a:cxn ang="0">
                            <a:pos x="3" y="5"/>
                          </a:cxn>
                          <a:cxn ang="0">
                            <a:pos x="0" y="9"/>
                          </a:cxn>
                          <a:cxn ang="0">
                            <a:pos x="0" y="9"/>
                          </a:cxn>
                          <a:cxn ang="0">
                            <a:pos x="1" y="10"/>
                          </a:cxn>
                          <a:cxn ang="0">
                            <a:pos x="5" y="10"/>
                          </a:cxn>
                          <a:cxn ang="0">
                            <a:pos x="10" y="10"/>
                          </a:cxn>
                          <a:cxn ang="0">
                            <a:pos x="16" y="10"/>
                          </a:cxn>
                          <a:cxn ang="0">
                            <a:pos x="13" y="9"/>
                          </a:cxn>
                          <a:cxn ang="0">
                            <a:pos x="11" y="7"/>
                          </a:cxn>
                          <a:cxn ang="0">
                            <a:pos x="9" y="6"/>
                          </a:cxn>
                          <a:cxn ang="0">
                            <a:pos x="7" y="4"/>
                          </a:cxn>
                          <a:cxn ang="0">
                            <a:pos x="6" y="2"/>
                          </a:cxn>
                          <a:cxn ang="0">
                            <a:pos x="5" y="0"/>
                          </a:cxn>
                        </a:cxnLst>
                        <a:rect l="0" t="0" r="r" b="b"/>
                        <a:pathLst>
                          <a:path w="16" h="10">
                            <a:moveTo>
                              <a:pt x="5" y="0"/>
                            </a:moveTo>
                            <a:lnTo>
                              <a:pt x="5" y="0"/>
                            </a:lnTo>
                            <a:lnTo>
                              <a:pt x="3" y="5"/>
                            </a:lnTo>
                            <a:lnTo>
                              <a:pt x="0" y="9"/>
                            </a:lnTo>
                            <a:lnTo>
                              <a:pt x="0" y="9"/>
                            </a:lnTo>
                            <a:lnTo>
                              <a:pt x="1" y="10"/>
                            </a:lnTo>
                            <a:lnTo>
                              <a:pt x="5" y="10"/>
                            </a:lnTo>
                            <a:lnTo>
                              <a:pt x="10" y="10"/>
                            </a:lnTo>
                            <a:lnTo>
                              <a:pt x="16" y="10"/>
                            </a:lnTo>
                            <a:lnTo>
                              <a:pt x="13" y="9"/>
                            </a:lnTo>
                            <a:lnTo>
                              <a:pt x="11" y="7"/>
                            </a:lnTo>
                            <a:lnTo>
                              <a:pt x="9" y="6"/>
                            </a:lnTo>
                            <a:lnTo>
                              <a:pt x="7" y="4"/>
                            </a:lnTo>
                            <a:lnTo>
                              <a:pt x="6" y="2"/>
                            </a:lnTo>
                            <a:lnTo>
                              <a:pt x="5" y="0"/>
                            </a:lnTo>
                            <a:close/>
                          </a:path>
                        </a:pathLst>
                      </a:custGeom>
                      <a:solidFill>
                        <a:srgbClr val="7F7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6" name="Freeform 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90908" y="3929053"/>
                        <a:ext cx="74613" cy="4286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7" y="17"/>
                          </a:cxn>
                          <a:cxn ang="0">
                            <a:pos x="46" y="17"/>
                          </a:cxn>
                          <a:cxn ang="0">
                            <a:pos x="30" y="12"/>
                          </a:cxn>
                          <a:cxn ang="0">
                            <a:pos x="17" y="7"/>
                          </a:cxn>
                          <a:cxn ang="0">
                            <a:pos x="7" y="3"/>
                          </a:cxn>
                          <a:cxn ang="0">
                            <a:pos x="0" y="0"/>
                          </a:cxn>
                          <a:cxn ang="0">
                            <a:pos x="0" y="3"/>
                          </a:cxn>
                          <a:cxn ang="0">
                            <a:pos x="1" y="7"/>
                          </a:cxn>
                          <a:cxn ang="0">
                            <a:pos x="1" y="8"/>
                          </a:cxn>
                          <a:cxn ang="0">
                            <a:pos x="5" y="10"/>
                          </a:cxn>
                          <a:cxn ang="0">
                            <a:pos x="15" y="15"/>
                          </a:cxn>
                          <a:cxn ang="0">
                            <a:pos x="28" y="21"/>
                          </a:cxn>
                          <a:cxn ang="0">
                            <a:pos x="47" y="27"/>
                          </a:cxn>
                          <a:cxn ang="0">
                            <a:pos x="47" y="17"/>
                          </a:cxn>
                          <a:cxn ang="0">
                            <a:pos x="47" y="17"/>
                          </a:cxn>
                        </a:cxnLst>
                        <a:rect l="0" t="0" r="r" b="b"/>
                        <a:pathLst>
                          <a:path w="47" h="27">
                            <a:moveTo>
                              <a:pt x="47" y="17"/>
                            </a:moveTo>
                            <a:lnTo>
                              <a:pt x="46" y="17"/>
                            </a:lnTo>
                            <a:lnTo>
                              <a:pt x="30" y="12"/>
                            </a:lnTo>
                            <a:lnTo>
                              <a:pt x="17" y="7"/>
                            </a:lnTo>
                            <a:lnTo>
                              <a:pt x="7" y="3"/>
                            </a:lnTo>
                            <a:lnTo>
                              <a:pt x="0" y="0"/>
                            </a:lnTo>
                            <a:lnTo>
                              <a:pt x="0" y="3"/>
                            </a:lnTo>
                            <a:lnTo>
                              <a:pt x="1" y="7"/>
                            </a:lnTo>
                            <a:lnTo>
                              <a:pt x="1" y="8"/>
                            </a:lnTo>
                            <a:lnTo>
                              <a:pt x="5" y="10"/>
                            </a:lnTo>
                            <a:lnTo>
                              <a:pt x="15" y="15"/>
                            </a:lnTo>
                            <a:lnTo>
                              <a:pt x="28" y="21"/>
                            </a:lnTo>
                            <a:lnTo>
                              <a:pt x="47" y="27"/>
                            </a:lnTo>
                            <a:lnTo>
                              <a:pt x="47" y="17"/>
                            </a:lnTo>
                            <a:lnTo>
                              <a:pt x="47" y="1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7" name="Freeform 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95670" y="3886191"/>
                        <a:ext cx="98425" cy="508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12"/>
                          </a:cxn>
                          <a:cxn ang="0">
                            <a:pos x="2" y="12"/>
                          </a:cxn>
                          <a:cxn ang="0">
                            <a:pos x="8" y="16"/>
                          </a:cxn>
                          <a:cxn ang="0">
                            <a:pos x="16" y="20"/>
                          </a:cxn>
                          <a:cxn ang="0">
                            <a:pos x="23" y="23"/>
                          </a:cxn>
                          <a:cxn ang="0">
                            <a:pos x="32" y="26"/>
                          </a:cxn>
                          <a:cxn ang="0">
                            <a:pos x="46" y="30"/>
                          </a:cxn>
                          <a:cxn ang="0">
                            <a:pos x="53" y="32"/>
                          </a:cxn>
                          <a:cxn ang="0">
                            <a:pos x="55" y="31"/>
                          </a:cxn>
                          <a:cxn ang="0">
                            <a:pos x="57" y="30"/>
                          </a:cxn>
                          <a:cxn ang="0">
                            <a:pos x="59" y="27"/>
                          </a:cxn>
                          <a:cxn ang="0">
                            <a:pos x="60" y="25"/>
                          </a:cxn>
                          <a:cxn ang="0">
                            <a:pos x="62" y="22"/>
                          </a:cxn>
                          <a:cxn ang="0">
                            <a:pos x="27" y="10"/>
                          </a:cxn>
                          <a:cxn ang="0">
                            <a:pos x="1" y="0"/>
                          </a:cxn>
                          <a:cxn ang="0">
                            <a:pos x="0" y="6"/>
                          </a:cxn>
                          <a:cxn ang="0">
                            <a:pos x="0" y="10"/>
                          </a:cxn>
                          <a:cxn ang="0">
                            <a:pos x="2" y="12"/>
                          </a:cxn>
                        </a:cxnLst>
                        <a:rect l="0" t="0" r="r" b="b"/>
                        <a:pathLst>
                          <a:path w="62" h="32">
                            <a:moveTo>
                              <a:pt x="2" y="12"/>
                            </a:moveTo>
                            <a:lnTo>
                              <a:pt x="2" y="12"/>
                            </a:lnTo>
                            <a:lnTo>
                              <a:pt x="8" y="16"/>
                            </a:lnTo>
                            <a:lnTo>
                              <a:pt x="16" y="20"/>
                            </a:lnTo>
                            <a:lnTo>
                              <a:pt x="23" y="23"/>
                            </a:lnTo>
                            <a:lnTo>
                              <a:pt x="32" y="26"/>
                            </a:lnTo>
                            <a:lnTo>
                              <a:pt x="46" y="30"/>
                            </a:lnTo>
                            <a:lnTo>
                              <a:pt x="53" y="32"/>
                            </a:lnTo>
                            <a:lnTo>
                              <a:pt x="55" y="31"/>
                            </a:lnTo>
                            <a:lnTo>
                              <a:pt x="57" y="30"/>
                            </a:lnTo>
                            <a:lnTo>
                              <a:pt x="59" y="27"/>
                            </a:lnTo>
                            <a:lnTo>
                              <a:pt x="60" y="25"/>
                            </a:lnTo>
                            <a:lnTo>
                              <a:pt x="62" y="22"/>
                            </a:lnTo>
                            <a:lnTo>
                              <a:pt x="27" y="10"/>
                            </a:lnTo>
                            <a:lnTo>
                              <a:pt x="1" y="0"/>
                            </a:lnTo>
                            <a:lnTo>
                              <a:pt x="0" y="6"/>
                            </a:lnTo>
                            <a:lnTo>
                              <a:pt x="0" y="10"/>
                            </a:lnTo>
                            <a:lnTo>
                              <a:pt x="2" y="12"/>
                            </a:lnTo>
                            <a:close/>
                          </a:path>
                        </a:pathLst>
                      </a:custGeom>
                      <a:solidFill>
                        <a:srgbClr val="737373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8" name="Freeform 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11583" y="3795703"/>
                        <a:ext cx="139700" cy="1301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6" y="1"/>
                          </a:cxn>
                          <a:cxn ang="0">
                            <a:pos x="86" y="1"/>
                          </a:cxn>
                          <a:cxn ang="0">
                            <a:pos x="76" y="11"/>
                          </a:cxn>
                          <a:cxn ang="0">
                            <a:pos x="64" y="22"/>
                          </a:cxn>
                          <a:cxn ang="0">
                            <a:pos x="38" y="45"/>
                          </a:cxn>
                          <a:cxn ang="0">
                            <a:pos x="2" y="75"/>
                          </a:cxn>
                          <a:cxn ang="0">
                            <a:pos x="1" y="75"/>
                          </a:cxn>
                          <a:cxn ang="0">
                            <a:pos x="0" y="77"/>
                          </a:cxn>
                          <a:cxn ang="0">
                            <a:pos x="2" y="82"/>
                          </a:cxn>
                          <a:cxn ang="0">
                            <a:pos x="3" y="80"/>
                          </a:cxn>
                          <a:cxn ang="0">
                            <a:pos x="85" y="9"/>
                          </a:cxn>
                          <a:cxn ang="0">
                            <a:pos x="86" y="5"/>
                          </a:cxn>
                          <a:cxn ang="0">
                            <a:pos x="88" y="2"/>
                          </a:cxn>
                          <a:cxn ang="0">
                            <a:pos x="88" y="0"/>
                          </a:cxn>
                          <a:cxn ang="0">
                            <a:pos x="86" y="1"/>
                          </a:cxn>
                        </a:cxnLst>
                        <a:rect l="0" t="0" r="r" b="b"/>
                        <a:pathLst>
                          <a:path w="88" h="82">
                            <a:moveTo>
                              <a:pt x="86" y="1"/>
                            </a:moveTo>
                            <a:lnTo>
                              <a:pt x="86" y="1"/>
                            </a:lnTo>
                            <a:lnTo>
                              <a:pt x="76" y="11"/>
                            </a:lnTo>
                            <a:lnTo>
                              <a:pt x="64" y="22"/>
                            </a:lnTo>
                            <a:lnTo>
                              <a:pt x="38" y="45"/>
                            </a:lnTo>
                            <a:lnTo>
                              <a:pt x="2" y="75"/>
                            </a:lnTo>
                            <a:lnTo>
                              <a:pt x="1" y="75"/>
                            </a:lnTo>
                            <a:lnTo>
                              <a:pt x="0" y="77"/>
                            </a:lnTo>
                            <a:lnTo>
                              <a:pt x="2" y="82"/>
                            </a:lnTo>
                            <a:lnTo>
                              <a:pt x="3" y="80"/>
                            </a:lnTo>
                            <a:lnTo>
                              <a:pt x="85" y="9"/>
                            </a:lnTo>
                            <a:lnTo>
                              <a:pt x="86" y="5"/>
                            </a:lnTo>
                            <a:lnTo>
                              <a:pt x="88" y="2"/>
                            </a:lnTo>
                            <a:lnTo>
                              <a:pt x="88" y="0"/>
                            </a:lnTo>
                            <a:lnTo>
                              <a:pt x="86" y="1"/>
                            </a:lnTo>
                            <a:close/>
                          </a:path>
                        </a:pathLst>
                      </a:custGeom>
                      <a:solidFill>
                        <a:srgbClr val="7F7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9" name="Freeform 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14733" y="3965566"/>
                        <a:ext cx="66675" cy="22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2" y="0"/>
                          </a:cxn>
                          <a:cxn ang="0">
                            <a:pos x="41" y="0"/>
                          </a:cxn>
                          <a:cxn ang="0">
                            <a:pos x="31" y="0"/>
                          </a:cxn>
                          <a:cxn ang="0">
                            <a:pos x="20" y="0"/>
                          </a:cxn>
                          <a:cxn ang="0">
                            <a:pos x="0" y="0"/>
                          </a:cxn>
                          <a:cxn ang="0">
                            <a:pos x="3" y="4"/>
                          </a:cxn>
                          <a:cxn ang="0">
                            <a:pos x="5" y="7"/>
                          </a:cxn>
                          <a:cxn ang="0">
                            <a:pos x="9" y="11"/>
                          </a:cxn>
                          <a:cxn ang="0">
                            <a:pos x="12" y="13"/>
                          </a:cxn>
                          <a:cxn ang="0">
                            <a:pos x="13" y="13"/>
                          </a:cxn>
                          <a:cxn ang="0">
                            <a:pos x="21" y="13"/>
                          </a:cxn>
                          <a:cxn ang="0">
                            <a:pos x="29" y="14"/>
                          </a:cxn>
                          <a:cxn ang="0">
                            <a:pos x="41" y="13"/>
                          </a:cxn>
                          <a:cxn ang="0">
                            <a:pos x="42" y="0"/>
                          </a:cxn>
                          <a:cxn ang="0">
                            <a:pos x="42" y="0"/>
                          </a:cxn>
                        </a:cxnLst>
                        <a:rect l="0" t="0" r="r" b="b"/>
                        <a:pathLst>
                          <a:path w="42" h="14">
                            <a:moveTo>
                              <a:pt x="42" y="0"/>
                            </a:moveTo>
                            <a:lnTo>
                              <a:pt x="41" y="0"/>
                            </a:lnTo>
                            <a:lnTo>
                              <a:pt x="31" y="0"/>
                            </a:lnTo>
                            <a:lnTo>
                              <a:pt x="20" y="0"/>
                            </a:lnTo>
                            <a:lnTo>
                              <a:pt x="0" y="0"/>
                            </a:lnTo>
                            <a:lnTo>
                              <a:pt x="3" y="4"/>
                            </a:lnTo>
                            <a:lnTo>
                              <a:pt x="5" y="7"/>
                            </a:lnTo>
                            <a:lnTo>
                              <a:pt x="9" y="11"/>
                            </a:lnTo>
                            <a:lnTo>
                              <a:pt x="12" y="13"/>
                            </a:lnTo>
                            <a:lnTo>
                              <a:pt x="13" y="13"/>
                            </a:lnTo>
                            <a:lnTo>
                              <a:pt x="21" y="13"/>
                            </a:lnTo>
                            <a:lnTo>
                              <a:pt x="29" y="14"/>
                            </a:lnTo>
                            <a:lnTo>
                              <a:pt x="41" y="13"/>
                            </a:lnTo>
                            <a:lnTo>
                              <a:pt x="42" y="0"/>
                            </a:lnTo>
                            <a:lnTo>
                              <a:pt x="42" y="0"/>
                            </a:lnTo>
                            <a:close/>
                          </a:path>
                        </a:pathLst>
                      </a:custGeom>
                      <a:solidFill>
                        <a:srgbClr val="66666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0" name="Freeform 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25871" y="3765541"/>
                        <a:ext cx="33338" cy="206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0" y="12"/>
                          </a:cxn>
                          <a:cxn ang="0">
                            <a:pos x="21" y="12"/>
                          </a:cxn>
                          <a:cxn ang="0">
                            <a:pos x="21" y="10"/>
                          </a:cxn>
                          <a:cxn ang="0">
                            <a:pos x="21" y="6"/>
                          </a:cxn>
                          <a:cxn ang="0">
                            <a:pos x="20" y="1"/>
                          </a:cxn>
                          <a:cxn ang="0">
                            <a:pos x="12" y="0"/>
                          </a:cxn>
                          <a:cxn ang="0">
                            <a:pos x="8" y="0"/>
                          </a:cxn>
                          <a:cxn ang="0">
                            <a:pos x="2" y="1"/>
                          </a:cxn>
                          <a:cxn ang="0">
                            <a:pos x="1" y="1"/>
                          </a:cxn>
                          <a:cxn ang="0">
                            <a:pos x="1" y="5"/>
                          </a:cxn>
                          <a:cxn ang="0">
                            <a:pos x="0" y="12"/>
                          </a:cxn>
                          <a:cxn ang="0">
                            <a:pos x="0" y="13"/>
                          </a:cxn>
                          <a:cxn ang="0">
                            <a:pos x="9" y="13"/>
                          </a:cxn>
                          <a:cxn ang="0">
                            <a:pos x="15" y="13"/>
                          </a:cxn>
                          <a:cxn ang="0">
                            <a:pos x="20" y="12"/>
                          </a:cxn>
                        </a:cxnLst>
                        <a:rect l="0" t="0" r="r" b="b"/>
                        <a:pathLst>
                          <a:path w="21" h="13">
                            <a:moveTo>
                              <a:pt x="20" y="12"/>
                            </a:moveTo>
                            <a:lnTo>
                              <a:pt x="21" y="12"/>
                            </a:lnTo>
                            <a:lnTo>
                              <a:pt x="21" y="10"/>
                            </a:lnTo>
                            <a:lnTo>
                              <a:pt x="21" y="6"/>
                            </a:lnTo>
                            <a:lnTo>
                              <a:pt x="20" y="1"/>
                            </a:lnTo>
                            <a:lnTo>
                              <a:pt x="12" y="0"/>
                            </a:lnTo>
                            <a:lnTo>
                              <a:pt x="8" y="0"/>
                            </a:lnTo>
                            <a:lnTo>
                              <a:pt x="2" y="1"/>
                            </a:lnTo>
                            <a:lnTo>
                              <a:pt x="1" y="1"/>
                            </a:lnTo>
                            <a:lnTo>
                              <a:pt x="1" y="5"/>
                            </a:lnTo>
                            <a:lnTo>
                              <a:pt x="0" y="12"/>
                            </a:lnTo>
                            <a:lnTo>
                              <a:pt x="0" y="13"/>
                            </a:lnTo>
                            <a:lnTo>
                              <a:pt x="9" y="13"/>
                            </a:lnTo>
                            <a:lnTo>
                              <a:pt x="15" y="13"/>
                            </a:lnTo>
                            <a:lnTo>
                              <a:pt x="20" y="12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1" name="Freeform 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22670" y="3911591"/>
                        <a:ext cx="22225" cy="254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" y="0"/>
                          </a:cxn>
                          <a:cxn ang="0">
                            <a:pos x="13" y="0"/>
                          </a:cxn>
                          <a:cxn ang="0">
                            <a:pos x="9" y="3"/>
                          </a:cxn>
                          <a:cxn ang="0">
                            <a:pos x="5" y="6"/>
                          </a:cxn>
                          <a:cxn ang="0">
                            <a:pos x="3" y="11"/>
                          </a:cxn>
                          <a:cxn ang="0">
                            <a:pos x="0" y="15"/>
                          </a:cxn>
                          <a:cxn ang="0">
                            <a:pos x="0" y="16"/>
                          </a:cxn>
                          <a:cxn ang="0">
                            <a:pos x="1" y="16"/>
                          </a:cxn>
                          <a:cxn ang="0">
                            <a:pos x="14" y="16"/>
                          </a:cxn>
                          <a:cxn ang="0">
                            <a:pos x="13" y="14"/>
                          </a:cxn>
                          <a:cxn ang="0">
                            <a:pos x="12" y="12"/>
                          </a:cxn>
                          <a:cxn ang="0">
                            <a:pos x="11" y="10"/>
                          </a:cxn>
                          <a:cxn ang="0">
                            <a:pos x="11" y="7"/>
                          </a:cxn>
                          <a:cxn ang="0">
                            <a:pos x="12" y="3"/>
                          </a:cxn>
                          <a:cxn ang="0">
                            <a:pos x="13" y="0"/>
                          </a:cxn>
                        </a:cxnLst>
                        <a:rect l="0" t="0" r="r" b="b"/>
                        <a:pathLst>
                          <a:path w="14" h="16">
                            <a:moveTo>
                              <a:pt x="13" y="0"/>
                            </a:moveTo>
                            <a:lnTo>
                              <a:pt x="13" y="0"/>
                            </a:lnTo>
                            <a:lnTo>
                              <a:pt x="9" y="3"/>
                            </a:lnTo>
                            <a:lnTo>
                              <a:pt x="5" y="6"/>
                            </a:lnTo>
                            <a:lnTo>
                              <a:pt x="3" y="11"/>
                            </a:lnTo>
                            <a:lnTo>
                              <a:pt x="0" y="15"/>
                            </a:lnTo>
                            <a:lnTo>
                              <a:pt x="0" y="16"/>
                            </a:lnTo>
                            <a:lnTo>
                              <a:pt x="1" y="16"/>
                            </a:lnTo>
                            <a:lnTo>
                              <a:pt x="14" y="16"/>
                            </a:lnTo>
                            <a:lnTo>
                              <a:pt x="13" y="14"/>
                            </a:lnTo>
                            <a:lnTo>
                              <a:pt x="12" y="12"/>
                            </a:lnTo>
                            <a:lnTo>
                              <a:pt x="11" y="10"/>
                            </a:lnTo>
                            <a:lnTo>
                              <a:pt x="11" y="7"/>
                            </a:lnTo>
                            <a:lnTo>
                              <a:pt x="12" y="3"/>
                            </a:lnTo>
                            <a:lnTo>
                              <a:pt x="13" y="0"/>
                            </a:lnTo>
                            <a:close/>
                          </a:path>
                        </a:pathLst>
                      </a:custGeom>
                      <a:solidFill>
                        <a:srgbClr val="E6E6E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2" name="Freeform 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883" y="3897303"/>
                        <a:ext cx="36513" cy="381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1" y="0"/>
                          </a:cxn>
                          <a:cxn ang="0">
                            <a:pos x="6" y="4"/>
                          </a:cxn>
                          <a:cxn ang="0">
                            <a:pos x="0" y="5"/>
                          </a:cxn>
                          <a:cxn ang="0">
                            <a:pos x="3" y="7"/>
                          </a:cxn>
                          <a:cxn ang="0">
                            <a:pos x="5" y="9"/>
                          </a:cxn>
                          <a:cxn ang="0">
                            <a:pos x="6" y="13"/>
                          </a:cxn>
                          <a:cxn ang="0">
                            <a:pos x="7" y="16"/>
                          </a:cxn>
                          <a:cxn ang="0">
                            <a:pos x="6" y="20"/>
                          </a:cxn>
                          <a:cxn ang="0">
                            <a:pos x="4" y="24"/>
                          </a:cxn>
                          <a:cxn ang="0">
                            <a:pos x="10" y="24"/>
                          </a:cxn>
                          <a:cxn ang="0">
                            <a:pos x="12" y="18"/>
                          </a:cxn>
                          <a:cxn ang="0">
                            <a:pos x="14" y="12"/>
                          </a:cxn>
                          <a:cxn ang="0">
                            <a:pos x="18" y="7"/>
                          </a:cxn>
                          <a:cxn ang="0">
                            <a:pos x="21" y="2"/>
                          </a:cxn>
                          <a:cxn ang="0">
                            <a:pos x="23" y="0"/>
                          </a:cxn>
                          <a:cxn ang="0">
                            <a:pos x="21" y="0"/>
                          </a:cxn>
                        </a:cxnLst>
                        <a:rect l="0" t="0" r="r" b="b"/>
                        <a:pathLst>
                          <a:path w="23" h="24">
                            <a:moveTo>
                              <a:pt x="21" y="0"/>
                            </a:moveTo>
                            <a:lnTo>
                              <a:pt x="6" y="4"/>
                            </a:lnTo>
                            <a:lnTo>
                              <a:pt x="0" y="5"/>
                            </a:lnTo>
                            <a:lnTo>
                              <a:pt x="3" y="7"/>
                            </a:lnTo>
                            <a:lnTo>
                              <a:pt x="5" y="9"/>
                            </a:lnTo>
                            <a:lnTo>
                              <a:pt x="6" y="13"/>
                            </a:lnTo>
                            <a:lnTo>
                              <a:pt x="7" y="16"/>
                            </a:lnTo>
                            <a:lnTo>
                              <a:pt x="6" y="20"/>
                            </a:lnTo>
                            <a:lnTo>
                              <a:pt x="4" y="24"/>
                            </a:lnTo>
                            <a:lnTo>
                              <a:pt x="10" y="24"/>
                            </a:lnTo>
                            <a:lnTo>
                              <a:pt x="12" y="18"/>
                            </a:lnTo>
                            <a:lnTo>
                              <a:pt x="14" y="12"/>
                            </a:lnTo>
                            <a:lnTo>
                              <a:pt x="18" y="7"/>
                            </a:lnTo>
                            <a:lnTo>
                              <a:pt x="21" y="2"/>
                            </a:lnTo>
                            <a:lnTo>
                              <a:pt x="23" y="0"/>
                            </a:lnTo>
                            <a:lnTo>
                              <a:pt x="21" y="0"/>
                            </a:lnTo>
                            <a:close/>
                          </a:path>
                        </a:pathLst>
                      </a:custGeom>
                      <a:solidFill>
                        <a:srgbClr val="E6E6E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3" name="Freeform 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44895" y="3910003"/>
                        <a:ext cx="26988" cy="269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" y="8"/>
                          </a:cxn>
                          <a:cxn ang="0">
                            <a:pos x="17" y="8"/>
                          </a:cxn>
                          <a:cxn ang="0">
                            <a:pos x="17" y="5"/>
                          </a:cxn>
                          <a:cxn ang="0">
                            <a:pos x="16" y="2"/>
                          </a:cxn>
                          <a:cxn ang="0">
                            <a:pos x="12" y="0"/>
                          </a:cxn>
                          <a:cxn ang="0">
                            <a:pos x="9" y="0"/>
                          </a:cxn>
                          <a:cxn ang="0">
                            <a:pos x="6" y="0"/>
                          </a:cxn>
                          <a:cxn ang="0">
                            <a:pos x="3" y="2"/>
                          </a:cxn>
                          <a:cxn ang="0">
                            <a:pos x="1" y="5"/>
                          </a:cxn>
                          <a:cxn ang="0">
                            <a:pos x="0" y="8"/>
                          </a:cxn>
                          <a:cxn ang="0">
                            <a:pos x="1" y="12"/>
                          </a:cxn>
                          <a:cxn ang="0">
                            <a:pos x="3" y="15"/>
                          </a:cxn>
                          <a:cxn ang="0">
                            <a:pos x="6" y="16"/>
                          </a:cxn>
                          <a:cxn ang="0">
                            <a:pos x="9" y="17"/>
                          </a:cxn>
                          <a:cxn ang="0">
                            <a:pos x="12" y="16"/>
                          </a:cxn>
                          <a:cxn ang="0">
                            <a:pos x="16" y="15"/>
                          </a:cxn>
                          <a:cxn ang="0">
                            <a:pos x="17" y="12"/>
                          </a:cxn>
                          <a:cxn ang="0">
                            <a:pos x="17" y="8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7" y="8"/>
                            </a:moveTo>
                            <a:lnTo>
                              <a:pt x="17" y="8"/>
                            </a:lnTo>
                            <a:lnTo>
                              <a:pt x="17" y="5"/>
                            </a:lnTo>
                            <a:lnTo>
                              <a:pt x="16" y="2"/>
                            </a:lnTo>
                            <a:lnTo>
                              <a:pt x="12" y="0"/>
                            </a:lnTo>
                            <a:lnTo>
                              <a:pt x="9" y="0"/>
                            </a:lnTo>
                            <a:lnTo>
                              <a:pt x="6" y="0"/>
                            </a:lnTo>
                            <a:lnTo>
                              <a:pt x="3" y="2"/>
                            </a:lnTo>
                            <a:lnTo>
                              <a:pt x="1" y="5"/>
                            </a:lnTo>
                            <a:lnTo>
                              <a:pt x="0" y="8"/>
                            </a:lnTo>
                            <a:lnTo>
                              <a:pt x="1" y="12"/>
                            </a:lnTo>
                            <a:lnTo>
                              <a:pt x="3" y="15"/>
                            </a:lnTo>
                            <a:lnTo>
                              <a:pt x="6" y="16"/>
                            </a:lnTo>
                            <a:lnTo>
                              <a:pt x="9" y="17"/>
                            </a:lnTo>
                            <a:lnTo>
                              <a:pt x="12" y="16"/>
                            </a:lnTo>
                            <a:lnTo>
                              <a:pt x="16" y="15"/>
                            </a:lnTo>
                            <a:lnTo>
                              <a:pt x="17" y="12"/>
                            </a:lnTo>
                            <a:lnTo>
                              <a:pt x="17" y="8"/>
                            </a:lnTo>
                            <a:close/>
                          </a:path>
                        </a:pathLst>
                      </a:custGeom>
                      <a:solidFill>
                        <a:srgbClr val="E6E6E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4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67095" y="3830628"/>
                        <a:ext cx="12700" cy="539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1"/>
                          </a:cxn>
                          <a:cxn ang="0">
                            <a:pos x="8" y="0"/>
                          </a:cxn>
                          <a:cxn ang="0">
                            <a:pos x="3" y="8"/>
                          </a:cxn>
                          <a:cxn ang="0">
                            <a:pos x="0" y="15"/>
                          </a:cxn>
                          <a:cxn ang="0">
                            <a:pos x="2" y="23"/>
                          </a:cxn>
                          <a:cxn ang="0">
                            <a:pos x="3" y="29"/>
                          </a:cxn>
                          <a:cxn ang="0">
                            <a:pos x="6" y="34"/>
                          </a:cxn>
                          <a:cxn ang="0">
                            <a:pos x="7" y="18"/>
                          </a:cxn>
                          <a:cxn ang="0">
                            <a:pos x="8" y="10"/>
                          </a:cxn>
                          <a:cxn ang="0">
                            <a:pos x="8" y="1"/>
                          </a:cxn>
                        </a:cxnLst>
                        <a:rect l="0" t="0" r="r" b="b"/>
                        <a:pathLst>
                          <a:path w="8" h="34">
                            <a:moveTo>
                              <a:pt x="8" y="1"/>
                            </a:moveTo>
                            <a:lnTo>
                              <a:pt x="8" y="0"/>
                            </a:lnTo>
                            <a:lnTo>
                              <a:pt x="3" y="8"/>
                            </a:lnTo>
                            <a:lnTo>
                              <a:pt x="0" y="15"/>
                            </a:lnTo>
                            <a:lnTo>
                              <a:pt x="2" y="23"/>
                            </a:lnTo>
                            <a:lnTo>
                              <a:pt x="3" y="29"/>
                            </a:lnTo>
                            <a:lnTo>
                              <a:pt x="6" y="34"/>
                            </a:lnTo>
                            <a:lnTo>
                              <a:pt x="7" y="18"/>
                            </a:lnTo>
                            <a:lnTo>
                              <a:pt x="8" y="10"/>
                            </a:lnTo>
                            <a:lnTo>
                              <a:pt x="8" y="1"/>
                            </a:lnTo>
                            <a:close/>
                          </a:path>
                        </a:pathLst>
                      </a:custGeom>
                      <a:solidFill>
                        <a:srgbClr val="E6E6E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5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51283" y="3694103"/>
                        <a:ext cx="63500" cy="1095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68"/>
                          </a:cxn>
                          <a:cxn ang="0">
                            <a:pos x="0" y="69"/>
                          </a:cxn>
                          <a:cxn ang="0">
                            <a:pos x="2" y="68"/>
                          </a:cxn>
                          <a:cxn ang="0">
                            <a:pos x="4" y="65"/>
                          </a:cxn>
                          <a:cxn ang="0">
                            <a:pos x="5" y="63"/>
                          </a:cxn>
                          <a:cxn ang="0">
                            <a:pos x="9" y="56"/>
                          </a:cxn>
                          <a:cxn ang="0">
                            <a:pos x="12" y="47"/>
                          </a:cxn>
                          <a:cxn ang="0">
                            <a:pos x="14" y="40"/>
                          </a:cxn>
                          <a:cxn ang="0">
                            <a:pos x="16" y="28"/>
                          </a:cxn>
                          <a:cxn ang="0">
                            <a:pos x="18" y="24"/>
                          </a:cxn>
                          <a:cxn ang="0">
                            <a:pos x="20" y="21"/>
                          </a:cxn>
                          <a:cxn ang="0">
                            <a:pos x="22" y="17"/>
                          </a:cxn>
                          <a:cxn ang="0">
                            <a:pos x="25" y="13"/>
                          </a:cxn>
                          <a:cxn ang="0">
                            <a:pos x="29" y="11"/>
                          </a:cxn>
                          <a:cxn ang="0">
                            <a:pos x="31" y="11"/>
                          </a:cxn>
                          <a:cxn ang="0">
                            <a:pos x="32" y="11"/>
                          </a:cxn>
                          <a:cxn ang="0">
                            <a:pos x="34" y="12"/>
                          </a:cxn>
                          <a:cxn ang="0">
                            <a:pos x="36" y="14"/>
                          </a:cxn>
                          <a:cxn ang="0">
                            <a:pos x="37" y="18"/>
                          </a:cxn>
                          <a:cxn ang="0">
                            <a:pos x="38" y="23"/>
                          </a:cxn>
                          <a:cxn ang="0">
                            <a:pos x="39" y="23"/>
                          </a:cxn>
                          <a:cxn ang="0">
                            <a:pos x="40" y="14"/>
                          </a:cxn>
                          <a:cxn ang="0">
                            <a:pos x="40" y="8"/>
                          </a:cxn>
                          <a:cxn ang="0">
                            <a:pos x="39" y="5"/>
                          </a:cxn>
                          <a:cxn ang="0">
                            <a:pos x="38" y="3"/>
                          </a:cxn>
                          <a:cxn ang="0">
                            <a:pos x="36" y="2"/>
                          </a:cxn>
                          <a:cxn ang="0">
                            <a:pos x="34" y="0"/>
                          </a:cxn>
                          <a:cxn ang="0">
                            <a:pos x="31" y="0"/>
                          </a:cxn>
                          <a:cxn ang="0">
                            <a:pos x="27" y="0"/>
                          </a:cxn>
                          <a:cxn ang="0">
                            <a:pos x="23" y="2"/>
                          </a:cxn>
                          <a:cxn ang="0">
                            <a:pos x="20" y="4"/>
                          </a:cxn>
                          <a:cxn ang="0">
                            <a:pos x="18" y="7"/>
                          </a:cxn>
                          <a:cxn ang="0">
                            <a:pos x="15" y="10"/>
                          </a:cxn>
                          <a:cxn ang="0">
                            <a:pos x="14" y="13"/>
                          </a:cxn>
                          <a:cxn ang="0">
                            <a:pos x="12" y="17"/>
                          </a:cxn>
                          <a:cxn ang="0">
                            <a:pos x="9" y="25"/>
                          </a:cxn>
                          <a:cxn ang="0">
                            <a:pos x="7" y="42"/>
                          </a:cxn>
                          <a:cxn ang="0">
                            <a:pos x="5" y="50"/>
                          </a:cxn>
                          <a:cxn ang="0">
                            <a:pos x="2" y="57"/>
                          </a:cxn>
                          <a:cxn ang="0">
                            <a:pos x="2" y="58"/>
                          </a:cxn>
                          <a:cxn ang="0">
                            <a:pos x="2" y="61"/>
                          </a:cxn>
                          <a:cxn ang="0">
                            <a:pos x="0" y="68"/>
                          </a:cxn>
                        </a:cxnLst>
                        <a:rect l="0" t="0" r="r" b="b"/>
                        <a:pathLst>
                          <a:path w="40" h="69">
                            <a:moveTo>
                              <a:pt x="0" y="68"/>
                            </a:moveTo>
                            <a:lnTo>
                              <a:pt x="0" y="69"/>
                            </a:lnTo>
                            <a:lnTo>
                              <a:pt x="2" y="68"/>
                            </a:lnTo>
                            <a:lnTo>
                              <a:pt x="4" y="65"/>
                            </a:lnTo>
                            <a:lnTo>
                              <a:pt x="5" y="63"/>
                            </a:lnTo>
                            <a:lnTo>
                              <a:pt x="9" y="56"/>
                            </a:lnTo>
                            <a:lnTo>
                              <a:pt x="12" y="47"/>
                            </a:lnTo>
                            <a:lnTo>
                              <a:pt x="14" y="40"/>
                            </a:lnTo>
                            <a:lnTo>
                              <a:pt x="16" y="28"/>
                            </a:lnTo>
                            <a:lnTo>
                              <a:pt x="18" y="24"/>
                            </a:lnTo>
                            <a:lnTo>
                              <a:pt x="20" y="21"/>
                            </a:lnTo>
                            <a:lnTo>
                              <a:pt x="22" y="17"/>
                            </a:lnTo>
                            <a:lnTo>
                              <a:pt x="25" y="13"/>
                            </a:lnTo>
                            <a:lnTo>
                              <a:pt x="29" y="11"/>
                            </a:lnTo>
                            <a:lnTo>
                              <a:pt x="31" y="11"/>
                            </a:lnTo>
                            <a:lnTo>
                              <a:pt x="32" y="11"/>
                            </a:lnTo>
                            <a:lnTo>
                              <a:pt x="34" y="12"/>
                            </a:lnTo>
                            <a:lnTo>
                              <a:pt x="36" y="14"/>
                            </a:lnTo>
                            <a:lnTo>
                              <a:pt x="37" y="18"/>
                            </a:lnTo>
                            <a:lnTo>
                              <a:pt x="38" y="23"/>
                            </a:lnTo>
                            <a:lnTo>
                              <a:pt x="39" y="23"/>
                            </a:lnTo>
                            <a:lnTo>
                              <a:pt x="40" y="14"/>
                            </a:lnTo>
                            <a:lnTo>
                              <a:pt x="40" y="8"/>
                            </a:lnTo>
                            <a:lnTo>
                              <a:pt x="39" y="5"/>
                            </a:lnTo>
                            <a:lnTo>
                              <a:pt x="38" y="3"/>
                            </a:lnTo>
                            <a:lnTo>
                              <a:pt x="36" y="2"/>
                            </a:lnTo>
                            <a:lnTo>
                              <a:pt x="34" y="0"/>
                            </a:lnTo>
                            <a:lnTo>
                              <a:pt x="31" y="0"/>
                            </a:lnTo>
                            <a:lnTo>
                              <a:pt x="27" y="0"/>
                            </a:lnTo>
                            <a:lnTo>
                              <a:pt x="23" y="2"/>
                            </a:lnTo>
                            <a:lnTo>
                              <a:pt x="20" y="4"/>
                            </a:lnTo>
                            <a:lnTo>
                              <a:pt x="18" y="7"/>
                            </a:lnTo>
                            <a:lnTo>
                              <a:pt x="15" y="10"/>
                            </a:lnTo>
                            <a:lnTo>
                              <a:pt x="14" y="13"/>
                            </a:lnTo>
                            <a:lnTo>
                              <a:pt x="12" y="17"/>
                            </a:lnTo>
                            <a:lnTo>
                              <a:pt x="9" y="25"/>
                            </a:lnTo>
                            <a:lnTo>
                              <a:pt x="7" y="42"/>
                            </a:lnTo>
                            <a:lnTo>
                              <a:pt x="5" y="50"/>
                            </a:lnTo>
                            <a:lnTo>
                              <a:pt x="2" y="57"/>
                            </a:lnTo>
                            <a:lnTo>
                              <a:pt x="2" y="58"/>
                            </a:lnTo>
                            <a:lnTo>
                              <a:pt x="2" y="61"/>
                            </a:lnTo>
                            <a:lnTo>
                              <a:pt x="0" y="68"/>
                            </a:lnTo>
                            <a:close/>
                          </a:path>
                        </a:pathLst>
                      </a:custGeom>
                      <a:solidFill>
                        <a:srgbClr val="B3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6" name="Freeform 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32208" y="3919528"/>
                        <a:ext cx="61913" cy="714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2" y="34"/>
                          </a:cxn>
                          <a:cxn ang="0">
                            <a:pos x="32" y="34"/>
                          </a:cxn>
                          <a:cxn ang="0">
                            <a:pos x="35" y="31"/>
                          </a:cxn>
                          <a:cxn ang="0">
                            <a:pos x="37" y="26"/>
                          </a:cxn>
                          <a:cxn ang="0">
                            <a:pos x="39" y="22"/>
                          </a:cxn>
                          <a:cxn ang="0">
                            <a:pos x="39" y="17"/>
                          </a:cxn>
                          <a:cxn ang="0">
                            <a:pos x="39" y="13"/>
                          </a:cxn>
                          <a:cxn ang="0">
                            <a:pos x="38" y="9"/>
                          </a:cxn>
                          <a:cxn ang="0">
                            <a:pos x="37" y="6"/>
                          </a:cxn>
                          <a:cxn ang="0">
                            <a:pos x="34" y="4"/>
                          </a:cxn>
                          <a:cxn ang="0">
                            <a:pos x="31" y="2"/>
                          </a:cxn>
                          <a:cxn ang="0">
                            <a:pos x="29" y="1"/>
                          </a:cxn>
                          <a:cxn ang="0">
                            <a:pos x="26" y="0"/>
                          </a:cxn>
                          <a:cxn ang="0">
                            <a:pos x="23" y="0"/>
                          </a:cxn>
                          <a:cxn ang="0">
                            <a:pos x="21" y="1"/>
                          </a:cxn>
                          <a:cxn ang="0">
                            <a:pos x="17" y="2"/>
                          </a:cxn>
                          <a:cxn ang="0">
                            <a:pos x="14" y="4"/>
                          </a:cxn>
                          <a:cxn ang="0">
                            <a:pos x="11" y="6"/>
                          </a:cxn>
                          <a:cxn ang="0">
                            <a:pos x="8" y="9"/>
                          </a:cxn>
                          <a:cxn ang="0">
                            <a:pos x="4" y="21"/>
                          </a:cxn>
                          <a:cxn ang="0">
                            <a:pos x="2" y="30"/>
                          </a:cxn>
                          <a:cxn ang="0">
                            <a:pos x="0" y="35"/>
                          </a:cxn>
                          <a:cxn ang="0">
                            <a:pos x="3" y="39"/>
                          </a:cxn>
                          <a:cxn ang="0">
                            <a:pos x="6" y="43"/>
                          </a:cxn>
                          <a:cxn ang="0">
                            <a:pos x="8" y="44"/>
                          </a:cxn>
                          <a:cxn ang="0">
                            <a:pos x="10" y="45"/>
                          </a:cxn>
                          <a:cxn ang="0">
                            <a:pos x="14" y="45"/>
                          </a:cxn>
                          <a:cxn ang="0">
                            <a:pos x="17" y="45"/>
                          </a:cxn>
                          <a:cxn ang="0">
                            <a:pos x="22" y="44"/>
                          </a:cxn>
                          <a:cxn ang="0">
                            <a:pos x="27" y="40"/>
                          </a:cxn>
                          <a:cxn ang="0">
                            <a:pos x="32" y="34"/>
                          </a:cxn>
                        </a:cxnLst>
                        <a:rect l="0" t="0" r="r" b="b"/>
                        <a:pathLst>
                          <a:path w="39" h="45">
                            <a:moveTo>
                              <a:pt x="32" y="34"/>
                            </a:moveTo>
                            <a:lnTo>
                              <a:pt x="32" y="34"/>
                            </a:lnTo>
                            <a:lnTo>
                              <a:pt x="35" y="31"/>
                            </a:lnTo>
                            <a:lnTo>
                              <a:pt x="37" y="26"/>
                            </a:lnTo>
                            <a:lnTo>
                              <a:pt x="39" y="22"/>
                            </a:lnTo>
                            <a:lnTo>
                              <a:pt x="39" y="17"/>
                            </a:lnTo>
                            <a:lnTo>
                              <a:pt x="39" y="13"/>
                            </a:lnTo>
                            <a:lnTo>
                              <a:pt x="38" y="9"/>
                            </a:lnTo>
                            <a:lnTo>
                              <a:pt x="37" y="6"/>
                            </a:lnTo>
                            <a:lnTo>
                              <a:pt x="34" y="4"/>
                            </a:lnTo>
                            <a:lnTo>
                              <a:pt x="31" y="2"/>
                            </a:lnTo>
                            <a:lnTo>
                              <a:pt x="29" y="1"/>
                            </a:lnTo>
                            <a:lnTo>
                              <a:pt x="26" y="0"/>
                            </a:lnTo>
                            <a:lnTo>
                              <a:pt x="23" y="0"/>
                            </a:lnTo>
                            <a:lnTo>
                              <a:pt x="21" y="1"/>
                            </a:lnTo>
                            <a:lnTo>
                              <a:pt x="17" y="2"/>
                            </a:lnTo>
                            <a:lnTo>
                              <a:pt x="14" y="4"/>
                            </a:lnTo>
                            <a:lnTo>
                              <a:pt x="11" y="6"/>
                            </a:lnTo>
                            <a:lnTo>
                              <a:pt x="8" y="9"/>
                            </a:lnTo>
                            <a:lnTo>
                              <a:pt x="4" y="21"/>
                            </a:lnTo>
                            <a:lnTo>
                              <a:pt x="2" y="30"/>
                            </a:lnTo>
                            <a:lnTo>
                              <a:pt x="0" y="35"/>
                            </a:lnTo>
                            <a:lnTo>
                              <a:pt x="3" y="39"/>
                            </a:lnTo>
                            <a:lnTo>
                              <a:pt x="6" y="43"/>
                            </a:lnTo>
                            <a:lnTo>
                              <a:pt x="8" y="44"/>
                            </a:lnTo>
                            <a:lnTo>
                              <a:pt x="10" y="45"/>
                            </a:lnTo>
                            <a:lnTo>
                              <a:pt x="14" y="45"/>
                            </a:lnTo>
                            <a:lnTo>
                              <a:pt x="17" y="45"/>
                            </a:lnTo>
                            <a:lnTo>
                              <a:pt x="22" y="44"/>
                            </a:lnTo>
                            <a:lnTo>
                              <a:pt x="27" y="40"/>
                            </a:lnTo>
                            <a:lnTo>
                              <a:pt x="32" y="34"/>
                            </a:lnTo>
                            <a:close/>
                          </a:path>
                        </a:pathLst>
                      </a:custGeom>
                      <a:solidFill>
                        <a:srgbClr val="D9D9D9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7" name="Freeform 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0458" y="3852853"/>
                        <a:ext cx="120650" cy="1428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" y="84"/>
                          </a:cxn>
                          <a:cxn ang="0">
                            <a:pos x="17" y="84"/>
                          </a:cxn>
                          <a:cxn ang="0">
                            <a:pos x="20" y="72"/>
                          </a:cxn>
                          <a:cxn ang="0">
                            <a:pos x="23" y="61"/>
                          </a:cxn>
                          <a:cxn ang="0">
                            <a:pos x="27" y="50"/>
                          </a:cxn>
                          <a:cxn ang="0">
                            <a:pos x="32" y="41"/>
                          </a:cxn>
                          <a:cxn ang="0">
                            <a:pos x="37" y="33"/>
                          </a:cxn>
                          <a:cxn ang="0">
                            <a:pos x="43" y="26"/>
                          </a:cxn>
                          <a:cxn ang="0">
                            <a:pos x="47" y="21"/>
                          </a:cxn>
                          <a:cxn ang="0">
                            <a:pos x="52" y="19"/>
                          </a:cxn>
                          <a:cxn ang="0">
                            <a:pos x="56" y="17"/>
                          </a:cxn>
                          <a:cxn ang="0">
                            <a:pos x="59" y="17"/>
                          </a:cxn>
                          <a:cxn ang="0">
                            <a:pos x="62" y="17"/>
                          </a:cxn>
                          <a:cxn ang="0">
                            <a:pos x="64" y="18"/>
                          </a:cxn>
                          <a:cxn ang="0">
                            <a:pos x="66" y="19"/>
                          </a:cxn>
                          <a:cxn ang="0">
                            <a:pos x="68" y="21"/>
                          </a:cxn>
                          <a:cxn ang="0">
                            <a:pos x="70" y="24"/>
                          </a:cxn>
                          <a:cxn ang="0">
                            <a:pos x="71" y="28"/>
                          </a:cxn>
                          <a:cxn ang="0">
                            <a:pos x="73" y="31"/>
                          </a:cxn>
                          <a:cxn ang="0">
                            <a:pos x="73" y="32"/>
                          </a:cxn>
                          <a:cxn ang="0">
                            <a:pos x="76" y="30"/>
                          </a:cxn>
                          <a:cxn ang="0">
                            <a:pos x="76" y="22"/>
                          </a:cxn>
                          <a:cxn ang="0">
                            <a:pos x="75" y="16"/>
                          </a:cxn>
                          <a:cxn ang="0">
                            <a:pos x="73" y="11"/>
                          </a:cxn>
                          <a:cxn ang="0">
                            <a:pos x="69" y="7"/>
                          </a:cxn>
                          <a:cxn ang="0">
                            <a:pos x="65" y="3"/>
                          </a:cxn>
                          <a:cxn ang="0">
                            <a:pos x="61" y="1"/>
                          </a:cxn>
                          <a:cxn ang="0">
                            <a:pos x="57" y="0"/>
                          </a:cxn>
                          <a:cxn ang="0">
                            <a:pos x="51" y="1"/>
                          </a:cxn>
                          <a:cxn ang="0">
                            <a:pos x="44" y="4"/>
                          </a:cxn>
                          <a:cxn ang="0">
                            <a:pos x="38" y="8"/>
                          </a:cxn>
                          <a:cxn ang="0">
                            <a:pos x="33" y="13"/>
                          </a:cxn>
                          <a:cxn ang="0">
                            <a:pos x="28" y="19"/>
                          </a:cxn>
                          <a:cxn ang="0">
                            <a:pos x="25" y="26"/>
                          </a:cxn>
                          <a:cxn ang="0">
                            <a:pos x="23" y="32"/>
                          </a:cxn>
                          <a:cxn ang="0">
                            <a:pos x="20" y="39"/>
                          </a:cxn>
                          <a:cxn ang="0">
                            <a:pos x="18" y="46"/>
                          </a:cxn>
                          <a:cxn ang="0">
                            <a:pos x="14" y="60"/>
                          </a:cxn>
                          <a:cxn ang="0">
                            <a:pos x="11" y="73"/>
                          </a:cxn>
                          <a:cxn ang="0">
                            <a:pos x="9" y="78"/>
                          </a:cxn>
                          <a:cxn ang="0">
                            <a:pos x="6" y="84"/>
                          </a:cxn>
                          <a:cxn ang="0">
                            <a:pos x="4" y="88"/>
                          </a:cxn>
                          <a:cxn ang="0">
                            <a:pos x="0" y="90"/>
                          </a:cxn>
                          <a:cxn ang="0">
                            <a:pos x="7" y="88"/>
                          </a:cxn>
                          <a:cxn ang="0">
                            <a:pos x="17" y="84"/>
                          </a:cxn>
                        </a:cxnLst>
                        <a:rect l="0" t="0" r="r" b="b"/>
                        <a:pathLst>
                          <a:path w="76" h="90">
                            <a:moveTo>
                              <a:pt x="17" y="84"/>
                            </a:moveTo>
                            <a:lnTo>
                              <a:pt x="17" y="84"/>
                            </a:lnTo>
                            <a:lnTo>
                              <a:pt x="20" y="72"/>
                            </a:lnTo>
                            <a:lnTo>
                              <a:pt x="23" y="61"/>
                            </a:lnTo>
                            <a:lnTo>
                              <a:pt x="27" y="50"/>
                            </a:lnTo>
                            <a:lnTo>
                              <a:pt x="32" y="41"/>
                            </a:lnTo>
                            <a:lnTo>
                              <a:pt x="37" y="33"/>
                            </a:lnTo>
                            <a:lnTo>
                              <a:pt x="43" y="26"/>
                            </a:lnTo>
                            <a:lnTo>
                              <a:pt x="47" y="21"/>
                            </a:lnTo>
                            <a:lnTo>
                              <a:pt x="52" y="19"/>
                            </a:lnTo>
                            <a:lnTo>
                              <a:pt x="56" y="17"/>
                            </a:lnTo>
                            <a:lnTo>
                              <a:pt x="59" y="17"/>
                            </a:lnTo>
                            <a:lnTo>
                              <a:pt x="62" y="17"/>
                            </a:lnTo>
                            <a:lnTo>
                              <a:pt x="64" y="18"/>
                            </a:lnTo>
                            <a:lnTo>
                              <a:pt x="66" y="19"/>
                            </a:lnTo>
                            <a:lnTo>
                              <a:pt x="68" y="21"/>
                            </a:lnTo>
                            <a:lnTo>
                              <a:pt x="70" y="24"/>
                            </a:lnTo>
                            <a:lnTo>
                              <a:pt x="71" y="28"/>
                            </a:lnTo>
                            <a:lnTo>
                              <a:pt x="73" y="31"/>
                            </a:lnTo>
                            <a:lnTo>
                              <a:pt x="73" y="32"/>
                            </a:lnTo>
                            <a:lnTo>
                              <a:pt x="76" y="30"/>
                            </a:lnTo>
                            <a:lnTo>
                              <a:pt x="76" y="22"/>
                            </a:lnTo>
                            <a:lnTo>
                              <a:pt x="75" y="16"/>
                            </a:lnTo>
                            <a:lnTo>
                              <a:pt x="73" y="11"/>
                            </a:lnTo>
                            <a:lnTo>
                              <a:pt x="69" y="7"/>
                            </a:lnTo>
                            <a:lnTo>
                              <a:pt x="65" y="3"/>
                            </a:lnTo>
                            <a:lnTo>
                              <a:pt x="61" y="1"/>
                            </a:lnTo>
                            <a:lnTo>
                              <a:pt x="57" y="0"/>
                            </a:lnTo>
                            <a:lnTo>
                              <a:pt x="51" y="1"/>
                            </a:lnTo>
                            <a:lnTo>
                              <a:pt x="44" y="4"/>
                            </a:lnTo>
                            <a:lnTo>
                              <a:pt x="38" y="8"/>
                            </a:lnTo>
                            <a:lnTo>
                              <a:pt x="33" y="13"/>
                            </a:lnTo>
                            <a:lnTo>
                              <a:pt x="28" y="19"/>
                            </a:lnTo>
                            <a:lnTo>
                              <a:pt x="25" y="26"/>
                            </a:lnTo>
                            <a:lnTo>
                              <a:pt x="23" y="32"/>
                            </a:lnTo>
                            <a:lnTo>
                              <a:pt x="20" y="39"/>
                            </a:lnTo>
                            <a:lnTo>
                              <a:pt x="18" y="46"/>
                            </a:lnTo>
                            <a:lnTo>
                              <a:pt x="14" y="60"/>
                            </a:lnTo>
                            <a:lnTo>
                              <a:pt x="11" y="73"/>
                            </a:lnTo>
                            <a:lnTo>
                              <a:pt x="9" y="78"/>
                            </a:lnTo>
                            <a:lnTo>
                              <a:pt x="6" y="84"/>
                            </a:lnTo>
                            <a:lnTo>
                              <a:pt x="4" y="88"/>
                            </a:lnTo>
                            <a:lnTo>
                              <a:pt x="0" y="90"/>
                            </a:lnTo>
                            <a:lnTo>
                              <a:pt x="7" y="88"/>
                            </a:lnTo>
                            <a:lnTo>
                              <a:pt x="17" y="84"/>
                            </a:lnTo>
                            <a:close/>
                          </a:path>
                        </a:pathLst>
                      </a:custGeom>
                      <a:solidFill>
                        <a:srgbClr val="B3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8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55983" y="3884603"/>
                        <a:ext cx="1588" cy="31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1"/>
                          </a:cxn>
                          <a:cxn ang="0">
                            <a:pos x="1" y="1"/>
                          </a:cxn>
                          <a:cxn ang="0">
                            <a:pos x="1" y="2"/>
                          </a:cxn>
                          <a:cxn ang="0">
                            <a:pos x="0" y="0"/>
                          </a:cxn>
                          <a:cxn ang="0">
                            <a:pos x="0" y="0"/>
                          </a:cxn>
                          <a:cxn ang="0">
                            <a:pos x="1" y="1"/>
                          </a:cxn>
                        </a:cxnLst>
                        <a:rect l="0" t="0" r="r" b="b"/>
                        <a:pathLst>
                          <a:path w="1" h="2">
                            <a:moveTo>
                              <a:pt x="1" y="1"/>
                            </a:moveTo>
                            <a:lnTo>
                              <a:pt x="1" y="1"/>
                            </a:lnTo>
                            <a:lnTo>
                              <a:pt x="1" y="2"/>
                            </a:lnTo>
                            <a:lnTo>
                              <a:pt x="0" y="0"/>
                            </a:lnTo>
                            <a:lnTo>
                              <a:pt x="0" y="0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solidFill>
                        <a:srgbClr val="B3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9" name="Freeform 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59158" y="3913178"/>
                        <a:ext cx="223838" cy="889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05" y="50"/>
                          </a:cxn>
                          <a:cxn ang="0">
                            <a:pos x="105" y="50"/>
                          </a:cxn>
                          <a:cxn ang="0">
                            <a:pos x="104" y="49"/>
                          </a:cxn>
                          <a:cxn ang="0">
                            <a:pos x="102" y="48"/>
                          </a:cxn>
                          <a:cxn ang="0">
                            <a:pos x="100" y="47"/>
                          </a:cxn>
                          <a:cxn ang="0">
                            <a:pos x="98" y="45"/>
                          </a:cxn>
                          <a:cxn ang="0">
                            <a:pos x="95" y="43"/>
                          </a:cxn>
                          <a:cxn ang="0">
                            <a:pos x="93" y="38"/>
                          </a:cxn>
                          <a:cxn ang="0">
                            <a:pos x="90" y="32"/>
                          </a:cxn>
                          <a:cxn ang="0">
                            <a:pos x="90" y="31"/>
                          </a:cxn>
                          <a:cxn ang="0">
                            <a:pos x="91" y="31"/>
                          </a:cxn>
                          <a:cxn ang="0">
                            <a:pos x="109" y="32"/>
                          </a:cxn>
                          <a:cxn ang="0">
                            <a:pos x="125" y="32"/>
                          </a:cxn>
                          <a:cxn ang="0">
                            <a:pos x="133" y="31"/>
                          </a:cxn>
                          <a:cxn ang="0">
                            <a:pos x="141" y="31"/>
                          </a:cxn>
                          <a:cxn ang="0">
                            <a:pos x="120" y="32"/>
                          </a:cxn>
                          <a:cxn ang="0">
                            <a:pos x="102" y="31"/>
                          </a:cxn>
                          <a:cxn ang="0">
                            <a:pos x="86" y="31"/>
                          </a:cxn>
                          <a:cxn ang="0">
                            <a:pos x="71" y="28"/>
                          </a:cxn>
                          <a:cxn ang="0">
                            <a:pos x="71" y="34"/>
                          </a:cxn>
                          <a:cxn ang="0">
                            <a:pos x="72" y="38"/>
                          </a:cxn>
                          <a:cxn ang="0">
                            <a:pos x="72" y="39"/>
                          </a:cxn>
                          <a:cxn ang="0">
                            <a:pos x="71" y="39"/>
                          </a:cxn>
                          <a:cxn ang="0">
                            <a:pos x="60" y="36"/>
                          </a:cxn>
                          <a:cxn ang="0">
                            <a:pos x="50" y="33"/>
                          </a:cxn>
                          <a:cxn ang="0">
                            <a:pos x="34" y="26"/>
                          </a:cxn>
                          <a:cxn ang="0">
                            <a:pos x="24" y="20"/>
                          </a:cxn>
                          <a:cxn ang="0">
                            <a:pos x="20" y="19"/>
                          </a:cxn>
                          <a:cxn ang="0">
                            <a:pos x="20" y="18"/>
                          </a:cxn>
                          <a:cxn ang="0">
                            <a:pos x="19" y="14"/>
                          </a:cxn>
                          <a:cxn ang="0">
                            <a:pos x="19" y="8"/>
                          </a:cxn>
                          <a:cxn ang="0">
                            <a:pos x="14" y="3"/>
                          </a:cxn>
                          <a:cxn ang="0">
                            <a:pos x="9" y="0"/>
                          </a:cxn>
                          <a:cxn ang="0">
                            <a:pos x="12" y="2"/>
                          </a:cxn>
                          <a:cxn ang="0">
                            <a:pos x="12" y="3"/>
                          </a:cxn>
                          <a:cxn ang="0">
                            <a:pos x="8" y="11"/>
                          </a:cxn>
                          <a:cxn ang="0">
                            <a:pos x="7" y="11"/>
                          </a:cxn>
                          <a:cxn ang="0">
                            <a:pos x="6" y="11"/>
                          </a:cxn>
                          <a:cxn ang="0">
                            <a:pos x="5" y="8"/>
                          </a:cxn>
                          <a:cxn ang="0">
                            <a:pos x="1" y="3"/>
                          </a:cxn>
                          <a:cxn ang="0">
                            <a:pos x="0" y="4"/>
                          </a:cxn>
                          <a:cxn ang="0">
                            <a:pos x="2" y="14"/>
                          </a:cxn>
                          <a:cxn ang="0">
                            <a:pos x="9" y="20"/>
                          </a:cxn>
                          <a:cxn ang="0">
                            <a:pos x="17" y="27"/>
                          </a:cxn>
                          <a:cxn ang="0">
                            <a:pos x="26" y="32"/>
                          </a:cxn>
                          <a:cxn ang="0">
                            <a:pos x="34" y="36"/>
                          </a:cxn>
                          <a:cxn ang="0">
                            <a:pos x="43" y="40"/>
                          </a:cxn>
                          <a:cxn ang="0">
                            <a:pos x="52" y="45"/>
                          </a:cxn>
                          <a:cxn ang="0">
                            <a:pos x="61" y="48"/>
                          </a:cxn>
                          <a:cxn ang="0">
                            <a:pos x="70" y="50"/>
                          </a:cxn>
                          <a:cxn ang="0">
                            <a:pos x="80" y="52"/>
                          </a:cxn>
                          <a:cxn ang="0">
                            <a:pos x="89" y="53"/>
                          </a:cxn>
                          <a:cxn ang="0">
                            <a:pos x="98" y="55"/>
                          </a:cxn>
                          <a:cxn ang="0">
                            <a:pos x="107" y="55"/>
                          </a:cxn>
                          <a:cxn ang="0">
                            <a:pos x="124" y="56"/>
                          </a:cxn>
                          <a:cxn ang="0">
                            <a:pos x="139" y="55"/>
                          </a:cxn>
                          <a:cxn ang="0">
                            <a:pos x="140" y="49"/>
                          </a:cxn>
                          <a:cxn ang="0">
                            <a:pos x="129" y="50"/>
                          </a:cxn>
                          <a:cxn ang="0">
                            <a:pos x="118" y="50"/>
                          </a:cxn>
                          <a:cxn ang="0">
                            <a:pos x="105" y="50"/>
                          </a:cxn>
                        </a:cxnLst>
                        <a:rect l="0" t="0" r="r" b="b"/>
                        <a:pathLst>
                          <a:path w="141" h="56">
                            <a:moveTo>
                              <a:pt x="105" y="50"/>
                            </a:moveTo>
                            <a:lnTo>
                              <a:pt x="105" y="50"/>
                            </a:lnTo>
                            <a:lnTo>
                              <a:pt x="104" y="49"/>
                            </a:lnTo>
                            <a:lnTo>
                              <a:pt x="102" y="48"/>
                            </a:lnTo>
                            <a:lnTo>
                              <a:pt x="100" y="47"/>
                            </a:lnTo>
                            <a:lnTo>
                              <a:pt x="98" y="45"/>
                            </a:lnTo>
                            <a:lnTo>
                              <a:pt x="95" y="43"/>
                            </a:lnTo>
                            <a:lnTo>
                              <a:pt x="93" y="38"/>
                            </a:lnTo>
                            <a:lnTo>
                              <a:pt x="90" y="32"/>
                            </a:lnTo>
                            <a:lnTo>
                              <a:pt x="90" y="31"/>
                            </a:lnTo>
                            <a:lnTo>
                              <a:pt x="91" y="31"/>
                            </a:lnTo>
                            <a:lnTo>
                              <a:pt x="109" y="32"/>
                            </a:lnTo>
                            <a:lnTo>
                              <a:pt x="125" y="32"/>
                            </a:lnTo>
                            <a:lnTo>
                              <a:pt x="133" y="31"/>
                            </a:lnTo>
                            <a:lnTo>
                              <a:pt x="141" y="31"/>
                            </a:lnTo>
                            <a:lnTo>
                              <a:pt x="120" y="32"/>
                            </a:lnTo>
                            <a:lnTo>
                              <a:pt x="102" y="31"/>
                            </a:lnTo>
                            <a:lnTo>
                              <a:pt x="86" y="31"/>
                            </a:lnTo>
                            <a:lnTo>
                              <a:pt x="71" y="28"/>
                            </a:lnTo>
                            <a:lnTo>
                              <a:pt x="71" y="34"/>
                            </a:lnTo>
                            <a:lnTo>
                              <a:pt x="72" y="38"/>
                            </a:lnTo>
                            <a:lnTo>
                              <a:pt x="72" y="39"/>
                            </a:lnTo>
                            <a:lnTo>
                              <a:pt x="71" y="39"/>
                            </a:lnTo>
                            <a:lnTo>
                              <a:pt x="60" y="36"/>
                            </a:lnTo>
                            <a:lnTo>
                              <a:pt x="50" y="33"/>
                            </a:lnTo>
                            <a:lnTo>
                              <a:pt x="34" y="26"/>
                            </a:lnTo>
                            <a:lnTo>
                              <a:pt x="24" y="20"/>
                            </a:lnTo>
                            <a:lnTo>
                              <a:pt x="20" y="19"/>
                            </a:lnTo>
                            <a:lnTo>
                              <a:pt x="20" y="18"/>
                            </a:lnTo>
                            <a:lnTo>
                              <a:pt x="19" y="14"/>
                            </a:lnTo>
                            <a:lnTo>
                              <a:pt x="19" y="8"/>
                            </a:lnTo>
                            <a:lnTo>
                              <a:pt x="14" y="3"/>
                            </a:lnTo>
                            <a:lnTo>
                              <a:pt x="9" y="0"/>
                            </a:lnTo>
                            <a:lnTo>
                              <a:pt x="12" y="2"/>
                            </a:lnTo>
                            <a:lnTo>
                              <a:pt x="12" y="3"/>
                            </a:lnTo>
                            <a:lnTo>
                              <a:pt x="8" y="11"/>
                            </a:lnTo>
                            <a:lnTo>
                              <a:pt x="7" y="11"/>
                            </a:lnTo>
                            <a:lnTo>
                              <a:pt x="6" y="11"/>
                            </a:lnTo>
                            <a:lnTo>
                              <a:pt x="5" y="8"/>
                            </a:lnTo>
                            <a:lnTo>
                              <a:pt x="1" y="3"/>
                            </a:lnTo>
                            <a:lnTo>
                              <a:pt x="0" y="4"/>
                            </a:lnTo>
                            <a:lnTo>
                              <a:pt x="2" y="14"/>
                            </a:lnTo>
                            <a:lnTo>
                              <a:pt x="9" y="20"/>
                            </a:lnTo>
                            <a:lnTo>
                              <a:pt x="17" y="27"/>
                            </a:lnTo>
                            <a:lnTo>
                              <a:pt x="26" y="32"/>
                            </a:lnTo>
                            <a:lnTo>
                              <a:pt x="34" y="36"/>
                            </a:lnTo>
                            <a:lnTo>
                              <a:pt x="43" y="40"/>
                            </a:lnTo>
                            <a:lnTo>
                              <a:pt x="52" y="45"/>
                            </a:lnTo>
                            <a:lnTo>
                              <a:pt x="61" y="48"/>
                            </a:lnTo>
                            <a:lnTo>
                              <a:pt x="70" y="50"/>
                            </a:lnTo>
                            <a:lnTo>
                              <a:pt x="80" y="52"/>
                            </a:lnTo>
                            <a:lnTo>
                              <a:pt x="89" y="53"/>
                            </a:lnTo>
                            <a:lnTo>
                              <a:pt x="98" y="55"/>
                            </a:lnTo>
                            <a:lnTo>
                              <a:pt x="107" y="55"/>
                            </a:lnTo>
                            <a:lnTo>
                              <a:pt x="124" y="56"/>
                            </a:lnTo>
                            <a:lnTo>
                              <a:pt x="139" y="55"/>
                            </a:lnTo>
                            <a:lnTo>
                              <a:pt x="140" y="49"/>
                            </a:lnTo>
                            <a:lnTo>
                              <a:pt x="129" y="50"/>
                            </a:lnTo>
                            <a:lnTo>
                              <a:pt x="118" y="50"/>
                            </a:lnTo>
                            <a:lnTo>
                              <a:pt x="105" y="50"/>
                            </a:lnTo>
                            <a:close/>
                          </a:path>
                        </a:pathLst>
                      </a:custGeom>
                      <a:solidFill>
                        <a:srgbClr val="B3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0" name="Freeform 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87758" y="3797291"/>
                        <a:ext cx="131763" cy="14446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3" y="0"/>
                          </a:cxn>
                          <a:cxn ang="0">
                            <a:pos x="69" y="11"/>
                          </a:cxn>
                          <a:cxn ang="0">
                            <a:pos x="67" y="13"/>
                          </a:cxn>
                          <a:cxn ang="0">
                            <a:pos x="54" y="23"/>
                          </a:cxn>
                          <a:cxn ang="0">
                            <a:pos x="38" y="37"/>
                          </a:cxn>
                          <a:cxn ang="0">
                            <a:pos x="30" y="45"/>
                          </a:cxn>
                          <a:cxn ang="0">
                            <a:pos x="22" y="53"/>
                          </a:cxn>
                          <a:cxn ang="0">
                            <a:pos x="15" y="62"/>
                          </a:cxn>
                          <a:cxn ang="0">
                            <a:pos x="9" y="71"/>
                          </a:cxn>
                          <a:cxn ang="0">
                            <a:pos x="4" y="79"/>
                          </a:cxn>
                          <a:cxn ang="0">
                            <a:pos x="2" y="85"/>
                          </a:cxn>
                          <a:cxn ang="0">
                            <a:pos x="0" y="90"/>
                          </a:cxn>
                          <a:cxn ang="0">
                            <a:pos x="0" y="91"/>
                          </a:cxn>
                          <a:cxn ang="0">
                            <a:pos x="4" y="85"/>
                          </a:cxn>
                          <a:cxn ang="0">
                            <a:pos x="7" y="78"/>
                          </a:cxn>
                          <a:cxn ang="0">
                            <a:pos x="15" y="67"/>
                          </a:cxn>
                          <a:cxn ang="0">
                            <a:pos x="24" y="56"/>
                          </a:cxn>
                          <a:cxn ang="0">
                            <a:pos x="34" y="46"/>
                          </a:cxn>
                          <a:cxn ang="0">
                            <a:pos x="45" y="35"/>
                          </a:cxn>
                          <a:cxn ang="0">
                            <a:pos x="57" y="26"/>
                          </a:cxn>
                          <a:cxn ang="0">
                            <a:pos x="83" y="5"/>
                          </a:cxn>
                          <a:cxn ang="0">
                            <a:pos x="83" y="1"/>
                          </a:cxn>
                          <a:cxn ang="0">
                            <a:pos x="83" y="0"/>
                          </a:cxn>
                        </a:cxnLst>
                        <a:rect l="0" t="0" r="r" b="b"/>
                        <a:pathLst>
                          <a:path w="83" h="91">
                            <a:moveTo>
                              <a:pt x="83" y="0"/>
                            </a:moveTo>
                            <a:lnTo>
                              <a:pt x="69" y="11"/>
                            </a:lnTo>
                            <a:lnTo>
                              <a:pt x="67" y="13"/>
                            </a:lnTo>
                            <a:lnTo>
                              <a:pt x="54" y="23"/>
                            </a:lnTo>
                            <a:lnTo>
                              <a:pt x="38" y="37"/>
                            </a:lnTo>
                            <a:lnTo>
                              <a:pt x="30" y="45"/>
                            </a:lnTo>
                            <a:lnTo>
                              <a:pt x="22" y="53"/>
                            </a:lnTo>
                            <a:lnTo>
                              <a:pt x="15" y="62"/>
                            </a:lnTo>
                            <a:lnTo>
                              <a:pt x="9" y="71"/>
                            </a:lnTo>
                            <a:lnTo>
                              <a:pt x="4" y="79"/>
                            </a:lnTo>
                            <a:lnTo>
                              <a:pt x="2" y="85"/>
                            </a:lnTo>
                            <a:lnTo>
                              <a:pt x="0" y="90"/>
                            </a:lnTo>
                            <a:lnTo>
                              <a:pt x="0" y="91"/>
                            </a:lnTo>
                            <a:lnTo>
                              <a:pt x="4" y="85"/>
                            </a:lnTo>
                            <a:lnTo>
                              <a:pt x="7" y="78"/>
                            </a:lnTo>
                            <a:lnTo>
                              <a:pt x="15" y="67"/>
                            </a:lnTo>
                            <a:lnTo>
                              <a:pt x="24" y="56"/>
                            </a:lnTo>
                            <a:lnTo>
                              <a:pt x="34" y="46"/>
                            </a:lnTo>
                            <a:lnTo>
                              <a:pt x="45" y="35"/>
                            </a:lnTo>
                            <a:lnTo>
                              <a:pt x="57" y="26"/>
                            </a:lnTo>
                            <a:lnTo>
                              <a:pt x="83" y="5"/>
                            </a:lnTo>
                            <a:lnTo>
                              <a:pt x="83" y="1"/>
                            </a:lnTo>
                            <a:lnTo>
                              <a:pt x="83" y="0"/>
                            </a:lnTo>
                            <a:close/>
                          </a:path>
                        </a:pathLst>
                      </a:custGeom>
                      <a:solidFill>
                        <a:srgbClr val="FB9A7A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1" name="Freeform 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3183" y="3643303"/>
                        <a:ext cx="73025" cy="857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5" y="0"/>
                          </a:cxn>
                          <a:cxn ang="0">
                            <a:pos x="45" y="0"/>
                          </a:cxn>
                          <a:cxn ang="0">
                            <a:pos x="45" y="2"/>
                          </a:cxn>
                          <a:cxn ang="0">
                            <a:pos x="45" y="4"/>
                          </a:cxn>
                          <a:cxn ang="0">
                            <a:pos x="44" y="6"/>
                          </a:cxn>
                          <a:cxn ang="0">
                            <a:pos x="42" y="12"/>
                          </a:cxn>
                          <a:cxn ang="0">
                            <a:pos x="38" y="17"/>
                          </a:cxn>
                          <a:cxn ang="0">
                            <a:pos x="34" y="21"/>
                          </a:cxn>
                          <a:cxn ang="0">
                            <a:pos x="23" y="31"/>
                          </a:cxn>
                          <a:cxn ang="0">
                            <a:pos x="0" y="49"/>
                          </a:cxn>
                          <a:cxn ang="0">
                            <a:pos x="0" y="50"/>
                          </a:cxn>
                          <a:cxn ang="0">
                            <a:pos x="2" y="54"/>
                          </a:cxn>
                          <a:cxn ang="0">
                            <a:pos x="23" y="37"/>
                          </a:cxn>
                          <a:cxn ang="0">
                            <a:pos x="30" y="29"/>
                          </a:cxn>
                          <a:cxn ang="0">
                            <a:pos x="38" y="23"/>
                          </a:cxn>
                          <a:cxn ang="0">
                            <a:pos x="43" y="16"/>
                          </a:cxn>
                          <a:cxn ang="0">
                            <a:pos x="46" y="11"/>
                          </a:cxn>
                          <a:cxn ang="0">
                            <a:pos x="46" y="8"/>
                          </a:cxn>
                          <a:cxn ang="0">
                            <a:pos x="46" y="5"/>
                          </a:cxn>
                          <a:cxn ang="0">
                            <a:pos x="46" y="2"/>
                          </a:cxn>
                          <a:cxn ang="0">
                            <a:pos x="45" y="0"/>
                          </a:cxn>
                        </a:cxnLst>
                        <a:rect l="0" t="0" r="r" b="b"/>
                        <a:pathLst>
                          <a:path w="46" h="54">
                            <a:moveTo>
                              <a:pt x="45" y="0"/>
                            </a:moveTo>
                            <a:lnTo>
                              <a:pt x="45" y="0"/>
                            </a:lnTo>
                            <a:lnTo>
                              <a:pt x="45" y="2"/>
                            </a:lnTo>
                            <a:lnTo>
                              <a:pt x="45" y="4"/>
                            </a:lnTo>
                            <a:lnTo>
                              <a:pt x="44" y="6"/>
                            </a:lnTo>
                            <a:lnTo>
                              <a:pt x="42" y="12"/>
                            </a:lnTo>
                            <a:lnTo>
                              <a:pt x="38" y="17"/>
                            </a:lnTo>
                            <a:lnTo>
                              <a:pt x="34" y="21"/>
                            </a:lnTo>
                            <a:lnTo>
                              <a:pt x="23" y="31"/>
                            </a:lnTo>
                            <a:lnTo>
                              <a:pt x="0" y="49"/>
                            </a:lnTo>
                            <a:lnTo>
                              <a:pt x="0" y="50"/>
                            </a:lnTo>
                            <a:lnTo>
                              <a:pt x="2" y="54"/>
                            </a:lnTo>
                            <a:lnTo>
                              <a:pt x="23" y="37"/>
                            </a:lnTo>
                            <a:lnTo>
                              <a:pt x="30" y="29"/>
                            </a:lnTo>
                            <a:lnTo>
                              <a:pt x="38" y="23"/>
                            </a:lnTo>
                            <a:lnTo>
                              <a:pt x="43" y="16"/>
                            </a:lnTo>
                            <a:lnTo>
                              <a:pt x="46" y="11"/>
                            </a:lnTo>
                            <a:lnTo>
                              <a:pt x="46" y="8"/>
                            </a:lnTo>
                            <a:lnTo>
                              <a:pt x="46" y="5"/>
                            </a:lnTo>
                            <a:lnTo>
                              <a:pt x="46" y="2"/>
                            </a:lnTo>
                            <a:lnTo>
                              <a:pt x="45" y="0"/>
                            </a:lnTo>
                            <a:close/>
                          </a:path>
                        </a:pathLst>
                      </a:custGeom>
                      <a:solidFill>
                        <a:srgbClr val="FB9A7A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2" name="Freeform 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21108" y="3792528"/>
                        <a:ext cx="12700" cy="95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" y="0"/>
                          </a:cxn>
                          <a:cxn ang="0">
                            <a:pos x="3" y="0"/>
                          </a:cxn>
                          <a:cxn ang="0">
                            <a:pos x="0" y="2"/>
                          </a:cxn>
                          <a:cxn ang="0">
                            <a:pos x="0" y="3"/>
                          </a:cxn>
                          <a:cxn ang="0">
                            <a:pos x="0" y="6"/>
                          </a:cxn>
                          <a:cxn ang="0">
                            <a:pos x="8" y="0"/>
                          </a:cxn>
                          <a:cxn ang="0">
                            <a:pos x="3" y="0"/>
                          </a:cxn>
                        </a:cxnLst>
                        <a:rect l="0" t="0" r="r" b="b"/>
                        <a:pathLst>
                          <a:path w="8" h="6">
                            <a:moveTo>
                              <a:pt x="3" y="0"/>
                            </a:moveTo>
                            <a:lnTo>
                              <a:pt x="3" y="0"/>
                            </a:lnTo>
                            <a:lnTo>
                              <a:pt x="0" y="2"/>
                            </a:lnTo>
                            <a:lnTo>
                              <a:pt x="0" y="3"/>
                            </a:lnTo>
                            <a:lnTo>
                              <a:pt x="0" y="6"/>
                            </a:lnTo>
                            <a:lnTo>
                              <a:pt x="8" y="0"/>
                            </a:lnTo>
                            <a:lnTo>
                              <a:pt x="3" y="0"/>
                            </a:lnTo>
                            <a:close/>
                          </a:path>
                        </a:pathLst>
                      </a:custGeom>
                      <a:solidFill>
                        <a:srgbClr val="FB9A7A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3" name="Freeform 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59208" y="3724266"/>
                        <a:ext cx="55563" cy="4286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32" y="0"/>
                          </a:cxn>
                          <a:cxn ang="0">
                            <a:pos x="0" y="25"/>
                          </a:cxn>
                          <a:cxn ang="0">
                            <a:pos x="4" y="26"/>
                          </a:cxn>
                          <a:cxn ang="0">
                            <a:pos x="4" y="27"/>
                          </a:cxn>
                          <a:cxn ang="0">
                            <a:pos x="5" y="27"/>
                          </a:cxn>
                          <a:cxn ang="0">
                            <a:pos x="35" y="4"/>
                          </a:cxn>
                          <a:cxn ang="0">
                            <a:pos x="34" y="0"/>
                          </a:cxn>
                          <a:cxn ang="0">
                            <a:pos x="33" y="0"/>
                          </a:cxn>
                        </a:cxnLst>
                        <a:rect l="0" t="0" r="r" b="b"/>
                        <a:pathLst>
                          <a:path w="35" h="27">
                            <a:moveTo>
                              <a:pt x="33" y="0"/>
                            </a:moveTo>
                            <a:lnTo>
                              <a:pt x="32" y="0"/>
                            </a:lnTo>
                            <a:lnTo>
                              <a:pt x="0" y="25"/>
                            </a:lnTo>
                            <a:lnTo>
                              <a:pt x="4" y="26"/>
                            </a:lnTo>
                            <a:lnTo>
                              <a:pt x="4" y="27"/>
                            </a:lnTo>
                            <a:lnTo>
                              <a:pt x="5" y="27"/>
                            </a:lnTo>
                            <a:lnTo>
                              <a:pt x="35" y="4"/>
                            </a:lnTo>
                            <a:lnTo>
                              <a:pt x="34" y="0"/>
                            </a:lnTo>
                            <a:lnTo>
                              <a:pt x="33" y="0"/>
                            </a:lnTo>
                            <a:close/>
                          </a:path>
                        </a:pathLst>
                      </a:custGeom>
                      <a:solidFill>
                        <a:srgbClr val="FB9A7A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4" name="Freeform 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36971" y="3586153"/>
                        <a:ext cx="211138" cy="381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3" y="15"/>
                          </a:cxn>
                          <a:cxn ang="0">
                            <a:pos x="133" y="14"/>
                          </a:cxn>
                          <a:cxn ang="0">
                            <a:pos x="123" y="10"/>
                          </a:cxn>
                          <a:cxn ang="0">
                            <a:pos x="112" y="8"/>
                          </a:cxn>
                          <a:cxn ang="0">
                            <a:pos x="90" y="3"/>
                          </a:cxn>
                          <a:cxn ang="0">
                            <a:pos x="69" y="1"/>
                          </a:cxn>
                          <a:cxn ang="0">
                            <a:pos x="59" y="1"/>
                          </a:cxn>
                          <a:cxn ang="0">
                            <a:pos x="49" y="0"/>
                          </a:cxn>
                          <a:cxn ang="0">
                            <a:pos x="38" y="1"/>
                          </a:cxn>
                          <a:cxn ang="0">
                            <a:pos x="27" y="4"/>
                          </a:cxn>
                          <a:cxn ang="0">
                            <a:pos x="17" y="7"/>
                          </a:cxn>
                          <a:cxn ang="0">
                            <a:pos x="8" y="12"/>
                          </a:cxn>
                          <a:cxn ang="0">
                            <a:pos x="0" y="16"/>
                          </a:cxn>
                          <a:cxn ang="0">
                            <a:pos x="13" y="16"/>
                          </a:cxn>
                          <a:cxn ang="0">
                            <a:pos x="26" y="16"/>
                          </a:cxn>
                          <a:cxn ang="0">
                            <a:pos x="52" y="14"/>
                          </a:cxn>
                          <a:cxn ang="0">
                            <a:pos x="64" y="15"/>
                          </a:cxn>
                          <a:cxn ang="0">
                            <a:pos x="70" y="15"/>
                          </a:cxn>
                          <a:cxn ang="0">
                            <a:pos x="75" y="16"/>
                          </a:cxn>
                          <a:cxn ang="0">
                            <a:pos x="80" y="17"/>
                          </a:cxn>
                          <a:cxn ang="0">
                            <a:pos x="85" y="19"/>
                          </a:cxn>
                          <a:cxn ang="0">
                            <a:pos x="90" y="21"/>
                          </a:cxn>
                          <a:cxn ang="0">
                            <a:pos x="94" y="24"/>
                          </a:cxn>
                          <a:cxn ang="0">
                            <a:pos x="103" y="20"/>
                          </a:cxn>
                          <a:cxn ang="0">
                            <a:pos x="112" y="17"/>
                          </a:cxn>
                          <a:cxn ang="0">
                            <a:pos x="123" y="15"/>
                          </a:cxn>
                          <a:cxn ang="0">
                            <a:pos x="133" y="15"/>
                          </a:cxn>
                        </a:cxnLst>
                        <a:rect l="0" t="0" r="r" b="b"/>
                        <a:pathLst>
                          <a:path w="133" h="24">
                            <a:moveTo>
                              <a:pt x="133" y="15"/>
                            </a:moveTo>
                            <a:lnTo>
                              <a:pt x="133" y="14"/>
                            </a:lnTo>
                            <a:lnTo>
                              <a:pt x="123" y="10"/>
                            </a:lnTo>
                            <a:lnTo>
                              <a:pt x="112" y="8"/>
                            </a:lnTo>
                            <a:lnTo>
                              <a:pt x="90" y="3"/>
                            </a:lnTo>
                            <a:lnTo>
                              <a:pt x="69" y="1"/>
                            </a:lnTo>
                            <a:lnTo>
                              <a:pt x="59" y="1"/>
                            </a:lnTo>
                            <a:lnTo>
                              <a:pt x="49" y="0"/>
                            </a:lnTo>
                            <a:lnTo>
                              <a:pt x="38" y="1"/>
                            </a:lnTo>
                            <a:lnTo>
                              <a:pt x="27" y="4"/>
                            </a:lnTo>
                            <a:lnTo>
                              <a:pt x="17" y="7"/>
                            </a:lnTo>
                            <a:lnTo>
                              <a:pt x="8" y="12"/>
                            </a:lnTo>
                            <a:lnTo>
                              <a:pt x="0" y="16"/>
                            </a:lnTo>
                            <a:lnTo>
                              <a:pt x="13" y="16"/>
                            </a:lnTo>
                            <a:lnTo>
                              <a:pt x="26" y="16"/>
                            </a:lnTo>
                            <a:lnTo>
                              <a:pt x="52" y="14"/>
                            </a:lnTo>
                            <a:lnTo>
                              <a:pt x="64" y="15"/>
                            </a:lnTo>
                            <a:lnTo>
                              <a:pt x="70" y="15"/>
                            </a:lnTo>
                            <a:lnTo>
                              <a:pt x="75" y="16"/>
                            </a:lnTo>
                            <a:lnTo>
                              <a:pt x="80" y="17"/>
                            </a:lnTo>
                            <a:lnTo>
                              <a:pt x="85" y="19"/>
                            </a:lnTo>
                            <a:lnTo>
                              <a:pt x="90" y="21"/>
                            </a:lnTo>
                            <a:lnTo>
                              <a:pt x="94" y="24"/>
                            </a:lnTo>
                            <a:lnTo>
                              <a:pt x="103" y="20"/>
                            </a:lnTo>
                            <a:lnTo>
                              <a:pt x="112" y="17"/>
                            </a:lnTo>
                            <a:lnTo>
                              <a:pt x="123" y="15"/>
                            </a:lnTo>
                            <a:lnTo>
                              <a:pt x="133" y="15"/>
                            </a:lnTo>
                            <a:close/>
                          </a:path>
                        </a:pathLst>
                      </a:custGeom>
                      <a:solidFill>
                        <a:srgbClr val="B3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5" name="Freeform 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71870" y="3721091"/>
                        <a:ext cx="238125" cy="904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0" y="2"/>
                          </a:cxn>
                          <a:cxn ang="0">
                            <a:pos x="150" y="2"/>
                          </a:cxn>
                          <a:cxn ang="0">
                            <a:pos x="141" y="23"/>
                          </a:cxn>
                          <a:cxn ang="0">
                            <a:pos x="134" y="41"/>
                          </a:cxn>
                          <a:cxn ang="0">
                            <a:pos x="130" y="47"/>
                          </a:cxn>
                          <a:cxn ang="0">
                            <a:pos x="127" y="52"/>
                          </a:cxn>
                          <a:cxn ang="0">
                            <a:pos x="125" y="56"/>
                          </a:cxn>
                          <a:cxn ang="0">
                            <a:pos x="124" y="56"/>
                          </a:cxn>
                          <a:cxn ang="0">
                            <a:pos x="123" y="56"/>
                          </a:cxn>
                          <a:cxn ang="0">
                            <a:pos x="120" y="57"/>
                          </a:cxn>
                          <a:cxn ang="0">
                            <a:pos x="114" y="56"/>
                          </a:cxn>
                          <a:cxn ang="0">
                            <a:pos x="100" y="55"/>
                          </a:cxn>
                          <a:cxn ang="0">
                            <a:pos x="81" y="51"/>
                          </a:cxn>
                          <a:cxn ang="0">
                            <a:pos x="61" y="47"/>
                          </a:cxn>
                          <a:cxn ang="0">
                            <a:pos x="42" y="42"/>
                          </a:cxn>
                          <a:cxn ang="0">
                            <a:pos x="24" y="36"/>
                          </a:cxn>
                          <a:cxn ang="0">
                            <a:pos x="16" y="34"/>
                          </a:cxn>
                          <a:cxn ang="0">
                            <a:pos x="10" y="30"/>
                          </a:cxn>
                          <a:cxn ang="0">
                            <a:pos x="5" y="27"/>
                          </a:cxn>
                          <a:cxn ang="0">
                            <a:pos x="1" y="24"/>
                          </a:cxn>
                          <a:cxn ang="0">
                            <a:pos x="0" y="23"/>
                          </a:cxn>
                          <a:cxn ang="0">
                            <a:pos x="0" y="22"/>
                          </a:cxn>
                          <a:cxn ang="0">
                            <a:pos x="0" y="20"/>
                          </a:cxn>
                          <a:cxn ang="0">
                            <a:pos x="6" y="13"/>
                          </a:cxn>
                          <a:cxn ang="0">
                            <a:pos x="18" y="0"/>
                          </a:cxn>
                          <a:cxn ang="0">
                            <a:pos x="26" y="3"/>
                          </a:cxn>
                          <a:cxn ang="0">
                            <a:pos x="35" y="6"/>
                          </a:cxn>
                          <a:cxn ang="0">
                            <a:pos x="43" y="7"/>
                          </a:cxn>
                          <a:cxn ang="0">
                            <a:pos x="51" y="8"/>
                          </a:cxn>
                          <a:cxn ang="0">
                            <a:pos x="60" y="8"/>
                          </a:cxn>
                          <a:cxn ang="0">
                            <a:pos x="68" y="7"/>
                          </a:cxn>
                          <a:cxn ang="0">
                            <a:pos x="85" y="6"/>
                          </a:cxn>
                          <a:cxn ang="0">
                            <a:pos x="101" y="2"/>
                          </a:cxn>
                          <a:cxn ang="0">
                            <a:pos x="118" y="0"/>
                          </a:cxn>
                          <a:cxn ang="0">
                            <a:pos x="126" y="0"/>
                          </a:cxn>
                          <a:cxn ang="0">
                            <a:pos x="135" y="0"/>
                          </a:cxn>
                          <a:cxn ang="0">
                            <a:pos x="142" y="0"/>
                          </a:cxn>
                          <a:cxn ang="0">
                            <a:pos x="150" y="2"/>
                          </a:cxn>
                        </a:cxnLst>
                        <a:rect l="0" t="0" r="r" b="b"/>
                        <a:pathLst>
                          <a:path w="150" h="57">
                            <a:moveTo>
                              <a:pt x="150" y="2"/>
                            </a:moveTo>
                            <a:lnTo>
                              <a:pt x="150" y="2"/>
                            </a:lnTo>
                            <a:lnTo>
                              <a:pt x="141" y="23"/>
                            </a:lnTo>
                            <a:lnTo>
                              <a:pt x="134" y="41"/>
                            </a:lnTo>
                            <a:lnTo>
                              <a:pt x="130" y="47"/>
                            </a:lnTo>
                            <a:lnTo>
                              <a:pt x="127" y="52"/>
                            </a:lnTo>
                            <a:lnTo>
                              <a:pt x="125" y="56"/>
                            </a:lnTo>
                            <a:lnTo>
                              <a:pt x="124" y="56"/>
                            </a:lnTo>
                            <a:lnTo>
                              <a:pt x="123" y="56"/>
                            </a:lnTo>
                            <a:lnTo>
                              <a:pt x="120" y="57"/>
                            </a:lnTo>
                            <a:lnTo>
                              <a:pt x="114" y="56"/>
                            </a:lnTo>
                            <a:lnTo>
                              <a:pt x="100" y="55"/>
                            </a:lnTo>
                            <a:lnTo>
                              <a:pt x="81" y="51"/>
                            </a:lnTo>
                            <a:lnTo>
                              <a:pt x="61" y="47"/>
                            </a:lnTo>
                            <a:lnTo>
                              <a:pt x="42" y="42"/>
                            </a:lnTo>
                            <a:lnTo>
                              <a:pt x="24" y="36"/>
                            </a:lnTo>
                            <a:lnTo>
                              <a:pt x="16" y="34"/>
                            </a:lnTo>
                            <a:lnTo>
                              <a:pt x="10" y="30"/>
                            </a:lnTo>
                            <a:lnTo>
                              <a:pt x="5" y="27"/>
                            </a:lnTo>
                            <a:lnTo>
                              <a:pt x="1" y="24"/>
                            </a:lnTo>
                            <a:lnTo>
                              <a:pt x="0" y="23"/>
                            </a:lnTo>
                            <a:lnTo>
                              <a:pt x="0" y="22"/>
                            </a:lnTo>
                            <a:lnTo>
                              <a:pt x="0" y="20"/>
                            </a:lnTo>
                            <a:lnTo>
                              <a:pt x="6" y="13"/>
                            </a:lnTo>
                            <a:lnTo>
                              <a:pt x="18" y="0"/>
                            </a:lnTo>
                            <a:lnTo>
                              <a:pt x="26" y="3"/>
                            </a:lnTo>
                            <a:lnTo>
                              <a:pt x="35" y="6"/>
                            </a:lnTo>
                            <a:lnTo>
                              <a:pt x="43" y="7"/>
                            </a:lnTo>
                            <a:lnTo>
                              <a:pt x="51" y="8"/>
                            </a:lnTo>
                            <a:lnTo>
                              <a:pt x="60" y="8"/>
                            </a:lnTo>
                            <a:lnTo>
                              <a:pt x="68" y="7"/>
                            </a:lnTo>
                            <a:lnTo>
                              <a:pt x="85" y="6"/>
                            </a:lnTo>
                            <a:lnTo>
                              <a:pt x="101" y="2"/>
                            </a:lnTo>
                            <a:lnTo>
                              <a:pt x="118" y="0"/>
                            </a:lnTo>
                            <a:lnTo>
                              <a:pt x="126" y="0"/>
                            </a:lnTo>
                            <a:lnTo>
                              <a:pt x="135" y="0"/>
                            </a:lnTo>
                            <a:lnTo>
                              <a:pt x="142" y="0"/>
                            </a:lnTo>
                            <a:lnTo>
                              <a:pt x="150" y="2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6" name="Freeform 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8383" y="3811578"/>
                        <a:ext cx="160338" cy="984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01" y="1"/>
                          </a:cxn>
                          <a:cxn ang="0">
                            <a:pos x="101" y="1"/>
                          </a:cxn>
                          <a:cxn ang="0">
                            <a:pos x="94" y="7"/>
                          </a:cxn>
                          <a:cxn ang="0">
                            <a:pos x="87" y="12"/>
                          </a:cxn>
                          <a:cxn ang="0">
                            <a:pos x="80" y="18"/>
                          </a:cxn>
                          <a:cxn ang="0">
                            <a:pos x="72" y="21"/>
                          </a:cxn>
                          <a:cxn ang="0">
                            <a:pos x="58" y="29"/>
                          </a:cxn>
                          <a:cxn ang="0">
                            <a:pos x="45" y="36"/>
                          </a:cxn>
                          <a:cxn ang="0">
                            <a:pos x="32" y="41"/>
                          </a:cxn>
                          <a:cxn ang="0">
                            <a:pos x="20" y="47"/>
                          </a:cxn>
                          <a:cxn ang="0">
                            <a:pos x="14" y="51"/>
                          </a:cxn>
                          <a:cxn ang="0">
                            <a:pos x="9" y="54"/>
                          </a:cxn>
                          <a:cxn ang="0">
                            <a:pos x="4" y="58"/>
                          </a:cxn>
                          <a:cxn ang="0">
                            <a:pos x="0" y="62"/>
                          </a:cxn>
                          <a:cxn ang="0">
                            <a:pos x="2" y="59"/>
                          </a:cxn>
                          <a:cxn ang="0">
                            <a:pos x="4" y="55"/>
                          </a:cxn>
                          <a:cxn ang="0">
                            <a:pos x="8" y="51"/>
                          </a:cxn>
                          <a:cxn ang="0">
                            <a:pos x="13" y="48"/>
                          </a:cxn>
                          <a:cxn ang="0">
                            <a:pos x="24" y="41"/>
                          </a:cxn>
                          <a:cxn ang="0">
                            <a:pos x="37" y="34"/>
                          </a:cxn>
                          <a:cxn ang="0">
                            <a:pos x="50" y="27"/>
                          </a:cxn>
                          <a:cxn ang="0">
                            <a:pos x="64" y="19"/>
                          </a:cxn>
                          <a:cxn ang="0">
                            <a:pos x="77" y="10"/>
                          </a:cxn>
                          <a:cxn ang="0">
                            <a:pos x="83" y="5"/>
                          </a:cxn>
                          <a:cxn ang="0">
                            <a:pos x="89" y="0"/>
                          </a:cxn>
                          <a:cxn ang="0">
                            <a:pos x="101" y="1"/>
                          </a:cxn>
                        </a:cxnLst>
                        <a:rect l="0" t="0" r="r" b="b"/>
                        <a:pathLst>
                          <a:path w="101" h="62">
                            <a:moveTo>
                              <a:pt x="101" y="1"/>
                            </a:moveTo>
                            <a:lnTo>
                              <a:pt x="101" y="1"/>
                            </a:lnTo>
                            <a:lnTo>
                              <a:pt x="94" y="7"/>
                            </a:lnTo>
                            <a:lnTo>
                              <a:pt x="87" y="12"/>
                            </a:lnTo>
                            <a:lnTo>
                              <a:pt x="80" y="18"/>
                            </a:lnTo>
                            <a:lnTo>
                              <a:pt x="72" y="21"/>
                            </a:lnTo>
                            <a:lnTo>
                              <a:pt x="58" y="29"/>
                            </a:lnTo>
                            <a:lnTo>
                              <a:pt x="45" y="36"/>
                            </a:lnTo>
                            <a:lnTo>
                              <a:pt x="32" y="41"/>
                            </a:lnTo>
                            <a:lnTo>
                              <a:pt x="20" y="47"/>
                            </a:lnTo>
                            <a:lnTo>
                              <a:pt x="14" y="51"/>
                            </a:lnTo>
                            <a:lnTo>
                              <a:pt x="9" y="54"/>
                            </a:lnTo>
                            <a:lnTo>
                              <a:pt x="4" y="58"/>
                            </a:lnTo>
                            <a:lnTo>
                              <a:pt x="0" y="62"/>
                            </a:lnTo>
                            <a:lnTo>
                              <a:pt x="2" y="59"/>
                            </a:lnTo>
                            <a:lnTo>
                              <a:pt x="4" y="55"/>
                            </a:lnTo>
                            <a:lnTo>
                              <a:pt x="8" y="51"/>
                            </a:lnTo>
                            <a:lnTo>
                              <a:pt x="13" y="48"/>
                            </a:lnTo>
                            <a:lnTo>
                              <a:pt x="24" y="41"/>
                            </a:lnTo>
                            <a:lnTo>
                              <a:pt x="37" y="34"/>
                            </a:lnTo>
                            <a:lnTo>
                              <a:pt x="50" y="27"/>
                            </a:lnTo>
                            <a:lnTo>
                              <a:pt x="64" y="19"/>
                            </a:lnTo>
                            <a:lnTo>
                              <a:pt x="77" y="10"/>
                            </a:lnTo>
                            <a:lnTo>
                              <a:pt x="83" y="5"/>
                            </a:lnTo>
                            <a:lnTo>
                              <a:pt x="89" y="0"/>
                            </a:lnTo>
                            <a:lnTo>
                              <a:pt x="101" y="1"/>
                            </a:lnTo>
                            <a:close/>
                          </a:path>
                        </a:pathLst>
                      </a:custGeom>
                      <a:solidFill>
                        <a:srgbClr val="FB9A7A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7" name="Freeform 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87733" y="3756016"/>
                        <a:ext cx="90488" cy="1095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69"/>
                          </a:cxn>
                          <a:cxn ang="0">
                            <a:pos x="0" y="69"/>
                          </a:cxn>
                          <a:cxn ang="0">
                            <a:pos x="2" y="62"/>
                          </a:cxn>
                          <a:cxn ang="0">
                            <a:pos x="5" y="56"/>
                          </a:cxn>
                          <a:cxn ang="0">
                            <a:pos x="7" y="51"/>
                          </a:cxn>
                          <a:cxn ang="0">
                            <a:pos x="11" y="45"/>
                          </a:cxn>
                          <a:cxn ang="0">
                            <a:pos x="14" y="40"/>
                          </a:cxn>
                          <a:cxn ang="0">
                            <a:pos x="19" y="35"/>
                          </a:cxn>
                          <a:cxn ang="0">
                            <a:pos x="27" y="26"/>
                          </a:cxn>
                          <a:cxn ang="0">
                            <a:pos x="43" y="13"/>
                          </a:cxn>
                          <a:cxn ang="0">
                            <a:pos x="48" y="6"/>
                          </a:cxn>
                          <a:cxn ang="0">
                            <a:pos x="50" y="3"/>
                          </a:cxn>
                          <a:cxn ang="0">
                            <a:pos x="50" y="0"/>
                          </a:cxn>
                          <a:cxn ang="0">
                            <a:pos x="52" y="3"/>
                          </a:cxn>
                          <a:cxn ang="0">
                            <a:pos x="55" y="4"/>
                          </a:cxn>
                          <a:cxn ang="0">
                            <a:pos x="57" y="6"/>
                          </a:cxn>
                          <a:cxn ang="0">
                            <a:pos x="55" y="9"/>
                          </a:cxn>
                          <a:cxn ang="0">
                            <a:pos x="52" y="13"/>
                          </a:cxn>
                          <a:cxn ang="0">
                            <a:pos x="45" y="18"/>
                          </a:cxn>
                          <a:cxn ang="0">
                            <a:pos x="30" y="31"/>
                          </a:cxn>
                          <a:cxn ang="0">
                            <a:pos x="22" y="39"/>
                          </a:cxn>
                          <a:cxn ang="0">
                            <a:pos x="13" y="47"/>
                          </a:cxn>
                          <a:cxn ang="0">
                            <a:pos x="10" y="52"/>
                          </a:cxn>
                          <a:cxn ang="0">
                            <a:pos x="7" y="58"/>
                          </a:cxn>
                          <a:cxn ang="0">
                            <a:pos x="4" y="63"/>
                          </a:cxn>
                          <a:cxn ang="0">
                            <a:pos x="0" y="69"/>
                          </a:cxn>
                        </a:cxnLst>
                        <a:rect l="0" t="0" r="r" b="b"/>
                        <a:pathLst>
                          <a:path w="57" h="69">
                            <a:moveTo>
                              <a:pt x="0" y="69"/>
                            </a:moveTo>
                            <a:lnTo>
                              <a:pt x="0" y="69"/>
                            </a:lnTo>
                            <a:lnTo>
                              <a:pt x="2" y="62"/>
                            </a:lnTo>
                            <a:lnTo>
                              <a:pt x="5" y="56"/>
                            </a:lnTo>
                            <a:lnTo>
                              <a:pt x="7" y="51"/>
                            </a:lnTo>
                            <a:lnTo>
                              <a:pt x="11" y="45"/>
                            </a:lnTo>
                            <a:lnTo>
                              <a:pt x="14" y="40"/>
                            </a:lnTo>
                            <a:lnTo>
                              <a:pt x="19" y="35"/>
                            </a:lnTo>
                            <a:lnTo>
                              <a:pt x="27" y="26"/>
                            </a:lnTo>
                            <a:lnTo>
                              <a:pt x="43" y="13"/>
                            </a:lnTo>
                            <a:lnTo>
                              <a:pt x="48" y="6"/>
                            </a:lnTo>
                            <a:lnTo>
                              <a:pt x="50" y="3"/>
                            </a:lnTo>
                            <a:lnTo>
                              <a:pt x="50" y="0"/>
                            </a:lnTo>
                            <a:lnTo>
                              <a:pt x="52" y="3"/>
                            </a:lnTo>
                            <a:lnTo>
                              <a:pt x="55" y="4"/>
                            </a:lnTo>
                            <a:lnTo>
                              <a:pt x="57" y="6"/>
                            </a:lnTo>
                            <a:lnTo>
                              <a:pt x="55" y="9"/>
                            </a:lnTo>
                            <a:lnTo>
                              <a:pt x="52" y="13"/>
                            </a:lnTo>
                            <a:lnTo>
                              <a:pt x="45" y="18"/>
                            </a:lnTo>
                            <a:lnTo>
                              <a:pt x="30" y="31"/>
                            </a:lnTo>
                            <a:lnTo>
                              <a:pt x="22" y="39"/>
                            </a:lnTo>
                            <a:lnTo>
                              <a:pt x="13" y="47"/>
                            </a:lnTo>
                            <a:lnTo>
                              <a:pt x="10" y="52"/>
                            </a:lnTo>
                            <a:lnTo>
                              <a:pt x="7" y="58"/>
                            </a:lnTo>
                            <a:lnTo>
                              <a:pt x="4" y="63"/>
                            </a:lnTo>
                            <a:lnTo>
                              <a:pt x="0" y="69"/>
                            </a:lnTo>
                            <a:close/>
                          </a:path>
                        </a:pathLst>
                      </a:custGeom>
                      <a:solidFill>
                        <a:srgbClr val="FB9A7A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8" name="Freeform 58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3549633" y="3557578"/>
                        <a:ext cx="571500" cy="4429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8" y="235"/>
                          </a:cxn>
                          <a:cxn ang="0">
                            <a:pos x="39" y="236"/>
                          </a:cxn>
                          <a:cxn ang="0">
                            <a:pos x="145" y="249"/>
                          </a:cxn>
                          <a:cxn ang="0">
                            <a:pos x="148" y="246"/>
                          </a:cxn>
                          <a:cxn ang="0">
                            <a:pos x="110" y="260"/>
                          </a:cxn>
                          <a:cxn ang="0">
                            <a:pos x="27" y="205"/>
                          </a:cxn>
                          <a:cxn ang="0">
                            <a:pos x="23" y="204"/>
                          </a:cxn>
                          <a:cxn ang="0">
                            <a:pos x="95" y="214"/>
                          </a:cxn>
                          <a:cxn ang="0">
                            <a:pos x="335" y="92"/>
                          </a:cxn>
                          <a:cxn ang="0">
                            <a:pos x="316" y="129"/>
                          </a:cxn>
                          <a:cxn ang="0">
                            <a:pos x="338" y="44"/>
                          </a:cxn>
                          <a:cxn ang="0">
                            <a:pos x="267" y="45"/>
                          </a:cxn>
                          <a:cxn ang="0">
                            <a:pos x="214" y="128"/>
                          </a:cxn>
                          <a:cxn ang="0">
                            <a:pos x="318" y="21"/>
                          </a:cxn>
                          <a:cxn ang="0">
                            <a:pos x="355" y="86"/>
                          </a:cxn>
                          <a:cxn ang="0">
                            <a:pos x="343" y="120"/>
                          </a:cxn>
                          <a:cxn ang="0">
                            <a:pos x="350" y="121"/>
                          </a:cxn>
                          <a:cxn ang="0">
                            <a:pos x="334" y="135"/>
                          </a:cxn>
                          <a:cxn ang="0">
                            <a:pos x="339" y="90"/>
                          </a:cxn>
                          <a:cxn ang="0">
                            <a:pos x="293" y="154"/>
                          </a:cxn>
                          <a:cxn ang="0">
                            <a:pos x="216" y="191"/>
                          </a:cxn>
                          <a:cxn ang="0">
                            <a:pos x="176" y="260"/>
                          </a:cxn>
                          <a:cxn ang="0">
                            <a:pos x="224" y="228"/>
                          </a:cxn>
                          <a:cxn ang="0">
                            <a:pos x="200" y="202"/>
                          </a:cxn>
                          <a:cxn ang="0">
                            <a:pos x="221" y="248"/>
                          </a:cxn>
                          <a:cxn ang="0">
                            <a:pos x="99" y="272"/>
                          </a:cxn>
                          <a:cxn ang="0">
                            <a:pos x="36" y="246"/>
                          </a:cxn>
                          <a:cxn ang="0">
                            <a:pos x="165" y="262"/>
                          </a:cxn>
                          <a:cxn ang="0">
                            <a:pos x="205" y="255"/>
                          </a:cxn>
                          <a:cxn ang="0">
                            <a:pos x="202" y="213"/>
                          </a:cxn>
                          <a:cxn ang="0">
                            <a:pos x="221" y="144"/>
                          </a:cxn>
                          <a:cxn ang="0">
                            <a:pos x="238" y="129"/>
                          </a:cxn>
                          <a:cxn ang="0">
                            <a:pos x="238" y="129"/>
                          </a:cxn>
                          <a:cxn ang="0">
                            <a:pos x="292" y="96"/>
                          </a:cxn>
                          <a:cxn ang="0">
                            <a:pos x="287" y="36"/>
                          </a:cxn>
                          <a:cxn ang="0">
                            <a:pos x="328" y="57"/>
                          </a:cxn>
                          <a:cxn ang="0">
                            <a:pos x="276" y="41"/>
                          </a:cxn>
                          <a:cxn ang="0">
                            <a:pos x="101" y="225"/>
                          </a:cxn>
                          <a:cxn ang="0">
                            <a:pos x="14" y="221"/>
                          </a:cxn>
                          <a:cxn ang="0">
                            <a:pos x="17" y="197"/>
                          </a:cxn>
                          <a:cxn ang="0">
                            <a:pos x="77" y="114"/>
                          </a:cxn>
                          <a:cxn ang="0">
                            <a:pos x="182" y="177"/>
                          </a:cxn>
                          <a:cxn ang="0">
                            <a:pos x="109" y="230"/>
                          </a:cxn>
                          <a:cxn ang="0">
                            <a:pos x="217" y="151"/>
                          </a:cxn>
                          <a:cxn ang="0">
                            <a:pos x="214" y="189"/>
                          </a:cxn>
                          <a:cxn ang="0">
                            <a:pos x="130" y="266"/>
                          </a:cxn>
                          <a:cxn ang="0">
                            <a:pos x="6" y="198"/>
                          </a:cxn>
                          <a:cxn ang="0">
                            <a:pos x="11" y="181"/>
                          </a:cxn>
                          <a:cxn ang="0">
                            <a:pos x="169" y="21"/>
                          </a:cxn>
                          <a:cxn ang="0">
                            <a:pos x="84" y="97"/>
                          </a:cxn>
                          <a:cxn ang="0">
                            <a:pos x="200" y="144"/>
                          </a:cxn>
                          <a:cxn ang="0">
                            <a:pos x="85" y="99"/>
                          </a:cxn>
                          <a:cxn ang="0">
                            <a:pos x="252" y="6"/>
                          </a:cxn>
                          <a:cxn ang="0">
                            <a:pos x="243" y="56"/>
                          </a:cxn>
                          <a:cxn ang="0">
                            <a:pos x="360" y="86"/>
                          </a:cxn>
                          <a:cxn ang="0">
                            <a:pos x="325" y="16"/>
                          </a:cxn>
                          <a:cxn ang="0">
                            <a:pos x="132" y="38"/>
                          </a:cxn>
                          <a:cxn ang="0">
                            <a:pos x="1" y="176"/>
                          </a:cxn>
                          <a:cxn ang="0">
                            <a:pos x="58" y="267"/>
                          </a:cxn>
                          <a:cxn ang="0">
                            <a:pos x="190" y="272"/>
                          </a:cxn>
                          <a:cxn ang="0">
                            <a:pos x="338" y="145"/>
                          </a:cxn>
                        </a:cxnLst>
                        <a:rect l="0" t="0" r="r" b="b"/>
                        <a:pathLst>
                          <a:path w="360" h="279">
                            <a:moveTo>
                              <a:pt x="29" y="227"/>
                            </a:moveTo>
                            <a:lnTo>
                              <a:pt x="29" y="227"/>
                            </a:lnTo>
                            <a:lnTo>
                              <a:pt x="28" y="223"/>
                            </a:lnTo>
                            <a:lnTo>
                              <a:pt x="29" y="218"/>
                            </a:lnTo>
                            <a:lnTo>
                              <a:pt x="34" y="221"/>
                            </a:lnTo>
                            <a:lnTo>
                              <a:pt x="44" y="225"/>
                            </a:lnTo>
                            <a:lnTo>
                              <a:pt x="57" y="230"/>
                            </a:lnTo>
                            <a:lnTo>
                              <a:pt x="75" y="236"/>
                            </a:lnTo>
                            <a:lnTo>
                              <a:pt x="75" y="241"/>
                            </a:lnTo>
                            <a:lnTo>
                              <a:pt x="76" y="246"/>
                            </a:lnTo>
                            <a:lnTo>
                              <a:pt x="57" y="241"/>
                            </a:lnTo>
                            <a:lnTo>
                              <a:pt x="43" y="235"/>
                            </a:lnTo>
                            <a:lnTo>
                              <a:pt x="32" y="229"/>
                            </a:lnTo>
                            <a:lnTo>
                              <a:pt x="29" y="227"/>
                            </a:lnTo>
                            <a:close/>
                            <a:moveTo>
                              <a:pt x="78" y="235"/>
                            </a:moveTo>
                            <a:lnTo>
                              <a:pt x="78" y="235"/>
                            </a:lnTo>
                            <a:lnTo>
                              <a:pt x="78" y="234"/>
                            </a:lnTo>
                            <a:lnTo>
                              <a:pt x="77" y="233"/>
                            </a:lnTo>
                            <a:lnTo>
                              <a:pt x="66" y="230"/>
                            </a:lnTo>
                            <a:lnTo>
                              <a:pt x="55" y="227"/>
                            </a:lnTo>
                            <a:lnTo>
                              <a:pt x="40" y="221"/>
                            </a:lnTo>
                            <a:lnTo>
                              <a:pt x="31" y="216"/>
                            </a:lnTo>
                            <a:lnTo>
                              <a:pt x="28" y="214"/>
                            </a:lnTo>
                            <a:lnTo>
                              <a:pt x="26" y="214"/>
                            </a:lnTo>
                            <a:lnTo>
                              <a:pt x="25" y="215"/>
                            </a:lnTo>
                            <a:lnTo>
                              <a:pt x="25" y="221"/>
                            </a:lnTo>
                            <a:lnTo>
                              <a:pt x="25" y="228"/>
                            </a:lnTo>
                            <a:lnTo>
                              <a:pt x="26" y="229"/>
                            </a:lnTo>
                            <a:lnTo>
                              <a:pt x="30" y="231"/>
                            </a:lnTo>
                            <a:lnTo>
                              <a:pt x="39" y="236"/>
                            </a:lnTo>
                            <a:lnTo>
                              <a:pt x="55" y="243"/>
                            </a:lnTo>
                            <a:lnTo>
                              <a:pt x="66" y="246"/>
                            </a:lnTo>
                            <a:lnTo>
                              <a:pt x="77" y="249"/>
                            </a:lnTo>
                            <a:lnTo>
                              <a:pt x="78" y="249"/>
                            </a:lnTo>
                            <a:lnTo>
                              <a:pt x="79" y="249"/>
                            </a:lnTo>
                            <a:lnTo>
                              <a:pt x="79" y="249"/>
                            </a:lnTo>
                            <a:lnTo>
                              <a:pt x="79" y="248"/>
                            </a:lnTo>
                            <a:lnTo>
                              <a:pt x="78" y="243"/>
                            </a:lnTo>
                            <a:lnTo>
                              <a:pt x="78" y="235"/>
                            </a:lnTo>
                            <a:close/>
                            <a:moveTo>
                              <a:pt x="99" y="243"/>
                            </a:moveTo>
                            <a:lnTo>
                              <a:pt x="99" y="243"/>
                            </a:lnTo>
                            <a:lnTo>
                              <a:pt x="119" y="244"/>
                            </a:lnTo>
                            <a:lnTo>
                              <a:pt x="133" y="244"/>
                            </a:lnTo>
                            <a:lnTo>
                              <a:pt x="146" y="243"/>
                            </a:lnTo>
                            <a:lnTo>
                              <a:pt x="145" y="249"/>
                            </a:lnTo>
                            <a:lnTo>
                              <a:pt x="145" y="258"/>
                            </a:lnTo>
                            <a:lnTo>
                              <a:pt x="132" y="258"/>
                            </a:lnTo>
                            <a:lnTo>
                              <a:pt x="123" y="258"/>
                            </a:lnTo>
                            <a:lnTo>
                              <a:pt x="112" y="258"/>
                            </a:lnTo>
                            <a:lnTo>
                              <a:pt x="111" y="257"/>
                            </a:lnTo>
                            <a:lnTo>
                              <a:pt x="107" y="256"/>
                            </a:lnTo>
                            <a:lnTo>
                              <a:pt x="106" y="254"/>
                            </a:lnTo>
                            <a:lnTo>
                              <a:pt x="103" y="251"/>
                            </a:lnTo>
                            <a:lnTo>
                              <a:pt x="101" y="248"/>
                            </a:lnTo>
                            <a:lnTo>
                              <a:pt x="99" y="243"/>
                            </a:lnTo>
                            <a:close/>
                            <a:moveTo>
                              <a:pt x="146" y="260"/>
                            </a:moveTo>
                            <a:lnTo>
                              <a:pt x="146" y="260"/>
                            </a:lnTo>
                            <a:lnTo>
                              <a:pt x="147" y="260"/>
                            </a:lnTo>
                            <a:lnTo>
                              <a:pt x="148" y="258"/>
                            </a:lnTo>
                            <a:lnTo>
                              <a:pt x="148" y="246"/>
                            </a:lnTo>
                            <a:lnTo>
                              <a:pt x="148" y="242"/>
                            </a:lnTo>
                            <a:lnTo>
                              <a:pt x="148" y="241"/>
                            </a:lnTo>
                            <a:lnTo>
                              <a:pt x="147" y="240"/>
                            </a:lnTo>
                            <a:lnTo>
                              <a:pt x="139" y="241"/>
                            </a:lnTo>
                            <a:lnTo>
                              <a:pt x="132" y="241"/>
                            </a:lnTo>
                            <a:lnTo>
                              <a:pt x="116" y="241"/>
                            </a:lnTo>
                            <a:lnTo>
                              <a:pt x="97" y="241"/>
                            </a:lnTo>
                            <a:lnTo>
                              <a:pt x="96" y="241"/>
                            </a:lnTo>
                            <a:lnTo>
                              <a:pt x="96" y="243"/>
                            </a:lnTo>
                            <a:lnTo>
                              <a:pt x="98" y="248"/>
                            </a:lnTo>
                            <a:lnTo>
                              <a:pt x="101" y="253"/>
                            </a:lnTo>
                            <a:lnTo>
                              <a:pt x="104" y="256"/>
                            </a:lnTo>
                            <a:lnTo>
                              <a:pt x="106" y="258"/>
                            </a:lnTo>
                            <a:lnTo>
                              <a:pt x="108" y="259"/>
                            </a:lnTo>
                            <a:lnTo>
                              <a:pt x="110" y="260"/>
                            </a:lnTo>
                            <a:lnTo>
                              <a:pt x="112" y="260"/>
                            </a:lnTo>
                            <a:lnTo>
                              <a:pt x="124" y="261"/>
                            </a:lnTo>
                            <a:lnTo>
                              <a:pt x="135" y="261"/>
                            </a:lnTo>
                            <a:lnTo>
                              <a:pt x="146" y="260"/>
                            </a:lnTo>
                            <a:close/>
                            <a:moveTo>
                              <a:pt x="90" y="220"/>
                            </a:moveTo>
                            <a:lnTo>
                              <a:pt x="90" y="220"/>
                            </a:lnTo>
                            <a:lnTo>
                              <a:pt x="87" y="225"/>
                            </a:lnTo>
                            <a:lnTo>
                              <a:pt x="85" y="227"/>
                            </a:lnTo>
                            <a:lnTo>
                              <a:pt x="83" y="227"/>
                            </a:lnTo>
                            <a:lnTo>
                              <a:pt x="77" y="225"/>
                            </a:lnTo>
                            <a:lnTo>
                              <a:pt x="62" y="221"/>
                            </a:lnTo>
                            <a:lnTo>
                              <a:pt x="53" y="218"/>
                            </a:lnTo>
                            <a:lnTo>
                              <a:pt x="44" y="214"/>
                            </a:lnTo>
                            <a:lnTo>
                              <a:pt x="35" y="210"/>
                            </a:lnTo>
                            <a:lnTo>
                              <a:pt x="27" y="205"/>
                            </a:lnTo>
                            <a:lnTo>
                              <a:pt x="26" y="203"/>
                            </a:lnTo>
                            <a:lnTo>
                              <a:pt x="26" y="200"/>
                            </a:lnTo>
                            <a:lnTo>
                              <a:pt x="26" y="192"/>
                            </a:lnTo>
                            <a:lnTo>
                              <a:pt x="54" y="202"/>
                            </a:lnTo>
                            <a:lnTo>
                              <a:pt x="93" y="216"/>
                            </a:lnTo>
                            <a:lnTo>
                              <a:pt x="90" y="220"/>
                            </a:lnTo>
                            <a:close/>
                            <a:moveTo>
                              <a:pt x="95" y="214"/>
                            </a:moveTo>
                            <a:lnTo>
                              <a:pt x="95" y="214"/>
                            </a:lnTo>
                            <a:lnTo>
                              <a:pt x="73" y="206"/>
                            </a:lnTo>
                            <a:lnTo>
                              <a:pt x="51" y="198"/>
                            </a:lnTo>
                            <a:lnTo>
                              <a:pt x="25" y="189"/>
                            </a:lnTo>
                            <a:lnTo>
                              <a:pt x="24" y="189"/>
                            </a:lnTo>
                            <a:lnTo>
                              <a:pt x="24" y="191"/>
                            </a:lnTo>
                            <a:lnTo>
                              <a:pt x="23" y="200"/>
                            </a:lnTo>
                            <a:lnTo>
                              <a:pt x="23" y="204"/>
                            </a:lnTo>
                            <a:lnTo>
                              <a:pt x="24" y="206"/>
                            </a:lnTo>
                            <a:lnTo>
                              <a:pt x="25" y="207"/>
                            </a:lnTo>
                            <a:lnTo>
                              <a:pt x="33" y="212"/>
                            </a:lnTo>
                            <a:lnTo>
                              <a:pt x="42" y="216"/>
                            </a:lnTo>
                            <a:lnTo>
                              <a:pt x="51" y="221"/>
                            </a:lnTo>
                            <a:lnTo>
                              <a:pt x="61" y="224"/>
                            </a:lnTo>
                            <a:lnTo>
                              <a:pt x="75" y="228"/>
                            </a:lnTo>
                            <a:lnTo>
                              <a:pt x="83" y="229"/>
                            </a:lnTo>
                            <a:lnTo>
                              <a:pt x="84" y="229"/>
                            </a:lnTo>
                            <a:lnTo>
                              <a:pt x="86" y="228"/>
                            </a:lnTo>
                            <a:lnTo>
                              <a:pt x="89" y="227"/>
                            </a:lnTo>
                            <a:lnTo>
                              <a:pt x="91" y="224"/>
                            </a:lnTo>
                            <a:lnTo>
                              <a:pt x="93" y="221"/>
                            </a:lnTo>
                            <a:lnTo>
                              <a:pt x="96" y="214"/>
                            </a:lnTo>
                            <a:lnTo>
                              <a:pt x="95" y="214"/>
                            </a:lnTo>
                            <a:close/>
                            <a:moveTo>
                              <a:pt x="75" y="107"/>
                            </a:moveTo>
                            <a:lnTo>
                              <a:pt x="75" y="107"/>
                            </a:lnTo>
                            <a:lnTo>
                              <a:pt x="76" y="107"/>
                            </a:lnTo>
                            <a:lnTo>
                              <a:pt x="75" y="107"/>
                            </a:lnTo>
                            <a:close/>
                            <a:moveTo>
                              <a:pt x="354" y="94"/>
                            </a:moveTo>
                            <a:lnTo>
                              <a:pt x="354" y="94"/>
                            </a:lnTo>
                            <a:lnTo>
                              <a:pt x="353" y="90"/>
                            </a:lnTo>
                            <a:lnTo>
                              <a:pt x="352" y="85"/>
                            </a:lnTo>
                            <a:lnTo>
                              <a:pt x="350" y="84"/>
                            </a:lnTo>
                            <a:lnTo>
                              <a:pt x="348" y="82"/>
                            </a:lnTo>
                            <a:lnTo>
                              <a:pt x="347" y="82"/>
                            </a:lnTo>
                            <a:lnTo>
                              <a:pt x="344" y="82"/>
                            </a:lnTo>
                            <a:lnTo>
                              <a:pt x="341" y="85"/>
                            </a:lnTo>
                            <a:lnTo>
                              <a:pt x="338" y="89"/>
                            </a:lnTo>
                            <a:lnTo>
                              <a:pt x="335" y="92"/>
                            </a:lnTo>
                            <a:lnTo>
                              <a:pt x="334" y="96"/>
                            </a:lnTo>
                            <a:lnTo>
                              <a:pt x="332" y="100"/>
                            </a:lnTo>
                            <a:lnTo>
                              <a:pt x="329" y="111"/>
                            </a:lnTo>
                            <a:lnTo>
                              <a:pt x="327" y="119"/>
                            </a:lnTo>
                            <a:lnTo>
                              <a:pt x="324" y="128"/>
                            </a:lnTo>
                            <a:lnTo>
                              <a:pt x="321" y="134"/>
                            </a:lnTo>
                            <a:lnTo>
                              <a:pt x="320" y="137"/>
                            </a:lnTo>
                            <a:lnTo>
                              <a:pt x="318" y="140"/>
                            </a:lnTo>
                            <a:lnTo>
                              <a:pt x="317" y="140"/>
                            </a:lnTo>
                            <a:lnTo>
                              <a:pt x="318" y="133"/>
                            </a:lnTo>
                            <a:lnTo>
                              <a:pt x="319" y="130"/>
                            </a:lnTo>
                            <a:lnTo>
                              <a:pt x="318" y="129"/>
                            </a:lnTo>
                            <a:lnTo>
                              <a:pt x="318" y="129"/>
                            </a:lnTo>
                            <a:lnTo>
                              <a:pt x="317" y="129"/>
                            </a:lnTo>
                            <a:lnTo>
                              <a:pt x="316" y="129"/>
                            </a:lnTo>
                            <a:lnTo>
                              <a:pt x="308" y="137"/>
                            </a:lnTo>
                            <a:lnTo>
                              <a:pt x="298" y="146"/>
                            </a:lnTo>
                            <a:lnTo>
                              <a:pt x="298" y="132"/>
                            </a:lnTo>
                            <a:lnTo>
                              <a:pt x="298" y="120"/>
                            </a:lnTo>
                            <a:lnTo>
                              <a:pt x="298" y="111"/>
                            </a:lnTo>
                            <a:lnTo>
                              <a:pt x="297" y="103"/>
                            </a:lnTo>
                            <a:lnTo>
                              <a:pt x="295" y="93"/>
                            </a:lnTo>
                            <a:lnTo>
                              <a:pt x="293" y="90"/>
                            </a:lnTo>
                            <a:lnTo>
                              <a:pt x="314" y="72"/>
                            </a:lnTo>
                            <a:lnTo>
                              <a:pt x="325" y="62"/>
                            </a:lnTo>
                            <a:lnTo>
                              <a:pt x="329" y="59"/>
                            </a:lnTo>
                            <a:lnTo>
                              <a:pt x="333" y="54"/>
                            </a:lnTo>
                            <a:lnTo>
                              <a:pt x="335" y="51"/>
                            </a:lnTo>
                            <a:lnTo>
                              <a:pt x="337" y="48"/>
                            </a:lnTo>
                            <a:lnTo>
                              <a:pt x="338" y="44"/>
                            </a:lnTo>
                            <a:lnTo>
                              <a:pt x="338" y="41"/>
                            </a:lnTo>
                            <a:lnTo>
                              <a:pt x="338" y="39"/>
                            </a:lnTo>
                            <a:lnTo>
                              <a:pt x="336" y="38"/>
                            </a:lnTo>
                            <a:lnTo>
                              <a:pt x="334" y="35"/>
                            </a:lnTo>
                            <a:lnTo>
                              <a:pt x="330" y="32"/>
                            </a:lnTo>
                            <a:lnTo>
                              <a:pt x="325" y="31"/>
                            </a:lnTo>
                            <a:lnTo>
                              <a:pt x="320" y="29"/>
                            </a:lnTo>
                            <a:lnTo>
                              <a:pt x="316" y="28"/>
                            </a:lnTo>
                            <a:lnTo>
                              <a:pt x="309" y="27"/>
                            </a:lnTo>
                            <a:lnTo>
                              <a:pt x="304" y="27"/>
                            </a:lnTo>
                            <a:lnTo>
                              <a:pt x="297" y="29"/>
                            </a:lnTo>
                            <a:lnTo>
                              <a:pt x="289" y="32"/>
                            </a:lnTo>
                            <a:lnTo>
                              <a:pt x="281" y="36"/>
                            </a:lnTo>
                            <a:lnTo>
                              <a:pt x="274" y="40"/>
                            </a:lnTo>
                            <a:lnTo>
                              <a:pt x="267" y="45"/>
                            </a:lnTo>
                            <a:lnTo>
                              <a:pt x="260" y="50"/>
                            </a:lnTo>
                            <a:lnTo>
                              <a:pt x="255" y="56"/>
                            </a:lnTo>
                            <a:lnTo>
                              <a:pt x="252" y="59"/>
                            </a:lnTo>
                            <a:lnTo>
                              <a:pt x="250" y="62"/>
                            </a:lnTo>
                            <a:lnTo>
                              <a:pt x="245" y="71"/>
                            </a:lnTo>
                            <a:lnTo>
                              <a:pt x="240" y="82"/>
                            </a:lnTo>
                            <a:lnTo>
                              <a:pt x="234" y="95"/>
                            </a:lnTo>
                            <a:lnTo>
                              <a:pt x="226" y="120"/>
                            </a:lnTo>
                            <a:lnTo>
                              <a:pt x="220" y="140"/>
                            </a:lnTo>
                            <a:lnTo>
                              <a:pt x="218" y="146"/>
                            </a:lnTo>
                            <a:lnTo>
                              <a:pt x="207" y="155"/>
                            </a:lnTo>
                            <a:lnTo>
                              <a:pt x="203" y="146"/>
                            </a:lnTo>
                            <a:lnTo>
                              <a:pt x="205" y="144"/>
                            </a:lnTo>
                            <a:lnTo>
                              <a:pt x="208" y="139"/>
                            </a:lnTo>
                            <a:lnTo>
                              <a:pt x="214" y="128"/>
                            </a:lnTo>
                            <a:lnTo>
                              <a:pt x="221" y="112"/>
                            </a:lnTo>
                            <a:lnTo>
                              <a:pt x="229" y="91"/>
                            </a:lnTo>
                            <a:lnTo>
                              <a:pt x="241" y="64"/>
                            </a:lnTo>
                            <a:lnTo>
                              <a:pt x="245" y="57"/>
                            </a:lnTo>
                            <a:lnTo>
                              <a:pt x="252" y="50"/>
                            </a:lnTo>
                            <a:lnTo>
                              <a:pt x="260" y="41"/>
                            </a:lnTo>
                            <a:lnTo>
                              <a:pt x="265" y="38"/>
                            </a:lnTo>
                            <a:lnTo>
                              <a:pt x="271" y="34"/>
                            </a:lnTo>
                            <a:lnTo>
                              <a:pt x="276" y="31"/>
                            </a:lnTo>
                            <a:lnTo>
                              <a:pt x="283" y="27"/>
                            </a:lnTo>
                            <a:lnTo>
                              <a:pt x="290" y="24"/>
                            </a:lnTo>
                            <a:lnTo>
                              <a:pt x="297" y="22"/>
                            </a:lnTo>
                            <a:lnTo>
                              <a:pt x="304" y="21"/>
                            </a:lnTo>
                            <a:lnTo>
                              <a:pt x="311" y="21"/>
                            </a:lnTo>
                            <a:lnTo>
                              <a:pt x="318" y="21"/>
                            </a:lnTo>
                            <a:lnTo>
                              <a:pt x="326" y="22"/>
                            </a:lnTo>
                            <a:lnTo>
                              <a:pt x="335" y="26"/>
                            </a:lnTo>
                            <a:lnTo>
                              <a:pt x="343" y="29"/>
                            </a:lnTo>
                            <a:lnTo>
                              <a:pt x="347" y="32"/>
                            </a:lnTo>
                            <a:lnTo>
                              <a:pt x="349" y="36"/>
                            </a:lnTo>
                            <a:lnTo>
                              <a:pt x="351" y="40"/>
                            </a:lnTo>
                            <a:lnTo>
                              <a:pt x="352" y="45"/>
                            </a:lnTo>
                            <a:lnTo>
                              <a:pt x="353" y="50"/>
                            </a:lnTo>
                            <a:lnTo>
                              <a:pt x="353" y="55"/>
                            </a:lnTo>
                            <a:lnTo>
                              <a:pt x="354" y="66"/>
                            </a:lnTo>
                            <a:lnTo>
                              <a:pt x="354" y="72"/>
                            </a:lnTo>
                            <a:lnTo>
                              <a:pt x="354" y="77"/>
                            </a:lnTo>
                            <a:lnTo>
                              <a:pt x="354" y="78"/>
                            </a:lnTo>
                            <a:lnTo>
                              <a:pt x="354" y="80"/>
                            </a:lnTo>
                            <a:lnTo>
                              <a:pt x="355" y="86"/>
                            </a:lnTo>
                            <a:lnTo>
                              <a:pt x="354" y="94"/>
                            </a:lnTo>
                            <a:close/>
                            <a:moveTo>
                              <a:pt x="332" y="112"/>
                            </a:moveTo>
                            <a:lnTo>
                              <a:pt x="332" y="112"/>
                            </a:lnTo>
                            <a:lnTo>
                              <a:pt x="334" y="105"/>
                            </a:lnTo>
                            <a:lnTo>
                              <a:pt x="336" y="99"/>
                            </a:lnTo>
                            <a:lnTo>
                              <a:pt x="339" y="96"/>
                            </a:lnTo>
                            <a:lnTo>
                              <a:pt x="340" y="95"/>
                            </a:lnTo>
                            <a:lnTo>
                              <a:pt x="341" y="95"/>
                            </a:lnTo>
                            <a:lnTo>
                              <a:pt x="342" y="96"/>
                            </a:lnTo>
                            <a:lnTo>
                              <a:pt x="343" y="96"/>
                            </a:lnTo>
                            <a:lnTo>
                              <a:pt x="344" y="99"/>
                            </a:lnTo>
                            <a:lnTo>
                              <a:pt x="345" y="103"/>
                            </a:lnTo>
                            <a:lnTo>
                              <a:pt x="345" y="109"/>
                            </a:lnTo>
                            <a:lnTo>
                              <a:pt x="345" y="115"/>
                            </a:lnTo>
                            <a:lnTo>
                              <a:pt x="343" y="120"/>
                            </a:lnTo>
                            <a:lnTo>
                              <a:pt x="341" y="125"/>
                            </a:lnTo>
                            <a:lnTo>
                              <a:pt x="339" y="129"/>
                            </a:lnTo>
                            <a:lnTo>
                              <a:pt x="337" y="131"/>
                            </a:lnTo>
                            <a:lnTo>
                              <a:pt x="336" y="132"/>
                            </a:lnTo>
                            <a:lnTo>
                              <a:pt x="335" y="132"/>
                            </a:lnTo>
                            <a:lnTo>
                              <a:pt x="334" y="131"/>
                            </a:lnTo>
                            <a:lnTo>
                              <a:pt x="333" y="130"/>
                            </a:lnTo>
                            <a:lnTo>
                              <a:pt x="332" y="126"/>
                            </a:lnTo>
                            <a:lnTo>
                              <a:pt x="331" y="120"/>
                            </a:lnTo>
                            <a:lnTo>
                              <a:pt x="332" y="112"/>
                            </a:lnTo>
                            <a:close/>
                            <a:moveTo>
                              <a:pt x="352" y="102"/>
                            </a:moveTo>
                            <a:lnTo>
                              <a:pt x="352" y="102"/>
                            </a:lnTo>
                            <a:lnTo>
                              <a:pt x="352" y="109"/>
                            </a:lnTo>
                            <a:lnTo>
                              <a:pt x="351" y="115"/>
                            </a:lnTo>
                            <a:lnTo>
                              <a:pt x="350" y="121"/>
                            </a:lnTo>
                            <a:lnTo>
                              <a:pt x="348" y="127"/>
                            </a:lnTo>
                            <a:lnTo>
                              <a:pt x="346" y="131"/>
                            </a:lnTo>
                            <a:lnTo>
                              <a:pt x="343" y="135"/>
                            </a:lnTo>
                            <a:lnTo>
                              <a:pt x="340" y="138"/>
                            </a:lnTo>
                            <a:lnTo>
                              <a:pt x="337" y="140"/>
                            </a:lnTo>
                            <a:lnTo>
                              <a:pt x="332" y="140"/>
                            </a:lnTo>
                            <a:lnTo>
                              <a:pt x="326" y="141"/>
                            </a:lnTo>
                            <a:lnTo>
                              <a:pt x="320" y="140"/>
                            </a:lnTo>
                            <a:lnTo>
                              <a:pt x="323" y="137"/>
                            </a:lnTo>
                            <a:lnTo>
                              <a:pt x="325" y="133"/>
                            </a:lnTo>
                            <a:lnTo>
                              <a:pt x="329" y="124"/>
                            </a:lnTo>
                            <a:lnTo>
                              <a:pt x="329" y="128"/>
                            </a:lnTo>
                            <a:lnTo>
                              <a:pt x="330" y="131"/>
                            </a:lnTo>
                            <a:lnTo>
                              <a:pt x="332" y="133"/>
                            </a:lnTo>
                            <a:lnTo>
                              <a:pt x="334" y="135"/>
                            </a:lnTo>
                            <a:lnTo>
                              <a:pt x="336" y="135"/>
                            </a:lnTo>
                            <a:lnTo>
                              <a:pt x="338" y="133"/>
                            </a:lnTo>
                            <a:lnTo>
                              <a:pt x="341" y="131"/>
                            </a:lnTo>
                            <a:lnTo>
                              <a:pt x="343" y="127"/>
                            </a:lnTo>
                            <a:lnTo>
                              <a:pt x="346" y="122"/>
                            </a:lnTo>
                            <a:lnTo>
                              <a:pt x="347" y="115"/>
                            </a:lnTo>
                            <a:lnTo>
                              <a:pt x="348" y="107"/>
                            </a:lnTo>
                            <a:lnTo>
                              <a:pt x="348" y="99"/>
                            </a:lnTo>
                            <a:lnTo>
                              <a:pt x="347" y="97"/>
                            </a:lnTo>
                            <a:lnTo>
                              <a:pt x="345" y="95"/>
                            </a:lnTo>
                            <a:lnTo>
                              <a:pt x="343" y="93"/>
                            </a:lnTo>
                            <a:lnTo>
                              <a:pt x="341" y="92"/>
                            </a:lnTo>
                            <a:lnTo>
                              <a:pt x="339" y="92"/>
                            </a:lnTo>
                            <a:lnTo>
                              <a:pt x="338" y="94"/>
                            </a:lnTo>
                            <a:lnTo>
                              <a:pt x="339" y="90"/>
                            </a:lnTo>
                            <a:lnTo>
                              <a:pt x="342" y="87"/>
                            </a:lnTo>
                            <a:lnTo>
                              <a:pt x="345" y="85"/>
                            </a:lnTo>
                            <a:lnTo>
                              <a:pt x="348" y="85"/>
                            </a:lnTo>
                            <a:lnTo>
                              <a:pt x="349" y="85"/>
                            </a:lnTo>
                            <a:lnTo>
                              <a:pt x="350" y="88"/>
                            </a:lnTo>
                            <a:lnTo>
                              <a:pt x="352" y="92"/>
                            </a:lnTo>
                            <a:lnTo>
                              <a:pt x="352" y="100"/>
                            </a:lnTo>
                            <a:lnTo>
                              <a:pt x="352" y="102"/>
                            </a:lnTo>
                            <a:close/>
                            <a:moveTo>
                              <a:pt x="312" y="144"/>
                            </a:moveTo>
                            <a:lnTo>
                              <a:pt x="229" y="216"/>
                            </a:lnTo>
                            <a:lnTo>
                              <a:pt x="229" y="213"/>
                            </a:lnTo>
                            <a:lnTo>
                              <a:pt x="231" y="209"/>
                            </a:lnTo>
                            <a:lnTo>
                              <a:pt x="231" y="207"/>
                            </a:lnTo>
                            <a:lnTo>
                              <a:pt x="267" y="177"/>
                            </a:lnTo>
                            <a:lnTo>
                              <a:pt x="293" y="154"/>
                            </a:lnTo>
                            <a:lnTo>
                              <a:pt x="306" y="144"/>
                            </a:lnTo>
                            <a:lnTo>
                              <a:pt x="316" y="133"/>
                            </a:lnTo>
                            <a:lnTo>
                              <a:pt x="315" y="138"/>
                            </a:lnTo>
                            <a:lnTo>
                              <a:pt x="312" y="144"/>
                            </a:lnTo>
                            <a:close/>
                            <a:moveTo>
                              <a:pt x="228" y="209"/>
                            </a:moveTo>
                            <a:lnTo>
                              <a:pt x="228" y="209"/>
                            </a:lnTo>
                            <a:lnTo>
                              <a:pt x="224" y="204"/>
                            </a:lnTo>
                            <a:lnTo>
                              <a:pt x="222" y="202"/>
                            </a:lnTo>
                            <a:lnTo>
                              <a:pt x="220" y="200"/>
                            </a:lnTo>
                            <a:lnTo>
                              <a:pt x="217" y="198"/>
                            </a:lnTo>
                            <a:lnTo>
                              <a:pt x="214" y="197"/>
                            </a:lnTo>
                            <a:lnTo>
                              <a:pt x="210" y="197"/>
                            </a:lnTo>
                            <a:lnTo>
                              <a:pt x="206" y="196"/>
                            </a:lnTo>
                            <a:lnTo>
                              <a:pt x="211" y="193"/>
                            </a:lnTo>
                            <a:lnTo>
                              <a:pt x="216" y="191"/>
                            </a:lnTo>
                            <a:lnTo>
                              <a:pt x="220" y="191"/>
                            </a:lnTo>
                            <a:lnTo>
                              <a:pt x="222" y="192"/>
                            </a:lnTo>
                            <a:lnTo>
                              <a:pt x="224" y="193"/>
                            </a:lnTo>
                            <a:lnTo>
                              <a:pt x="226" y="196"/>
                            </a:lnTo>
                            <a:lnTo>
                              <a:pt x="228" y="200"/>
                            </a:lnTo>
                            <a:lnTo>
                              <a:pt x="228" y="204"/>
                            </a:lnTo>
                            <a:lnTo>
                              <a:pt x="228" y="209"/>
                            </a:lnTo>
                            <a:close/>
                            <a:moveTo>
                              <a:pt x="203" y="264"/>
                            </a:moveTo>
                            <a:lnTo>
                              <a:pt x="203" y="264"/>
                            </a:lnTo>
                            <a:lnTo>
                              <a:pt x="198" y="265"/>
                            </a:lnTo>
                            <a:lnTo>
                              <a:pt x="190" y="266"/>
                            </a:lnTo>
                            <a:lnTo>
                              <a:pt x="181" y="266"/>
                            </a:lnTo>
                            <a:lnTo>
                              <a:pt x="172" y="266"/>
                            </a:lnTo>
                            <a:lnTo>
                              <a:pt x="174" y="263"/>
                            </a:lnTo>
                            <a:lnTo>
                              <a:pt x="176" y="260"/>
                            </a:lnTo>
                            <a:lnTo>
                              <a:pt x="178" y="253"/>
                            </a:lnTo>
                            <a:lnTo>
                              <a:pt x="180" y="256"/>
                            </a:lnTo>
                            <a:lnTo>
                              <a:pt x="183" y="258"/>
                            </a:lnTo>
                            <a:lnTo>
                              <a:pt x="185" y="260"/>
                            </a:lnTo>
                            <a:lnTo>
                              <a:pt x="188" y="260"/>
                            </a:lnTo>
                            <a:lnTo>
                              <a:pt x="192" y="261"/>
                            </a:lnTo>
                            <a:lnTo>
                              <a:pt x="195" y="261"/>
                            </a:lnTo>
                            <a:lnTo>
                              <a:pt x="201" y="260"/>
                            </a:lnTo>
                            <a:lnTo>
                              <a:pt x="206" y="257"/>
                            </a:lnTo>
                            <a:lnTo>
                              <a:pt x="211" y="253"/>
                            </a:lnTo>
                            <a:lnTo>
                              <a:pt x="216" y="248"/>
                            </a:lnTo>
                            <a:lnTo>
                              <a:pt x="219" y="243"/>
                            </a:lnTo>
                            <a:lnTo>
                              <a:pt x="221" y="238"/>
                            </a:lnTo>
                            <a:lnTo>
                              <a:pt x="223" y="233"/>
                            </a:lnTo>
                            <a:lnTo>
                              <a:pt x="224" y="228"/>
                            </a:lnTo>
                            <a:lnTo>
                              <a:pt x="223" y="224"/>
                            </a:lnTo>
                            <a:lnTo>
                              <a:pt x="222" y="220"/>
                            </a:lnTo>
                            <a:lnTo>
                              <a:pt x="220" y="216"/>
                            </a:lnTo>
                            <a:lnTo>
                              <a:pt x="217" y="213"/>
                            </a:lnTo>
                            <a:lnTo>
                              <a:pt x="215" y="211"/>
                            </a:lnTo>
                            <a:lnTo>
                              <a:pt x="211" y="210"/>
                            </a:lnTo>
                            <a:lnTo>
                              <a:pt x="208" y="210"/>
                            </a:lnTo>
                            <a:lnTo>
                              <a:pt x="204" y="210"/>
                            </a:lnTo>
                            <a:lnTo>
                              <a:pt x="201" y="211"/>
                            </a:lnTo>
                            <a:lnTo>
                              <a:pt x="197" y="212"/>
                            </a:lnTo>
                            <a:lnTo>
                              <a:pt x="194" y="214"/>
                            </a:lnTo>
                            <a:lnTo>
                              <a:pt x="190" y="216"/>
                            </a:lnTo>
                            <a:lnTo>
                              <a:pt x="194" y="211"/>
                            </a:lnTo>
                            <a:lnTo>
                              <a:pt x="197" y="206"/>
                            </a:lnTo>
                            <a:lnTo>
                              <a:pt x="200" y="202"/>
                            </a:lnTo>
                            <a:lnTo>
                              <a:pt x="203" y="198"/>
                            </a:lnTo>
                            <a:lnTo>
                              <a:pt x="206" y="198"/>
                            </a:lnTo>
                            <a:lnTo>
                              <a:pt x="210" y="199"/>
                            </a:lnTo>
                            <a:lnTo>
                              <a:pt x="213" y="200"/>
                            </a:lnTo>
                            <a:lnTo>
                              <a:pt x="216" y="201"/>
                            </a:lnTo>
                            <a:lnTo>
                              <a:pt x="220" y="204"/>
                            </a:lnTo>
                            <a:lnTo>
                              <a:pt x="223" y="207"/>
                            </a:lnTo>
                            <a:lnTo>
                              <a:pt x="226" y="211"/>
                            </a:lnTo>
                            <a:lnTo>
                              <a:pt x="226" y="214"/>
                            </a:lnTo>
                            <a:lnTo>
                              <a:pt x="228" y="219"/>
                            </a:lnTo>
                            <a:lnTo>
                              <a:pt x="228" y="220"/>
                            </a:lnTo>
                            <a:lnTo>
                              <a:pt x="228" y="227"/>
                            </a:lnTo>
                            <a:lnTo>
                              <a:pt x="226" y="235"/>
                            </a:lnTo>
                            <a:lnTo>
                              <a:pt x="224" y="242"/>
                            </a:lnTo>
                            <a:lnTo>
                              <a:pt x="221" y="248"/>
                            </a:lnTo>
                            <a:lnTo>
                              <a:pt x="217" y="253"/>
                            </a:lnTo>
                            <a:lnTo>
                              <a:pt x="213" y="258"/>
                            </a:lnTo>
                            <a:lnTo>
                              <a:pt x="208" y="262"/>
                            </a:lnTo>
                            <a:lnTo>
                              <a:pt x="203" y="264"/>
                            </a:lnTo>
                            <a:close/>
                            <a:moveTo>
                              <a:pt x="169" y="265"/>
                            </a:moveTo>
                            <a:lnTo>
                              <a:pt x="169" y="265"/>
                            </a:lnTo>
                            <a:lnTo>
                              <a:pt x="168" y="265"/>
                            </a:lnTo>
                            <a:lnTo>
                              <a:pt x="160" y="268"/>
                            </a:lnTo>
                            <a:lnTo>
                              <a:pt x="152" y="271"/>
                            </a:lnTo>
                            <a:lnTo>
                              <a:pt x="144" y="272"/>
                            </a:lnTo>
                            <a:lnTo>
                              <a:pt x="135" y="273"/>
                            </a:lnTo>
                            <a:lnTo>
                              <a:pt x="127" y="274"/>
                            </a:lnTo>
                            <a:lnTo>
                              <a:pt x="118" y="274"/>
                            </a:lnTo>
                            <a:lnTo>
                              <a:pt x="109" y="273"/>
                            </a:lnTo>
                            <a:lnTo>
                              <a:pt x="99" y="272"/>
                            </a:lnTo>
                            <a:lnTo>
                              <a:pt x="89" y="270"/>
                            </a:lnTo>
                            <a:lnTo>
                              <a:pt x="79" y="267"/>
                            </a:lnTo>
                            <a:lnTo>
                              <a:pt x="69" y="265"/>
                            </a:lnTo>
                            <a:lnTo>
                              <a:pt x="59" y="262"/>
                            </a:lnTo>
                            <a:lnTo>
                              <a:pt x="50" y="258"/>
                            </a:lnTo>
                            <a:lnTo>
                              <a:pt x="41" y="255"/>
                            </a:lnTo>
                            <a:lnTo>
                              <a:pt x="33" y="250"/>
                            </a:lnTo>
                            <a:lnTo>
                              <a:pt x="25" y="246"/>
                            </a:lnTo>
                            <a:lnTo>
                              <a:pt x="20" y="241"/>
                            </a:lnTo>
                            <a:lnTo>
                              <a:pt x="14" y="235"/>
                            </a:lnTo>
                            <a:lnTo>
                              <a:pt x="11" y="229"/>
                            </a:lnTo>
                            <a:lnTo>
                              <a:pt x="11" y="228"/>
                            </a:lnTo>
                            <a:lnTo>
                              <a:pt x="18" y="235"/>
                            </a:lnTo>
                            <a:lnTo>
                              <a:pt x="26" y="241"/>
                            </a:lnTo>
                            <a:lnTo>
                              <a:pt x="36" y="246"/>
                            </a:lnTo>
                            <a:lnTo>
                              <a:pt x="45" y="251"/>
                            </a:lnTo>
                            <a:lnTo>
                              <a:pt x="54" y="255"/>
                            </a:lnTo>
                            <a:lnTo>
                              <a:pt x="64" y="258"/>
                            </a:lnTo>
                            <a:lnTo>
                              <a:pt x="74" y="261"/>
                            </a:lnTo>
                            <a:lnTo>
                              <a:pt x="84" y="264"/>
                            </a:lnTo>
                            <a:lnTo>
                              <a:pt x="94" y="266"/>
                            </a:lnTo>
                            <a:lnTo>
                              <a:pt x="103" y="267"/>
                            </a:lnTo>
                            <a:lnTo>
                              <a:pt x="113" y="267"/>
                            </a:lnTo>
                            <a:lnTo>
                              <a:pt x="122" y="268"/>
                            </a:lnTo>
                            <a:lnTo>
                              <a:pt x="131" y="268"/>
                            </a:lnTo>
                            <a:lnTo>
                              <a:pt x="139" y="267"/>
                            </a:lnTo>
                            <a:lnTo>
                              <a:pt x="147" y="267"/>
                            </a:lnTo>
                            <a:lnTo>
                              <a:pt x="154" y="266"/>
                            </a:lnTo>
                            <a:lnTo>
                              <a:pt x="159" y="264"/>
                            </a:lnTo>
                            <a:lnTo>
                              <a:pt x="165" y="262"/>
                            </a:lnTo>
                            <a:lnTo>
                              <a:pt x="173" y="259"/>
                            </a:lnTo>
                            <a:lnTo>
                              <a:pt x="171" y="262"/>
                            </a:lnTo>
                            <a:lnTo>
                              <a:pt x="169" y="265"/>
                            </a:lnTo>
                            <a:close/>
                            <a:moveTo>
                              <a:pt x="216" y="215"/>
                            </a:moveTo>
                            <a:lnTo>
                              <a:pt x="216" y="215"/>
                            </a:lnTo>
                            <a:lnTo>
                              <a:pt x="218" y="218"/>
                            </a:lnTo>
                            <a:lnTo>
                              <a:pt x="220" y="221"/>
                            </a:lnTo>
                            <a:lnTo>
                              <a:pt x="220" y="225"/>
                            </a:lnTo>
                            <a:lnTo>
                              <a:pt x="221" y="228"/>
                            </a:lnTo>
                            <a:lnTo>
                              <a:pt x="220" y="233"/>
                            </a:lnTo>
                            <a:lnTo>
                              <a:pt x="219" y="237"/>
                            </a:lnTo>
                            <a:lnTo>
                              <a:pt x="217" y="242"/>
                            </a:lnTo>
                            <a:lnTo>
                              <a:pt x="214" y="246"/>
                            </a:lnTo>
                            <a:lnTo>
                              <a:pt x="210" y="250"/>
                            </a:lnTo>
                            <a:lnTo>
                              <a:pt x="205" y="255"/>
                            </a:lnTo>
                            <a:lnTo>
                              <a:pt x="200" y="257"/>
                            </a:lnTo>
                            <a:lnTo>
                              <a:pt x="195" y="258"/>
                            </a:lnTo>
                            <a:lnTo>
                              <a:pt x="192" y="258"/>
                            </a:lnTo>
                            <a:lnTo>
                              <a:pt x="189" y="258"/>
                            </a:lnTo>
                            <a:lnTo>
                              <a:pt x="187" y="257"/>
                            </a:lnTo>
                            <a:lnTo>
                              <a:pt x="184" y="256"/>
                            </a:lnTo>
                            <a:lnTo>
                              <a:pt x="181" y="253"/>
                            </a:lnTo>
                            <a:lnTo>
                              <a:pt x="179" y="249"/>
                            </a:lnTo>
                            <a:lnTo>
                              <a:pt x="181" y="244"/>
                            </a:lnTo>
                            <a:lnTo>
                              <a:pt x="183" y="234"/>
                            </a:lnTo>
                            <a:lnTo>
                              <a:pt x="187" y="223"/>
                            </a:lnTo>
                            <a:lnTo>
                              <a:pt x="190" y="220"/>
                            </a:lnTo>
                            <a:lnTo>
                              <a:pt x="195" y="216"/>
                            </a:lnTo>
                            <a:lnTo>
                              <a:pt x="198" y="214"/>
                            </a:lnTo>
                            <a:lnTo>
                              <a:pt x="202" y="213"/>
                            </a:lnTo>
                            <a:lnTo>
                              <a:pt x="206" y="213"/>
                            </a:lnTo>
                            <a:lnTo>
                              <a:pt x="209" y="213"/>
                            </a:lnTo>
                            <a:lnTo>
                              <a:pt x="213" y="213"/>
                            </a:lnTo>
                            <a:lnTo>
                              <a:pt x="216" y="215"/>
                            </a:lnTo>
                            <a:close/>
                            <a:moveTo>
                              <a:pt x="286" y="92"/>
                            </a:moveTo>
                            <a:lnTo>
                              <a:pt x="286" y="92"/>
                            </a:lnTo>
                            <a:lnTo>
                              <a:pt x="256" y="115"/>
                            </a:lnTo>
                            <a:lnTo>
                              <a:pt x="248" y="114"/>
                            </a:lnTo>
                            <a:lnTo>
                              <a:pt x="243" y="115"/>
                            </a:lnTo>
                            <a:lnTo>
                              <a:pt x="238" y="115"/>
                            </a:lnTo>
                            <a:lnTo>
                              <a:pt x="237" y="116"/>
                            </a:lnTo>
                            <a:lnTo>
                              <a:pt x="236" y="121"/>
                            </a:lnTo>
                            <a:lnTo>
                              <a:pt x="235" y="126"/>
                            </a:lnTo>
                            <a:lnTo>
                              <a:pt x="235" y="132"/>
                            </a:lnTo>
                            <a:lnTo>
                              <a:pt x="221" y="144"/>
                            </a:lnTo>
                            <a:lnTo>
                              <a:pt x="222" y="140"/>
                            </a:lnTo>
                            <a:lnTo>
                              <a:pt x="228" y="122"/>
                            </a:lnTo>
                            <a:lnTo>
                              <a:pt x="237" y="96"/>
                            </a:lnTo>
                            <a:lnTo>
                              <a:pt x="242" y="84"/>
                            </a:lnTo>
                            <a:lnTo>
                              <a:pt x="247" y="73"/>
                            </a:lnTo>
                            <a:lnTo>
                              <a:pt x="252" y="63"/>
                            </a:lnTo>
                            <a:lnTo>
                              <a:pt x="254" y="60"/>
                            </a:lnTo>
                            <a:lnTo>
                              <a:pt x="257" y="57"/>
                            </a:lnTo>
                            <a:lnTo>
                              <a:pt x="263" y="52"/>
                            </a:lnTo>
                            <a:lnTo>
                              <a:pt x="270" y="45"/>
                            </a:lnTo>
                            <a:lnTo>
                              <a:pt x="272" y="51"/>
                            </a:lnTo>
                            <a:lnTo>
                              <a:pt x="276" y="61"/>
                            </a:lnTo>
                            <a:lnTo>
                              <a:pt x="281" y="74"/>
                            </a:lnTo>
                            <a:lnTo>
                              <a:pt x="286" y="92"/>
                            </a:lnTo>
                            <a:close/>
                            <a:moveTo>
                              <a:pt x="238" y="129"/>
                            </a:moveTo>
                            <a:lnTo>
                              <a:pt x="238" y="129"/>
                            </a:lnTo>
                            <a:lnTo>
                              <a:pt x="238" y="122"/>
                            </a:lnTo>
                            <a:lnTo>
                              <a:pt x="239" y="118"/>
                            </a:lnTo>
                            <a:lnTo>
                              <a:pt x="247" y="117"/>
                            </a:lnTo>
                            <a:lnTo>
                              <a:pt x="252" y="117"/>
                            </a:lnTo>
                            <a:lnTo>
                              <a:pt x="258" y="118"/>
                            </a:lnTo>
                            <a:lnTo>
                              <a:pt x="261" y="119"/>
                            </a:lnTo>
                            <a:lnTo>
                              <a:pt x="261" y="124"/>
                            </a:lnTo>
                            <a:lnTo>
                              <a:pt x="263" y="128"/>
                            </a:lnTo>
                            <a:lnTo>
                              <a:pt x="263" y="129"/>
                            </a:lnTo>
                            <a:lnTo>
                              <a:pt x="254" y="131"/>
                            </a:lnTo>
                            <a:lnTo>
                              <a:pt x="247" y="131"/>
                            </a:lnTo>
                            <a:lnTo>
                              <a:pt x="241" y="131"/>
                            </a:lnTo>
                            <a:lnTo>
                              <a:pt x="238" y="131"/>
                            </a:lnTo>
                            <a:lnTo>
                              <a:pt x="238" y="129"/>
                            </a:lnTo>
                            <a:close/>
                            <a:moveTo>
                              <a:pt x="234" y="137"/>
                            </a:moveTo>
                            <a:lnTo>
                              <a:pt x="237" y="134"/>
                            </a:lnTo>
                            <a:lnTo>
                              <a:pt x="240" y="134"/>
                            </a:lnTo>
                            <a:lnTo>
                              <a:pt x="247" y="134"/>
                            </a:lnTo>
                            <a:lnTo>
                              <a:pt x="254" y="133"/>
                            </a:lnTo>
                            <a:lnTo>
                              <a:pt x="264" y="131"/>
                            </a:lnTo>
                            <a:lnTo>
                              <a:pt x="265" y="131"/>
                            </a:lnTo>
                            <a:lnTo>
                              <a:pt x="265" y="130"/>
                            </a:lnTo>
                            <a:lnTo>
                              <a:pt x="265" y="126"/>
                            </a:lnTo>
                            <a:lnTo>
                              <a:pt x="265" y="122"/>
                            </a:lnTo>
                            <a:lnTo>
                              <a:pt x="263" y="117"/>
                            </a:lnTo>
                            <a:lnTo>
                              <a:pt x="263" y="116"/>
                            </a:lnTo>
                            <a:lnTo>
                              <a:pt x="259" y="116"/>
                            </a:lnTo>
                            <a:lnTo>
                              <a:pt x="291" y="91"/>
                            </a:lnTo>
                            <a:lnTo>
                              <a:pt x="292" y="96"/>
                            </a:lnTo>
                            <a:lnTo>
                              <a:pt x="295" y="106"/>
                            </a:lnTo>
                            <a:lnTo>
                              <a:pt x="295" y="114"/>
                            </a:lnTo>
                            <a:lnTo>
                              <a:pt x="296" y="124"/>
                            </a:lnTo>
                            <a:lnTo>
                              <a:pt x="296" y="135"/>
                            </a:lnTo>
                            <a:lnTo>
                              <a:pt x="296" y="149"/>
                            </a:lnTo>
                            <a:lnTo>
                              <a:pt x="265" y="175"/>
                            </a:lnTo>
                            <a:lnTo>
                              <a:pt x="238" y="197"/>
                            </a:lnTo>
                            <a:lnTo>
                              <a:pt x="238" y="184"/>
                            </a:lnTo>
                            <a:lnTo>
                              <a:pt x="238" y="174"/>
                            </a:lnTo>
                            <a:lnTo>
                              <a:pt x="237" y="155"/>
                            </a:lnTo>
                            <a:lnTo>
                              <a:pt x="235" y="142"/>
                            </a:lnTo>
                            <a:lnTo>
                              <a:pt x="234" y="137"/>
                            </a:lnTo>
                            <a:close/>
                            <a:moveTo>
                              <a:pt x="279" y="40"/>
                            </a:moveTo>
                            <a:lnTo>
                              <a:pt x="279" y="40"/>
                            </a:lnTo>
                            <a:lnTo>
                              <a:pt x="287" y="36"/>
                            </a:lnTo>
                            <a:lnTo>
                              <a:pt x="295" y="32"/>
                            </a:lnTo>
                            <a:lnTo>
                              <a:pt x="303" y="31"/>
                            </a:lnTo>
                            <a:lnTo>
                              <a:pt x="306" y="31"/>
                            </a:lnTo>
                            <a:lnTo>
                              <a:pt x="309" y="31"/>
                            </a:lnTo>
                            <a:lnTo>
                              <a:pt x="315" y="31"/>
                            </a:lnTo>
                            <a:lnTo>
                              <a:pt x="323" y="33"/>
                            </a:lnTo>
                            <a:lnTo>
                              <a:pt x="328" y="34"/>
                            </a:lnTo>
                            <a:lnTo>
                              <a:pt x="332" y="36"/>
                            </a:lnTo>
                            <a:lnTo>
                              <a:pt x="334" y="39"/>
                            </a:lnTo>
                            <a:lnTo>
                              <a:pt x="335" y="40"/>
                            </a:lnTo>
                            <a:lnTo>
                              <a:pt x="335" y="41"/>
                            </a:lnTo>
                            <a:lnTo>
                              <a:pt x="335" y="44"/>
                            </a:lnTo>
                            <a:lnTo>
                              <a:pt x="334" y="46"/>
                            </a:lnTo>
                            <a:lnTo>
                              <a:pt x="331" y="52"/>
                            </a:lnTo>
                            <a:lnTo>
                              <a:pt x="328" y="57"/>
                            </a:lnTo>
                            <a:lnTo>
                              <a:pt x="324" y="60"/>
                            </a:lnTo>
                            <a:lnTo>
                              <a:pt x="314" y="68"/>
                            </a:lnTo>
                            <a:lnTo>
                              <a:pt x="296" y="84"/>
                            </a:lnTo>
                            <a:lnTo>
                              <a:pt x="291" y="68"/>
                            </a:lnTo>
                            <a:lnTo>
                              <a:pt x="286" y="55"/>
                            </a:lnTo>
                            <a:lnTo>
                              <a:pt x="282" y="45"/>
                            </a:lnTo>
                            <a:lnTo>
                              <a:pt x="279" y="40"/>
                            </a:lnTo>
                            <a:close/>
                            <a:moveTo>
                              <a:pt x="293" y="85"/>
                            </a:moveTo>
                            <a:lnTo>
                              <a:pt x="293" y="85"/>
                            </a:lnTo>
                            <a:lnTo>
                              <a:pt x="288" y="90"/>
                            </a:lnTo>
                            <a:lnTo>
                              <a:pt x="283" y="72"/>
                            </a:lnTo>
                            <a:lnTo>
                              <a:pt x="279" y="58"/>
                            </a:lnTo>
                            <a:lnTo>
                              <a:pt x="274" y="49"/>
                            </a:lnTo>
                            <a:lnTo>
                              <a:pt x="272" y="44"/>
                            </a:lnTo>
                            <a:lnTo>
                              <a:pt x="276" y="41"/>
                            </a:lnTo>
                            <a:lnTo>
                              <a:pt x="280" y="47"/>
                            </a:lnTo>
                            <a:lnTo>
                              <a:pt x="284" y="57"/>
                            </a:lnTo>
                            <a:lnTo>
                              <a:pt x="289" y="70"/>
                            </a:lnTo>
                            <a:lnTo>
                              <a:pt x="293" y="85"/>
                            </a:lnTo>
                            <a:close/>
                            <a:moveTo>
                              <a:pt x="161" y="201"/>
                            </a:moveTo>
                            <a:lnTo>
                              <a:pt x="161" y="201"/>
                            </a:lnTo>
                            <a:lnTo>
                              <a:pt x="157" y="207"/>
                            </a:lnTo>
                            <a:lnTo>
                              <a:pt x="153" y="213"/>
                            </a:lnTo>
                            <a:lnTo>
                              <a:pt x="151" y="220"/>
                            </a:lnTo>
                            <a:lnTo>
                              <a:pt x="149" y="226"/>
                            </a:lnTo>
                            <a:lnTo>
                              <a:pt x="143" y="227"/>
                            </a:lnTo>
                            <a:lnTo>
                              <a:pt x="133" y="228"/>
                            </a:lnTo>
                            <a:lnTo>
                              <a:pt x="118" y="228"/>
                            </a:lnTo>
                            <a:lnTo>
                              <a:pt x="100" y="227"/>
                            </a:lnTo>
                            <a:lnTo>
                              <a:pt x="101" y="225"/>
                            </a:lnTo>
                            <a:lnTo>
                              <a:pt x="103" y="222"/>
                            </a:lnTo>
                            <a:lnTo>
                              <a:pt x="107" y="218"/>
                            </a:lnTo>
                            <a:lnTo>
                              <a:pt x="112" y="214"/>
                            </a:lnTo>
                            <a:lnTo>
                              <a:pt x="118" y="211"/>
                            </a:lnTo>
                            <a:lnTo>
                              <a:pt x="124" y="209"/>
                            </a:lnTo>
                            <a:lnTo>
                              <a:pt x="132" y="207"/>
                            </a:lnTo>
                            <a:lnTo>
                              <a:pt x="146" y="204"/>
                            </a:lnTo>
                            <a:lnTo>
                              <a:pt x="161" y="201"/>
                            </a:lnTo>
                            <a:close/>
                            <a:moveTo>
                              <a:pt x="9" y="223"/>
                            </a:moveTo>
                            <a:lnTo>
                              <a:pt x="9" y="223"/>
                            </a:lnTo>
                            <a:lnTo>
                              <a:pt x="7" y="214"/>
                            </a:lnTo>
                            <a:lnTo>
                              <a:pt x="11" y="219"/>
                            </a:lnTo>
                            <a:lnTo>
                              <a:pt x="13" y="221"/>
                            </a:lnTo>
                            <a:lnTo>
                              <a:pt x="13" y="221"/>
                            </a:lnTo>
                            <a:lnTo>
                              <a:pt x="14" y="221"/>
                            </a:lnTo>
                            <a:lnTo>
                              <a:pt x="19" y="213"/>
                            </a:lnTo>
                            <a:lnTo>
                              <a:pt x="19" y="212"/>
                            </a:lnTo>
                            <a:lnTo>
                              <a:pt x="19" y="211"/>
                            </a:lnTo>
                            <a:lnTo>
                              <a:pt x="14" y="207"/>
                            </a:lnTo>
                            <a:lnTo>
                              <a:pt x="11" y="202"/>
                            </a:lnTo>
                            <a:lnTo>
                              <a:pt x="5" y="192"/>
                            </a:lnTo>
                            <a:lnTo>
                              <a:pt x="5" y="191"/>
                            </a:lnTo>
                            <a:lnTo>
                              <a:pt x="5" y="190"/>
                            </a:lnTo>
                            <a:lnTo>
                              <a:pt x="5" y="188"/>
                            </a:lnTo>
                            <a:lnTo>
                              <a:pt x="6" y="183"/>
                            </a:lnTo>
                            <a:lnTo>
                              <a:pt x="6" y="177"/>
                            </a:lnTo>
                            <a:lnTo>
                              <a:pt x="7" y="182"/>
                            </a:lnTo>
                            <a:lnTo>
                              <a:pt x="10" y="187"/>
                            </a:lnTo>
                            <a:lnTo>
                              <a:pt x="13" y="192"/>
                            </a:lnTo>
                            <a:lnTo>
                              <a:pt x="17" y="197"/>
                            </a:lnTo>
                            <a:lnTo>
                              <a:pt x="20" y="199"/>
                            </a:lnTo>
                            <a:lnTo>
                              <a:pt x="19" y="197"/>
                            </a:lnTo>
                            <a:lnTo>
                              <a:pt x="20" y="187"/>
                            </a:lnTo>
                            <a:lnTo>
                              <a:pt x="20" y="177"/>
                            </a:lnTo>
                            <a:lnTo>
                              <a:pt x="21" y="162"/>
                            </a:lnTo>
                            <a:lnTo>
                              <a:pt x="21" y="156"/>
                            </a:lnTo>
                            <a:lnTo>
                              <a:pt x="20" y="151"/>
                            </a:lnTo>
                            <a:lnTo>
                              <a:pt x="27" y="144"/>
                            </a:lnTo>
                            <a:lnTo>
                              <a:pt x="34" y="138"/>
                            </a:lnTo>
                            <a:lnTo>
                              <a:pt x="49" y="127"/>
                            </a:lnTo>
                            <a:lnTo>
                              <a:pt x="62" y="117"/>
                            </a:lnTo>
                            <a:lnTo>
                              <a:pt x="62" y="115"/>
                            </a:lnTo>
                            <a:lnTo>
                              <a:pt x="75" y="112"/>
                            </a:lnTo>
                            <a:lnTo>
                              <a:pt x="75" y="113"/>
                            </a:lnTo>
                            <a:lnTo>
                              <a:pt x="77" y="114"/>
                            </a:lnTo>
                            <a:lnTo>
                              <a:pt x="80" y="117"/>
                            </a:lnTo>
                            <a:lnTo>
                              <a:pt x="85" y="120"/>
                            </a:lnTo>
                            <a:lnTo>
                              <a:pt x="92" y="124"/>
                            </a:lnTo>
                            <a:lnTo>
                              <a:pt x="100" y="127"/>
                            </a:lnTo>
                            <a:lnTo>
                              <a:pt x="118" y="133"/>
                            </a:lnTo>
                            <a:lnTo>
                              <a:pt x="137" y="138"/>
                            </a:lnTo>
                            <a:lnTo>
                              <a:pt x="158" y="142"/>
                            </a:lnTo>
                            <a:lnTo>
                              <a:pt x="176" y="145"/>
                            </a:lnTo>
                            <a:lnTo>
                              <a:pt x="191" y="147"/>
                            </a:lnTo>
                            <a:lnTo>
                              <a:pt x="197" y="147"/>
                            </a:lnTo>
                            <a:lnTo>
                              <a:pt x="201" y="147"/>
                            </a:lnTo>
                            <a:lnTo>
                              <a:pt x="205" y="156"/>
                            </a:lnTo>
                            <a:lnTo>
                              <a:pt x="203" y="158"/>
                            </a:lnTo>
                            <a:lnTo>
                              <a:pt x="192" y="167"/>
                            </a:lnTo>
                            <a:lnTo>
                              <a:pt x="182" y="177"/>
                            </a:lnTo>
                            <a:lnTo>
                              <a:pt x="172" y="187"/>
                            </a:lnTo>
                            <a:lnTo>
                              <a:pt x="164" y="198"/>
                            </a:lnTo>
                            <a:lnTo>
                              <a:pt x="146" y="202"/>
                            </a:lnTo>
                            <a:lnTo>
                              <a:pt x="130" y="205"/>
                            </a:lnTo>
                            <a:lnTo>
                              <a:pt x="122" y="207"/>
                            </a:lnTo>
                            <a:lnTo>
                              <a:pt x="116" y="209"/>
                            </a:lnTo>
                            <a:lnTo>
                              <a:pt x="109" y="213"/>
                            </a:lnTo>
                            <a:lnTo>
                              <a:pt x="103" y="216"/>
                            </a:lnTo>
                            <a:lnTo>
                              <a:pt x="101" y="220"/>
                            </a:lnTo>
                            <a:lnTo>
                              <a:pt x="100" y="222"/>
                            </a:lnTo>
                            <a:lnTo>
                              <a:pt x="98" y="225"/>
                            </a:lnTo>
                            <a:lnTo>
                              <a:pt x="97" y="228"/>
                            </a:lnTo>
                            <a:lnTo>
                              <a:pt x="96" y="230"/>
                            </a:lnTo>
                            <a:lnTo>
                              <a:pt x="98" y="230"/>
                            </a:lnTo>
                            <a:lnTo>
                              <a:pt x="109" y="230"/>
                            </a:lnTo>
                            <a:lnTo>
                              <a:pt x="119" y="230"/>
                            </a:lnTo>
                            <a:lnTo>
                              <a:pt x="135" y="230"/>
                            </a:lnTo>
                            <a:lnTo>
                              <a:pt x="146" y="229"/>
                            </a:lnTo>
                            <a:lnTo>
                              <a:pt x="149" y="228"/>
                            </a:lnTo>
                            <a:lnTo>
                              <a:pt x="151" y="228"/>
                            </a:lnTo>
                            <a:lnTo>
                              <a:pt x="151" y="228"/>
                            </a:lnTo>
                            <a:lnTo>
                              <a:pt x="152" y="223"/>
                            </a:lnTo>
                            <a:lnTo>
                              <a:pt x="155" y="218"/>
                            </a:lnTo>
                            <a:lnTo>
                              <a:pt x="159" y="208"/>
                            </a:lnTo>
                            <a:lnTo>
                              <a:pt x="165" y="199"/>
                            </a:lnTo>
                            <a:lnTo>
                              <a:pt x="173" y="190"/>
                            </a:lnTo>
                            <a:lnTo>
                              <a:pt x="181" y="183"/>
                            </a:lnTo>
                            <a:lnTo>
                              <a:pt x="188" y="174"/>
                            </a:lnTo>
                            <a:lnTo>
                              <a:pt x="205" y="161"/>
                            </a:lnTo>
                            <a:lnTo>
                              <a:pt x="217" y="151"/>
                            </a:lnTo>
                            <a:lnTo>
                              <a:pt x="220" y="148"/>
                            </a:lnTo>
                            <a:lnTo>
                              <a:pt x="232" y="138"/>
                            </a:lnTo>
                            <a:lnTo>
                              <a:pt x="233" y="146"/>
                            </a:lnTo>
                            <a:lnTo>
                              <a:pt x="234" y="159"/>
                            </a:lnTo>
                            <a:lnTo>
                              <a:pt x="236" y="177"/>
                            </a:lnTo>
                            <a:lnTo>
                              <a:pt x="236" y="199"/>
                            </a:lnTo>
                            <a:lnTo>
                              <a:pt x="231" y="203"/>
                            </a:lnTo>
                            <a:lnTo>
                              <a:pt x="231" y="199"/>
                            </a:lnTo>
                            <a:lnTo>
                              <a:pt x="229" y="196"/>
                            </a:lnTo>
                            <a:lnTo>
                              <a:pt x="227" y="193"/>
                            </a:lnTo>
                            <a:lnTo>
                              <a:pt x="224" y="190"/>
                            </a:lnTo>
                            <a:lnTo>
                              <a:pt x="222" y="189"/>
                            </a:lnTo>
                            <a:lnTo>
                              <a:pt x="220" y="189"/>
                            </a:lnTo>
                            <a:lnTo>
                              <a:pt x="217" y="188"/>
                            </a:lnTo>
                            <a:lnTo>
                              <a:pt x="214" y="189"/>
                            </a:lnTo>
                            <a:lnTo>
                              <a:pt x="210" y="190"/>
                            </a:lnTo>
                            <a:lnTo>
                              <a:pt x="205" y="193"/>
                            </a:lnTo>
                            <a:lnTo>
                              <a:pt x="200" y="198"/>
                            </a:lnTo>
                            <a:lnTo>
                              <a:pt x="195" y="204"/>
                            </a:lnTo>
                            <a:lnTo>
                              <a:pt x="189" y="213"/>
                            </a:lnTo>
                            <a:lnTo>
                              <a:pt x="185" y="222"/>
                            </a:lnTo>
                            <a:lnTo>
                              <a:pt x="181" y="233"/>
                            </a:lnTo>
                            <a:lnTo>
                              <a:pt x="178" y="244"/>
                            </a:lnTo>
                            <a:lnTo>
                              <a:pt x="174" y="255"/>
                            </a:lnTo>
                            <a:lnTo>
                              <a:pt x="166" y="259"/>
                            </a:lnTo>
                            <a:lnTo>
                              <a:pt x="159" y="262"/>
                            </a:lnTo>
                            <a:lnTo>
                              <a:pt x="153" y="263"/>
                            </a:lnTo>
                            <a:lnTo>
                              <a:pt x="146" y="264"/>
                            </a:lnTo>
                            <a:lnTo>
                              <a:pt x="138" y="265"/>
                            </a:lnTo>
                            <a:lnTo>
                              <a:pt x="130" y="266"/>
                            </a:lnTo>
                            <a:lnTo>
                              <a:pt x="121" y="266"/>
                            </a:lnTo>
                            <a:lnTo>
                              <a:pt x="112" y="265"/>
                            </a:lnTo>
                            <a:lnTo>
                              <a:pt x="102" y="264"/>
                            </a:lnTo>
                            <a:lnTo>
                              <a:pt x="93" y="263"/>
                            </a:lnTo>
                            <a:lnTo>
                              <a:pt x="82" y="261"/>
                            </a:lnTo>
                            <a:lnTo>
                              <a:pt x="72" y="258"/>
                            </a:lnTo>
                            <a:lnTo>
                              <a:pt x="62" y="255"/>
                            </a:lnTo>
                            <a:lnTo>
                              <a:pt x="53" y="252"/>
                            </a:lnTo>
                            <a:lnTo>
                              <a:pt x="43" y="247"/>
                            </a:lnTo>
                            <a:lnTo>
                              <a:pt x="34" y="243"/>
                            </a:lnTo>
                            <a:lnTo>
                              <a:pt x="25" y="237"/>
                            </a:lnTo>
                            <a:lnTo>
                              <a:pt x="17" y="230"/>
                            </a:lnTo>
                            <a:lnTo>
                              <a:pt x="9" y="223"/>
                            </a:lnTo>
                            <a:close/>
                            <a:moveTo>
                              <a:pt x="6" y="198"/>
                            </a:moveTo>
                            <a:lnTo>
                              <a:pt x="6" y="198"/>
                            </a:lnTo>
                            <a:lnTo>
                              <a:pt x="11" y="206"/>
                            </a:lnTo>
                            <a:lnTo>
                              <a:pt x="16" y="213"/>
                            </a:lnTo>
                            <a:lnTo>
                              <a:pt x="13" y="218"/>
                            </a:lnTo>
                            <a:lnTo>
                              <a:pt x="10" y="213"/>
                            </a:lnTo>
                            <a:lnTo>
                              <a:pt x="6" y="207"/>
                            </a:lnTo>
                            <a:lnTo>
                              <a:pt x="6" y="198"/>
                            </a:lnTo>
                            <a:close/>
                            <a:moveTo>
                              <a:pt x="18" y="154"/>
                            </a:moveTo>
                            <a:lnTo>
                              <a:pt x="18" y="154"/>
                            </a:lnTo>
                            <a:lnTo>
                              <a:pt x="18" y="159"/>
                            </a:lnTo>
                            <a:lnTo>
                              <a:pt x="18" y="167"/>
                            </a:lnTo>
                            <a:lnTo>
                              <a:pt x="18" y="176"/>
                            </a:lnTo>
                            <a:lnTo>
                              <a:pt x="16" y="192"/>
                            </a:lnTo>
                            <a:lnTo>
                              <a:pt x="14" y="189"/>
                            </a:lnTo>
                            <a:lnTo>
                              <a:pt x="13" y="187"/>
                            </a:lnTo>
                            <a:lnTo>
                              <a:pt x="11" y="181"/>
                            </a:lnTo>
                            <a:lnTo>
                              <a:pt x="9" y="175"/>
                            </a:lnTo>
                            <a:lnTo>
                              <a:pt x="8" y="171"/>
                            </a:lnTo>
                            <a:lnTo>
                              <a:pt x="11" y="166"/>
                            </a:lnTo>
                            <a:lnTo>
                              <a:pt x="13" y="162"/>
                            </a:lnTo>
                            <a:lnTo>
                              <a:pt x="18" y="154"/>
                            </a:lnTo>
                            <a:close/>
                            <a:moveTo>
                              <a:pt x="79" y="98"/>
                            </a:moveTo>
                            <a:lnTo>
                              <a:pt x="79" y="98"/>
                            </a:lnTo>
                            <a:lnTo>
                              <a:pt x="91" y="84"/>
                            </a:lnTo>
                            <a:lnTo>
                              <a:pt x="103" y="71"/>
                            </a:lnTo>
                            <a:lnTo>
                              <a:pt x="117" y="58"/>
                            </a:lnTo>
                            <a:lnTo>
                              <a:pt x="131" y="46"/>
                            </a:lnTo>
                            <a:lnTo>
                              <a:pt x="146" y="35"/>
                            </a:lnTo>
                            <a:lnTo>
                              <a:pt x="153" y="29"/>
                            </a:lnTo>
                            <a:lnTo>
                              <a:pt x="161" y="25"/>
                            </a:lnTo>
                            <a:lnTo>
                              <a:pt x="169" y="21"/>
                            </a:lnTo>
                            <a:lnTo>
                              <a:pt x="177" y="17"/>
                            </a:lnTo>
                            <a:lnTo>
                              <a:pt x="187" y="14"/>
                            </a:lnTo>
                            <a:lnTo>
                              <a:pt x="196" y="11"/>
                            </a:lnTo>
                            <a:lnTo>
                              <a:pt x="186" y="15"/>
                            </a:lnTo>
                            <a:lnTo>
                              <a:pt x="177" y="19"/>
                            </a:lnTo>
                            <a:lnTo>
                              <a:pt x="169" y="23"/>
                            </a:lnTo>
                            <a:lnTo>
                              <a:pt x="162" y="27"/>
                            </a:lnTo>
                            <a:lnTo>
                              <a:pt x="150" y="36"/>
                            </a:lnTo>
                            <a:lnTo>
                              <a:pt x="142" y="41"/>
                            </a:lnTo>
                            <a:lnTo>
                              <a:pt x="142" y="42"/>
                            </a:lnTo>
                            <a:lnTo>
                              <a:pt x="133" y="49"/>
                            </a:lnTo>
                            <a:lnTo>
                              <a:pt x="123" y="57"/>
                            </a:lnTo>
                            <a:lnTo>
                              <a:pt x="112" y="67"/>
                            </a:lnTo>
                            <a:lnTo>
                              <a:pt x="101" y="78"/>
                            </a:lnTo>
                            <a:lnTo>
                              <a:pt x="84" y="97"/>
                            </a:lnTo>
                            <a:lnTo>
                              <a:pt x="78" y="103"/>
                            </a:lnTo>
                            <a:lnTo>
                              <a:pt x="76" y="107"/>
                            </a:lnTo>
                            <a:lnTo>
                              <a:pt x="75" y="109"/>
                            </a:lnTo>
                            <a:lnTo>
                              <a:pt x="66" y="112"/>
                            </a:lnTo>
                            <a:lnTo>
                              <a:pt x="79" y="98"/>
                            </a:lnTo>
                            <a:close/>
                            <a:moveTo>
                              <a:pt x="238" y="64"/>
                            </a:moveTo>
                            <a:lnTo>
                              <a:pt x="238" y="64"/>
                            </a:lnTo>
                            <a:lnTo>
                              <a:pt x="227" y="91"/>
                            </a:lnTo>
                            <a:lnTo>
                              <a:pt x="220" y="108"/>
                            </a:lnTo>
                            <a:lnTo>
                              <a:pt x="212" y="126"/>
                            </a:lnTo>
                            <a:lnTo>
                              <a:pt x="208" y="133"/>
                            </a:lnTo>
                            <a:lnTo>
                              <a:pt x="205" y="139"/>
                            </a:lnTo>
                            <a:lnTo>
                              <a:pt x="203" y="142"/>
                            </a:lnTo>
                            <a:lnTo>
                              <a:pt x="201" y="144"/>
                            </a:lnTo>
                            <a:lnTo>
                              <a:pt x="200" y="144"/>
                            </a:lnTo>
                            <a:lnTo>
                              <a:pt x="197" y="145"/>
                            </a:lnTo>
                            <a:lnTo>
                              <a:pt x="191" y="144"/>
                            </a:lnTo>
                            <a:lnTo>
                              <a:pt x="177" y="142"/>
                            </a:lnTo>
                            <a:lnTo>
                              <a:pt x="158" y="139"/>
                            </a:lnTo>
                            <a:lnTo>
                              <a:pt x="139" y="135"/>
                            </a:lnTo>
                            <a:lnTo>
                              <a:pt x="119" y="130"/>
                            </a:lnTo>
                            <a:lnTo>
                              <a:pt x="101" y="124"/>
                            </a:lnTo>
                            <a:lnTo>
                              <a:pt x="94" y="122"/>
                            </a:lnTo>
                            <a:lnTo>
                              <a:pt x="87" y="118"/>
                            </a:lnTo>
                            <a:lnTo>
                              <a:pt x="82" y="115"/>
                            </a:lnTo>
                            <a:lnTo>
                              <a:pt x="79" y="112"/>
                            </a:lnTo>
                            <a:lnTo>
                              <a:pt x="78" y="112"/>
                            </a:lnTo>
                            <a:lnTo>
                              <a:pt x="77" y="110"/>
                            </a:lnTo>
                            <a:lnTo>
                              <a:pt x="78" y="108"/>
                            </a:lnTo>
                            <a:lnTo>
                              <a:pt x="85" y="99"/>
                            </a:lnTo>
                            <a:lnTo>
                              <a:pt x="103" y="80"/>
                            </a:lnTo>
                            <a:lnTo>
                              <a:pt x="113" y="70"/>
                            </a:lnTo>
                            <a:lnTo>
                              <a:pt x="123" y="60"/>
                            </a:lnTo>
                            <a:lnTo>
                              <a:pt x="133" y="52"/>
                            </a:lnTo>
                            <a:lnTo>
                              <a:pt x="143" y="45"/>
                            </a:lnTo>
                            <a:lnTo>
                              <a:pt x="153" y="48"/>
                            </a:lnTo>
                            <a:lnTo>
                              <a:pt x="174" y="53"/>
                            </a:lnTo>
                            <a:lnTo>
                              <a:pt x="188" y="56"/>
                            </a:lnTo>
                            <a:lnTo>
                              <a:pt x="203" y="59"/>
                            </a:lnTo>
                            <a:lnTo>
                              <a:pt x="220" y="62"/>
                            </a:lnTo>
                            <a:lnTo>
                              <a:pt x="238" y="64"/>
                            </a:lnTo>
                            <a:close/>
                            <a:moveTo>
                              <a:pt x="231" y="5"/>
                            </a:moveTo>
                            <a:lnTo>
                              <a:pt x="231" y="5"/>
                            </a:lnTo>
                            <a:lnTo>
                              <a:pt x="241" y="6"/>
                            </a:lnTo>
                            <a:lnTo>
                              <a:pt x="252" y="6"/>
                            </a:lnTo>
                            <a:lnTo>
                              <a:pt x="263" y="8"/>
                            </a:lnTo>
                            <a:lnTo>
                              <a:pt x="274" y="9"/>
                            </a:lnTo>
                            <a:lnTo>
                              <a:pt x="295" y="13"/>
                            </a:lnTo>
                            <a:lnTo>
                              <a:pt x="314" y="18"/>
                            </a:lnTo>
                            <a:lnTo>
                              <a:pt x="307" y="18"/>
                            </a:lnTo>
                            <a:lnTo>
                              <a:pt x="300" y="19"/>
                            </a:lnTo>
                            <a:lnTo>
                              <a:pt x="293" y="20"/>
                            </a:lnTo>
                            <a:lnTo>
                              <a:pt x="288" y="22"/>
                            </a:lnTo>
                            <a:lnTo>
                              <a:pt x="282" y="25"/>
                            </a:lnTo>
                            <a:lnTo>
                              <a:pt x="275" y="27"/>
                            </a:lnTo>
                            <a:lnTo>
                              <a:pt x="270" y="31"/>
                            </a:lnTo>
                            <a:lnTo>
                              <a:pt x="266" y="34"/>
                            </a:lnTo>
                            <a:lnTo>
                              <a:pt x="256" y="41"/>
                            </a:lnTo>
                            <a:lnTo>
                              <a:pt x="249" y="49"/>
                            </a:lnTo>
                            <a:lnTo>
                              <a:pt x="243" y="56"/>
                            </a:lnTo>
                            <a:lnTo>
                              <a:pt x="239" y="62"/>
                            </a:lnTo>
                            <a:lnTo>
                              <a:pt x="222" y="60"/>
                            </a:lnTo>
                            <a:lnTo>
                              <a:pt x="206" y="57"/>
                            </a:lnTo>
                            <a:lnTo>
                              <a:pt x="178" y="52"/>
                            </a:lnTo>
                            <a:lnTo>
                              <a:pt x="157" y="46"/>
                            </a:lnTo>
                            <a:lnTo>
                              <a:pt x="146" y="43"/>
                            </a:lnTo>
                            <a:lnTo>
                              <a:pt x="157" y="34"/>
                            </a:lnTo>
                            <a:lnTo>
                              <a:pt x="164" y="29"/>
                            </a:lnTo>
                            <a:lnTo>
                              <a:pt x="173" y="24"/>
                            </a:lnTo>
                            <a:lnTo>
                              <a:pt x="183" y="19"/>
                            </a:lnTo>
                            <a:lnTo>
                              <a:pt x="194" y="15"/>
                            </a:lnTo>
                            <a:lnTo>
                              <a:pt x="206" y="9"/>
                            </a:lnTo>
                            <a:lnTo>
                              <a:pt x="219" y="6"/>
                            </a:lnTo>
                            <a:lnTo>
                              <a:pt x="231" y="5"/>
                            </a:lnTo>
                            <a:close/>
                            <a:moveTo>
                              <a:pt x="360" y="86"/>
                            </a:moveTo>
                            <a:lnTo>
                              <a:pt x="360" y="86"/>
                            </a:lnTo>
                            <a:lnTo>
                              <a:pt x="360" y="80"/>
                            </a:lnTo>
                            <a:lnTo>
                              <a:pt x="359" y="76"/>
                            </a:lnTo>
                            <a:lnTo>
                              <a:pt x="359" y="72"/>
                            </a:lnTo>
                            <a:lnTo>
                              <a:pt x="359" y="66"/>
                            </a:lnTo>
                            <a:lnTo>
                              <a:pt x="359" y="54"/>
                            </a:lnTo>
                            <a:lnTo>
                              <a:pt x="358" y="48"/>
                            </a:lnTo>
                            <a:lnTo>
                              <a:pt x="357" y="42"/>
                            </a:lnTo>
                            <a:lnTo>
                              <a:pt x="355" y="37"/>
                            </a:lnTo>
                            <a:lnTo>
                              <a:pt x="353" y="32"/>
                            </a:lnTo>
                            <a:lnTo>
                              <a:pt x="350" y="28"/>
                            </a:lnTo>
                            <a:lnTo>
                              <a:pt x="348" y="26"/>
                            </a:lnTo>
                            <a:lnTo>
                              <a:pt x="345" y="25"/>
                            </a:lnTo>
                            <a:lnTo>
                              <a:pt x="336" y="20"/>
                            </a:lnTo>
                            <a:lnTo>
                              <a:pt x="325" y="16"/>
                            </a:lnTo>
                            <a:lnTo>
                              <a:pt x="311" y="11"/>
                            </a:lnTo>
                            <a:lnTo>
                              <a:pt x="297" y="8"/>
                            </a:lnTo>
                            <a:lnTo>
                              <a:pt x="281" y="5"/>
                            </a:lnTo>
                            <a:lnTo>
                              <a:pt x="265" y="2"/>
                            </a:lnTo>
                            <a:lnTo>
                              <a:pt x="247" y="1"/>
                            </a:lnTo>
                            <a:lnTo>
                              <a:pt x="231" y="0"/>
                            </a:lnTo>
                            <a:lnTo>
                              <a:pt x="217" y="1"/>
                            </a:lnTo>
                            <a:lnTo>
                              <a:pt x="204" y="3"/>
                            </a:lnTo>
                            <a:lnTo>
                              <a:pt x="192" y="6"/>
                            </a:lnTo>
                            <a:lnTo>
                              <a:pt x="181" y="9"/>
                            </a:lnTo>
                            <a:lnTo>
                              <a:pt x="170" y="15"/>
                            </a:lnTo>
                            <a:lnTo>
                              <a:pt x="160" y="20"/>
                            </a:lnTo>
                            <a:lnTo>
                              <a:pt x="150" y="25"/>
                            </a:lnTo>
                            <a:lnTo>
                              <a:pt x="140" y="32"/>
                            </a:lnTo>
                            <a:lnTo>
                              <a:pt x="132" y="38"/>
                            </a:lnTo>
                            <a:lnTo>
                              <a:pt x="123" y="45"/>
                            </a:lnTo>
                            <a:lnTo>
                              <a:pt x="114" y="53"/>
                            </a:lnTo>
                            <a:lnTo>
                              <a:pt x="106" y="61"/>
                            </a:lnTo>
                            <a:lnTo>
                              <a:pt x="90" y="77"/>
                            </a:lnTo>
                            <a:lnTo>
                              <a:pt x="75" y="94"/>
                            </a:lnTo>
                            <a:lnTo>
                              <a:pt x="57" y="113"/>
                            </a:lnTo>
                            <a:lnTo>
                              <a:pt x="46" y="122"/>
                            </a:lnTo>
                            <a:lnTo>
                              <a:pt x="30" y="135"/>
                            </a:lnTo>
                            <a:lnTo>
                              <a:pt x="22" y="142"/>
                            </a:lnTo>
                            <a:lnTo>
                              <a:pt x="15" y="149"/>
                            </a:lnTo>
                            <a:lnTo>
                              <a:pt x="9" y="158"/>
                            </a:lnTo>
                            <a:lnTo>
                              <a:pt x="6" y="162"/>
                            </a:lnTo>
                            <a:lnTo>
                              <a:pt x="4" y="166"/>
                            </a:lnTo>
                            <a:lnTo>
                              <a:pt x="2" y="172"/>
                            </a:lnTo>
                            <a:lnTo>
                              <a:pt x="1" y="176"/>
                            </a:lnTo>
                            <a:lnTo>
                              <a:pt x="0" y="182"/>
                            </a:lnTo>
                            <a:lnTo>
                              <a:pt x="0" y="188"/>
                            </a:lnTo>
                            <a:lnTo>
                              <a:pt x="0" y="190"/>
                            </a:lnTo>
                            <a:lnTo>
                              <a:pt x="0" y="191"/>
                            </a:lnTo>
                            <a:lnTo>
                              <a:pt x="0" y="203"/>
                            </a:lnTo>
                            <a:lnTo>
                              <a:pt x="2" y="214"/>
                            </a:lnTo>
                            <a:lnTo>
                              <a:pt x="4" y="224"/>
                            </a:lnTo>
                            <a:lnTo>
                              <a:pt x="6" y="231"/>
                            </a:lnTo>
                            <a:lnTo>
                              <a:pt x="10" y="238"/>
                            </a:lnTo>
                            <a:lnTo>
                              <a:pt x="16" y="244"/>
                            </a:lnTo>
                            <a:lnTo>
                              <a:pt x="22" y="249"/>
                            </a:lnTo>
                            <a:lnTo>
                              <a:pt x="30" y="255"/>
                            </a:lnTo>
                            <a:lnTo>
                              <a:pt x="39" y="259"/>
                            </a:lnTo>
                            <a:lnTo>
                              <a:pt x="48" y="264"/>
                            </a:lnTo>
                            <a:lnTo>
                              <a:pt x="58" y="267"/>
                            </a:lnTo>
                            <a:lnTo>
                              <a:pt x="69" y="271"/>
                            </a:lnTo>
                            <a:lnTo>
                              <a:pt x="80" y="273"/>
                            </a:lnTo>
                            <a:lnTo>
                              <a:pt x="89" y="275"/>
                            </a:lnTo>
                            <a:lnTo>
                              <a:pt x="100" y="277"/>
                            </a:lnTo>
                            <a:lnTo>
                              <a:pt x="110" y="278"/>
                            </a:lnTo>
                            <a:lnTo>
                              <a:pt x="120" y="278"/>
                            </a:lnTo>
                            <a:lnTo>
                              <a:pt x="129" y="279"/>
                            </a:lnTo>
                            <a:lnTo>
                              <a:pt x="137" y="278"/>
                            </a:lnTo>
                            <a:lnTo>
                              <a:pt x="144" y="278"/>
                            </a:lnTo>
                            <a:lnTo>
                              <a:pt x="152" y="276"/>
                            </a:lnTo>
                            <a:lnTo>
                              <a:pt x="160" y="274"/>
                            </a:lnTo>
                            <a:lnTo>
                              <a:pt x="169" y="271"/>
                            </a:lnTo>
                            <a:lnTo>
                              <a:pt x="174" y="272"/>
                            </a:lnTo>
                            <a:lnTo>
                              <a:pt x="180" y="272"/>
                            </a:lnTo>
                            <a:lnTo>
                              <a:pt x="190" y="272"/>
                            </a:lnTo>
                            <a:lnTo>
                              <a:pt x="199" y="271"/>
                            </a:lnTo>
                            <a:lnTo>
                              <a:pt x="205" y="269"/>
                            </a:lnTo>
                            <a:lnTo>
                              <a:pt x="210" y="266"/>
                            </a:lnTo>
                            <a:lnTo>
                              <a:pt x="216" y="262"/>
                            </a:lnTo>
                            <a:lnTo>
                              <a:pt x="220" y="258"/>
                            </a:lnTo>
                            <a:lnTo>
                              <a:pt x="224" y="253"/>
                            </a:lnTo>
                            <a:lnTo>
                              <a:pt x="228" y="246"/>
                            </a:lnTo>
                            <a:lnTo>
                              <a:pt x="231" y="239"/>
                            </a:lnTo>
                            <a:lnTo>
                              <a:pt x="233" y="231"/>
                            </a:lnTo>
                            <a:lnTo>
                              <a:pt x="233" y="223"/>
                            </a:lnTo>
                            <a:lnTo>
                              <a:pt x="233" y="221"/>
                            </a:lnTo>
                            <a:lnTo>
                              <a:pt x="319" y="145"/>
                            </a:lnTo>
                            <a:lnTo>
                              <a:pt x="325" y="146"/>
                            </a:lnTo>
                            <a:lnTo>
                              <a:pt x="332" y="146"/>
                            </a:lnTo>
                            <a:lnTo>
                              <a:pt x="338" y="145"/>
                            </a:lnTo>
                            <a:lnTo>
                              <a:pt x="341" y="144"/>
                            </a:lnTo>
                            <a:lnTo>
                              <a:pt x="343" y="142"/>
                            </a:lnTo>
                            <a:lnTo>
                              <a:pt x="346" y="140"/>
                            </a:lnTo>
                            <a:lnTo>
                              <a:pt x="348" y="138"/>
                            </a:lnTo>
                            <a:lnTo>
                              <a:pt x="351" y="133"/>
                            </a:lnTo>
                            <a:lnTo>
                              <a:pt x="353" y="128"/>
                            </a:lnTo>
                            <a:lnTo>
                              <a:pt x="355" y="121"/>
                            </a:lnTo>
                            <a:lnTo>
                              <a:pt x="356" y="114"/>
                            </a:lnTo>
                            <a:lnTo>
                              <a:pt x="357" y="108"/>
                            </a:lnTo>
                            <a:lnTo>
                              <a:pt x="357" y="102"/>
                            </a:lnTo>
                            <a:lnTo>
                              <a:pt x="357" y="101"/>
                            </a:lnTo>
                            <a:lnTo>
                              <a:pt x="359" y="98"/>
                            </a:lnTo>
                            <a:lnTo>
                              <a:pt x="359" y="94"/>
                            </a:lnTo>
                            <a:lnTo>
                              <a:pt x="360" y="86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767" name="Group 827"/>
                  <p:cNvGrpSpPr/>
                  <p:nvPr/>
                </p:nvGrpSpPr>
                <p:grpSpPr>
                  <a:xfrm>
                    <a:off x="1000068" y="3784618"/>
                    <a:ext cx="1285916" cy="758750"/>
                    <a:chOff x="857224" y="3379532"/>
                    <a:chExt cx="819337" cy="593904"/>
                  </a:xfrm>
                </p:grpSpPr>
                <p:grpSp>
                  <p:nvGrpSpPr>
                    <p:cNvPr id="768" name="Group 1552"/>
                    <p:cNvGrpSpPr/>
                    <p:nvPr/>
                  </p:nvGrpSpPr>
                  <p:grpSpPr>
                    <a:xfrm rot="3746692">
                      <a:off x="1093857" y="3390732"/>
                      <a:ext cx="593904" cy="571504"/>
                      <a:chOff x="4000496" y="4413946"/>
                      <a:chExt cx="1098156" cy="1030288"/>
                    </a:xfrm>
                  </p:grpSpPr>
                  <p:pic>
                    <p:nvPicPr>
                      <p:cNvPr id="735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8363" y="4413946"/>
                        <a:ext cx="1030289" cy="1030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360" cap="flat">
                        <a:noFill/>
                        <a:round/>
                        <a:headEnd/>
                        <a:tailEnd/>
                      </a:ln>
                      <a:effectLst/>
                    </p:spPr>
                  </p:pic>
                  <p:sp>
                    <p:nvSpPr>
                      <p:cNvPr id="740" name="Rectangle 739"/>
                      <p:cNvSpPr/>
                      <p:nvPr/>
                    </p:nvSpPr>
                    <p:spPr>
                      <a:xfrm>
                        <a:off x="4000496" y="4929198"/>
                        <a:ext cx="714380" cy="3571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41" name="Rectangle 740"/>
                      <p:cNvSpPr/>
                      <p:nvPr/>
                    </p:nvSpPr>
                    <p:spPr>
                      <a:xfrm>
                        <a:off x="4214810" y="4786322"/>
                        <a:ext cx="285752" cy="2857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pic>
                  <p:nvPicPr>
                    <p:cNvPr id="734" name="Picture 733" descr="ice.jpeg"/>
                    <p:cNvPicPr>
                      <a:picLocks noChangeAspect="1"/>
                    </p:cNvPicPr>
                    <p:nvPr/>
                  </p:nvPicPr>
                  <p:blipFill>
                    <a:blip r:embed="rId9"/>
                    <a:srcRect t="22677" b="26457"/>
                    <a:stretch>
                      <a:fillRect/>
                    </a:stretch>
                  </p:blipFill>
                  <p:spPr>
                    <a:xfrm flipH="1">
                      <a:off x="857224" y="3571876"/>
                      <a:ext cx="571504" cy="285371"/>
                    </a:xfrm>
                    <a:prstGeom prst="rect">
                      <a:avLst/>
                    </a:prstGeom>
                  </p:spPr>
                </p:pic>
              </p:grpSp>
            </p:grpSp>
          </p:grpSp>
          <p:sp>
            <p:nvSpPr>
              <p:cNvPr id="578" name="TextBox 577"/>
              <p:cNvSpPr txBox="1"/>
              <p:nvPr/>
            </p:nvSpPr>
            <p:spPr>
              <a:xfrm>
                <a:off x="6143636" y="5279431"/>
                <a:ext cx="1221040" cy="29270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STT: URLCC</a:t>
                </a:r>
                <a:endParaRPr lang="en-US" sz="1400" dirty="0"/>
              </a:p>
            </p:txBody>
          </p:sp>
        </p:grpSp>
        <p:sp>
          <p:nvSpPr>
            <p:cNvPr id="808" name="Rectangle 807"/>
            <p:cNvSpPr/>
            <p:nvPr/>
          </p:nvSpPr>
          <p:spPr>
            <a:xfrm>
              <a:off x="4286248" y="4500570"/>
              <a:ext cx="357190" cy="181465"/>
            </a:xfrm>
            <a:prstGeom prst="rect">
              <a:avLst/>
            </a:prstGeom>
            <a:solidFill>
              <a:srgbClr val="00B0F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AMF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69" name="Group 793"/>
          <p:cNvGrpSpPr/>
          <p:nvPr/>
        </p:nvGrpSpPr>
        <p:grpSpPr>
          <a:xfrm>
            <a:off x="4999834" y="2357430"/>
            <a:ext cx="108000" cy="810062"/>
            <a:chOff x="4999834" y="2357430"/>
            <a:chExt cx="72232" cy="810062"/>
          </a:xfrm>
        </p:grpSpPr>
        <p:cxnSp>
          <p:nvCxnSpPr>
            <p:cNvPr id="790" name="Straight Connector 789"/>
            <p:cNvCxnSpPr/>
            <p:nvPr/>
          </p:nvCxnSpPr>
          <p:spPr>
            <a:xfrm rot="5400000">
              <a:off x="4595994" y="2762064"/>
              <a:ext cx="809268" cy="1588"/>
            </a:xfrm>
            <a:prstGeom prst="line">
              <a:avLst/>
            </a:prstGeom>
            <a:ln w="12700">
              <a:solidFill>
                <a:srgbClr val="0AA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Straight Connector 792"/>
            <p:cNvCxnSpPr/>
            <p:nvPr/>
          </p:nvCxnSpPr>
          <p:spPr>
            <a:xfrm>
              <a:off x="5000628" y="2357430"/>
              <a:ext cx="71438" cy="1588"/>
            </a:xfrm>
            <a:prstGeom prst="line">
              <a:avLst/>
            </a:prstGeom>
            <a:ln w="12700">
              <a:solidFill>
                <a:srgbClr val="0AA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-24"/>
            <a:ext cx="8440768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0850" algn="l"/>
                <a:tab pos="457200" algn="l"/>
                <a:tab pos="6369050" algn="l"/>
              </a:tabLst>
            </a:pPr>
            <a:r>
              <a:rPr lang="en-GB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Some Performance Requirements</a:t>
            </a: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		</a:t>
            </a:r>
            <a:r>
              <a:rPr lang="en-US" sz="1200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TS 22.261, table 7.1-1</a:t>
            </a:r>
            <a:endParaRPr lang="en-US" sz="1400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28596" y="1000106"/>
          <a:ext cx="8358247" cy="5830296"/>
        </p:xfrm>
        <a:graphic>
          <a:graphicData uri="http://schemas.openxmlformats.org/drawingml/2006/table">
            <a:tbl>
              <a:tblPr/>
              <a:tblGrid>
                <a:gridCol w="224444"/>
                <a:gridCol w="813133"/>
                <a:gridCol w="929531"/>
                <a:gridCol w="929531"/>
                <a:gridCol w="929531"/>
                <a:gridCol w="929531"/>
                <a:gridCol w="929531"/>
                <a:gridCol w="813954"/>
                <a:gridCol w="1045107"/>
                <a:gridCol w="813954"/>
              </a:tblGrid>
              <a:tr h="3309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Scenario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Experienced data rate (DL)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Experienced data rate (UL)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Area traffic capacity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(DL)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Area traffic capacity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(UL)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Overall user density 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Activity factor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UE speed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latin typeface="Arial"/>
                          <a:ea typeface="Times New Roman"/>
                          <a:cs typeface="Times New Roman"/>
                        </a:rPr>
                        <a:t>Coverage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Urban macro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50 Mbps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25 Mbps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100 Gbps/km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(note 4)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 Gbps/km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(note 4)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10 000/km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20%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Pedestrians and users in vehicles (up to 120 km/h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Full network (note 1)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Rural macro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25 Mbps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 Gbps/km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(note 4)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500 Mbps/km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(note 4)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100/km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20%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Pedestrians and users in vehicles (up to 120 km/h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Full network (note 1)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9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Indoor hotspot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 Gbps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500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15 </a:t>
                      </a:r>
                      <a:r>
                        <a:rPr lang="en-GB" sz="800" b="0" dirty="0" err="1">
                          <a:latin typeface="Arial"/>
                          <a:ea typeface="Times New Roman"/>
                          <a:cs typeface="Times New Roman"/>
                        </a:rPr>
                        <a:t>Tbps</a:t>
                      </a: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/km</a:t>
                      </a:r>
                      <a:r>
                        <a:rPr lang="en-GB" sz="800" b="0" baseline="30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en-GB" sz="800" b="0" dirty="0" err="1">
                          <a:latin typeface="Arial"/>
                          <a:ea typeface="Times New Roman"/>
                          <a:cs typeface="Times New Roman"/>
                        </a:rPr>
                        <a:t>Tbps</a:t>
                      </a: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/km</a:t>
                      </a:r>
                      <a:r>
                        <a:rPr lang="en-GB" sz="800" b="0" baseline="30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250 000/km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note 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Pedestrians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0">
                          <a:latin typeface="Arial"/>
                          <a:ea typeface="Times New Roman"/>
                          <a:cs typeface="Times New Roman"/>
                        </a:rPr>
                        <a:t>Office and residential </a:t>
                      </a: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(note 2) (note 3)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Broadband access in a crowd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25 Mbps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[3,75] </a:t>
                      </a:r>
                      <a:r>
                        <a:rPr lang="en-GB" sz="800" b="0" dirty="0" err="1">
                          <a:latin typeface="Arial"/>
                          <a:ea typeface="Times New Roman"/>
                          <a:cs typeface="Times New Roman"/>
                        </a:rPr>
                        <a:t>Tbps</a:t>
                      </a: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/km</a:t>
                      </a:r>
                      <a:r>
                        <a:rPr lang="en-GB" sz="800" b="0" baseline="30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[7,5] </a:t>
                      </a:r>
                      <a:r>
                        <a:rPr lang="en-GB" sz="800" b="0" dirty="0" err="1">
                          <a:latin typeface="Arial"/>
                          <a:ea typeface="Times New Roman"/>
                          <a:cs typeface="Times New Roman"/>
                        </a:rPr>
                        <a:t>Tbps</a:t>
                      </a: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/km</a:t>
                      </a:r>
                      <a:r>
                        <a:rPr lang="en-GB" sz="800" b="0" baseline="30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[500 000]/km</a:t>
                      </a:r>
                      <a:r>
                        <a:rPr lang="en-GB" sz="800" b="0" baseline="30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30%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Pedestrians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Confined area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Dense urban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300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750 Gbps/km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(note 4)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125 </a:t>
                      </a:r>
                      <a:r>
                        <a:rPr lang="en-GB" sz="800" b="0" dirty="0" err="1">
                          <a:latin typeface="Arial"/>
                          <a:ea typeface="Times New Roman"/>
                          <a:cs typeface="Times New Roman"/>
                        </a:rPr>
                        <a:t>Gbps</a:t>
                      </a: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/km</a:t>
                      </a:r>
                      <a:r>
                        <a:rPr lang="en-GB" sz="800" b="0" baseline="30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(note 4)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25 000/km</a:t>
                      </a:r>
                      <a:r>
                        <a:rPr lang="en-GB" sz="800" b="0" baseline="30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Pedestrians and users in vehicles (up to 60 km/h)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0">
                          <a:latin typeface="Arial"/>
                          <a:ea typeface="Times New Roman"/>
                          <a:cs typeface="Times New Roman"/>
                        </a:rPr>
                        <a:t>Downtown</a:t>
                      </a: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 (note 1)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7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Broadcast-like services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Maximum 200 Mbps (per TV channel)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N/A or modest (e.g., 500 kbps per user)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[15] TV channels of [20 Mbps] on one carrier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Stationary users, pedestrians and users in vehicles (up to 500 km/h)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Full network (note 1)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3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High-speed train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25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15 Gbps/train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7,5 Gbps/train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1 000/train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30%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Users in trains (up to 500 km/h)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Along railways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(note 1)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3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High-speed vehicle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25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[100] Gbps/km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[50] Gbps/km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4 000/km</a:t>
                      </a:r>
                      <a:r>
                        <a:rPr lang="en-GB" sz="800" b="0" baseline="30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50%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Users in vehicles (up to 250 km/h)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Along roads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(note 1)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Times New Roman"/>
                        </a:rPr>
                        <a:t>Airplanes connectivity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15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7,5 Mbps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1,2 Gbps/plane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600 Mbps/plane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400/plane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20%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>
                          <a:latin typeface="Arial"/>
                          <a:ea typeface="Times New Roman"/>
                          <a:cs typeface="Times New Roman"/>
                        </a:rPr>
                        <a:t>Users in airplanes (up to 1 000 km/h)</a:t>
                      </a:r>
                      <a:endParaRPr lang="en-US" sz="800" b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dirty="0">
                          <a:latin typeface="Arial"/>
                          <a:ea typeface="Times New Roman"/>
                          <a:cs typeface="Times New Roman"/>
                        </a:rPr>
                        <a:t>(note 1)</a:t>
                      </a:r>
                      <a:endParaRPr lang="en-US" sz="8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8722">
                <a:tc gridSpan="10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Times New Roman"/>
                        </a:rPr>
                        <a:t>NOTE 1: 	For users in vehicles, the UE can be connected to the network directly, or via an on-board moving base station.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Times New Roman"/>
                        </a:rPr>
                        <a:t>NOTE 2:		A certain traffic mix is assumed; only some users use services that require the highest data rates [2].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Times New Roman"/>
                        </a:rPr>
                        <a:t>NOTE 3: 	For interactive audio and video services, for example, virtual meetings, the required two-way end-to-end latency (UL and DL) is 2‑4 ms while the corresponding experienced data rate needs to be up to 8K 3D video [300 Mbps] in uplink and downlink.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Times New Roman"/>
                        </a:rPr>
                        <a:t>NOTE 4: 	These values are derived based on overall user density. Detailed information can be found in [10].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Times New Roman"/>
                        </a:rPr>
                        <a:t>NOTE 5: 	All the values in this table are targeted values and not strict requirements.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6065" marR="460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146050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Quality of Service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57200" y="1219212"/>
            <a:ext cx="8470900" cy="399573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5G </a:t>
            </a:r>
            <a:r>
              <a:rPr lang="en-US" sz="28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QoS</a:t>
            </a: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model supports 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flows that require guaranteed flow bit rate (GBR)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flows that do not require GBR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reflective </a:t>
            </a:r>
            <a:r>
              <a:rPr lang="en-US" sz="20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QoS</a:t>
            </a: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Influences traffic forwarding treatment</a:t>
            </a:r>
          </a:p>
          <a:p>
            <a:pPr marL="1085850" lvl="1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scheduling, admission thresholds, </a:t>
            </a:r>
            <a:b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</a:b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queue-management, link layer configuration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Over N3/N9 packets encapsulated + QFI added</a:t>
            </a:r>
          </a:p>
          <a:p>
            <a:pPr marL="342900" indent="-341313">
              <a:lnSpc>
                <a:spcPct val="100000"/>
              </a:lnSpc>
              <a:spcBef>
                <a:spcPts val="18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QoS</a:t>
            </a: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flow is finest granularity of </a:t>
            </a:r>
            <a:r>
              <a:rPr lang="en-US" sz="28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QoS</a:t>
            </a: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 differentiation</a:t>
            </a: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10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146035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Quality of Service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276510" y="1034476"/>
          <a:ext cx="8581770" cy="4323350"/>
        </p:xfrm>
        <a:graphic>
          <a:graphicData uri="http://schemas.openxmlformats.org/presentationml/2006/ole">
            <p:oleObj spid="_x0000_s205826" name="Microsoft Word Picture" r:id="rId4" imgW="6142921" imgH="3101290" progId="Word.Picture.8">
              <p:embed/>
            </p:oleObj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42844" y="5426066"/>
            <a:ext cx="2428892" cy="121764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AN	Access Network 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CN	Core Network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DRB	Data Radio Bearer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NAS	Non-access stratum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714612" y="5426066"/>
            <a:ext cx="2428892" cy="121444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err="1" smtClean="0">
                <a:solidFill>
                  <a:srgbClr val="000000"/>
                </a:solidFill>
                <a:cs typeface="DejaVu Sans" charset="0"/>
              </a:rPr>
              <a:t>QoS</a:t>
            </a: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	Quality of Service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SDF	Service Data Flow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UE 	User Equipment</a:t>
            </a:r>
          </a:p>
          <a:p>
            <a:pPr>
              <a:lnSpc>
                <a:spcPct val="100000"/>
              </a:lnSpc>
              <a:spcAft>
                <a:spcPts val="600"/>
              </a:spcAft>
              <a:tabLst>
                <a:tab pos="714375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en-US" sz="1200" dirty="0" smtClean="0">
                <a:solidFill>
                  <a:srgbClr val="000000"/>
                </a:solidFill>
                <a:cs typeface="DejaVu Sans" charset="0"/>
              </a:rPr>
              <a:t>UP 	User Plane</a:t>
            </a:r>
            <a:endParaRPr lang="en-US" sz="1200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" y="-24"/>
            <a:ext cx="8226425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5G </a:t>
            </a:r>
            <a:r>
              <a:rPr lang="en-US" sz="3200" b="1" dirty="0" err="1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QoS</a:t>
            </a: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 Parameters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00031" y="857232"/>
          <a:ext cx="8215373" cy="5857923"/>
        </p:xfrm>
        <a:graphic>
          <a:graphicData uri="http://schemas.openxmlformats.org/drawingml/2006/table">
            <a:tbl>
              <a:tblPr/>
              <a:tblGrid>
                <a:gridCol w="917634"/>
                <a:gridCol w="945140"/>
                <a:gridCol w="945140"/>
                <a:gridCol w="826787"/>
                <a:gridCol w="945140"/>
                <a:gridCol w="3635532"/>
              </a:tblGrid>
              <a:tr h="5143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dirty="0">
                          <a:latin typeface="Arial"/>
                          <a:ea typeface="Times New Roman"/>
                          <a:cs typeface="Times New Roman"/>
                        </a:rPr>
                        <a:t>5QI</a:t>
                      </a:r>
                      <a:endParaRPr lang="en-US" sz="1100" b="1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dirty="0">
                          <a:latin typeface="Arial"/>
                          <a:ea typeface="Times New Roman"/>
                          <a:cs typeface="Times New Roman"/>
                        </a:rPr>
                        <a:t>Value &amp; QFI</a:t>
                      </a:r>
                      <a:endParaRPr lang="en-US" sz="11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  <a:cs typeface="Times New Roman"/>
                        </a:rPr>
                        <a:t>Resource Type</a:t>
                      </a:r>
                      <a:endParaRPr lang="en-US" sz="11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  <a:cs typeface="Times New Roman"/>
                        </a:rPr>
                        <a:t>Priority Level</a:t>
                      </a:r>
                      <a:endParaRPr lang="en-US" sz="11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  <a:cs typeface="Times New Roman"/>
                        </a:rPr>
                        <a:t>Packet Delay Budget</a:t>
                      </a:r>
                      <a:endParaRPr lang="en-US" sz="11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  <a:cs typeface="Times New Roman"/>
                        </a:rPr>
                        <a:t>Packet Error</a:t>
                      </a:r>
                      <a:endParaRPr lang="en-US" sz="1100" b="1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  <a:cs typeface="Times New Roman"/>
                        </a:rPr>
                        <a:t>Rate </a:t>
                      </a:r>
                      <a:endParaRPr lang="en-US" sz="11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latin typeface="Arial"/>
                          <a:ea typeface="Times New Roman"/>
                          <a:cs typeface="Times New Roman"/>
                        </a:rPr>
                        <a:t>Example Services</a:t>
                      </a:r>
                      <a:endParaRPr lang="en-US" sz="11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b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GBR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Conversational Voice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b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40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150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-3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Conversational Video (Live Streaming)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-3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Real Time Gaming, V2X messages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300 ms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-6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Non-Conversational Video (Buffered Streaming)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65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75 ms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 dirty="0"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Mission Critical user plane Push To Talk voice (e.g., MCPTT)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66</a:t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 dirty="0"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Non-Mission-Critical user plane Push To Talk voice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75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 dirty="0"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V2X messages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Non-GBR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-6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IMS Signalling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300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-6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Video (Buffered Streaming)</a:t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TCP-based (e.g., www, e-mail, chat, ftp, p2p file sharing, progressive video, etc.)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 dirty="0">
                          <a:latin typeface="Arial"/>
                          <a:ea typeface="Times New Roman"/>
                          <a:cs typeface="Times New Roman"/>
                        </a:rPr>
                        <a:t>-3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Voice,</a:t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Video (Live Streaming)</a:t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Interactive Gaming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9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80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300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-6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Video (Buffered Streaming)</a:t>
                      </a:r>
                      <a:b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TCP-based (e.g., www, e-mail, chat, ftp, p2p file 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90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sharing, progressive video, etc.)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69</a:t>
                      </a:r>
                      <a:endParaRPr lang="en-U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-6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Mission Critical delay sensitive signalling (e.g., MC-PTT signalling)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29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70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55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200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-6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Mission Critical Data (e.g. example services are the same as QCI 6/8/9)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79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65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50 ms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en-GB" sz="1200" baseline="30000"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V2X messages</a:t>
                      </a:r>
                      <a:endParaRPr lang="en-U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451">
                <a:tc gridSpan="6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804" marR="5880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88950" y="228600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Besides that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85775" y="1452563"/>
            <a:ext cx="8386763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687388" indent="-227013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>
              <a:solidFill>
                <a:srgbClr val="000000"/>
              </a:solidFill>
              <a:cs typeface="DejaVu Sans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50" y="1214438"/>
            <a:ext cx="8785225" cy="4827587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Detailed studies and normative work ongoing in other areas 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Vehicle to Vehicle/Pedestrian/Infrastructure (V2X)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Railway communication (FRMCS, MONASTERY)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Maritime communication (MARCOM)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Mission Critical Services (MCPTT, MCData, </a:t>
            </a:r>
            <a:r>
              <a:rPr lang="en-US" sz="24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MCVoice</a:t>
            </a: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)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Energy Saving / Efficiency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Device-to-Device communication / Proximity Services (</a:t>
            </a:r>
            <a:r>
              <a:rPr lang="en-US" sz="2400" dirty="0" err="1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ProSe</a:t>
            </a:r>
            <a:r>
              <a:rPr lang="en-US" sz="24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)</a:t>
            </a:r>
          </a:p>
          <a:p>
            <a:pPr marL="342900" indent="-341313">
              <a:lnSpc>
                <a:spcPct val="15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sz="24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1313" indent="-338138">
              <a:lnSpc>
                <a:spcPct val="15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000240"/>
            <a:ext cx="2643206" cy="2643206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5GAA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0659" y="3929066"/>
            <a:ext cx="1954745" cy="651888"/>
          </a:xfrm>
          <a:prstGeom prst="rect">
            <a:avLst/>
          </a:prstGeom>
        </p:spPr>
      </p:pic>
      <p:pic>
        <p:nvPicPr>
          <p:cNvPr id="8" name="Picture 7" descr="5GPPP---Logo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4929198"/>
            <a:ext cx="1195710" cy="926675"/>
          </a:xfrm>
          <a:prstGeom prst="rect">
            <a:avLst/>
          </a:prstGeom>
        </p:spPr>
      </p:pic>
      <p:pic>
        <p:nvPicPr>
          <p:cNvPr id="9" name="Picture 8" descr="gsma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4079" y="2357430"/>
            <a:ext cx="927011" cy="923921"/>
          </a:xfrm>
          <a:prstGeom prst="rect">
            <a:avLst/>
          </a:prstGeom>
        </p:spPr>
      </p:pic>
      <p:pic>
        <p:nvPicPr>
          <p:cNvPr id="10" name="Picture 9" descr="IEE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2285992"/>
            <a:ext cx="1482072" cy="833104"/>
          </a:xfrm>
          <a:prstGeom prst="rect">
            <a:avLst/>
          </a:prstGeom>
        </p:spPr>
      </p:pic>
      <p:pic>
        <p:nvPicPr>
          <p:cNvPr id="11" name="Picture 10" descr="ietf-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67294" y="1000108"/>
            <a:ext cx="1447978" cy="767660"/>
          </a:xfrm>
          <a:prstGeom prst="rect">
            <a:avLst/>
          </a:prstGeom>
        </p:spPr>
      </p:pic>
      <p:pic>
        <p:nvPicPr>
          <p:cNvPr id="12" name="Picture 11" descr="itu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57356" y="785794"/>
            <a:ext cx="928298" cy="1041757"/>
          </a:xfrm>
          <a:prstGeom prst="rect">
            <a:avLst/>
          </a:prstGeom>
        </p:spPr>
      </p:pic>
      <p:pic>
        <p:nvPicPr>
          <p:cNvPr id="13" name="Picture 12" descr="Next_Generation_Mobile_Networks_(logo)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472" y="3643314"/>
            <a:ext cx="1547822" cy="928694"/>
          </a:xfrm>
          <a:prstGeom prst="rect">
            <a:avLst/>
          </a:prstGeom>
        </p:spPr>
      </p:pic>
      <p:pic>
        <p:nvPicPr>
          <p:cNvPr id="14" name="Picture 13" descr="onem2m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07168" y="4929198"/>
            <a:ext cx="1650980" cy="928676"/>
          </a:xfrm>
          <a:prstGeom prst="rect">
            <a:avLst/>
          </a:prstGeom>
        </p:spPr>
      </p:pic>
      <p:pic>
        <p:nvPicPr>
          <p:cNvPr id="26" name="Picture 25" descr="3GPP_TM_RD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34932" y="214290"/>
            <a:ext cx="1594324" cy="928694"/>
          </a:xfrm>
          <a:prstGeom prst="rect">
            <a:avLst/>
          </a:prstGeom>
        </p:spPr>
      </p:pic>
      <p:pic>
        <p:nvPicPr>
          <p:cNvPr id="31" name="Picture 30" descr="broadbandforum.jpe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19489" y="6072206"/>
            <a:ext cx="2652709" cy="536953"/>
          </a:xfrm>
          <a:prstGeom prst="rect">
            <a:avLst/>
          </a:prstGeom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14810" y="1214422"/>
            <a:ext cx="1071570" cy="1071570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488" y="2071678"/>
            <a:ext cx="1071570" cy="1071570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12" y="3500438"/>
            <a:ext cx="1071570" cy="1071570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29190" y="4643446"/>
            <a:ext cx="1071570" cy="1071570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15008" y="3286124"/>
            <a:ext cx="1071570" cy="1071570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86446" y="1928802"/>
            <a:ext cx="1071570" cy="1071570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71934" y="2357430"/>
            <a:ext cx="1643074" cy="1643074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86116" y="4643446"/>
            <a:ext cx="1071570" cy="1071570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/>
          <p:cNvSpPr/>
          <p:nvPr/>
        </p:nvSpPr>
        <p:spPr>
          <a:xfrm>
            <a:off x="1142976" y="500042"/>
            <a:ext cx="7000924" cy="5786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00034" y="214290"/>
            <a:ext cx="8215370" cy="6394869"/>
            <a:chOff x="500034" y="214290"/>
            <a:chExt cx="8215370" cy="6394869"/>
          </a:xfrm>
        </p:grpSpPr>
        <p:pic>
          <p:nvPicPr>
            <p:cNvPr id="7" name="Picture 6" descr="5GAA_Logo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60659" y="3929066"/>
              <a:ext cx="1954745" cy="651888"/>
            </a:xfrm>
            <a:prstGeom prst="rect">
              <a:avLst/>
            </a:prstGeom>
          </p:spPr>
        </p:pic>
        <p:pic>
          <p:nvPicPr>
            <p:cNvPr id="8" name="Picture 7" descr="5GPPP---Logo-2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3042" y="4929198"/>
              <a:ext cx="1195710" cy="926675"/>
            </a:xfrm>
            <a:prstGeom prst="rect">
              <a:avLst/>
            </a:prstGeom>
          </p:spPr>
        </p:pic>
        <p:pic>
          <p:nvPicPr>
            <p:cNvPr id="9" name="Picture 8" descr="gsma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74079" y="2357430"/>
              <a:ext cx="927011" cy="923921"/>
            </a:xfrm>
            <a:prstGeom prst="rect">
              <a:avLst/>
            </a:prstGeom>
          </p:spPr>
        </p:pic>
        <p:pic>
          <p:nvPicPr>
            <p:cNvPr id="10" name="Picture 9" descr="IEEE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2285992"/>
              <a:ext cx="1482072" cy="833104"/>
            </a:xfrm>
            <a:prstGeom prst="rect">
              <a:avLst/>
            </a:prstGeom>
          </p:spPr>
        </p:pic>
        <p:pic>
          <p:nvPicPr>
            <p:cNvPr id="11" name="Picture 10" descr="ietf-logo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67294" y="1000108"/>
              <a:ext cx="1447978" cy="767660"/>
            </a:xfrm>
            <a:prstGeom prst="rect">
              <a:avLst/>
            </a:prstGeom>
          </p:spPr>
        </p:pic>
        <p:pic>
          <p:nvPicPr>
            <p:cNvPr id="12" name="Picture 11" descr="itu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57356" y="785794"/>
              <a:ext cx="928298" cy="1041757"/>
            </a:xfrm>
            <a:prstGeom prst="rect">
              <a:avLst/>
            </a:prstGeom>
          </p:spPr>
        </p:pic>
        <p:pic>
          <p:nvPicPr>
            <p:cNvPr id="13" name="Picture 12" descr="Next_Generation_Mobile_Networks_(logo)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1472" y="3643314"/>
              <a:ext cx="1547822" cy="928694"/>
            </a:xfrm>
            <a:prstGeom prst="rect">
              <a:avLst/>
            </a:prstGeom>
          </p:spPr>
        </p:pic>
        <p:pic>
          <p:nvPicPr>
            <p:cNvPr id="14" name="Picture 13" descr="onem2m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07168" y="4929198"/>
              <a:ext cx="1650980" cy="928676"/>
            </a:xfrm>
            <a:prstGeom prst="rect">
              <a:avLst/>
            </a:prstGeom>
          </p:spPr>
        </p:pic>
        <p:pic>
          <p:nvPicPr>
            <p:cNvPr id="26" name="Picture 25" descr="3GPP_TM_RD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34932" y="214290"/>
              <a:ext cx="1594324" cy="928694"/>
            </a:xfrm>
            <a:prstGeom prst="rect">
              <a:avLst/>
            </a:prstGeom>
          </p:spPr>
        </p:pic>
        <p:pic>
          <p:nvPicPr>
            <p:cNvPr id="31" name="Picture 30" descr="broadbandforum.jpe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419489" y="6072206"/>
              <a:ext cx="2652709" cy="536953"/>
            </a:xfrm>
            <a:prstGeom prst="rect">
              <a:avLst/>
            </a:prstGeom>
          </p:spPr>
        </p:pic>
      </p:grpSp>
      <p:sp>
        <p:nvSpPr>
          <p:cNvPr id="32" name="Content Placeholder 2"/>
          <p:cNvSpPr>
            <a:spLocks noGrp="1"/>
          </p:cNvSpPr>
          <p:nvPr>
            <p:ph idx="1"/>
          </p:nvPr>
        </p:nvSpPr>
        <p:spPr>
          <a:xfrm>
            <a:off x="457200" y="2786057"/>
            <a:ext cx="8229600" cy="20717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6000" b="1" i="1" dirty="0" smtClean="0">
                <a:solidFill>
                  <a:srgbClr val="FF0000"/>
                </a:solidFill>
              </a:rPr>
              <a:t>O</a:t>
            </a:r>
            <a:r>
              <a:rPr lang="en-US" sz="6000" b="1" i="1" dirty="0" smtClean="0">
                <a:solidFill>
                  <a:srgbClr val="00B050"/>
                </a:solidFill>
              </a:rPr>
              <a:t>n</a:t>
            </a:r>
            <a:r>
              <a:rPr lang="en-US" sz="6000" b="1" i="1" dirty="0" smtClean="0">
                <a:solidFill>
                  <a:srgbClr val="0070C0"/>
                </a:solidFill>
              </a:rPr>
              <a:t>e</a:t>
            </a:r>
            <a:r>
              <a:rPr lang="en-US" sz="6000" i="1" dirty="0" smtClean="0"/>
              <a:t>     .    </a:t>
            </a:r>
          </a:p>
        </p:txBody>
      </p: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2357430"/>
            <a:ext cx="1571636" cy="1571636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357430"/>
            <a:ext cx="1571636" cy="1571636"/>
          </a:xfrm>
          <a:prstGeom prst="rect">
            <a:avLst/>
          </a:prstGeom>
          <a:solidFill>
            <a:schemeClr val="bg1"/>
          </a:solidFill>
          <a:ln w="9360" cap="flat">
            <a:noFill/>
            <a:round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6057"/>
            <a:ext cx="8229600" cy="20717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6000" b="1" i="1" dirty="0" smtClean="0">
                <a:solidFill>
                  <a:srgbClr val="FF0000"/>
                </a:solidFill>
              </a:rPr>
              <a:t>O</a:t>
            </a:r>
            <a:r>
              <a:rPr lang="en-US" sz="6000" b="1" i="1" dirty="0" smtClean="0">
                <a:solidFill>
                  <a:srgbClr val="00B050"/>
                </a:solidFill>
              </a:rPr>
              <a:t>n</a:t>
            </a:r>
            <a:r>
              <a:rPr lang="en-US" sz="6000" b="1" i="1" dirty="0" smtClean="0">
                <a:solidFill>
                  <a:srgbClr val="0070C0"/>
                </a:solidFill>
              </a:rPr>
              <a:t>e</a:t>
            </a:r>
            <a:r>
              <a:rPr lang="en-US" sz="6000" i="1" dirty="0" smtClean="0"/>
              <a:t>     .    </a:t>
            </a:r>
          </a:p>
        </p:txBody>
      </p:sp>
      <p:sp>
        <p:nvSpPr>
          <p:cNvPr id="6" name="Rectangle 5"/>
          <p:cNvSpPr/>
          <p:nvPr/>
        </p:nvSpPr>
        <p:spPr>
          <a:xfrm>
            <a:off x="4214810" y="3779233"/>
            <a:ext cx="830677" cy="292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1400" i="1" dirty="0" smtClean="0"/>
              <a:t>(please)</a:t>
            </a:r>
            <a:endParaRPr lang="en-US" sz="4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88950" y="228600"/>
            <a:ext cx="6826250" cy="1139825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</a:tabLst>
            </a:pPr>
            <a:r>
              <a:rPr lang="en-US" sz="3200" b="1" dirty="0">
                <a:solidFill>
                  <a:srgbClr val="1F497D"/>
                </a:solidFill>
                <a:latin typeface="Calibri" charset="0"/>
                <a:cs typeface="DejaVu Sans" charset="0"/>
              </a:rPr>
              <a:t>5G </a:t>
            </a:r>
            <a:r>
              <a:rPr lang="en-US" sz="3200" b="1" dirty="0" smtClean="0">
                <a:solidFill>
                  <a:srgbClr val="1F497D"/>
                </a:solidFill>
                <a:latin typeface="Calibri" charset="0"/>
                <a:cs typeface="DejaVu Sans" charset="0"/>
              </a:rPr>
              <a:t>in 3GPP</a:t>
            </a:r>
            <a:endParaRPr lang="en-US" sz="3200" b="1" dirty="0">
              <a:solidFill>
                <a:srgbClr val="1F497D"/>
              </a:solidFill>
              <a:latin typeface="Calibri" charset="0"/>
              <a:cs typeface="DejaVu Sans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14313" y="1452563"/>
            <a:ext cx="8658225" cy="5002212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3GPP develops a deployable 5G system now</a:t>
            </a:r>
            <a:b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</a:br>
            <a:endParaRPr lang="en-US" sz="28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Study Phase</a:t>
            </a:r>
          </a:p>
          <a:p>
            <a:pPr lvl="1" indent="-284163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Rel-14 studies on requirements – completed</a:t>
            </a:r>
          </a:p>
          <a:p>
            <a:pPr lvl="1" indent="-284163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0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lvl="1" indent="-284163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Rel-15 studies on architecture and protocols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sz="2800" dirty="0" smtClean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Two </a:t>
            </a:r>
            <a:r>
              <a:rPr lang="en-US" sz="2800" dirty="0">
                <a:solidFill>
                  <a:srgbClr val="404040"/>
                </a:solidFill>
                <a:latin typeface="Calibri" charset="0"/>
                <a:cs typeface="DejaVu Sans" charset="0"/>
              </a:rPr>
              <a:t>phases for the normative </a:t>
            </a:r>
            <a:r>
              <a:rPr lang="en-US" sz="28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work</a:t>
            </a:r>
            <a:endParaRPr lang="en-US" sz="28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lvl="1" indent="-284163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>
                <a:solidFill>
                  <a:srgbClr val="404040"/>
                </a:solidFill>
                <a:latin typeface="Calibri" charset="0"/>
                <a:cs typeface="DejaVu Sans" charset="0"/>
              </a:rPr>
              <a:t>Phase 1 (Rel-15) to be completed by </a:t>
            </a: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June 2018</a:t>
            </a:r>
          </a:p>
          <a:p>
            <a:pPr lvl="1" indent="-284163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	addresses </a:t>
            </a:r>
            <a:r>
              <a:rPr lang="en-US" sz="2000" dirty="0">
                <a:solidFill>
                  <a:srgbClr val="404040"/>
                </a:solidFill>
                <a:latin typeface="Calibri" charset="0"/>
                <a:cs typeface="DejaVu Sans" charset="0"/>
              </a:rPr>
              <a:t>the more urgent subset </a:t>
            </a: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for commercial deployments</a:t>
            </a:r>
            <a:endParaRPr lang="en-US" sz="2000" dirty="0">
              <a:solidFill>
                <a:srgbClr val="404040"/>
              </a:solidFill>
              <a:latin typeface="Calibri" charset="0"/>
              <a:cs typeface="DejaVu Sans" charset="0"/>
            </a:endParaRPr>
          </a:p>
          <a:p>
            <a:pPr marL="742950" indent="-282575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lvl="1" indent="-284163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 typeface="Calibri" charset="0"/>
              <a:buChar char="›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>
                <a:solidFill>
                  <a:srgbClr val="404040"/>
                </a:solidFill>
                <a:latin typeface="Calibri" charset="0"/>
                <a:cs typeface="DejaVu Sans" charset="0"/>
              </a:rPr>
              <a:t>Phase 2 (Rel-16) to be completed by </a:t>
            </a: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March 2020</a:t>
            </a:r>
          </a:p>
          <a:p>
            <a:pPr lvl="1" indent="-284163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en-US" sz="2000" dirty="0" smtClean="0">
                <a:solidFill>
                  <a:srgbClr val="404040"/>
                </a:solidFill>
                <a:latin typeface="Calibri" charset="0"/>
                <a:cs typeface="DejaVu Sans" charset="0"/>
              </a:rPr>
              <a:t>	IMT </a:t>
            </a:r>
            <a:r>
              <a:rPr lang="en-US" sz="2000" dirty="0">
                <a:solidFill>
                  <a:srgbClr val="404040"/>
                </a:solidFill>
                <a:latin typeface="Calibri" charset="0"/>
                <a:cs typeface="DejaVu Sans" charset="0"/>
              </a:rPr>
              <a:t>2020 submission, addresses all identified use cases &amp; requirements</a:t>
            </a:r>
          </a:p>
          <a:p>
            <a:pPr marL="742950" indent="-282575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741363" indent="-28098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2900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  <a:p>
            <a:pPr marL="341313" indent="-338138">
              <a:lnSpc>
                <a:spcPct val="80000"/>
              </a:lnSpc>
              <a:buClrTx/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endParaRPr lang="en-US" dirty="0">
              <a:solidFill>
                <a:srgbClr val="000000"/>
              </a:solidFill>
              <a:cs typeface="DejaVu San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42919</TotalTime>
  <Words>2710</Words>
  <PresentationFormat>On-screen Show (4:3)</PresentationFormat>
  <Paragraphs>869</Paragraphs>
  <Slides>49</Slides>
  <Notes>43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Office Theme</vt:lpstr>
      <vt:lpstr>Microsoft Word Picture</vt:lpstr>
      <vt:lpstr>Visio.Drawing.11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molinarosete</dc:creator>
  <dc:description>© ETSI 2009. All rights reserved</dc:description>
  <cp:lastModifiedBy>Another useful username</cp:lastModifiedBy>
  <cp:revision>1735</cp:revision>
  <cp:lastPrinted>1601-01-01T00:00:00Z</cp:lastPrinted>
  <dcterms:created xsi:type="dcterms:W3CDTF">2010-02-05T11:52:04Z</dcterms:created>
  <dcterms:modified xsi:type="dcterms:W3CDTF">2017-07-26T08:44:47Z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6</vt:i4>
  </property>
  <property fmtid="{D5CDD505-2E9C-101B-9397-08002B2CF9AE}" pid="8" name="Original owner">
    <vt:lpwstr>Nathalie Guinet</vt:lpwstr>
  </property>
  <property fmtid="{D5CDD505-2E9C-101B-9397-08002B2CF9AE}" pid="9" name="Pre-Migration author">
    <vt:lpwstr>Nathalie Guinet</vt:lpwstr>
  </property>
  <property fmtid="{D5CDD505-2E9C-101B-9397-08002B2CF9AE}" pid="10" name="PresentationFormat">
    <vt:lpwstr>On-screen Show (4:3)</vt:lpwstr>
  </property>
  <property fmtid="{D5CDD505-2E9C-101B-9397-08002B2CF9AE}" pid="11" name="ScaleCrop">
    <vt:bool>false</vt:bool>
  </property>
  <property fmtid="{D5CDD505-2E9C-101B-9397-08002B2CF9AE}" pid="12" name="ShareDoc">
    <vt:bool>false</vt:bool>
  </property>
  <property fmtid="{D5CDD505-2E9C-101B-9397-08002B2CF9AE}" pid="13" name="Slides">
    <vt:i4>22</vt:i4>
  </property>
  <property fmtid="{D5CDD505-2E9C-101B-9397-08002B2CF9AE}" pid="14" name="_dlc_DocId">
    <vt:lpwstr>ETSIT-72-16717</vt:lpwstr>
  </property>
  <property fmtid="{D5CDD505-2E9C-101B-9397-08002B2CF9AE}" pid="15" name="_dlc_DocIdItemGuid">
    <vt:lpwstr>9540477c-9b17-427e-98ca-dda3f037acd7</vt:lpwstr>
  </property>
  <property fmtid="{D5CDD505-2E9C-101B-9397-08002B2CF9AE}" pid="16" name="_dlc_DocIdUrl">
    <vt:lpwstr>http://sharepoint.etsihq.org/EVE/private/_layouts/15/DocIdRedir.aspx?ID=ETSIT-72-16717, ETSIT-72-16717</vt:lpwstr>
  </property>
  <property fmtid="{D5CDD505-2E9C-101B-9397-08002B2CF9AE}" pid="17" name="display_urn:schemas-microsoft-com:office:office#Author">
    <vt:lpwstr>Nathalie Guinet</vt:lpwstr>
  </property>
  <property fmtid="{D5CDD505-2E9C-101B-9397-08002B2CF9AE}" pid="18" name="display_urn:schemas-microsoft-com:office:office#Editor">
    <vt:lpwstr>Nathalie Guinet</vt:lpwstr>
  </property>
</Properties>
</file>