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30"/>
  </p:notesMasterIdLst>
  <p:handoutMasterIdLst>
    <p:handoutMasterId r:id="rId31"/>
  </p:handoutMasterIdLst>
  <p:sldIdLst>
    <p:sldId id="337" r:id="rId3"/>
    <p:sldId id="339" r:id="rId4"/>
    <p:sldId id="338" r:id="rId5"/>
    <p:sldId id="516" r:id="rId6"/>
    <p:sldId id="355" r:id="rId7"/>
    <p:sldId id="385" r:id="rId8"/>
    <p:sldId id="500" r:id="rId9"/>
    <p:sldId id="531" r:id="rId10"/>
    <p:sldId id="521" r:id="rId11"/>
    <p:sldId id="470" r:id="rId12"/>
    <p:sldId id="526" r:id="rId13"/>
    <p:sldId id="515" r:id="rId14"/>
    <p:sldId id="522" r:id="rId15"/>
    <p:sldId id="523" r:id="rId16"/>
    <p:sldId id="524" r:id="rId17"/>
    <p:sldId id="529" r:id="rId18"/>
    <p:sldId id="520" r:id="rId19"/>
    <p:sldId id="530" r:id="rId20"/>
    <p:sldId id="511" r:id="rId21"/>
    <p:sldId id="340" r:id="rId22"/>
    <p:sldId id="387" r:id="rId23"/>
    <p:sldId id="487" r:id="rId24"/>
    <p:sldId id="518" r:id="rId25"/>
    <p:sldId id="491" r:id="rId26"/>
    <p:sldId id="482" r:id="rId27"/>
    <p:sldId id="372" r:id="rId28"/>
    <p:sldId id="507" r:id="rId29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FF0000"/>
    <a:srgbClr val="0000FF"/>
    <a:srgbClr val="72AF2F"/>
    <a:srgbClr val="3399F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59" autoAdjust="0"/>
    <p:restoredTop sz="94705" autoAdjust="0"/>
  </p:normalViewPr>
  <p:slideViewPr>
    <p:cSldViewPr snapToGrid="0">
      <p:cViewPr varScale="1">
        <p:scale>
          <a:sx n="70" d="100"/>
          <a:sy n="70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789" y="-9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113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9/11/2017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9/11/2017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9/11/2017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9/11/2017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9/11/2017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9/11/2017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9/11/2017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9/11/2017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9/11/2017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9/11/2017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9/11/2017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2017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</a:t>
            </a:r>
            <a:r>
              <a:rPr lang="en-US" altLang="de-DE" dirty="0" smtClean="0">
                <a:solidFill>
                  <a:schemeClr val="bg1"/>
                </a:solidFill>
              </a:rPr>
              <a:t>CT#77, September</a:t>
            </a:r>
            <a:r>
              <a:rPr lang="en-US" altLang="de-DE" baseline="0" dirty="0" smtClean="0">
                <a:solidFill>
                  <a:schemeClr val="bg1"/>
                </a:solidFill>
              </a:rPr>
              <a:t> </a:t>
            </a:r>
            <a:r>
              <a:rPr lang="en-US" altLang="de-DE" dirty="0" smtClean="0">
                <a:solidFill>
                  <a:schemeClr val="bg1"/>
                </a:solidFill>
              </a:rPr>
              <a:t>2017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  <p:sldLayoutId id="214748438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9/11/2017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79_Krakow/Docs/C4-174343.zip" TargetMode="External"/><Relationship Id="rId2" Type="http://schemas.openxmlformats.org/officeDocument/2006/relationships/hyperlink" Target="http://www.3gpp.org/ftp/tsg_ct/WG4_protocollars_ex-CN4/TSGCT4_79_Krakow/Docs/C4-174324.zip" TargetMode="Externa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79_Krakow/Docs/C4-174357.zip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ebapp.etsi.org/3GPPRegistration/fViewPart.asp?mid=31994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WG4_protocollars_ex-CN4/TSGCT4_79_Krakow/Docs/C4-174205.zip" TargetMode="Externa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79_Krakow/Docs/C4-174203.zip" TargetMode="External"/><Relationship Id="rId2" Type="http://schemas.openxmlformats.org/officeDocument/2006/relationships/hyperlink" Target="http://www.3gpp.org/ftp/tsg_ct/WG4_protocollars_ex-CN4/TSGCT4_79_Krakow/Docs/C4-174202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WG4_protocollars_ex-CN4/TSGCT4_79_Krakow/Docs/C4-174357.zip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79_Krakow/Docs/C4-174311.zip" TargetMode="External"/><Relationship Id="rId2" Type="http://schemas.openxmlformats.org/officeDocument/2006/relationships/hyperlink" Target="http://www.3gpp.org/ftp/tsg_ct/WG4_protocollars_ex-CN4/TSGCT4_79_Krakow/Docs/C4-174213.zip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www.3gpp.org/ftp/tsg_ct/WG4_protocollars_ex-CN4/TSGCT4_79_Krakow/Docs/C4-174343.zip" TargetMode="External"/><Relationship Id="rId4" Type="http://schemas.openxmlformats.org/officeDocument/2006/relationships/hyperlink" Target="http://www.3gpp.org/ftp/tsg_ct/WG4_protocollars_ex-CN4/TSGCT4_79_Krakow/Docs/C4-174324.zip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4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Arial" pitchFamily="34" charset="0"/>
                <a:cs typeface="Arial" pitchFamily="34" charset="0"/>
              </a:rPr>
              <a:t>Lionel Morand 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Orange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GB" alt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641899" y="2011363"/>
            <a:ext cx="55919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to TSG CT #76</a:t>
            </a:r>
            <a:endParaRPr lang="en-US" altLang="de-DE" sz="400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600" b="1" dirty="0" smtClean="0"/>
              <a:t>3GPP TSG CT Meeting #76				</a:t>
            </a:r>
            <a:r>
              <a:rPr lang="en-GB" sz="1600" b="1" dirty="0" smtClean="0"/>
              <a:t>CP-172142</a:t>
            </a:r>
            <a:endParaRPr lang="en-GB" sz="1600" b="1" dirty="0" smtClean="0"/>
          </a:p>
          <a:p>
            <a:r>
              <a:rPr lang="en-US" sz="1600" b="1" dirty="0"/>
              <a:t>Sapporo, Japan; 11th – 12th September 2017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5GS_Ph1 (2/3)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Conference calls to prepare the meeting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Joint sessions with CT3 for discussion and common conclusion on protocol selection, serialization mechanisms and IDL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see next slide 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Joint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session with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CT1 on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work split on SMS with common agreement on: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CT1 are responsible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Stage 2 for  SMSo5GS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NAS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protocol aspects between the UE and the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AMF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SMS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protocol between the UE and the SMSF;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are responsible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protocol and procedures used between the AMF and SMSF to transport NAS messages 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based on stage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2 specifications applicable to SMS to define the service-based procedures for SMS over N20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1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316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5GS_Ph1 (3/3)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Conclusions on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protocol selection for Service Based Architecture (SBA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for Rel-15: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HTTP/2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is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adopted as the application layer protocol for the service based interfaces;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TCP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is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adopted as the transport layer protocol;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JSON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is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adopted as the serialization protocol;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RESTful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design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whenever possible and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custom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methods otherwise;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HTTP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client-server 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pairs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to support notifications;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3.0.0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as Interface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Definition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Language (IDL)</a:t>
            </a:r>
          </a:p>
          <a:p>
            <a:pPr lvl="1"/>
            <a:r>
              <a:rPr lang="en-U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Use of QUIC, binary encoding (e.g. CBOR) and other aspects are left FFS for possible support in future releases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Decisions on multipart mixed types,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Nudr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N18, location services, PWS services, N4 (PFCP?)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Work on API design and design guidelines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32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Timeline and impacts on CT4</a:t>
            </a:r>
          </a:p>
        </p:txBody>
      </p:sp>
      <p:sp>
        <p:nvSpPr>
          <p:cNvPr id="5" name="Chevron 4"/>
          <p:cNvSpPr/>
          <p:nvPr/>
        </p:nvSpPr>
        <p:spPr bwMode="auto">
          <a:xfrm>
            <a:off x="-1" y="1853184"/>
            <a:ext cx="1300161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Rel-14</a:t>
            </a:r>
          </a:p>
        </p:txBody>
      </p:sp>
      <p:sp>
        <p:nvSpPr>
          <p:cNvPr id="6" name="Chevron 5"/>
          <p:cNvSpPr/>
          <p:nvPr/>
        </p:nvSpPr>
        <p:spPr bwMode="auto">
          <a:xfrm>
            <a:off x="1695449" y="2146173"/>
            <a:ext cx="5048251" cy="242316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Rel-15 (5G Phase 1)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28600" y="1295400"/>
            <a:ext cx="4343400" cy="2762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2017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572000" y="1295399"/>
            <a:ext cx="4343400" cy="2762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2018</a:t>
            </a:r>
          </a:p>
        </p:txBody>
      </p:sp>
      <p:cxnSp>
        <p:nvCxnSpPr>
          <p:cNvPr id="10" name="Connecteur droit 9"/>
          <p:cNvCxnSpPr>
            <a:stCxn id="8" idx="2"/>
            <a:endCxn id="6" idx="3"/>
          </p:cNvCxnSpPr>
          <p:nvPr/>
        </p:nvCxnSpPr>
        <p:spPr bwMode="auto">
          <a:xfrm>
            <a:off x="6743700" y="1571624"/>
            <a:ext cx="0" cy="69570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Pentagone 10"/>
          <p:cNvSpPr/>
          <p:nvPr/>
        </p:nvSpPr>
        <p:spPr bwMode="auto">
          <a:xfrm>
            <a:off x="1695449" y="3057525"/>
            <a:ext cx="2876551" cy="276225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kumimoji="0" lang="fr-F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Study</a:t>
            </a: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Phase on CT aspects for 5G</a:t>
            </a:r>
          </a:p>
        </p:txBody>
      </p:sp>
      <p:sp>
        <p:nvSpPr>
          <p:cNvPr id="12" name="Pentagone 11"/>
          <p:cNvSpPr/>
          <p:nvPr/>
        </p:nvSpPr>
        <p:spPr bwMode="auto">
          <a:xfrm>
            <a:off x="3838573" y="3467100"/>
            <a:ext cx="2895601" cy="275519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lang="fr-FR" b="1" dirty="0">
                <a:latin typeface="Arial" pitchFamily="34" charset="0"/>
              </a:rPr>
              <a:t>Normative </a:t>
            </a:r>
            <a:r>
              <a:rPr lang="fr-FR" b="1" dirty="0" smtClean="0">
                <a:latin typeface="Arial" pitchFamily="34" charset="0"/>
              </a:rPr>
              <a:t>Phase</a:t>
            </a:r>
            <a:endParaRPr kumimoji="0" lang="fr-FR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Connecteur droit 14"/>
          <p:cNvCxnSpPr>
            <a:stCxn id="48" idx="4"/>
            <a:endCxn id="5" idx="3"/>
          </p:cNvCxnSpPr>
          <p:nvPr/>
        </p:nvCxnSpPr>
        <p:spPr bwMode="auto">
          <a:xfrm flipH="1">
            <a:off x="1300160" y="1724591"/>
            <a:ext cx="1" cy="2497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riangle isocèle 15"/>
          <p:cNvSpPr/>
          <p:nvPr/>
        </p:nvSpPr>
        <p:spPr bwMode="auto">
          <a:xfrm>
            <a:off x="1614485" y="1571623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riangle isocèle 16"/>
          <p:cNvSpPr/>
          <p:nvPr/>
        </p:nvSpPr>
        <p:spPr bwMode="auto">
          <a:xfrm>
            <a:off x="1995486" y="157162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riangle isocèle 17"/>
          <p:cNvSpPr/>
          <p:nvPr/>
        </p:nvSpPr>
        <p:spPr bwMode="auto">
          <a:xfrm>
            <a:off x="3038475" y="1571621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Triangle isocèle 18"/>
          <p:cNvSpPr/>
          <p:nvPr/>
        </p:nvSpPr>
        <p:spPr bwMode="auto">
          <a:xfrm>
            <a:off x="3767136" y="157162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Triangle isocèle 19"/>
          <p:cNvSpPr/>
          <p:nvPr/>
        </p:nvSpPr>
        <p:spPr bwMode="auto">
          <a:xfrm>
            <a:off x="4138611" y="1571625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Triangle isocèle 20"/>
          <p:cNvSpPr/>
          <p:nvPr/>
        </p:nvSpPr>
        <p:spPr bwMode="auto">
          <a:xfrm>
            <a:off x="4852984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3119438" y="3467100"/>
            <a:ext cx="728662" cy="27551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Triangle isocèle 22"/>
          <p:cNvSpPr/>
          <p:nvPr/>
        </p:nvSpPr>
        <p:spPr bwMode="auto">
          <a:xfrm>
            <a:off x="5276846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Triangle isocèle 23"/>
          <p:cNvSpPr/>
          <p:nvPr/>
        </p:nvSpPr>
        <p:spPr bwMode="auto">
          <a:xfrm>
            <a:off x="5919784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Triangle isocèle 24"/>
          <p:cNvSpPr/>
          <p:nvPr/>
        </p:nvSpPr>
        <p:spPr bwMode="auto">
          <a:xfrm>
            <a:off x="6348409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Ellipse 25"/>
          <p:cNvSpPr/>
          <p:nvPr/>
        </p:nvSpPr>
        <p:spPr bwMode="auto">
          <a:xfrm>
            <a:off x="23098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3393281" y="157638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Ellipse 27"/>
          <p:cNvSpPr/>
          <p:nvPr/>
        </p:nvSpPr>
        <p:spPr bwMode="auto">
          <a:xfrm>
            <a:off x="44815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" name="Ellipse 28"/>
          <p:cNvSpPr/>
          <p:nvPr/>
        </p:nvSpPr>
        <p:spPr bwMode="auto">
          <a:xfrm>
            <a:off x="5612606" y="156895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Ellipse 29"/>
          <p:cNvSpPr/>
          <p:nvPr/>
        </p:nvSpPr>
        <p:spPr bwMode="auto">
          <a:xfrm>
            <a:off x="665321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Ellipse 31"/>
          <p:cNvSpPr/>
          <p:nvPr/>
        </p:nvSpPr>
        <p:spPr bwMode="auto">
          <a:xfrm>
            <a:off x="773906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Triangle isocèle 32"/>
          <p:cNvSpPr/>
          <p:nvPr/>
        </p:nvSpPr>
        <p:spPr bwMode="auto">
          <a:xfrm>
            <a:off x="702468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Triangle isocèle 33"/>
          <p:cNvSpPr/>
          <p:nvPr/>
        </p:nvSpPr>
        <p:spPr bwMode="auto">
          <a:xfrm>
            <a:off x="738663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Chevron 34"/>
          <p:cNvSpPr/>
          <p:nvPr/>
        </p:nvSpPr>
        <p:spPr bwMode="auto">
          <a:xfrm>
            <a:off x="6653212" y="3467100"/>
            <a:ext cx="1176338" cy="275519"/>
          </a:xfrm>
          <a:prstGeom prst="chevro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cxnSp>
        <p:nvCxnSpPr>
          <p:cNvPr id="37" name="Connecteur droit 36"/>
          <p:cNvCxnSpPr>
            <a:stCxn id="32" idx="4"/>
            <a:endCxn id="35" idx="3"/>
          </p:cNvCxnSpPr>
          <p:nvPr/>
        </p:nvCxnSpPr>
        <p:spPr bwMode="auto">
          <a:xfrm>
            <a:off x="7829549" y="1743641"/>
            <a:ext cx="1" cy="18612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Pentagone 40"/>
          <p:cNvSpPr/>
          <p:nvPr/>
        </p:nvSpPr>
        <p:spPr bwMode="auto">
          <a:xfrm>
            <a:off x="247648" y="2581275"/>
            <a:ext cx="4324351" cy="276225"/>
          </a:xfrm>
          <a:prstGeom prst="homeP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2 Normative Phase (SA2, SA3, SA6…)</a:t>
            </a:r>
          </a:p>
        </p:txBody>
      </p:sp>
      <p:sp>
        <p:nvSpPr>
          <p:cNvPr id="42" name="Chevron 41"/>
          <p:cNvSpPr/>
          <p:nvPr/>
        </p:nvSpPr>
        <p:spPr bwMode="auto">
          <a:xfrm>
            <a:off x="4486273" y="2581275"/>
            <a:ext cx="1264445" cy="276225"/>
          </a:xfrm>
          <a:prstGeom prst="chevron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266698" y="3213892"/>
            <a:ext cx="761747" cy="5254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/>
              <a:t>- CT/SA</a:t>
            </a:r>
          </a:p>
          <a:p>
            <a:pPr>
              <a:lnSpc>
                <a:spcPct val="150000"/>
              </a:lnSpc>
            </a:pPr>
            <a:r>
              <a:rPr lang="fr-FR" b="1" dirty="0" smtClean="0"/>
              <a:t>- </a:t>
            </a:r>
            <a:r>
              <a:rPr lang="fr-FR" b="1" dirty="0" err="1" smtClean="0"/>
              <a:t>CTx</a:t>
            </a:r>
            <a:r>
              <a:rPr lang="fr-FR" b="1" dirty="0" smtClean="0"/>
              <a:t> WG</a:t>
            </a:r>
            <a:endParaRPr lang="fr-FR" b="1" dirty="0"/>
          </a:p>
        </p:txBody>
      </p:sp>
      <p:sp>
        <p:nvSpPr>
          <p:cNvPr id="46" name="Triangle isocèle 45"/>
          <p:cNvSpPr/>
          <p:nvPr/>
        </p:nvSpPr>
        <p:spPr bwMode="auto">
          <a:xfrm>
            <a:off x="150016" y="354259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" name="Ellipse 46"/>
          <p:cNvSpPr/>
          <p:nvPr/>
        </p:nvSpPr>
        <p:spPr bwMode="auto">
          <a:xfrm>
            <a:off x="130966" y="330914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" name="Ellipse 47"/>
          <p:cNvSpPr/>
          <p:nvPr/>
        </p:nvSpPr>
        <p:spPr bwMode="auto">
          <a:xfrm>
            <a:off x="1209673" y="156685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" name="Chevron 50"/>
          <p:cNvSpPr/>
          <p:nvPr/>
        </p:nvSpPr>
        <p:spPr bwMode="auto">
          <a:xfrm>
            <a:off x="1209673" y="1853184"/>
            <a:ext cx="1200151" cy="242316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2" name="Chevron 51"/>
          <p:cNvSpPr/>
          <p:nvPr/>
        </p:nvSpPr>
        <p:spPr bwMode="auto">
          <a:xfrm>
            <a:off x="6677022" y="2139315"/>
            <a:ext cx="1152527" cy="242316"/>
          </a:xfrm>
          <a:prstGeom prst="chevron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3" name="Chevron 52"/>
          <p:cNvSpPr/>
          <p:nvPr/>
        </p:nvSpPr>
        <p:spPr bwMode="auto">
          <a:xfrm>
            <a:off x="6734174" y="2417064"/>
            <a:ext cx="2181226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Rel-16 (5G Phase 2) </a:t>
            </a:r>
          </a:p>
        </p:txBody>
      </p:sp>
      <p:sp>
        <p:nvSpPr>
          <p:cNvPr id="64" name="Flèche à angle droit 63"/>
          <p:cNvSpPr/>
          <p:nvPr/>
        </p:nvSpPr>
        <p:spPr bwMode="auto">
          <a:xfrm rot="10800000" flipH="1">
            <a:off x="5793582" y="2721875"/>
            <a:ext cx="1593054" cy="659500"/>
          </a:xfrm>
          <a:prstGeom prst="bentUpArrow">
            <a:avLst>
              <a:gd name="adj1" fmla="val 14890"/>
              <a:gd name="adj2" fmla="val 25000"/>
              <a:gd name="adj3" fmla="val 25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" name="Content Placeholder 2"/>
          <p:cNvSpPr>
            <a:spLocks/>
          </p:cNvSpPr>
          <p:nvPr/>
        </p:nvSpPr>
        <p:spPr bwMode="auto">
          <a:xfrm>
            <a:off x="109537" y="4188706"/>
            <a:ext cx="8743950" cy="164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5G Timeline and impacts on CT4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TR 75% completed and start of the normative phase at the next meeting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Choice of a new interface design and a new signaling protocol is challenging for CT4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Any </a:t>
            </a:r>
            <a:r>
              <a:rPr lang="en-US" altLang="de-DE" sz="1600" dirty="0">
                <a:latin typeface="+mn-lt"/>
                <a:cs typeface="Arial" charset="0"/>
              </a:rPr>
              <a:t>delay in the stage 2 </a:t>
            </a:r>
            <a:r>
              <a:rPr lang="en-US" altLang="de-DE" sz="1600" dirty="0" smtClean="0">
                <a:latin typeface="+mn-lt"/>
                <a:cs typeface="Arial" charset="0"/>
              </a:rPr>
              <a:t>completion will automatically </a:t>
            </a:r>
            <a:r>
              <a:rPr lang="en-US" altLang="de-DE" sz="1600" dirty="0">
                <a:latin typeface="+mn-lt"/>
                <a:cs typeface="Arial" charset="0"/>
              </a:rPr>
              <a:t>delay the work in stage 3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b="1" dirty="0">
                <a:solidFill>
                  <a:srgbClr val="FF0000"/>
                </a:solidFill>
                <a:latin typeface="+mn-lt"/>
                <a:cs typeface="Arial" charset="0"/>
              </a:rPr>
              <a:t>Risk</a:t>
            </a:r>
            <a:r>
              <a:rPr lang="en-US" altLang="de-DE" sz="1600" dirty="0">
                <a:latin typeface="+mn-lt"/>
                <a:cs typeface="Arial" charset="0"/>
              </a:rPr>
              <a:t>: </a:t>
            </a:r>
            <a:r>
              <a:rPr lang="en-US" altLang="de-DE" sz="1600" dirty="0" smtClean="0">
                <a:latin typeface="+mn-lt"/>
                <a:cs typeface="Arial" charset="0"/>
              </a:rPr>
              <a:t>incomplete Stage 3 based on late stage 2 inputs shifted to Rel-16 (5G phase 2)</a:t>
            </a: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9922" y="3742619"/>
            <a:ext cx="21707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  <a:defRPr/>
            </a:pPr>
            <a:r>
              <a:rPr lang="en-US" altLang="de-DE" b="1" i="1" dirty="0" smtClean="0">
                <a:cs typeface="Arial" charset="0"/>
              </a:rPr>
              <a:t>Release </a:t>
            </a:r>
            <a:r>
              <a:rPr lang="en-US" altLang="de-DE" b="1" i="1" dirty="0">
                <a:cs typeface="Arial" charset="0"/>
              </a:rPr>
              <a:t>Timeline </a:t>
            </a:r>
            <a:r>
              <a:rPr lang="en-US" altLang="de-DE" b="1" i="1" dirty="0" smtClean="0">
                <a:cs typeface="Arial" charset="0"/>
              </a:rPr>
              <a:t>(Stage 3 focus)</a:t>
            </a:r>
            <a:endParaRPr lang="en-US" altLang="de-DE" b="1" i="1" dirty="0">
              <a:cs typeface="Arial" charset="0"/>
            </a:endParaRPr>
          </a:p>
        </p:txBody>
      </p:sp>
      <p:sp>
        <p:nvSpPr>
          <p:cNvPr id="13" name="Flèche vers le bas 12"/>
          <p:cNvSpPr/>
          <p:nvPr/>
        </p:nvSpPr>
        <p:spPr bwMode="auto">
          <a:xfrm>
            <a:off x="3395837" y="1039780"/>
            <a:ext cx="178419" cy="246221"/>
          </a:xfrm>
          <a:prstGeom prst="down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44" name="Connecteur droit 43"/>
          <p:cNvCxnSpPr/>
          <p:nvPr/>
        </p:nvCxnSpPr>
        <p:spPr bwMode="auto">
          <a:xfrm>
            <a:off x="3483767" y="1363515"/>
            <a:ext cx="1279" cy="282519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8496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5" dur="2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7" dur="20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9" dur="20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1" dur="20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3" dur="20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uild="allAtOnce"/>
      <p:bldP spid="67" grpId="1" build="allAtOnce"/>
      <p:bldP spid="67" grpId="2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CUPS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8" y="1363144"/>
            <a:ext cx="8914451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aspects of Control and User Plane Separation of EPC nodes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specification of the separation of user plane functionality from control plane functionality in the EPC's S-GW, P-GW and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TDF.</a:t>
            </a:r>
          </a:p>
          <a:p>
            <a:pPr lvl="1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18 CRs agreed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Charging aspects are covered using: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conference call with SA5 and CT4 delegates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SA5 analysis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CR agreed in TS 29.244 to support Envelope Reporting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One remaining charging related aspect: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Credit pooling is assumed to be supported without the need of new IE. If not, additional CR (cat F) could be required. Will be fixed at the next meeting.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Other Cat F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CRs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 clarification/correction of PFCP protocol specification</a:t>
            </a:r>
            <a:r>
              <a:rPr lang="en-GB" sz="1800" i="1" dirty="0" smtClean="0">
                <a:solidFill>
                  <a:srgbClr val="FF0000"/>
                </a:solidFill>
              </a:rPr>
              <a:t> </a:t>
            </a:r>
            <a:endParaRPr lang="en-GB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27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EDCE5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EPC enhancements to support 5G New Radio via Dual Connectivity, CT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aspects (CT4)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upport of 5G NR access to core EPC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as a “secondary RAT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impacts: S6a, S5, MAP, MAP/Diameter interworking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50% completed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6 CRs agreed on: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Data rate extension for support of NR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Extended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QoS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for support of NR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Access restriction for support of NR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Remaining aspects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Volume reporting received from RAN (affects GTP, 29.274).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AMBR extensions in MAP (changes to 29.002 and potentially to 29.305).</a:t>
            </a:r>
          </a:p>
          <a:p>
            <a:pPr marL="457200" lvl="1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005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NAPS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aspects of Northbound APIs for SCEF – SCS/AS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Interworking (CT3)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upport of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northbound APIs between the SCEF and 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SCS/AS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impacts: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90% completed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CRs agreed on: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Configuration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reporting of idle status indication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Location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reporting for monitoring is enhanced by reporting the VPLMN 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if no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new specific requirement,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no need for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any additional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CR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5797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Other topics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Presentation of SRv6 </a:t>
            </a:r>
          </a:p>
          <a:p>
            <a:pPr lvl="1"/>
            <a:r>
              <a:rPr lang="en-US" sz="1600" dirty="0"/>
              <a:t>applicability of SRv6 (Segment Routing IPv6) to user-plane of mobile </a:t>
            </a:r>
            <a:r>
              <a:rPr lang="en-US" sz="1600" dirty="0" smtClean="0"/>
              <a:t>networks, discussed at IETF</a:t>
            </a:r>
            <a:endParaRPr lang="en-GB" sz="1600" dirty="0" smtClean="0"/>
          </a:p>
          <a:p>
            <a:pPr lvl="1"/>
            <a:r>
              <a:rPr lang="en-GB" sz="1600" dirty="0" smtClean="0"/>
              <a:t>Interested </a:t>
            </a:r>
            <a:r>
              <a:rPr lang="en-GB" sz="1600" dirty="0"/>
              <a:t>companies may bring a proposal for a SID on user plane protocol analysis for 5GS.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Diameter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essage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riority (TEI 13):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clarifications client/server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behaviour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when supporting DRMP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AVP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affects all Diameter specs</a:t>
            </a:r>
          </a:p>
          <a:p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CIoT_Ext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-CT (TEI 14)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Alignment with late stage 2 change 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Reliable Data Service Success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cause and new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subscription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CIoT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-CT (TEI 13)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clarification on the list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of preconditions specified when to use a Modify Access Bearer Request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message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Use of S11-U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MME F-TEID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(instead of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F-TEID)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a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MBReq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sent for a Control Plane Only PDN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Connection,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during TAU/RAU with SGW change and data forwarding of DL data buffered in the old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SGW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2610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 </a:t>
            </a:r>
            <a:r>
              <a:rPr lang="en-US" altLang="de-DE" dirty="0" smtClean="0">
                <a:latin typeface="Arial" charset="0"/>
                <a:cs typeface="Arial" charset="0"/>
              </a:rPr>
              <a:t>Plenary Decisions </a:t>
            </a:r>
            <a:r>
              <a:rPr lang="de-DE" altLang="de-DE" dirty="0">
                <a:latin typeface="Arial" charset="0"/>
                <a:cs typeface="Arial" charset="0"/>
              </a:rPr>
              <a:t>f</a:t>
            </a:r>
            <a:r>
              <a:rPr lang="en-US" altLang="de-DE" dirty="0" smtClean="0">
                <a:latin typeface="Arial" charset="0"/>
                <a:cs typeface="Arial" charset="0"/>
              </a:rPr>
              <a:t>or </a:t>
            </a:r>
            <a:r>
              <a:rPr lang="de-DE" altLang="de-DE" dirty="0" smtClean="0">
                <a:latin typeface="Arial" charset="0"/>
                <a:cs typeface="Arial" charset="0"/>
              </a:rPr>
              <a:t>CT4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9083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Incoming liaisons to CT plenary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929340"/>
              </p:ext>
            </p:extLst>
          </p:nvPr>
        </p:nvGraphicFramePr>
        <p:xfrm>
          <a:off x="815927" y="1895475"/>
          <a:ext cx="7751297" cy="1834311"/>
        </p:xfrm>
        <a:graphic>
          <a:graphicData uri="http://schemas.openxmlformats.org/drawingml/2006/table">
            <a:tbl>
              <a:tblPr firstRow="1" firstCol="1" bandRow="1"/>
              <a:tblGrid>
                <a:gridCol w="1026941"/>
                <a:gridCol w="4248443"/>
                <a:gridCol w="995766"/>
                <a:gridCol w="1480147"/>
              </a:tblGrid>
              <a:tr h="3694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Notes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C4-174324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LS on Charging support for Control and User Plane Separation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C4-174343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Protocol solution decided for the 5GC Service Based Interfaces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559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For CT Plenary action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49250" y="1435100"/>
            <a:ext cx="8686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LS on Evolution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of IMSI format and E.212 Recommendation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lvl="1"/>
            <a:r>
              <a:rPr lang="en-US" sz="1600" dirty="0">
                <a:latin typeface="Arial" pitchFamily="34" charset="0"/>
                <a:cs typeface="Arial" pitchFamily="34" charset="0"/>
              </a:rPr>
              <a:t>Content:</a:t>
            </a:r>
          </a:p>
          <a:p>
            <a:pPr lvl="2"/>
            <a:r>
              <a:rPr lang="en-US" sz="1200" dirty="0" smtClean="0">
                <a:latin typeface="Arial" pitchFamily="34" charset="0"/>
                <a:cs typeface="Arial" pitchFamily="34" charset="0"/>
              </a:rPr>
              <a:t>ITU-T SG2 seeking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information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fr-FR" sz="1200" b="1" u="sng" dirty="0">
                <a:solidFill>
                  <a:srgbClr val="0000FF"/>
                </a:solidFill>
                <a:latin typeface="Arial"/>
                <a:hlinkClick r:id="rId3"/>
              </a:rPr>
              <a:t>C4-174357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) regarding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the potential impact if changes are made to the IMSI as specified in Recommendation E.212</a:t>
            </a:r>
          </a:p>
          <a:p>
            <a:pPr lvl="2"/>
            <a:r>
              <a:rPr lang="en-US" sz="1200" dirty="0">
                <a:latin typeface="Arial" pitchFamily="34" charset="0"/>
                <a:cs typeface="Arial" pitchFamily="34" charset="0"/>
              </a:rPr>
              <a:t>Several options to face with the increasing demand of IMSI and CT4 is asked to evaluate them.</a:t>
            </a:r>
          </a:p>
          <a:p>
            <a:pPr lvl="1"/>
            <a:r>
              <a:rPr lang="en-US" sz="1600" dirty="0">
                <a:latin typeface="Arial" pitchFamily="34" charset="0"/>
                <a:cs typeface="Arial" pitchFamily="34" charset="0"/>
              </a:rPr>
              <a:t>CT4 feedback</a:t>
            </a:r>
          </a:p>
          <a:p>
            <a:pPr lvl="2"/>
            <a:r>
              <a:rPr lang="en-US" sz="1200" dirty="0">
                <a:latin typeface="Arial" pitchFamily="34" charset="0"/>
                <a:cs typeface="Arial" pitchFamily="34" charset="0"/>
              </a:rPr>
              <a:t>Should be first discussed at the CT and SA plenaries to seek for more guidance</a:t>
            </a:r>
          </a:p>
          <a:p>
            <a:pPr lvl="2"/>
            <a:r>
              <a:rPr lang="en-US" sz="1200" dirty="0">
                <a:latin typeface="Arial" pitchFamily="34" charset="0"/>
                <a:cs typeface="Arial" pitchFamily="34" charset="0"/>
              </a:rPr>
              <a:t>Then CT4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could be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entitled to coordinate the 3GPP feedback to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ITU-T, as responsible of the TS 23.003</a:t>
            </a:r>
            <a:endParaRPr lang="en-US" sz="1200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sz="1200" dirty="0">
                <a:latin typeface="Arial" pitchFamily="34" charset="0"/>
                <a:cs typeface="Arial" pitchFamily="34" charset="0"/>
              </a:rPr>
              <a:t>Question to ITU-T: When is foreseen the need for additional resources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?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78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dirty="0" smtClean="0">
                <a:latin typeface="Arial" pitchFamily="34" charset="0"/>
                <a:cs typeface="Arial" pitchFamily="34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9"/>
            <a:ext cx="4927600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Meetings since the last CT 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CT4#79 (Krakow, Poland)</a:t>
            </a:r>
            <a:endParaRPr lang="en-US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359 </a:t>
            </a:r>
            <a:r>
              <a:rPr lang="en-US" altLang="de-DE" sz="1600" dirty="0">
                <a:latin typeface="+mn-lt"/>
                <a:cs typeface="Arial" charset="0"/>
              </a:rPr>
              <a:t>input documents – all </a:t>
            </a:r>
            <a:r>
              <a:rPr lang="en-US" altLang="de-DE" sz="1600" dirty="0" smtClean="0">
                <a:latin typeface="+mn-lt"/>
                <a:cs typeface="Arial" charset="0"/>
              </a:rPr>
              <a:t>treated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latin typeface="+mn-lt"/>
                <a:cs typeface="Arial" charset="0"/>
              </a:rPr>
              <a:t>Meeting Report in </a:t>
            </a:r>
            <a:r>
              <a:rPr lang="de-DE" altLang="de-DE" sz="1600" dirty="0" smtClean="0">
                <a:latin typeface="+mn-lt"/>
                <a:cs typeface="Arial" charset="0"/>
              </a:rPr>
              <a:t>CP-172010</a:t>
            </a:r>
            <a:endParaRPr lang="de-DE" altLang="de-DE" sz="1600" b="1" u="sng" dirty="0" smtClean="0">
              <a:solidFill>
                <a:srgbClr val="FF0000"/>
              </a:solidFill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de-DE" altLang="de-DE" sz="1600" dirty="0" smtClean="0">
              <a:latin typeface="+mn-lt"/>
              <a:cs typeface="Arial" charset="0"/>
            </a:endParaRPr>
          </a:p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Upcoming Meetings before the next CT </a:t>
            </a:r>
            <a:r>
              <a:rPr lang="en-US" altLang="de-DE" sz="1800" dirty="0">
                <a:latin typeface="+mn-lt"/>
                <a:cs typeface="Arial" charset="0"/>
              </a:rPr>
              <a:t>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CT4#80 (Kochi, India)</a:t>
            </a:r>
            <a:endParaRPr lang="en-US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Full agenda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CT4#81 (Reno, USA)</a:t>
            </a:r>
            <a:endParaRPr lang="sv-SE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600" dirty="0">
                <a:latin typeface="+mn-lt"/>
                <a:cs typeface="Arial" charset="0"/>
              </a:rPr>
              <a:t>Full agenda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TSG CT WG</a:t>
            </a:r>
            <a:r>
              <a:rPr lang="de-DE" altLang="de-DE" sz="1800" dirty="0">
                <a:latin typeface="+mn-lt"/>
                <a:cs typeface="Arial" charset="0"/>
              </a:rPr>
              <a:t>4</a:t>
            </a:r>
            <a:r>
              <a:rPr lang="en-US" altLang="de-DE" sz="1800" dirty="0">
                <a:latin typeface="+mn-lt"/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Chairman</a:t>
            </a:r>
            <a:r>
              <a:rPr lang="en-US" altLang="de-DE" sz="1800" dirty="0" smtClean="0">
                <a:latin typeface="+mn-lt"/>
                <a:cs typeface="Arial" charset="0"/>
              </a:rPr>
              <a:t>:</a:t>
            </a:r>
          </a:p>
          <a:p>
            <a:pPr marL="1200150" lvl="2" indent="-28575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Lionel Morand </a:t>
            </a:r>
            <a:r>
              <a:rPr lang="en-GB" altLang="de-DE" sz="1800" dirty="0" smtClean="0">
                <a:latin typeface="+mn-lt"/>
                <a:cs typeface="Arial" charset="0"/>
              </a:rPr>
              <a:t>(</a:t>
            </a:r>
            <a:r>
              <a:rPr lang="de-DE" altLang="de-DE" sz="1800" dirty="0" smtClean="0">
                <a:latin typeface="+mn-lt"/>
                <a:cs typeface="Arial" charset="0"/>
              </a:rPr>
              <a:t>Orange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  <a:endParaRPr lang="en-US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Vice </a:t>
            </a:r>
            <a:r>
              <a:rPr lang="en-US" altLang="de-DE" sz="1800" dirty="0">
                <a:latin typeface="+mn-lt"/>
                <a:cs typeface="Arial" charset="0"/>
              </a:rPr>
              <a:t>chairs: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Yvette Koza (DT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Peter Schmitt </a:t>
            </a:r>
            <a:r>
              <a:rPr lang="en-GB" altLang="de-DE" sz="1800" dirty="0" smtClean="0">
                <a:latin typeface="+mn-lt"/>
                <a:cs typeface="Arial" charset="0"/>
              </a:rPr>
              <a:t>(Huawei </a:t>
            </a:r>
            <a:r>
              <a:rPr lang="en-GB" altLang="de-DE" sz="1800" dirty="0">
                <a:latin typeface="+mn-lt"/>
                <a:cs typeface="Arial" charset="0"/>
              </a:rPr>
              <a:t>/ </a:t>
            </a:r>
            <a:r>
              <a:rPr lang="en-GB" altLang="de-DE" sz="1800" dirty="0" smtClean="0">
                <a:latin typeface="+mn-lt"/>
                <a:cs typeface="Arial" charset="0"/>
              </a:rPr>
              <a:t>CCSA)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MCC </a:t>
            </a:r>
            <a:r>
              <a:rPr lang="en-GB" altLang="de-DE" sz="1800" dirty="0">
                <a:latin typeface="+mn-lt"/>
                <a:cs typeface="Arial" charset="0"/>
              </a:rPr>
              <a:t>support: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Kimmo </a:t>
            </a:r>
            <a:r>
              <a:rPr lang="en-GB" altLang="de-DE" sz="1800" dirty="0">
                <a:latin typeface="+mn-lt"/>
                <a:cs typeface="Arial" charset="0"/>
              </a:rPr>
              <a:t>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elected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3399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re-elected since previous plenary 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FF3300"/>
                </a:solidFill>
                <a:cs typeface="Arial" charset="0"/>
              </a:rPr>
              <a:t>Red</a:t>
            </a:r>
            <a:r>
              <a:rPr lang="fi-FI" altLang="de-DE" dirty="0">
                <a:cs typeface="Arial" charset="0"/>
              </a:rPr>
              <a:t> –   for election in coming plenary period</a:t>
            </a:r>
            <a:endParaRPr lang="da-DK" altLang="de-DE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6" dur="2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8" dur="2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0" dur="2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2" dur="2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4" dur="2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6" dur="20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8" dur="20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80" dur="20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allAtOnce"/>
      <p:bldP spid="16388" grpId="1" build="allAtOnce"/>
      <p:bldP spid="16388" grpId="2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514350" y="381000"/>
            <a:ext cx="6848475" cy="762000"/>
          </a:xfrm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CRs to CT Plenary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CRs agreed at:	CT4#79</a:t>
            </a:r>
            <a:r>
              <a:rPr lang="en-US" sz="2400" dirty="0">
                <a:cs typeface="Arial" pitchFamily="34" charset="0"/>
              </a:rPr>
              <a:t>	 </a:t>
            </a:r>
            <a:r>
              <a:rPr lang="en-US" sz="2400" dirty="0" smtClean="0">
                <a:cs typeface="Arial" pitchFamily="34" charset="0"/>
              </a:rPr>
              <a:t>	  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cs typeface="Arial" pitchFamily="34" charset="0"/>
              </a:rPr>
              <a:t>Rel-8	=</a:t>
            </a:r>
            <a:r>
              <a:rPr lang="en-US" sz="2000" dirty="0">
                <a:cs typeface="Arial" pitchFamily="34" charset="0"/>
              </a:rPr>
              <a:t>	</a:t>
            </a:r>
            <a:r>
              <a:rPr lang="en-US" sz="2000" dirty="0" smtClean="0">
                <a:cs typeface="Arial" pitchFamily="34" charset="0"/>
              </a:rPr>
              <a:t>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Rel-9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Rel-10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Rel-11	=	0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Rel-12	=	1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Rel-13	=	16	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Rel-14</a:t>
            </a:r>
            <a:r>
              <a:rPr lang="en-GB" sz="2000" dirty="0">
                <a:cs typeface="Arial" pitchFamily="34" charset="0"/>
              </a:rPr>
              <a:t>	</a:t>
            </a:r>
            <a:r>
              <a:rPr lang="en-GB" sz="2000" dirty="0" smtClean="0">
                <a:cs typeface="Arial" pitchFamily="34" charset="0"/>
              </a:rPr>
              <a:t>=	27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Rel-15</a:t>
            </a:r>
            <a:r>
              <a:rPr lang="en-GB" sz="2000" dirty="0">
                <a:cs typeface="Arial" pitchFamily="34" charset="0"/>
              </a:rPr>
              <a:t>	=	</a:t>
            </a:r>
            <a:r>
              <a:rPr lang="en-GB" sz="2000" dirty="0" smtClean="0">
                <a:cs typeface="Arial" pitchFamily="34" charset="0"/>
              </a:rPr>
              <a:t>5</a:t>
            </a:r>
          </a:p>
          <a:p>
            <a:pPr lvl="1">
              <a:lnSpc>
                <a:spcPct val="80000"/>
              </a:lnSpc>
            </a:pP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Rel-8 to Rel-13 CRs are under FASMO acceptance, i.e. CRs that solve Frequent and Serious </a:t>
            </a:r>
            <a:r>
              <a:rPr lang="en-GB" sz="2000" dirty="0" err="1" smtClean="0">
                <a:cs typeface="Arial" pitchFamily="34" charset="0"/>
              </a:rPr>
              <a:t>Mis</a:t>
            </a:r>
            <a:r>
              <a:rPr lang="en-GB" sz="2000" dirty="0" smtClean="0">
                <a:cs typeface="Arial" pitchFamily="34" charset="0"/>
              </a:rPr>
              <a:t>-operation Only are accepted.</a:t>
            </a:r>
          </a:p>
          <a:p>
            <a:pPr lvl="2">
              <a:lnSpc>
                <a:spcPct val="80000"/>
              </a:lnSpc>
            </a:pPr>
            <a:r>
              <a:rPr lang="en-GB" sz="1600" dirty="0" smtClean="0">
                <a:cs typeface="Arial" pitchFamily="34" charset="0"/>
              </a:rPr>
              <a:t>Careful check of the “Consequences if not approved” even for Rel-13 CRs</a:t>
            </a:r>
            <a:endParaRPr lang="en-US" altLang="de-DE" sz="2400" dirty="0" smtClean="0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390524"/>
            <a:ext cx="6834188" cy="695325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CRs for </a:t>
            </a:r>
            <a:r>
              <a:rPr lang="de-DE" altLang="de-DE" dirty="0" smtClean="0">
                <a:latin typeface="Arial" charset="0"/>
                <a:cs typeface="Arial" charset="0"/>
              </a:rPr>
              <a:t>C</a:t>
            </a:r>
            <a:r>
              <a:rPr lang="nb-NO" altLang="de-DE" dirty="0" smtClean="0">
                <a:latin typeface="Arial" charset="0"/>
                <a:cs typeface="Arial" charset="0"/>
              </a:rPr>
              <a:t>onditional </a:t>
            </a:r>
            <a:r>
              <a:rPr lang="de-DE" altLang="de-DE" dirty="0" smtClean="0">
                <a:latin typeface="Arial" charset="0"/>
                <a:cs typeface="Arial" charset="0"/>
              </a:rPr>
              <a:t>A</a:t>
            </a:r>
            <a:r>
              <a:rPr lang="nb-NO" altLang="de-DE" dirty="0" smtClean="0">
                <a:latin typeface="Arial" charset="0"/>
                <a:cs typeface="Arial" charset="0"/>
              </a:rPr>
              <a:t>pproval (CT</a:t>
            </a:r>
            <a:r>
              <a:rPr lang="de-DE" altLang="de-DE" dirty="0" smtClean="0">
                <a:latin typeface="Arial" charset="0"/>
                <a:cs typeface="Arial" charset="0"/>
              </a:rPr>
              <a:t>4</a:t>
            </a:r>
            <a:r>
              <a:rPr lang="nb-NO" altLang="de-DE" dirty="0" smtClean="0">
                <a:latin typeface="Arial" charset="0"/>
                <a:cs typeface="Arial" charset="0"/>
              </a:rPr>
              <a:t>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050832"/>
              </p:ext>
            </p:extLst>
          </p:nvPr>
        </p:nvGraphicFramePr>
        <p:xfrm>
          <a:off x="250288" y="1449261"/>
          <a:ext cx="8643424" cy="1802427"/>
        </p:xfrm>
        <a:graphic>
          <a:graphicData uri="http://schemas.openxmlformats.org/drawingml/2006/table">
            <a:tbl>
              <a:tblPr/>
              <a:tblGrid>
                <a:gridCol w="811416"/>
                <a:gridCol w="675656"/>
                <a:gridCol w="487680"/>
                <a:gridCol w="594360"/>
                <a:gridCol w="2106052"/>
                <a:gridCol w="466657"/>
                <a:gridCol w="777252"/>
                <a:gridCol w="1377224"/>
                <a:gridCol w="1347127"/>
              </a:tblGrid>
              <a:tr h="550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6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CP-17#</a:t>
                      </a:r>
                      <a:endParaRPr lang="en-GB" sz="16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TS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CR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Title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Cat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TD#</a:t>
                      </a:r>
                      <a:endParaRPr lang="en-GB" sz="16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Work Item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Other </a:t>
                      </a:r>
                      <a:r>
                        <a:rPr lang="en-GB" sz="16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Aff</a:t>
                      </a: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Specs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437620">
                <a:tc>
                  <a:txBody>
                    <a:bodyPr/>
                    <a:lstStyle/>
                    <a:p>
                      <a:r>
                        <a:rPr lang="fr-FR" sz="1050" dirty="0" smtClean="0">
                          <a:effectLst/>
                          <a:latin typeface="Arial"/>
                        </a:rPr>
                        <a:t>2020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29.244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0001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Rel-14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PDN Instance over Sx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 smtClean="0">
                          <a:effectLst/>
                          <a:latin typeface="Arial"/>
                        </a:rPr>
                        <a:t>F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 smtClean="0">
                          <a:effectLst/>
                          <a:latin typeface="Arial"/>
                        </a:rPr>
                        <a:t>4026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CP-172020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 smtClean="0">
                          <a:effectLst/>
                          <a:latin typeface="Arial"/>
                        </a:rPr>
                        <a:t>23.214-0041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r>
                        <a:rPr lang="fr-FR" sz="1050" dirty="0" smtClean="0">
                          <a:effectLst/>
                          <a:latin typeface="Arial"/>
                        </a:rPr>
                        <a:t>2020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29.244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0011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Rel-14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effectLst/>
                          <a:latin typeface="Arial"/>
                        </a:rPr>
                        <a:t>IP Address(</a:t>
                      </a:r>
                      <a:r>
                        <a:rPr lang="en-US" sz="1050" dirty="0" err="1">
                          <a:effectLst/>
                          <a:latin typeface="Arial"/>
                        </a:rPr>
                        <a:t>es</a:t>
                      </a:r>
                      <a:r>
                        <a:rPr lang="en-US" sz="1050" dirty="0">
                          <a:effectLst/>
                          <a:latin typeface="Arial"/>
                        </a:rPr>
                        <a:t>) and TEIDs of a UP function</a:t>
                      </a:r>
                      <a:endParaRPr lang="en-US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 smtClean="0">
                          <a:effectLst/>
                          <a:latin typeface="Arial"/>
                        </a:rPr>
                        <a:t>F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 smtClean="0">
                          <a:effectLst/>
                          <a:latin typeface="Arial"/>
                        </a:rPr>
                        <a:t>4317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CP-172020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 smtClean="0">
                          <a:effectLst/>
                          <a:latin typeface="Arial"/>
                        </a:rPr>
                        <a:t>23.214-0041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r>
                        <a:rPr lang="fr-FR" sz="1050" dirty="0" smtClean="0">
                          <a:effectLst/>
                          <a:latin typeface="Arial"/>
                        </a:rPr>
                        <a:t>2024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23.003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0476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Rel-15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  <a:latin typeface="Arial"/>
                        </a:rPr>
                        <a:t>WebRTC Web Server Function discovery</a:t>
                      </a:r>
                      <a:endParaRPr lang="en-US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 smtClean="0">
                          <a:effectLst/>
                          <a:latin typeface="Arial"/>
                        </a:rPr>
                        <a:t>B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 smtClean="0">
                          <a:effectLst/>
                          <a:latin typeface="Arial"/>
                        </a:rPr>
                        <a:t>4272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CP-172024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 smtClean="0">
                          <a:effectLst/>
                          <a:latin typeface="Arial"/>
                        </a:rPr>
                        <a:t>23.228-1173</a:t>
                      </a:r>
                      <a:br>
                        <a:rPr lang="fr-FR" sz="1050" dirty="0" smtClean="0">
                          <a:effectLst/>
                          <a:latin typeface="Arial"/>
                        </a:rPr>
                      </a:br>
                      <a:r>
                        <a:rPr lang="fr-FR" sz="1050" dirty="0" smtClean="0">
                          <a:effectLst/>
                          <a:latin typeface="Arial"/>
                        </a:rPr>
                        <a:t>(S2-174852)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ZoneTexte 1"/>
          <p:cNvSpPr txBox="1"/>
          <p:nvPr/>
        </p:nvSpPr>
        <p:spPr>
          <a:xfrm>
            <a:off x="614363" y="5457074"/>
            <a:ext cx="1066800" cy="246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SA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614363" y="5738537"/>
            <a:ext cx="1066800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RAN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614363" y="6043482"/>
            <a:ext cx="1066800" cy="24622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Rel-15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Rel-15 </a:t>
            </a:r>
            <a:r>
              <a:rPr lang="en-GB" altLang="de-DE" sz="2400" dirty="0">
                <a:cs typeface="Arial" charset="0"/>
              </a:rPr>
              <a:t>CRs 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altLang="de-DE" sz="2400" dirty="0">
                <a:cs typeface="Arial" charset="0"/>
              </a:rPr>
              <a:t>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5 agreed CRs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Support of NR access to EPC</a:t>
            </a:r>
            <a:r>
              <a:rPr lang="en-GB" sz="1800" dirty="0" smtClean="0"/>
              <a:t> </a:t>
            </a:r>
            <a:endParaRPr lang="en-GB" altLang="de-DE" sz="1800" dirty="0" smtClean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fr-FR" altLang="de-DE" sz="1800" dirty="0" err="1" smtClean="0">
                <a:cs typeface="Arial" charset="0"/>
              </a:rPr>
              <a:t>Some</a:t>
            </a:r>
            <a:r>
              <a:rPr lang="fr-FR" altLang="de-DE" sz="1800" dirty="0" smtClean="0">
                <a:cs typeface="Arial" charset="0"/>
              </a:rPr>
              <a:t> TEI15 clarifications/corrections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cs typeface="Arial" charset="0"/>
              </a:rPr>
              <a:t>CRs were agreed under the following work items: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5G </a:t>
            </a:r>
            <a:r>
              <a:rPr lang="en-GB" altLang="de-DE" sz="2000" dirty="0">
                <a:cs typeface="Arial" charset="0"/>
              </a:rPr>
              <a:t>related:</a:t>
            </a:r>
            <a:br>
              <a:rPr lang="en-GB" altLang="de-DE" sz="2000" dirty="0">
                <a:cs typeface="Arial" charset="0"/>
              </a:rPr>
            </a:br>
            <a:r>
              <a:rPr lang="en-GB" altLang="de-DE" sz="1800" dirty="0" smtClean="0">
                <a:cs typeface="Arial" charset="0"/>
              </a:rPr>
              <a:t>EDCE5-CT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GTP related:</a:t>
            </a:r>
            <a:br>
              <a:rPr lang="en-GB" altLang="de-DE" sz="2000" dirty="0" smtClean="0">
                <a:cs typeface="Arial" charset="0"/>
              </a:rPr>
            </a:br>
            <a:r>
              <a:rPr lang="en-GB" altLang="de-DE" sz="1800" dirty="0" smtClean="0">
                <a:cs typeface="Arial" charset="0"/>
              </a:rPr>
              <a:t>TEI15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Diameter related:</a:t>
            </a:r>
            <a:br>
              <a:rPr lang="en-GB" altLang="de-DE" sz="2000" dirty="0" smtClean="0">
                <a:cs typeface="Arial" charset="0"/>
              </a:rPr>
            </a:br>
            <a:r>
              <a:rPr lang="en-GB" altLang="de-DE" sz="1800" dirty="0" smtClean="0">
                <a:cs typeface="Arial" charset="0"/>
              </a:rPr>
              <a:t>TEI15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Other: </a:t>
            </a:r>
            <a:r>
              <a:rPr lang="en-GB" altLang="de-DE" sz="1800" dirty="0" smtClean="0">
                <a:cs typeface="Arial" charset="0"/>
              </a:rPr>
              <a:t>MAP, TEI15</a:t>
            </a:r>
            <a:endParaRPr lang="en-GB" altLang="de-DE" sz="1800" dirty="0">
              <a:ea typeface="MS PGothic" pitchFamily="34" charset="-128"/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Rel-14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Rel-14 </a:t>
            </a:r>
            <a:r>
              <a:rPr lang="en-GB" altLang="de-DE" sz="2400" dirty="0">
                <a:cs typeface="Arial" charset="0"/>
              </a:rPr>
              <a:t>CRs (Category </a:t>
            </a:r>
            <a:r>
              <a:rPr lang="en-GB" altLang="de-DE" sz="2400" dirty="0" smtClean="0">
                <a:cs typeface="Arial" charset="0"/>
              </a:rPr>
              <a:t>B </a:t>
            </a:r>
            <a:r>
              <a:rPr lang="en-GB" altLang="de-DE" sz="2400" dirty="0">
                <a:cs typeface="Arial" charset="0"/>
              </a:rPr>
              <a:t>&amp;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27 agreed CRs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Stage 2 alignment for </a:t>
            </a:r>
            <a:r>
              <a:rPr lang="en-GB" altLang="de-DE" sz="1800" dirty="0" err="1" smtClean="0">
                <a:cs typeface="Arial" charset="0"/>
              </a:rPr>
              <a:t>CIoT_Ext</a:t>
            </a:r>
            <a:r>
              <a:rPr lang="en-GB" altLang="de-DE" sz="1800" dirty="0" smtClean="0">
                <a:cs typeface="Arial" charset="0"/>
              </a:rPr>
              <a:t>-CT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Support of charging and clarifications/correction on CUPS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Emergency sessions over untrusted WLAN for unauthenticated IMSI</a:t>
            </a:r>
          </a:p>
          <a:p>
            <a:pPr marL="457200" lvl="1" indent="0">
              <a:lnSpc>
                <a:spcPct val="90000"/>
              </a:lnSpc>
              <a:buNone/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cs typeface="Arial" charset="0"/>
              </a:rPr>
              <a:t>CRs were agreed under the following work items: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GTP related:</a:t>
            </a:r>
            <a:br>
              <a:rPr lang="en-GB" altLang="de-DE" sz="2000" dirty="0" smtClean="0">
                <a:cs typeface="Arial" charset="0"/>
              </a:rPr>
            </a:br>
            <a:r>
              <a:rPr lang="en-GB" altLang="de-DE" sz="1800" dirty="0" smtClean="0">
                <a:cs typeface="Arial" charset="0"/>
              </a:rPr>
              <a:t>TEI14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Diameter related:</a:t>
            </a:r>
            <a:br>
              <a:rPr lang="en-GB" altLang="de-DE" sz="2000" dirty="0" smtClean="0">
                <a:cs typeface="Arial" charset="0"/>
              </a:rPr>
            </a:br>
            <a:r>
              <a:rPr lang="en-GB" altLang="de-DE" sz="1800" dirty="0" err="1" smtClean="0">
                <a:cs typeface="Arial" charset="0"/>
              </a:rPr>
              <a:t>CIoT_Ext</a:t>
            </a:r>
            <a:r>
              <a:rPr lang="en-GB" altLang="de-DE" sz="1800" dirty="0" smtClean="0">
                <a:cs typeface="Arial" charset="0"/>
              </a:rPr>
              <a:t>-CT, IMS, TEI14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Other:</a:t>
            </a:r>
            <a:r>
              <a:rPr lang="en-GB" altLang="de-DE" sz="1800" dirty="0" smtClean="0">
                <a:cs typeface="Arial" charset="0"/>
              </a:rPr>
              <a:t> CUPS-CT, SEW2-CT</a:t>
            </a:r>
            <a:endParaRPr lang="en-GB" altLang="de-DE" sz="1800" dirty="0">
              <a:ea typeface="MS PGothic" pitchFamily="34" charset="-128"/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83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Rel-13 </a:t>
            </a:r>
            <a:r>
              <a:rPr lang="en-GB" altLang="de-DE" sz="2400" dirty="0">
                <a:cs typeface="Arial" charset="0"/>
              </a:rPr>
              <a:t>CRs 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altLang="de-DE" sz="2400" dirty="0">
                <a:cs typeface="Arial" charset="0"/>
              </a:rPr>
              <a:t>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16 agreed CRs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de-DE" sz="1800" dirty="0">
                <a:cs typeface="Arial" charset="0"/>
              </a:rPr>
              <a:t>PGW selection for WLAN with deployed </a:t>
            </a:r>
            <a:r>
              <a:rPr lang="en-US" altLang="de-DE" sz="1800" dirty="0" smtClean="0">
                <a:cs typeface="Arial" charset="0"/>
              </a:rPr>
              <a:t>DCNs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>
                <a:cs typeface="Arial" charset="0"/>
              </a:rPr>
              <a:t>Correction of DRMP Procedures</a:t>
            </a:r>
            <a:endParaRPr lang="en-GB" altLang="de-DE" sz="1800" dirty="0" smtClean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err="1" smtClean="0">
                <a:cs typeface="Arial" charset="0"/>
              </a:rPr>
              <a:t>CIoT</a:t>
            </a:r>
            <a:r>
              <a:rPr lang="en-GB" altLang="de-DE" sz="1800" dirty="0">
                <a:cs typeface="Arial" charset="0"/>
              </a:rPr>
              <a:t> </a:t>
            </a:r>
            <a:r>
              <a:rPr lang="en-GB" altLang="de-DE" sz="1800" dirty="0" smtClean="0">
                <a:cs typeface="Arial" charset="0"/>
              </a:rPr>
              <a:t>corrections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Rel-13 </a:t>
            </a:r>
            <a:r>
              <a:rPr lang="en-GB" altLang="de-DE" sz="1800" dirty="0">
                <a:cs typeface="Arial" charset="0"/>
              </a:rPr>
              <a:t>is considered as frozen, taking into only serious </a:t>
            </a:r>
            <a:r>
              <a:rPr lang="en-GB" altLang="de-DE" sz="1800" dirty="0" smtClean="0">
                <a:cs typeface="Arial" charset="0"/>
              </a:rPr>
              <a:t>FASMO.</a:t>
            </a: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cs typeface="Arial" charset="0"/>
              </a:rPr>
              <a:t>CRs were agreed under the following work items: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cs typeface="Arial" charset="0"/>
              </a:rPr>
              <a:t>GTP related:</a:t>
            </a:r>
            <a:br>
              <a:rPr lang="en-GB" altLang="de-DE" sz="2000" dirty="0">
                <a:cs typeface="Arial" charset="0"/>
              </a:rPr>
            </a:br>
            <a:r>
              <a:rPr lang="en-GB" altLang="de-DE" sz="1800" dirty="0" err="1" smtClean="0">
                <a:cs typeface="Arial" charset="0"/>
              </a:rPr>
              <a:t>CIoT</a:t>
            </a:r>
            <a:r>
              <a:rPr lang="en-GB" altLang="de-DE" sz="1800" dirty="0" smtClean="0">
                <a:cs typeface="Arial" charset="0"/>
              </a:rPr>
              <a:t>-CT, TEI13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cs typeface="Arial" charset="0"/>
              </a:rPr>
              <a:t>Diameter related:</a:t>
            </a:r>
            <a:br>
              <a:rPr lang="en-GB" altLang="de-DE" sz="2000" dirty="0">
                <a:cs typeface="Arial" charset="0"/>
              </a:rPr>
            </a:br>
            <a:r>
              <a:rPr lang="en-GB" altLang="de-DE" sz="1800" dirty="0" smtClean="0">
                <a:cs typeface="Arial" charset="0"/>
              </a:rPr>
              <a:t>DECOR, TEI13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cs typeface="Arial" charset="0"/>
              </a:rPr>
              <a:t>Other:</a:t>
            </a:r>
            <a:br>
              <a:rPr lang="en-GB" altLang="de-DE" sz="2000" dirty="0">
                <a:cs typeface="Arial" charset="0"/>
              </a:rPr>
            </a:br>
            <a:endParaRPr lang="en-GB" altLang="de-DE" sz="1800" dirty="0">
              <a:ea typeface="MS PGothic" pitchFamily="34" charset="-128"/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Rel-12 </a:t>
            </a:r>
            <a:r>
              <a:rPr lang="en-US" altLang="de-DE" dirty="0">
                <a:latin typeface="Arial" charset="0"/>
                <a:cs typeface="Arial" charset="0"/>
              </a:rPr>
              <a:t>and earlier </a:t>
            </a:r>
            <a:r>
              <a:rPr lang="en-US" altLang="de-DE" dirty="0" smtClean="0">
                <a:latin typeface="Arial" charset="0"/>
                <a:cs typeface="Arial" charset="0"/>
              </a:rPr>
              <a:t>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466849"/>
            <a:ext cx="8567737" cy="590551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Rel-12 </a:t>
            </a:r>
            <a:r>
              <a:rPr lang="en-GB" altLang="de-DE" sz="2400" dirty="0">
                <a:cs typeface="Arial" charset="0"/>
              </a:rPr>
              <a:t>CRs 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altLang="de-DE" sz="2400" dirty="0">
                <a:cs typeface="Arial" charset="0"/>
              </a:rPr>
              <a:t>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1 </a:t>
            </a:r>
            <a:r>
              <a:rPr lang="en-GB" altLang="de-DE" sz="1800" dirty="0">
                <a:cs typeface="Arial" charset="0"/>
              </a:rPr>
              <a:t>agreed CRs</a:t>
            </a:r>
          </a:p>
          <a:p>
            <a:pPr lvl="1">
              <a:lnSpc>
                <a:spcPct val="90000"/>
              </a:lnSpc>
              <a:defRPr/>
            </a:pPr>
            <a:r>
              <a:rPr lang="en-GB" sz="1800" dirty="0" smtClean="0"/>
              <a:t>Correction of the </a:t>
            </a:r>
            <a:r>
              <a:rPr lang="en-GB" sz="1800" dirty="0"/>
              <a:t>misalignment in TS 29.168 with regards to the Restarted Cell List IE in the PWS-RESTART-INDICATION </a:t>
            </a:r>
            <a:r>
              <a:rPr lang="en-GB" sz="1800" dirty="0" smtClean="0"/>
              <a:t>message. 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CRs </a:t>
            </a:r>
            <a:r>
              <a:rPr lang="en-GB" altLang="de-DE" sz="1800" dirty="0">
                <a:cs typeface="Arial" charset="0"/>
              </a:rPr>
              <a:t>were agreed under the following work items:</a:t>
            </a:r>
          </a:p>
          <a:p>
            <a:pPr lvl="2">
              <a:lnSpc>
                <a:spcPct val="90000"/>
              </a:lnSpc>
              <a:defRPr/>
            </a:pPr>
            <a:r>
              <a:rPr lang="en-GB" altLang="de-DE" sz="1600" dirty="0">
                <a:cs typeface="Arial" charset="0"/>
              </a:rPr>
              <a:t>GTP related:</a:t>
            </a:r>
            <a:br>
              <a:rPr lang="en-GB" altLang="de-DE" sz="1600" dirty="0">
                <a:cs typeface="Arial" charset="0"/>
              </a:rPr>
            </a:br>
            <a:r>
              <a:rPr lang="en-GB" altLang="de-DE" sz="1400" dirty="0" smtClean="0">
                <a:cs typeface="Arial" charset="0"/>
              </a:rPr>
              <a:t>none</a:t>
            </a:r>
            <a:endParaRPr lang="en-GB" altLang="de-DE" sz="1400" dirty="0"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en-GB" altLang="de-DE" sz="1600" dirty="0">
                <a:cs typeface="Arial" charset="0"/>
              </a:rPr>
              <a:t>Diameter related:</a:t>
            </a:r>
            <a:br>
              <a:rPr lang="en-GB" altLang="de-DE" sz="1600" dirty="0">
                <a:cs typeface="Arial" charset="0"/>
              </a:rPr>
            </a:br>
            <a:r>
              <a:rPr lang="en-GB" altLang="de-DE" sz="1400" dirty="0" smtClean="0">
                <a:cs typeface="Arial" charset="0"/>
              </a:rPr>
              <a:t>none</a:t>
            </a:r>
            <a:endParaRPr lang="en-GB" altLang="de-DE" sz="1400" dirty="0"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en-GB" altLang="de-DE" sz="1600" dirty="0" smtClean="0">
                <a:cs typeface="Arial" charset="0"/>
              </a:rPr>
              <a:t>Other: </a:t>
            </a:r>
            <a:r>
              <a:rPr lang="en-GB" altLang="de-DE" sz="1600" dirty="0">
                <a:cs typeface="Arial" charset="0"/>
              </a:rPr>
              <a:t/>
            </a:r>
            <a:br>
              <a:rPr lang="en-GB" altLang="de-DE" sz="1600" dirty="0">
                <a:cs typeface="Arial" charset="0"/>
              </a:rPr>
            </a:br>
            <a:r>
              <a:rPr lang="en-GB" altLang="de-DE" sz="1400" dirty="0" smtClean="0">
                <a:cs typeface="Arial" charset="0"/>
              </a:rPr>
              <a:t>TEI12</a:t>
            </a:r>
            <a:r>
              <a:rPr lang="en-GB" altLang="de-DE" sz="1400" dirty="0">
                <a:cs typeface="Arial" charset="0"/>
              </a:rPr>
              <a:t>, REP_WMD</a:t>
            </a:r>
            <a:endParaRPr lang="en-GB" altLang="de-DE" sz="1400" dirty="0">
              <a:ea typeface="MS PGothic" pitchFamily="34" charset="-128"/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endParaRPr lang="en-GB" altLang="ko-KR" sz="16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pre Rel-12 </a:t>
            </a:r>
            <a:r>
              <a:rPr lang="en-GB" altLang="de-DE" sz="2400" dirty="0">
                <a:cs typeface="Arial" charset="0"/>
              </a:rPr>
              <a:t>CRs (Category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None</a:t>
            </a:r>
            <a:endParaRPr lang="en-GB" altLang="de-DE" sz="1800" dirty="0">
              <a:cs typeface="Arial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8001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034357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ea typeface="MS PGothic" pitchFamily="34" charset="-128"/>
                <a:cs typeface="Arial" pitchFamily="34" charset="0"/>
              </a:rPr>
              <a:t>The Chairman wants to: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CT4 delegates for the constructive effort on 5GS and CUPS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Atle and Susana for the coordination and the joint session on 5GS work between CT1, CT3 and CT4 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WI and spec rapporteurs for their priceless coordination work.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Peter Schmitt and Yvette Koza for their help in CT4 management. </a:t>
            </a:r>
          </a:p>
          <a:p>
            <a:pPr lvl="1"/>
            <a:r>
              <a:rPr lang="en-GB" altLang="ja-JP" dirty="0">
                <a:ea typeface="MS PGothic" pitchFamily="34" charset="-128"/>
                <a:cs typeface="Arial" pitchFamily="34" charset="0"/>
              </a:rPr>
              <a:t>T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hank Kimmo for coming in meeting with a PC this time!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the hosts of our </a:t>
            </a:r>
            <a:r>
              <a:rPr lang="en-GB" altLang="ja-JP" smtClean="0">
                <a:ea typeface="MS PGothic" pitchFamily="34" charset="-128"/>
                <a:cs typeface="Arial" pitchFamily="34" charset="0"/>
              </a:rPr>
              <a:t>meeting location (Krakow) and 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ETSI support for IT facilities. </a:t>
            </a:r>
            <a:endParaRPr lang="en-US" altLang="ja-JP" dirty="0" smtClean="0"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99488" y="5753100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fld id="{C5E5204D-AAEA-45D2-8F14-5356C2D33F0F}" type="slidenum">
              <a:rPr lang="en-GB" altLang="de-DE" sz="1100">
                <a:solidFill>
                  <a:schemeClr val="bg1"/>
                </a:solidFill>
                <a:latin typeface="Arial" charset="0"/>
              </a:rPr>
              <a:pPr eaLnBrk="0" hangingPunct="0">
                <a:spcBef>
                  <a:spcPct val="0"/>
                </a:spcBef>
                <a:buFontTx/>
                <a:buNone/>
              </a:pPr>
              <a:t>27</a:t>
            </a:fld>
            <a:endParaRPr lang="en-GB" altLang="de-DE" sz="11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30723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614613" y="2716213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itle 1"/>
          <p:cNvSpPr>
            <a:spLocks noGrp="1"/>
          </p:cNvSpPr>
          <p:nvPr>
            <p:ph type="title" idx="4294967295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smtClean="0"/>
              <a:t>Thank  You</a:t>
            </a: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de-DE" altLang="de-DE" sz="1800"/>
          </a:p>
        </p:txBody>
      </p:sp>
      <p:sp>
        <p:nvSpPr>
          <p:cNvPr id="37895" name="Rectangle 11"/>
          <p:cNvSpPr>
            <a:spLocks noChangeArrowheads="1"/>
          </p:cNvSpPr>
          <p:nvPr/>
        </p:nvSpPr>
        <p:spPr bwMode="auto">
          <a:xfrm>
            <a:off x="3179763" y="1404938"/>
            <a:ext cx="27670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2800" b="1" dirty="0" smtClean="0">
                <a:cs typeface="Arial" charset="0"/>
              </a:rPr>
              <a:t>Lionel Morand</a:t>
            </a:r>
            <a:endParaRPr lang="fi-FI" sz="2800" b="1" dirty="0">
              <a:cs typeface="Arial" charset="0"/>
            </a:endParaRPr>
          </a:p>
          <a:p>
            <a:pPr algn="ctr">
              <a:defRPr/>
            </a:pPr>
            <a:r>
              <a:rPr lang="fi-FI" sz="1400" dirty="0">
                <a:cs typeface="Arial" charset="0"/>
              </a:rPr>
              <a:t>3GPP TSG CT </a:t>
            </a:r>
            <a:r>
              <a:rPr lang="fi-FI" sz="1400" dirty="0" smtClean="0">
                <a:cs typeface="Arial" charset="0"/>
              </a:rPr>
              <a:t>WG4 chairman</a:t>
            </a:r>
            <a:endParaRPr lang="fi-FI" sz="1400" dirty="0">
              <a:cs typeface="Arial" charset="0"/>
            </a:endParaRPr>
          </a:p>
          <a:p>
            <a:pPr algn="ctr">
              <a:defRPr/>
            </a:pPr>
            <a:r>
              <a:rPr lang="fi-FI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lionel.morand@orange.com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103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873596"/>
            <a:ext cx="8433975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+mn-lt"/>
                <a:cs typeface="Arial" pitchFamily="34" charset="0"/>
              </a:rPr>
              <a:t> </a:t>
            </a:r>
            <a:r>
              <a:rPr lang="en-US" altLang="de-DE" sz="2000" dirty="0">
                <a:latin typeface="+mn-lt"/>
                <a:cs typeface="Arial" pitchFamily="34" charset="0"/>
              </a:rPr>
              <a:t>TSG CT WG</a:t>
            </a:r>
            <a:r>
              <a:rPr lang="de-DE" altLang="de-DE" sz="2000" dirty="0">
                <a:latin typeface="+mn-lt"/>
                <a:cs typeface="Arial" pitchFamily="34" charset="0"/>
              </a:rPr>
              <a:t>4</a:t>
            </a:r>
            <a:r>
              <a:rPr lang="en-US" altLang="de-DE" sz="2000" dirty="0">
                <a:latin typeface="+mn-lt"/>
                <a:cs typeface="Arial" pitchFamily="34" charset="0"/>
              </a:rPr>
              <a:t> statistics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:</a:t>
            </a: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90 (63 BCF + 27 A)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Change </a:t>
            </a:r>
            <a:r>
              <a:rPr lang="en-US" altLang="de-DE" sz="2000" dirty="0">
                <a:latin typeface="+mn-lt"/>
                <a:cs typeface="Arial" pitchFamily="34" charset="0"/>
              </a:rPr>
              <a:t>Requests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42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2000" dirty="0" err="1" smtClean="0">
                <a:latin typeface="+mn-lt"/>
                <a:cs typeface="Arial" pitchFamily="34" charset="0"/>
              </a:rPr>
              <a:t>pCRs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agreed on 5G_Phase 1</a:t>
            </a:r>
            <a:endParaRPr lang="nb-NO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new Work Item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endorsed</a:t>
            </a: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revised Work Items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 smtClean="0">
                <a:latin typeface="+mn-lt"/>
                <a:cs typeface="Arial" pitchFamily="34" charset="0"/>
              </a:rPr>
              <a:t>TS/TRs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sent for information and approval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18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</a:t>
            </a:r>
            <a:r>
              <a:rPr lang="nb-NO" altLang="de-DE" sz="1800" dirty="0" smtClean="0">
                <a:latin typeface="+mn-lt"/>
                <a:cs typeface="Arial" pitchFamily="34" charset="0"/>
              </a:rPr>
              <a:t> TR for Information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+mn-lt"/>
                <a:cs typeface="Arial" pitchFamily="34" charset="0"/>
              </a:rPr>
              <a:t>Participation: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pitchFamily="34" charset="0"/>
              </a:rPr>
              <a:t>CT4 #79: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82</a:t>
            </a:r>
            <a:r>
              <a:rPr lang="de-DE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</a:t>
            </a:r>
          </a:p>
          <a:p>
            <a:pPr lvl="3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defRPr/>
            </a:pPr>
            <a:r>
              <a:rPr lang="en-GB" sz="1600" u="sng" dirty="0" smtClean="0">
                <a:latin typeface="+mn-lt"/>
                <a:hlinkClick r:id="rId3"/>
              </a:rPr>
              <a:t>https</a:t>
            </a:r>
            <a:r>
              <a:rPr lang="en-GB" sz="1600" u="sng" dirty="0">
                <a:latin typeface="+mn-lt"/>
                <a:hlinkClick r:id="rId3"/>
              </a:rPr>
              <a:t>://</a:t>
            </a:r>
            <a:r>
              <a:rPr lang="en-GB" sz="1600" u="sng" dirty="0" smtClean="0">
                <a:latin typeface="+mn-lt"/>
                <a:hlinkClick r:id="rId3"/>
              </a:rPr>
              <a:t>webapp.etsi.org/3GPPRegistration/fViewPart.asp?mid=31994</a:t>
            </a:r>
            <a:r>
              <a:rPr lang="en-GB" sz="1600" u="sng" dirty="0" smtClean="0">
                <a:latin typeface="+mn-lt"/>
              </a:rPr>
              <a:t> </a:t>
            </a: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35</a:t>
            </a:r>
            <a:r>
              <a:rPr lang="en-US" altLang="de-DE" sz="1600" dirty="0">
                <a:latin typeface="+mn-lt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Attended Participants</a:t>
            </a:r>
            <a:endParaRPr lang="en-US" altLang="de-DE" sz="16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+mn-lt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CT4 Progress</a:t>
            </a:r>
            <a:endParaRPr lang="fr-FR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6713" y="5916767"/>
            <a:ext cx="86868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ClrTx/>
              <a:buFont typeface="Arial" charset="0"/>
              <a:buBlip>
                <a:blip r:embed="rId2"/>
              </a:buBlip>
              <a:defRPr/>
            </a:pPr>
            <a:r>
              <a:rPr lang="en-US" altLang="de-DE" sz="1400" dirty="0">
                <a:latin typeface="+mj-lt"/>
                <a:cs typeface="Arial" charset="0"/>
              </a:rPr>
              <a:t>The above table shows the progress for the approved </a:t>
            </a:r>
            <a:r>
              <a:rPr lang="en-US" altLang="de-DE" sz="1400" dirty="0" smtClean="0">
                <a:latin typeface="+mj-lt"/>
                <a:cs typeface="Arial" charset="0"/>
              </a:rPr>
              <a:t>Rel-15 </a:t>
            </a:r>
            <a:r>
              <a:rPr lang="en-US" altLang="de-DE" sz="1400" dirty="0" err="1" smtClean="0">
                <a:latin typeface="+mj-lt"/>
                <a:cs typeface="Arial" charset="0"/>
              </a:rPr>
              <a:t>WIs</a:t>
            </a:r>
            <a:r>
              <a:rPr lang="en-US" altLang="de-DE" sz="1400" dirty="0" err="1">
                <a:latin typeface="+mj-lt"/>
                <a:cs typeface="Arial" charset="0"/>
              </a:rPr>
              <a:t>.</a:t>
            </a:r>
            <a:endParaRPr lang="en-US" altLang="de-DE" sz="1400" dirty="0">
              <a:latin typeface="+mj-lt"/>
              <a:cs typeface="Arial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" y="2134641"/>
            <a:ext cx="9033391" cy="2074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6969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A</a:t>
            </a:r>
            <a:r>
              <a:rPr lang="de-DE" altLang="de-DE" dirty="0" smtClean="0">
                <a:latin typeface="Arial" charset="0"/>
                <a:cs typeface="Arial" charset="0"/>
              </a:rPr>
              <a:t>greed</a:t>
            </a:r>
            <a:r>
              <a:rPr lang="nb-NO" altLang="de-DE" dirty="0" smtClean="0">
                <a:latin typeface="Arial" charset="0"/>
                <a:cs typeface="Arial" charset="0"/>
              </a:rPr>
              <a:t> </a:t>
            </a:r>
            <a:r>
              <a:rPr lang="de-DE" altLang="de-DE" dirty="0" smtClean="0">
                <a:latin typeface="Arial" charset="0"/>
                <a:cs typeface="Arial" charset="0"/>
              </a:rPr>
              <a:t>N</a:t>
            </a:r>
            <a:r>
              <a:rPr lang="nb-NO" altLang="de-DE" dirty="0" smtClean="0">
                <a:latin typeface="Arial" charset="0"/>
                <a:cs typeface="Arial" charset="0"/>
              </a:rPr>
              <a:t>ew WIs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715720"/>
              </p:ext>
            </p:extLst>
          </p:nvPr>
        </p:nvGraphicFramePr>
        <p:xfrm>
          <a:off x="228601" y="1273423"/>
          <a:ext cx="8715374" cy="943997"/>
        </p:xfrm>
        <a:graphic>
          <a:graphicData uri="http://schemas.openxmlformats.org/drawingml/2006/table">
            <a:tbl>
              <a:tblPr/>
              <a:tblGrid>
                <a:gridCol w="995288"/>
                <a:gridCol w="3910819"/>
                <a:gridCol w="1209821"/>
                <a:gridCol w="2599446"/>
              </a:tblGrid>
              <a:tr h="5172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90913"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C4-174205</a:t>
                      </a:r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WID on CT aspects of unlicensed spectrum offloading system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0" i="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Qualcomm</a:t>
                      </a:r>
                      <a:endParaRPr lang="fr-FR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CT4 led</a:t>
                      </a: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2"/>
          <p:cNvSpPr txBox="1">
            <a:spLocks/>
          </p:cNvSpPr>
          <p:nvPr/>
        </p:nvSpPr>
        <p:spPr bwMode="auto">
          <a:xfrm>
            <a:off x="658812" y="2596667"/>
            <a:ext cx="68341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fr-FR" altLang="de-DE" kern="0" dirty="0" err="1" smtClean="0">
                <a:latin typeface="Arial" charset="0"/>
                <a:cs typeface="Arial" charset="0"/>
              </a:rPr>
              <a:t>Agreed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fr-FR" altLang="de-DE" kern="0" dirty="0" err="1" smtClean="0">
                <a:latin typeface="Arial" charset="0"/>
                <a:cs typeface="Arial" charset="0"/>
              </a:rPr>
              <a:t>Revised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nb-NO" altLang="de-DE" kern="0" dirty="0" smtClean="0">
                <a:latin typeface="Arial" charset="0"/>
                <a:cs typeface="Arial" charset="0"/>
              </a:rPr>
              <a:t>WIs</a:t>
            </a:r>
            <a:endParaRPr lang="en-US" altLang="de-DE" kern="0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13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61516"/>
              </p:ext>
            </p:extLst>
          </p:nvPr>
        </p:nvGraphicFramePr>
        <p:xfrm>
          <a:off x="249848" y="3500794"/>
          <a:ext cx="8675076" cy="844473"/>
        </p:xfrm>
        <a:graphic>
          <a:graphicData uri="http://schemas.openxmlformats.org/drawingml/2006/table">
            <a:tbl>
              <a:tblPr/>
              <a:tblGrid>
                <a:gridCol w="837328"/>
                <a:gridCol w="3359520"/>
                <a:gridCol w="1480841"/>
                <a:gridCol w="2997387"/>
              </a:tblGrid>
              <a:tr h="4997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44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>
          <a:xfrm>
            <a:off x="600075" y="692274"/>
            <a:ext cx="6834188" cy="507957"/>
          </a:xfrm>
        </p:spPr>
        <p:txBody>
          <a:bodyPr/>
          <a:lstStyle/>
          <a:p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>
                <a:latin typeface="Arial" pitchFamily="34" charset="0"/>
                <a:cs typeface="Arial" pitchFamily="34" charset="0"/>
              </a:rPr>
              <a:t>New 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WIs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726509"/>
              </p:ext>
            </p:extLst>
          </p:nvPr>
        </p:nvGraphicFramePr>
        <p:xfrm>
          <a:off x="234096" y="1356945"/>
          <a:ext cx="8675807" cy="1158871"/>
        </p:xfrm>
        <a:graphic>
          <a:graphicData uri="http://schemas.openxmlformats.org/drawingml/2006/table">
            <a:tbl>
              <a:tblPr/>
              <a:tblGrid>
                <a:gridCol w="804129"/>
                <a:gridCol w="3533775"/>
                <a:gridCol w="1482281"/>
                <a:gridCol w="2855622"/>
              </a:tblGrid>
              <a:tr h="4718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4"/>
          <p:cNvSpPr txBox="1">
            <a:spLocks/>
          </p:cNvSpPr>
          <p:nvPr/>
        </p:nvSpPr>
        <p:spPr bwMode="auto">
          <a:xfrm>
            <a:off x="600075" y="2788406"/>
            <a:ext cx="6834188" cy="50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de-DE" altLang="de-DE" kern="0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kern="0" smtClean="0">
                <a:latin typeface="Arial" pitchFamily="34" charset="0"/>
                <a:cs typeface="Arial" pitchFamily="34" charset="0"/>
              </a:rPr>
              <a:t> Revised WIs</a:t>
            </a:r>
            <a:endParaRPr lang="en-US" altLang="de-DE" kern="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508369"/>
              </p:ext>
            </p:extLst>
          </p:nvPr>
        </p:nvGraphicFramePr>
        <p:xfrm>
          <a:off x="234096" y="3453077"/>
          <a:ext cx="8675807" cy="2624505"/>
        </p:xfrm>
        <a:graphic>
          <a:graphicData uri="http://schemas.openxmlformats.org/drawingml/2006/table">
            <a:tbl>
              <a:tblPr/>
              <a:tblGrid>
                <a:gridCol w="1285215"/>
                <a:gridCol w="3432517"/>
                <a:gridCol w="1280160"/>
                <a:gridCol w="2677915"/>
              </a:tblGrid>
              <a:tr h="4909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2"/>
                        </a:rPr>
                        <a:t>C4-174202</a:t>
                      </a:r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Revised WID on CT aspects on 5G System - Phase 1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Nokia, Alcatel-Lucent Shanghai Bell, Ericsson, </a:t>
                      </a: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, </a:t>
                      </a: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HiSilicon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5GS_Ph1-CT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led.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support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3"/>
                        </a:rPr>
                        <a:t>C4-174203</a:t>
                      </a:r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Revised WID on CT aspects of Northbound APIs for SCEF – SCS/AS Interworking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NAPS-CT</a:t>
                      </a:r>
                      <a:endParaRPr lang="en-GB" sz="1400" dirty="0" smtClean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 led.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Specifications for Information and Approval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513165"/>
              </p:ext>
            </p:extLst>
          </p:nvPr>
        </p:nvGraphicFramePr>
        <p:xfrm>
          <a:off x="274160" y="1524459"/>
          <a:ext cx="8686800" cy="1503045"/>
        </p:xfrm>
        <a:graphic>
          <a:graphicData uri="http://schemas.openxmlformats.org/drawingml/2006/table">
            <a:tbl>
              <a:tblPr/>
              <a:tblGrid>
                <a:gridCol w="1132609"/>
                <a:gridCol w="5528018"/>
                <a:gridCol w="1029879"/>
                <a:gridCol w="996294"/>
              </a:tblGrid>
              <a:tr h="4762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TS/TR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Approval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840971"/>
              </p:ext>
            </p:extLst>
          </p:nvPr>
        </p:nvGraphicFramePr>
        <p:xfrm>
          <a:off x="263143" y="3699803"/>
          <a:ext cx="8705850" cy="1278995"/>
        </p:xfrm>
        <a:graphic>
          <a:graphicData uri="http://schemas.openxmlformats.org/drawingml/2006/table">
            <a:tbl>
              <a:tblPr/>
              <a:tblGrid>
                <a:gridCol w="1143626"/>
                <a:gridCol w="4895557"/>
                <a:gridCol w="1097280"/>
                <a:gridCol w="1569387"/>
              </a:tblGrid>
              <a:tr h="235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TS/TR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Information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  <a:hlinkClick r:id="rId2"/>
                        </a:rPr>
                        <a:t>C4-174357</a:t>
                      </a:r>
                      <a:endParaRPr kumimoji="0" lang="fr-FR" sz="14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TR 29.891 v1.0.0 5G System – Phase 1; CT WG4 Aspects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 (Nokia)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5GS_Ph1-CT</a:t>
                      </a: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57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fr-FR" altLang="de-DE" dirty="0" smtClean="0">
                <a:latin typeface="Arial" charset="0"/>
                <a:cs typeface="Arial" charset="0"/>
              </a:rPr>
              <a:t>LS OUT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190633"/>
              </p:ext>
            </p:extLst>
          </p:nvPr>
        </p:nvGraphicFramePr>
        <p:xfrm>
          <a:off x="807382" y="2087504"/>
          <a:ext cx="7751297" cy="3510711"/>
        </p:xfrm>
        <a:graphic>
          <a:graphicData uri="http://schemas.openxmlformats.org/drawingml/2006/table">
            <a:tbl>
              <a:tblPr firstRow="1" firstCol="1" bandRow="1"/>
              <a:tblGrid>
                <a:gridCol w="1026941"/>
                <a:gridCol w="3387159"/>
                <a:gridCol w="811850"/>
                <a:gridCol w="2525347"/>
              </a:tblGrid>
              <a:tr h="3694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Notes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C4-174213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H.248 Package for Multi-stream Multiparty Conferencing Media Handling (MMCMH)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To: ITU-T SG 16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 CT WG4 has designed a new H.248 package "Multi-party Multimedia Conference Media Handling"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C4-174311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to 3GPP CT4 on 5G signalling protocol requirements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To: GSMA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CT4 has expanded the requirements/criteria for SBA protocol selection to take into account the inputs received from GSMA NG SIGNAL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C4-174324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LS on Charging support for Control and User Plane Separation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+mn-cs"/>
                        </a:rPr>
                        <a:t>To: SA5, SA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CT4 has </a:t>
                      </a:r>
                      <a:r>
                        <a:rPr kumimoji="0" lang="en-US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analysed</a:t>
                      </a: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the SA5 charging requirements and compared them with content of TS 29.244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C4-174343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Protocol solution decided for the 5GC Service Based Interfaces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1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To: CT1, SA1, SA2, SA3, SA5, SA6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CT3 and CT4 have concluded on the protocol selection for Service Based Architecture (SBA) of 5G core network for the Rel-15 (see next slides)</a:t>
                      </a:r>
                      <a:endParaRPr lang="fr-FR" sz="800" b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275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5GS_Ph1 (1/3)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Title: </a:t>
            </a:r>
          </a:p>
          <a:p>
            <a:pPr lvl="1"/>
            <a:r>
              <a:rPr lang="en-US" sz="1600" dirty="0">
                <a:latin typeface="Arial" pitchFamily="34" charset="0"/>
                <a:cs typeface="Arial" pitchFamily="34" charset="0"/>
              </a:rPr>
              <a:t>CT aspects on 5G System - Phase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1 (CT1)</a:t>
            </a: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Study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and later specify the core-network and terminal protocol aspects of 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5GS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CT4 responsible for the specification of core-network interface (except PCC)</a:t>
            </a: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TR: 75% completed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57 submitted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papers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pCR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/DP)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42 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pCRs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agreed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Best audience in the room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Bring new delegates</a:t>
            </a:r>
          </a:p>
        </p:txBody>
      </p:sp>
    </p:spTree>
    <p:extLst>
      <p:ext uri="{BB962C8B-B14F-4D97-AF65-F5344CB8AC3E}">
        <p14:creationId xmlns:p14="http://schemas.microsoft.com/office/powerpoint/2010/main" val="33588761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55167</TotalTime>
  <Words>1879</Words>
  <Application>Microsoft Office PowerPoint</Application>
  <PresentationFormat>Affichage à l'écran (4:3)</PresentationFormat>
  <Paragraphs>381</Paragraphs>
  <Slides>27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27</vt:i4>
      </vt:variant>
    </vt:vector>
  </HeadingPairs>
  <TitlesOfParts>
    <vt:vector size="29" baseType="lpstr">
      <vt:lpstr>3gpp</vt:lpstr>
      <vt:lpstr>Custom Design</vt:lpstr>
      <vt:lpstr>Présentation PowerPoint</vt:lpstr>
      <vt:lpstr>TSG CT WG4 Organisation </vt:lpstr>
      <vt:lpstr>Présentation PowerPoint</vt:lpstr>
      <vt:lpstr>CT4 Progress</vt:lpstr>
      <vt:lpstr>Agreed New WIs</vt:lpstr>
      <vt:lpstr>Endorsed New WIs</vt:lpstr>
      <vt:lpstr>Technical Specifications for Information and Approval</vt:lpstr>
      <vt:lpstr>LS OUT</vt:lpstr>
      <vt:lpstr>CT4: Update on 5GS_Ph1 (1/3)</vt:lpstr>
      <vt:lpstr>CT4: Update on 5GS_Ph1 (2/3)</vt:lpstr>
      <vt:lpstr>CT4: Update on 5GS_Ph1 (3/3)</vt:lpstr>
      <vt:lpstr>5G Timeline and impacts on CT4</vt:lpstr>
      <vt:lpstr>CT4: Update on CUPS</vt:lpstr>
      <vt:lpstr>CT4: Update on EDCE5</vt:lpstr>
      <vt:lpstr>CT4: Update on NAPS</vt:lpstr>
      <vt:lpstr>CT4: Other topics</vt:lpstr>
      <vt:lpstr>CT Plenary Decisions for CT4</vt:lpstr>
      <vt:lpstr>Incoming liaisons to CT plenary</vt:lpstr>
      <vt:lpstr>For CT Plenary action</vt:lpstr>
      <vt:lpstr>CRs to CT Plenary</vt:lpstr>
      <vt:lpstr>CRs for Conditional Approval (CT4)</vt:lpstr>
      <vt:lpstr>Rel-15 Overview</vt:lpstr>
      <vt:lpstr>Rel-14 Overview</vt:lpstr>
      <vt:lpstr>Rel-13 Overview</vt:lpstr>
      <vt:lpstr>Rel-12 and earlier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lionel.morand@orange.com</dc:creator>
  <dc:description>©3GPP 2009. All rights reserved</dc:description>
  <cp:lastModifiedBy>MORAND Lionel IMT/OLN</cp:lastModifiedBy>
  <cp:revision>1510</cp:revision>
  <dcterms:created xsi:type="dcterms:W3CDTF">2009-10-13T12:22:16Z</dcterms:created>
  <dcterms:modified xsi:type="dcterms:W3CDTF">2017-09-11T06:03:15Z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