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5"/>
  </p:notesMasterIdLst>
  <p:handoutMasterIdLst>
    <p:handoutMasterId r:id="rId26"/>
  </p:handoutMasterIdLst>
  <p:sldIdLst>
    <p:sldId id="337" r:id="rId3"/>
    <p:sldId id="339" r:id="rId4"/>
    <p:sldId id="338" r:id="rId5"/>
    <p:sldId id="499" r:id="rId6"/>
    <p:sldId id="355" r:id="rId7"/>
    <p:sldId id="385" r:id="rId8"/>
    <p:sldId id="500" r:id="rId9"/>
    <p:sldId id="369" r:id="rId10"/>
    <p:sldId id="470" r:id="rId11"/>
    <p:sldId id="388" r:id="rId12"/>
    <p:sldId id="508" r:id="rId13"/>
    <p:sldId id="509" r:id="rId14"/>
    <p:sldId id="510" r:id="rId15"/>
    <p:sldId id="511" r:id="rId16"/>
    <p:sldId id="340" r:id="rId17"/>
    <p:sldId id="387" r:id="rId18"/>
    <p:sldId id="487" r:id="rId19"/>
    <p:sldId id="491" r:id="rId20"/>
    <p:sldId id="482" r:id="rId21"/>
    <p:sldId id="501" r:id="rId22"/>
    <p:sldId id="372" r:id="rId23"/>
    <p:sldId id="507" r:id="rId2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>
        <p:scale>
          <a:sx n="60" d="100"/>
          <a:sy n="60" d="100"/>
        </p:scale>
        <p:origin x="-1930" y="-5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2016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</a:t>
            </a:r>
            <a:r>
              <a:rPr lang="en-US" altLang="de-DE" dirty="0" smtClean="0">
                <a:solidFill>
                  <a:schemeClr val="bg1"/>
                </a:solidFill>
              </a:rPr>
              <a:t>#74, December 201</a:t>
            </a:r>
            <a:r>
              <a:rPr lang="de-DE" altLang="de-DE" dirty="0" smtClean="0">
                <a:solidFill>
                  <a:schemeClr val="bg1"/>
                </a:solidFill>
              </a:rPr>
              <a:t>6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11/28/2016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bapp.etsi.org/3GPPRegistration/fViewPart.asp?mid=31808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#74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ja-JP" sz="1600" dirty="0">
                <a:ea typeface="MS PGothic" pitchFamily="34" charset="-128"/>
                <a:cs typeface="Arial" charset="0"/>
              </a:rPr>
              <a:t>3GPP TSG CT Meeting #74</a:t>
            </a:r>
            <a:r>
              <a:rPr lang="fi-FI" altLang="de-DE" sz="1600" dirty="0">
                <a:ea typeface="MS PGothic" pitchFamily="34" charset="-128"/>
                <a:cs typeface="Arial" charset="0"/>
              </a:rPr>
              <a:t>			CP</a:t>
            </a:r>
            <a:r>
              <a:rPr lang="en-US" altLang="de-DE" sz="1600" dirty="0" smtClean="0">
                <a:ea typeface="MS PGothic" pitchFamily="34" charset="-128"/>
                <a:cs typeface="Arial" charset="0"/>
              </a:rPr>
              <a:t>-160609</a:t>
            </a:r>
            <a:endParaRPr lang="fi-FI" altLang="de-DE" sz="1600" dirty="0">
              <a:ea typeface="MS PGothic" pitchFamily="34" charset="-128"/>
              <a:cs typeface="Arial" charset="0"/>
            </a:endParaRPr>
          </a:p>
          <a:p>
            <a:r>
              <a:rPr lang="en-GB" altLang="nb-NO" sz="1600" dirty="0">
                <a:ea typeface="MS PGothic" pitchFamily="34" charset="-128"/>
                <a:cs typeface="Arial" charset="0"/>
              </a:rPr>
              <a:t>Vienna, Austria; 5</a:t>
            </a:r>
            <a:r>
              <a:rPr lang="en-GB" altLang="nb-NO" sz="1600" baseline="30000" dirty="0">
                <a:ea typeface="MS PGothic" pitchFamily="34" charset="-128"/>
                <a:cs typeface="Arial" charset="0"/>
              </a:rPr>
              <a:t>th</a:t>
            </a:r>
            <a:r>
              <a:rPr lang="en-GB" altLang="nb-NO" sz="1600" dirty="0">
                <a:ea typeface="MS PGothic" pitchFamily="34" charset="-128"/>
                <a:cs typeface="Arial" charset="0"/>
              </a:rPr>
              <a:t> – 6</a:t>
            </a:r>
            <a:r>
              <a:rPr lang="en-GB" altLang="nb-NO" sz="1600" baseline="30000" dirty="0">
                <a:ea typeface="MS PGothic" pitchFamily="34" charset="-128"/>
                <a:cs typeface="Arial" charset="0"/>
              </a:rPr>
              <a:t>th</a:t>
            </a:r>
            <a:r>
              <a:rPr lang="en-GB" altLang="nb-NO" sz="1600" dirty="0">
                <a:ea typeface="MS PGothic" pitchFamily="34" charset="-128"/>
                <a:cs typeface="Arial" charset="0"/>
              </a:rPr>
              <a:t> December 2016</a:t>
            </a:r>
            <a:endParaRPr lang="en-GB" altLang="de-DE" sz="1600" dirty="0">
              <a:ea typeface="MS PGothic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 of any interest.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1/3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400" dirty="0" err="1" smtClean="0"/>
              <a:t>regarding</a:t>
            </a:r>
            <a:r>
              <a:rPr lang="fr-FR" sz="2400" dirty="0" smtClean="0"/>
              <a:t> the "</a:t>
            </a:r>
            <a:r>
              <a:rPr lang="fr-FR" sz="2400" dirty="0" err="1" smtClean="0"/>
              <a:t>critical</a:t>
            </a:r>
            <a:r>
              <a:rPr lang="fr-FR" sz="2400" dirty="0" smtClean="0"/>
              <a:t> mass" in CT4 WG meeting</a:t>
            </a:r>
          </a:p>
          <a:p>
            <a:pPr lvl="1"/>
            <a:r>
              <a:rPr lang="fr-FR" sz="2000" dirty="0" smtClean="0"/>
              <a:t>GTP, </a:t>
            </a:r>
            <a:r>
              <a:rPr lang="fr-FR" sz="2000" dirty="0" err="1" smtClean="0"/>
              <a:t>Diameter</a:t>
            </a:r>
            <a:r>
              <a:rPr lang="fr-FR" sz="2000" dirty="0" smtClean="0"/>
              <a:t> and H.248 topics </a:t>
            </a:r>
            <a:r>
              <a:rPr lang="fr-FR" sz="2000" dirty="0" err="1" smtClean="0"/>
              <a:t>managed</a:t>
            </a:r>
            <a:r>
              <a:rPr lang="fr-FR" sz="2000" dirty="0" smtClean="0"/>
              <a:t> by a </a:t>
            </a:r>
            <a:r>
              <a:rPr lang="fr-FR" sz="2000" dirty="0" err="1" smtClean="0"/>
              <a:t>small</a:t>
            </a:r>
            <a:r>
              <a:rPr lang="fr-FR" sz="2000" dirty="0" smtClean="0"/>
              <a:t> </a:t>
            </a:r>
            <a:r>
              <a:rPr lang="fr-FR" sz="2000" dirty="0" err="1" smtClean="0"/>
              <a:t>bunch</a:t>
            </a:r>
            <a:r>
              <a:rPr lang="fr-FR" sz="2000" dirty="0" smtClean="0"/>
              <a:t> of people</a:t>
            </a:r>
          </a:p>
          <a:p>
            <a:pPr lvl="1"/>
            <a:r>
              <a:rPr lang="fr-FR" sz="2000" dirty="0" smtClean="0"/>
              <a:t>Expertise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still</a:t>
            </a:r>
            <a:r>
              <a:rPr lang="fr-FR" sz="2000" dirty="0" smtClean="0"/>
              <a:t>  </a:t>
            </a:r>
            <a:r>
              <a:rPr lang="fr-FR" sz="2000" dirty="0" err="1" smtClean="0"/>
              <a:t>there</a:t>
            </a:r>
            <a:r>
              <a:rPr lang="fr-FR" sz="2000" dirty="0" smtClean="0"/>
              <a:t> but </a:t>
            </a:r>
            <a:r>
              <a:rPr lang="fr-FR" sz="2000" dirty="0" err="1" smtClean="0"/>
              <a:t>relying</a:t>
            </a:r>
            <a:r>
              <a:rPr lang="fr-FR" sz="2000" dirty="0" smtClean="0"/>
              <a:t> on </a:t>
            </a:r>
            <a:r>
              <a:rPr lang="fr-FR" sz="2000" dirty="0" err="1" smtClean="0"/>
              <a:t>too</a:t>
            </a:r>
            <a:r>
              <a:rPr lang="fr-FR" sz="2000" dirty="0" smtClean="0"/>
              <a:t> few </a:t>
            </a:r>
            <a:r>
              <a:rPr lang="fr-FR" sz="2000" dirty="0" err="1" smtClean="0"/>
              <a:t>delegates</a:t>
            </a:r>
            <a:r>
              <a:rPr lang="fr-FR" sz="2000" dirty="0" smtClean="0"/>
              <a:t>.</a:t>
            </a:r>
          </a:p>
          <a:p>
            <a:r>
              <a:rPr lang="fr-FR" sz="2400" dirty="0" smtClean="0"/>
              <a:t>6 new WID for Rel-14 </a:t>
            </a:r>
            <a:r>
              <a:rPr lang="fr-FR" sz="2400" dirty="0" err="1" smtClean="0"/>
              <a:t>with</a:t>
            </a:r>
            <a:r>
              <a:rPr lang="fr-FR" sz="2400" dirty="0" smtClean="0"/>
              <a:t> CT4 impacts</a:t>
            </a:r>
          </a:p>
          <a:p>
            <a:pPr lvl="1"/>
            <a:r>
              <a:rPr lang="fr-FR" sz="1800" dirty="0" err="1" smtClean="0"/>
              <a:t>Late</a:t>
            </a:r>
            <a:r>
              <a:rPr lang="fr-FR" sz="1800" dirty="0" smtClean="0"/>
              <a:t> </a:t>
            </a:r>
            <a:r>
              <a:rPr lang="fr-FR" sz="1800" dirty="0" err="1" smtClean="0"/>
              <a:t>with</a:t>
            </a:r>
            <a:r>
              <a:rPr lang="fr-FR" sz="1800" dirty="0" smtClean="0"/>
              <a:t> regards to the </a:t>
            </a:r>
            <a:r>
              <a:rPr lang="fr-FR" sz="1800" dirty="0" err="1" smtClean="0"/>
              <a:t>targeted</a:t>
            </a:r>
            <a:r>
              <a:rPr lang="fr-FR" sz="1800" dirty="0" smtClean="0"/>
              <a:t> Rel-14  </a:t>
            </a:r>
            <a:r>
              <a:rPr lang="fr-FR" sz="1800" dirty="0" err="1" smtClean="0"/>
              <a:t>completion</a:t>
            </a:r>
            <a:r>
              <a:rPr lang="fr-FR" sz="1800" dirty="0" smtClean="0"/>
              <a:t> date and </a:t>
            </a:r>
            <a:r>
              <a:rPr lang="fr-FR" sz="1800" dirty="0"/>
              <a:t>the </a:t>
            </a:r>
            <a:r>
              <a:rPr lang="fr-FR" sz="1800" dirty="0" err="1"/>
              <a:t>remaining</a:t>
            </a:r>
            <a:r>
              <a:rPr lang="fr-FR" sz="1800" dirty="0"/>
              <a:t> </a:t>
            </a:r>
            <a:r>
              <a:rPr lang="fr-FR" sz="1800" dirty="0" err="1"/>
              <a:t>number</a:t>
            </a:r>
            <a:r>
              <a:rPr lang="fr-FR" sz="1800" dirty="0"/>
              <a:t> </a:t>
            </a:r>
            <a:r>
              <a:rPr lang="fr-FR" sz="1800" dirty="0" smtClean="0"/>
              <a:t>of CT4 meetings</a:t>
            </a:r>
          </a:p>
          <a:p>
            <a:pPr lvl="1"/>
            <a:r>
              <a:rPr lang="en-US" sz="1800" dirty="0" err="1" smtClean="0"/>
              <a:t>Extrem</a:t>
            </a:r>
            <a:r>
              <a:rPr lang="fr-FR" sz="1800" dirty="0" smtClean="0"/>
              <a:t> pressure on CT4 </a:t>
            </a:r>
            <a:r>
              <a:rPr lang="fr-FR" sz="1800" dirty="0" err="1" smtClean="0"/>
              <a:t>delegates</a:t>
            </a:r>
            <a:r>
              <a:rPr lang="fr-FR" sz="1800" dirty="0" smtClean="0"/>
              <a:t>, </a:t>
            </a:r>
            <a:r>
              <a:rPr lang="fr-FR" sz="1800" dirty="0" err="1" smtClean="0"/>
              <a:t>even</a:t>
            </a:r>
            <a:r>
              <a:rPr lang="fr-FR" sz="1800" dirty="0" smtClean="0"/>
              <a:t> </a:t>
            </a:r>
            <a:r>
              <a:rPr lang="fr-FR" sz="1800" dirty="0" err="1" smtClean="0"/>
              <a:t>with</a:t>
            </a:r>
            <a:r>
              <a:rPr lang="fr-FR" sz="1800" dirty="0" smtClean="0"/>
              <a:t> an extra-meeting in Jan 17</a:t>
            </a:r>
          </a:p>
          <a:p>
            <a:pPr lvl="1"/>
            <a:r>
              <a:rPr lang="fr-FR" sz="1800" dirty="0" err="1" smtClean="0"/>
              <a:t>Too</a:t>
            </a:r>
            <a:r>
              <a:rPr lang="fr-FR" sz="1800" dirty="0" smtClean="0"/>
              <a:t> </a:t>
            </a:r>
            <a:r>
              <a:rPr lang="fr-FR" sz="1800" dirty="0" err="1" smtClean="0"/>
              <a:t>many</a:t>
            </a:r>
            <a:r>
              <a:rPr lang="fr-FR" sz="1800" dirty="0" smtClean="0"/>
              <a:t> exceptions for Rel-14 </a:t>
            </a:r>
            <a:r>
              <a:rPr lang="fr-FR" sz="1800" dirty="0" err="1" smtClean="0"/>
              <a:t>may</a:t>
            </a:r>
            <a:r>
              <a:rPr lang="fr-FR" sz="1800" dirty="0" smtClean="0"/>
              <a:t> </a:t>
            </a:r>
            <a:r>
              <a:rPr lang="fr-FR" sz="1800" dirty="0" err="1" smtClean="0"/>
              <a:t>jeopardize</a:t>
            </a:r>
            <a:r>
              <a:rPr lang="fr-FR" sz="1800" dirty="0" smtClean="0"/>
              <a:t> Rel-15 </a:t>
            </a:r>
            <a:r>
              <a:rPr lang="fr-FR" sz="1800" dirty="0" err="1" smtClean="0"/>
              <a:t>progress</a:t>
            </a:r>
            <a:endParaRPr lang="fr-FR" sz="1800" dirty="0" smtClean="0"/>
          </a:p>
          <a:p>
            <a:r>
              <a:rPr lang="fr-FR" sz="2400" dirty="0" smtClean="0"/>
              <a:t>Complains </a:t>
            </a:r>
            <a:r>
              <a:rPr lang="fr-FR" sz="2400" dirty="0" err="1" smtClean="0"/>
              <a:t>regarding</a:t>
            </a:r>
            <a:r>
              <a:rPr lang="fr-FR" sz="2400" dirty="0" smtClean="0"/>
              <a:t> the meeting </a:t>
            </a:r>
            <a:r>
              <a:rPr lang="fr-FR" sz="2400" dirty="0" err="1" smtClean="0"/>
              <a:t>calendar</a:t>
            </a:r>
            <a:endParaRPr lang="fr-FR" sz="2400" dirty="0" smtClean="0"/>
          </a:p>
          <a:p>
            <a:pPr lvl="1"/>
            <a:r>
              <a:rPr lang="fr-FR" sz="2000" dirty="0" smtClean="0"/>
              <a:t>A </a:t>
            </a:r>
            <a:r>
              <a:rPr lang="fr-FR" sz="2000" dirty="0" err="1" smtClean="0"/>
              <a:t>Two</a:t>
            </a:r>
            <a:r>
              <a:rPr lang="fr-FR" sz="2000" dirty="0" smtClean="0"/>
              <a:t> </a:t>
            </a:r>
            <a:r>
              <a:rPr lang="fr-FR" sz="2000" dirty="0" err="1" smtClean="0"/>
              <a:t>weeks</a:t>
            </a:r>
            <a:r>
              <a:rPr lang="fr-FR" sz="2000" dirty="0" smtClean="0"/>
              <a:t>  </a:t>
            </a:r>
            <a:r>
              <a:rPr lang="fr-FR" sz="2000" dirty="0" err="1" smtClean="0"/>
              <a:t>period</a:t>
            </a:r>
            <a:r>
              <a:rPr lang="fr-FR" sz="2000" dirty="0" smtClean="0"/>
              <a:t> to </a:t>
            </a:r>
            <a:r>
              <a:rPr lang="fr-FR" sz="2000" dirty="0" err="1" smtClean="0"/>
              <a:t>prepare</a:t>
            </a:r>
            <a:r>
              <a:rPr lang="fr-FR" sz="2000" dirty="0" smtClean="0"/>
              <a:t> a meeting </a:t>
            </a:r>
            <a:r>
              <a:rPr lang="fr-FR" sz="2000" dirty="0" err="1" smtClean="0"/>
              <a:t>is</a:t>
            </a:r>
            <a:r>
              <a:rPr lang="fr-FR" sz="2000" dirty="0" smtClean="0"/>
              <a:t> far </a:t>
            </a:r>
            <a:r>
              <a:rPr lang="fr-FR" sz="2000" dirty="0" err="1" smtClean="0"/>
              <a:t>too</a:t>
            </a:r>
            <a:r>
              <a:rPr lang="fr-FR" sz="2000" dirty="0" smtClean="0"/>
              <a:t> short, </a:t>
            </a:r>
            <a:r>
              <a:rPr lang="fr-FR" sz="2000" dirty="0" err="1" smtClean="0"/>
              <a:t>especially</a:t>
            </a:r>
            <a:r>
              <a:rPr lang="fr-FR" sz="2000" dirty="0" smtClean="0"/>
              <a:t> in a rel-14 </a:t>
            </a:r>
            <a:r>
              <a:rPr lang="fr-FR" sz="2000" dirty="0" err="1" smtClean="0"/>
              <a:t>completion</a:t>
            </a:r>
            <a:r>
              <a:rPr lang="fr-FR" sz="2000" dirty="0" smtClean="0"/>
              <a:t> phase and </a:t>
            </a:r>
            <a:r>
              <a:rPr lang="fr-FR" sz="2000" dirty="0" smtClean="0"/>
              <a:t>the </a:t>
            </a:r>
            <a:r>
              <a:rPr lang="fr-FR" sz="2000" dirty="0" err="1" smtClean="0"/>
              <a:t>remaining</a:t>
            </a:r>
            <a:r>
              <a:rPr lang="fr-FR" sz="2000" dirty="0" smtClean="0"/>
              <a:t> </a:t>
            </a:r>
            <a:r>
              <a:rPr lang="fr-FR" sz="2000" dirty="0" smtClean="0"/>
              <a:t>Rel-13 </a:t>
            </a:r>
            <a:r>
              <a:rPr lang="fr-FR" sz="2000" dirty="0" smtClean="0"/>
              <a:t>items</a:t>
            </a:r>
            <a:endParaRPr lang="fr-FR" sz="2000" dirty="0" smtClean="0"/>
          </a:p>
        </p:txBody>
      </p:sp>
    </p:spTree>
    <p:extLst>
      <p:ext uri="{BB962C8B-B14F-4D97-AF65-F5344CB8AC3E}">
        <p14:creationId xmlns:p14="http://schemas.microsoft.com/office/powerpoint/2010/main" val="121049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2/3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CUPS has </a:t>
            </a:r>
            <a:r>
              <a:rPr lang="fr-FR" sz="2400" dirty="0" err="1" smtClean="0"/>
              <a:t>consumed</a:t>
            </a:r>
            <a:r>
              <a:rPr lang="fr-FR" sz="2400" dirty="0" smtClean="0"/>
              <a:t> a lot of meeting time</a:t>
            </a:r>
          </a:p>
          <a:p>
            <a:pPr lvl="1"/>
            <a:r>
              <a:rPr lang="fr-FR" sz="2000" dirty="0" smtClean="0"/>
              <a:t>25 </a:t>
            </a:r>
            <a:r>
              <a:rPr lang="fr-FR" sz="2000" dirty="0" err="1" smtClean="0"/>
              <a:t>agreed</a:t>
            </a:r>
            <a:r>
              <a:rPr lang="fr-FR" sz="2000" dirty="0" smtClean="0"/>
              <a:t> </a:t>
            </a:r>
            <a:r>
              <a:rPr lang="fr-FR" sz="2000" dirty="0" err="1" smtClean="0"/>
              <a:t>pCRs</a:t>
            </a:r>
            <a:endParaRPr lang="fr-FR" sz="2000" dirty="0" smtClean="0"/>
          </a:p>
          <a:p>
            <a:pPr lvl="1"/>
            <a:r>
              <a:rPr lang="fr-FR" sz="2000" dirty="0" smtClean="0"/>
              <a:t>TR (</a:t>
            </a:r>
            <a:r>
              <a:rPr lang="fr-FR" sz="2000" dirty="0" err="1" smtClean="0"/>
              <a:t>Study</a:t>
            </a:r>
            <a:r>
              <a:rPr lang="fr-FR" sz="2000" dirty="0" smtClean="0"/>
              <a:t>) and TS (</a:t>
            </a:r>
            <a:r>
              <a:rPr lang="fr-FR" sz="2000" dirty="0" err="1" smtClean="0"/>
              <a:t>protocol</a:t>
            </a:r>
            <a:r>
              <a:rPr lang="fr-FR" sz="2000" dirty="0" smtClean="0"/>
              <a:t>) in v0.3.0 as basis for future </a:t>
            </a:r>
            <a:r>
              <a:rPr lang="fr-FR" sz="2000" dirty="0" err="1" smtClean="0"/>
              <a:t>work</a:t>
            </a:r>
            <a:endParaRPr lang="fr-FR" sz="2000" dirty="0" smtClean="0"/>
          </a:p>
          <a:p>
            <a:pPr lvl="1"/>
            <a:r>
              <a:rPr lang="fr-FR" sz="2000" dirty="0" err="1" smtClean="0"/>
              <a:t>Tight</a:t>
            </a:r>
            <a:r>
              <a:rPr lang="fr-FR" sz="2000" dirty="0" smtClean="0"/>
              <a:t> </a:t>
            </a:r>
            <a:r>
              <a:rPr lang="fr-FR" sz="2000" dirty="0" err="1" smtClean="0"/>
              <a:t>cooperation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CT3, </a:t>
            </a:r>
            <a:r>
              <a:rPr lang="fr-FR" sz="2000" dirty="0" err="1" smtClean="0"/>
              <a:t>through</a:t>
            </a:r>
            <a:r>
              <a:rPr lang="fr-FR" sz="2000" dirty="0" smtClean="0"/>
              <a:t> cross-contributions and joint sessions.</a:t>
            </a:r>
          </a:p>
          <a:p>
            <a:pPr lvl="1"/>
            <a:r>
              <a:rPr lang="fr-FR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 smtClean="0"/>
              <a:t>: </a:t>
            </a:r>
            <a:r>
              <a:rPr lang="fr-FR" sz="2000" dirty="0" err="1" smtClean="0"/>
              <a:t>heavy</a:t>
            </a:r>
            <a:r>
              <a:rPr lang="fr-FR" sz="2000" dirty="0" smtClean="0"/>
              <a:t> </a:t>
            </a:r>
            <a:r>
              <a:rPr lang="fr-FR" sz="2000" dirty="0" err="1" smtClean="0"/>
              <a:t>workload</a:t>
            </a:r>
            <a:r>
              <a:rPr lang="fr-FR" sz="2000" dirty="0" smtClean="0"/>
              <a:t> </a:t>
            </a:r>
            <a:r>
              <a:rPr lang="fr-FR" sz="2000" dirty="0" err="1" smtClean="0"/>
              <a:t>upon</a:t>
            </a:r>
            <a:r>
              <a:rPr lang="fr-FR" sz="2000" dirty="0" smtClean="0"/>
              <a:t> </a:t>
            </a:r>
            <a:r>
              <a:rPr lang="fr-FR" sz="2000" dirty="0" err="1" smtClean="0"/>
              <a:t>shoulders</a:t>
            </a:r>
            <a:r>
              <a:rPr lang="fr-FR" sz="2000" dirty="0" smtClean="0"/>
              <a:t> of few </a:t>
            </a:r>
            <a:r>
              <a:rPr lang="fr-FR" sz="2000" dirty="0" err="1" smtClean="0"/>
              <a:t>delegates</a:t>
            </a:r>
            <a:endParaRPr lang="fr-FR" sz="2000" dirty="0" smtClean="0"/>
          </a:p>
          <a:p>
            <a:r>
              <a:rPr lang="fr-FR" sz="2400" dirty="0" smtClean="0"/>
              <a:t>Joint Session </a:t>
            </a:r>
            <a:r>
              <a:rPr lang="fr-FR" sz="2400" dirty="0" err="1" smtClean="0"/>
              <a:t>with</a:t>
            </a:r>
            <a:r>
              <a:rPr lang="fr-FR" sz="2400" dirty="0" smtClean="0"/>
              <a:t> CT3 and SA5 on </a:t>
            </a:r>
            <a:r>
              <a:rPr lang="fr-FR" sz="2400" dirty="0" err="1" smtClean="0"/>
              <a:t>Diameter</a:t>
            </a:r>
            <a:r>
              <a:rPr lang="fr-FR" sz="2400" dirty="0" smtClean="0"/>
              <a:t> base </a:t>
            </a:r>
            <a:r>
              <a:rPr lang="fr-FR" sz="2400" dirty="0" err="1" smtClean="0"/>
              <a:t>protocol</a:t>
            </a:r>
            <a:r>
              <a:rPr lang="fr-FR" sz="2400" dirty="0" smtClean="0"/>
              <a:t> update</a:t>
            </a:r>
          </a:p>
          <a:p>
            <a:pPr lvl="1"/>
            <a:r>
              <a:rPr lang="fr-FR" sz="2000" dirty="0" smtClean="0"/>
              <a:t>Expertise and </a:t>
            </a:r>
            <a:r>
              <a:rPr lang="fr-FR" sz="2000" dirty="0" err="1" smtClean="0"/>
              <a:t>Experience</a:t>
            </a:r>
            <a:r>
              <a:rPr lang="fr-FR" sz="2000" dirty="0" smtClean="0"/>
              <a:t> sharing on </a:t>
            </a:r>
            <a:r>
              <a:rPr lang="fr-FR" sz="2000" dirty="0" err="1" smtClean="0"/>
              <a:t>mechanism</a:t>
            </a:r>
            <a:r>
              <a:rPr lang="fr-FR" sz="2000" dirty="0" smtClean="0"/>
              <a:t> for </a:t>
            </a:r>
            <a:r>
              <a:rPr lang="fr-FR" sz="2000" dirty="0" err="1" smtClean="0"/>
              <a:t>Diameter</a:t>
            </a:r>
            <a:r>
              <a:rPr lang="fr-FR" sz="2000" dirty="0" smtClean="0"/>
              <a:t> application </a:t>
            </a:r>
            <a:r>
              <a:rPr lang="fr-FR" sz="2000" dirty="0" err="1" smtClean="0"/>
              <a:t>extensibility</a:t>
            </a:r>
            <a:endParaRPr lang="fr-FR" sz="2000" dirty="0" smtClean="0"/>
          </a:p>
          <a:p>
            <a:pPr lvl="1"/>
            <a:r>
              <a:rPr lang="fr-FR" sz="2000" dirty="0" err="1" smtClean="0"/>
              <a:t>further</a:t>
            </a:r>
            <a:r>
              <a:rPr lang="fr-FR" sz="2000" dirty="0" smtClean="0"/>
              <a:t> collaboration </a:t>
            </a:r>
            <a:r>
              <a:rPr lang="fr-FR" sz="2000" dirty="0" err="1" smtClean="0"/>
              <a:t>through</a:t>
            </a:r>
            <a:r>
              <a:rPr lang="fr-FR" sz="2000" dirty="0" smtClean="0"/>
              <a:t> emails/</a:t>
            </a:r>
            <a:r>
              <a:rPr lang="fr-FR" sz="2000" dirty="0" err="1" smtClean="0"/>
              <a:t>audioconferences</a:t>
            </a:r>
            <a:r>
              <a:rPr lang="fr-FR" sz="2000" dirty="0" smtClean="0"/>
              <a:t> to </a:t>
            </a:r>
            <a:r>
              <a:rPr lang="fr-FR" sz="2000" dirty="0" err="1" smtClean="0"/>
              <a:t>progress</a:t>
            </a:r>
            <a:r>
              <a:rPr lang="fr-FR" sz="2000" dirty="0" smtClean="0"/>
              <a:t> the </a:t>
            </a:r>
            <a:r>
              <a:rPr lang="fr-FR" sz="2000" dirty="0" err="1" smtClean="0"/>
              <a:t>work</a:t>
            </a:r>
            <a:r>
              <a:rPr lang="fr-FR" sz="2000" dirty="0" smtClean="0"/>
              <a:t> in SA5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078929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3/3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de-DE" altLang="ja-JP" sz="2400" kern="1200" dirty="0">
                <a:cs typeface="Arial" charset="0"/>
              </a:rPr>
              <a:t>Updates on IETF </a:t>
            </a:r>
            <a:r>
              <a:rPr lang="de-DE" altLang="ja-JP" sz="2400" kern="1200" dirty="0" err="1">
                <a:cs typeface="Arial" charset="0"/>
              </a:rPr>
              <a:t>dependencies</a:t>
            </a:r>
            <a:r>
              <a:rPr lang="de-DE" altLang="ja-JP" sz="2400" kern="1200" dirty="0">
                <a:cs typeface="Arial" charset="0"/>
              </a:rPr>
              <a:t>:</a:t>
            </a:r>
          </a:p>
          <a:p>
            <a:pPr lvl="1">
              <a:lnSpc>
                <a:spcPct val="80000"/>
              </a:lnSpc>
              <a:defRPr/>
            </a:pPr>
            <a:r>
              <a:rPr lang="fr-FR" sz="2000" dirty="0" err="1" smtClean="0"/>
              <a:t>draft</a:t>
            </a:r>
            <a:r>
              <a:rPr lang="fr-FR" sz="2000" dirty="0" smtClean="0"/>
              <a:t>-</a:t>
            </a:r>
            <a:r>
              <a:rPr lang="fr-FR" sz="2000" dirty="0" err="1" smtClean="0"/>
              <a:t>ietf</a:t>
            </a:r>
            <a:r>
              <a:rPr lang="fr-FR" sz="2000" dirty="0" smtClean="0"/>
              <a:t>-dime-</a:t>
            </a:r>
            <a:r>
              <a:rPr lang="fr-FR" sz="2000" dirty="0" err="1" smtClean="0"/>
              <a:t>load</a:t>
            </a:r>
            <a:r>
              <a:rPr lang="fr-FR" sz="2000" dirty="0" smtClean="0"/>
              <a:t> – </a:t>
            </a:r>
            <a:r>
              <a:rPr lang="nb-NO" sz="2000" dirty="0" smtClean="0">
                <a:cs typeface="Arial" panose="020B0604020202020204" pitchFamily="34" charset="0"/>
              </a:rPr>
              <a:t>NEW dependency </a:t>
            </a:r>
            <a:r>
              <a:rPr lang="nb-NO" sz="2000" dirty="0">
                <a:cs typeface="Arial" panose="020B0604020202020204" pitchFamily="34" charset="0"/>
              </a:rPr>
              <a:t>for </a:t>
            </a:r>
            <a:r>
              <a:rPr lang="nb-NO" sz="2000" dirty="0" smtClean="0">
                <a:cs typeface="Arial" panose="020B0604020202020204" pitchFamily="34" charset="0"/>
              </a:rPr>
              <a:t>CT4</a:t>
            </a:r>
            <a:endParaRPr lang="nb-NO" sz="2000" dirty="0"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/>
              <a:t>draft-</a:t>
            </a:r>
            <a:r>
              <a:rPr lang="en-GB" sz="2000" dirty="0" err="1" smtClean="0"/>
              <a:t>ietf</a:t>
            </a:r>
            <a:r>
              <a:rPr lang="en-GB" sz="2000" dirty="0" smtClean="0"/>
              <a:t>-</a:t>
            </a:r>
            <a:r>
              <a:rPr lang="en-GB" sz="2000" dirty="0" err="1" smtClean="0"/>
              <a:t>mmusic-dtls-sdp</a:t>
            </a:r>
            <a:r>
              <a:rPr lang="en-GB" sz="2000" dirty="0" smtClean="0"/>
              <a:t> </a:t>
            </a:r>
            <a:r>
              <a:rPr lang="fr-FR" sz="2000" dirty="0" smtClean="0"/>
              <a:t>– </a:t>
            </a:r>
            <a:r>
              <a:rPr lang="nb-NO" sz="2000" dirty="0">
                <a:cs typeface="Arial" panose="020B0604020202020204" pitchFamily="34" charset="0"/>
              </a:rPr>
              <a:t>NEW dependency for CT4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/>
              <a:t>draft-ietf-mmusic-4572-update </a:t>
            </a:r>
            <a:r>
              <a:rPr lang="fr-FR" sz="2000" dirty="0" smtClean="0"/>
              <a:t>– </a:t>
            </a:r>
            <a:r>
              <a:rPr lang="nb-NO" sz="2000" dirty="0">
                <a:cs typeface="Arial" panose="020B0604020202020204" pitchFamily="34" charset="0"/>
              </a:rPr>
              <a:t>NEW dependency for CT4</a:t>
            </a:r>
          </a:p>
          <a:p>
            <a:pPr lvl="1">
              <a:lnSpc>
                <a:spcPct val="80000"/>
              </a:lnSpc>
              <a:defRPr/>
            </a:pPr>
            <a:endParaRPr lang="nb-NO" sz="2000" dirty="0" smtClean="0"/>
          </a:p>
          <a:p>
            <a:pPr lvl="1">
              <a:lnSpc>
                <a:spcPct val="80000"/>
              </a:lnSpc>
              <a:defRPr/>
            </a:pPr>
            <a:r>
              <a:rPr lang="nb-NO" sz="2000" dirty="0" smtClean="0"/>
              <a:t>draft-ietf-dime-drmp </a:t>
            </a:r>
            <a:r>
              <a:rPr lang="nb-NO" sz="2000" dirty="0" smtClean="0">
                <a:sym typeface="Wingdings" panose="05000000000000000000" pitchFamily="2" charset="2"/>
              </a:rPr>
              <a:t> </a:t>
            </a:r>
            <a:r>
              <a:rPr lang="nb-NO" sz="2000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RFC 7944</a:t>
            </a:r>
          </a:p>
        </p:txBody>
      </p:sp>
    </p:spTree>
    <p:extLst>
      <p:ext uri="{BB962C8B-B14F-4D97-AF65-F5344CB8AC3E}">
        <p14:creationId xmlns:p14="http://schemas.microsoft.com/office/powerpoint/2010/main" val="4232414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ja-JP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On the new WID </a:t>
            </a:r>
            <a:r>
              <a:rPr lang="en-US" altLang="ja-JP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on </a:t>
            </a:r>
            <a:r>
              <a:rPr lang="en-US" altLang="ja-JP" sz="2400" dirty="0" err="1">
                <a:latin typeface="Arial" pitchFamily="34" charset="0"/>
                <a:ea typeface="MS PGothic" pitchFamily="34" charset="-128"/>
                <a:cs typeface="Arial" pitchFamily="34" charset="0"/>
              </a:rPr>
              <a:t>Signalling</a:t>
            </a:r>
            <a:r>
              <a:rPr lang="en-US" altLang="ja-JP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 reduction to enable light connection for LTE (</a:t>
            </a:r>
            <a:r>
              <a:rPr lang="en-US" altLang="ja-JP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CP-160703)</a:t>
            </a:r>
            <a:endParaRPr lang="en-US" altLang="ja-JP" sz="2400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18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Very late submission</a:t>
            </a:r>
          </a:p>
          <a:p>
            <a:pPr lvl="1"/>
            <a:r>
              <a:rPr lang="en-GB" altLang="ja-JP" sz="18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CT4 impacts are still FFS</a:t>
            </a:r>
          </a:p>
          <a:p>
            <a:pPr lvl="1"/>
            <a:r>
              <a:rPr lang="en-GB" altLang="ja-JP" sz="18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SA2 needs to be involved  </a:t>
            </a:r>
            <a:endParaRPr lang="en-GB" altLang="ja-JP" sz="18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18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CT4 needs to get the stage 2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 Lawful Interception for CUPS.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sent an LS to SA3-LI a long time ago, which has not been answered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yet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SA3-LI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needs to specify CUPS related requirements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SA3#64-LI (end of 01/17) to give CT4 a chance to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complete the stage 3 work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March 2017</a:t>
            </a:r>
            <a:endParaRPr lang="en-GB" altLang="ja-JP" sz="2000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endParaRPr lang="en-US" altLang="zh-CN" sz="1400" b="1" kern="0" dirty="0" smtClean="0">
              <a:solidFill>
                <a:srgbClr val="72AF2F"/>
              </a:solidFill>
              <a:ea typeface="宋体" charset="-122"/>
            </a:endParaRP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endParaRPr lang="en-US" altLang="ja-JP" sz="1600" kern="0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CT4#74bis and CT4#75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	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  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2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61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Rel-14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=	73		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latin typeface="Arial" pitchFamily="34" charset="0"/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827372"/>
              </p:ext>
            </p:extLst>
          </p:nvPr>
        </p:nvGraphicFramePr>
        <p:xfrm>
          <a:off x="250288" y="1449261"/>
          <a:ext cx="8643424" cy="3614759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8131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</a:rPr>
                        <a:t>CP-160652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29.274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1801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Rel-13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Absolute Time in MBMS Session Update Request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F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C4-166276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TEI13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</a:rPr>
                        <a:t>23.246-0411 (*)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CP-160652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29.274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1802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Absolute Time in MBMS Session Update Request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A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C4-166278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TEI13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23.246-0412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8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CP-160668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29.171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0035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Consistency for UE-Based positioning method in LPP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F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C4-166215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UTRA_LTE_iPos_enh2-Core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36.355-0155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14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CP-160668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</a:rPr>
                        <a:t>29.171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0036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Cell Portion ID Extension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C4-166214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Arial"/>
                          <a:ea typeface="Times New Roman"/>
                        </a:rPr>
                        <a:t>UTRA_LTE_iPos_enh2-Core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36.455-0071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4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CP-160670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29.230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0586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New AVPs for TS 29.214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C4-166344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V8-CT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29.214-0489, </a:t>
                      </a:r>
                      <a:br>
                        <a:rPr lang="en-GB" sz="1200" dirty="0">
                          <a:effectLst/>
                          <a:latin typeface="Arial"/>
                          <a:ea typeface="Times New Roman"/>
                        </a:rPr>
                      </a:b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29.214-0502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64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CP-160676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29.274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1797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Support of PRA Set Reporting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C4-166331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AULC-CT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23.401-3153,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23.060-2017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411516" y="5405780"/>
            <a:ext cx="52018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(*)</a:t>
            </a:r>
            <a:r>
              <a:rPr lang="en-US" sz="1200" dirty="0" smtClean="0"/>
              <a:t> </a:t>
            </a:r>
            <a:r>
              <a:rPr lang="en-US" sz="1200" dirty="0"/>
              <a:t>CR 23.246#0411 </a:t>
            </a:r>
            <a:r>
              <a:rPr lang="en-US" sz="1200" dirty="0" smtClean="0"/>
              <a:t>not agreed, only </a:t>
            </a:r>
            <a:r>
              <a:rPr lang="en-US" sz="1200" dirty="0"/>
              <a:t>agreed CR 23.246 #</a:t>
            </a:r>
            <a:r>
              <a:rPr lang="en-US" sz="1200" dirty="0" smtClean="0"/>
              <a:t>0412 for Rel-14.</a:t>
            </a:r>
            <a:endParaRPr lang="fr-F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latin typeface="Arial" charset="0"/>
                <a:cs typeface="Arial" charset="0"/>
              </a:rPr>
              <a:t>Rel-14 </a:t>
            </a:r>
            <a:r>
              <a:rPr lang="en-GB" altLang="de-DE" sz="2400" dirty="0">
                <a:latin typeface="Arial" charset="0"/>
                <a:cs typeface="Arial" charset="0"/>
              </a:rPr>
              <a:t>CRs (Category B, C &amp; F)</a:t>
            </a:r>
            <a:endParaRPr lang="en-GB" altLang="de-DE" sz="20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73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Slow ramp-up for Rel-14 related items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Introduction of the load control mechanism in Diameter specs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Support of </a:t>
            </a:r>
            <a:r>
              <a:rPr lang="en-US" altLang="de-DE" sz="1800" dirty="0" smtClean="0">
                <a:latin typeface="Arial" charset="0"/>
                <a:cs typeface="Arial" charset="0"/>
              </a:rPr>
              <a:t>Emergency </a:t>
            </a:r>
            <a:r>
              <a:rPr lang="en-US" altLang="de-DE" sz="1800" dirty="0">
                <a:latin typeface="Arial" charset="0"/>
                <a:cs typeface="Arial" charset="0"/>
              </a:rPr>
              <a:t>PDN </a:t>
            </a:r>
            <a:r>
              <a:rPr lang="en-US" altLang="de-DE" sz="1800" dirty="0" smtClean="0">
                <a:latin typeface="Arial" charset="0"/>
                <a:cs typeface="Arial" charset="0"/>
              </a:rPr>
              <a:t>Connections </a:t>
            </a:r>
            <a:r>
              <a:rPr lang="en-US" altLang="de-DE" sz="1800" dirty="0">
                <a:latin typeface="Arial" charset="0"/>
                <a:cs typeface="Arial" charset="0"/>
              </a:rPr>
              <a:t>Handover </a:t>
            </a:r>
            <a:r>
              <a:rPr lang="en-US" altLang="de-DE" sz="1800" dirty="0" smtClean="0">
                <a:latin typeface="Arial" charset="0"/>
                <a:cs typeface="Arial" charset="0"/>
              </a:rPr>
              <a:t>over WLAN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 smtClean="0">
                <a:latin typeface="Arial" charset="0"/>
                <a:cs typeface="Arial" charset="0"/>
              </a:rPr>
              <a:t>Support of V2X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latin typeface="Arial" charset="0"/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latin typeface="Arial" charset="0"/>
                <a:cs typeface="Arial" charset="0"/>
              </a:rPr>
              <a:t>GTP related</a:t>
            </a:r>
            <a:r>
              <a:rPr lang="en-GB" altLang="de-DE" sz="2000" dirty="0">
                <a:latin typeface="Arial" charset="0"/>
                <a:cs typeface="Arial" charset="0"/>
              </a:rPr>
              <a:t>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2000" dirty="0" smtClean="0">
                <a:latin typeface="Arial" charset="0"/>
                <a:cs typeface="Arial" charset="0"/>
              </a:rPr>
              <a:t>AULC-CT,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NonIP_GPRS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</a:t>
            </a:r>
            <a:r>
              <a:rPr lang="en-GB" altLang="de-DE" sz="1800" dirty="0" smtClean="0">
                <a:latin typeface="Arial" charset="0"/>
                <a:cs typeface="Arial" charset="0"/>
              </a:rPr>
              <a:t>TEI14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latin typeface="Arial" charset="0"/>
                <a:cs typeface="Arial" charset="0"/>
              </a:rPr>
              <a:t>Diameter </a:t>
            </a:r>
            <a:r>
              <a:rPr lang="en-GB" altLang="de-DE" sz="2000" dirty="0">
                <a:latin typeface="Arial" charset="0"/>
                <a:cs typeface="Arial" charset="0"/>
              </a:rPr>
              <a:t>related: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2000" dirty="0" smtClean="0">
                <a:latin typeface="Arial" charset="0"/>
                <a:cs typeface="Arial" charset="0"/>
              </a:rPr>
              <a:t>DÉCOR-CT,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eSDU</a:t>
            </a:r>
            <a:r>
              <a:rPr lang="en-GB" altLang="de-DE" sz="2000" dirty="0" smtClean="0">
                <a:latin typeface="Arial" charset="0"/>
                <a:cs typeface="Arial" charset="0"/>
              </a:rPr>
              <a:t>, EWE-CT, RLI, V2X,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CIoT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V8-CT, SEW2-CT,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DLoCMe</a:t>
            </a:r>
            <a:r>
              <a:rPr lang="en-GB" altLang="de-DE" sz="2000" dirty="0" smtClean="0">
                <a:latin typeface="Arial" charset="0"/>
                <a:cs typeface="Arial" charset="0"/>
              </a:rPr>
              <a:t>,</a:t>
            </a:r>
            <a:r>
              <a:rPr lang="en-GB" altLang="de-DE" sz="1800" dirty="0" smtClean="0">
                <a:latin typeface="Arial" charset="0"/>
                <a:cs typeface="Arial" charset="0"/>
              </a:rPr>
              <a:t> </a:t>
            </a:r>
            <a:r>
              <a:rPr lang="en-GB" altLang="de-DE" sz="1800" dirty="0">
                <a:latin typeface="Arial" charset="0"/>
                <a:cs typeface="Arial" charset="0"/>
              </a:rPr>
              <a:t>TEI14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latin typeface="Arial" charset="0"/>
                <a:cs typeface="Arial" charset="0"/>
              </a:rPr>
              <a:t>Other</a:t>
            </a:r>
            <a:r>
              <a:rPr lang="en-GB" altLang="de-DE" sz="2000" dirty="0">
                <a:latin typeface="Arial" charset="0"/>
                <a:cs typeface="Arial" charset="0"/>
              </a:rPr>
              <a:t>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1800" dirty="0" err="1">
                <a:latin typeface="Arial" charset="0"/>
                <a:cs typeface="Arial" charset="0"/>
              </a:rPr>
              <a:t>MMCMH_Enh</a:t>
            </a:r>
            <a:r>
              <a:rPr lang="en-GB" altLang="de-DE" sz="1800" dirty="0">
                <a:latin typeface="Arial" charset="0"/>
                <a:cs typeface="Arial" charset="0"/>
              </a:rPr>
              <a:t>-CT, </a:t>
            </a:r>
            <a:r>
              <a:rPr lang="en-GB" altLang="de-DE" sz="1800" dirty="0" smtClean="0">
                <a:latin typeface="Arial" charset="0"/>
                <a:cs typeface="Arial" charset="0"/>
              </a:rPr>
              <a:t>UTRA_LTE_iPos_enh2-Core, TEI14</a:t>
            </a:r>
            <a:endParaRPr lang="en-GB" altLang="de-DE" sz="1800" dirty="0">
              <a:latin typeface="Arial" charset="0"/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latin typeface="Arial" charset="0"/>
                <a:cs typeface="Arial" charset="0"/>
              </a:rPr>
              <a:t>Rel-13 </a:t>
            </a:r>
            <a:r>
              <a:rPr lang="en-GB" altLang="de-DE" sz="2400" dirty="0">
                <a:latin typeface="Arial" charset="0"/>
                <a:cs typeface="Arial" charset="0"/>
              </a:rPr>
              <a:t>CRs (Category </a:t>
            </a:r>
            <a:r>
              <a:rPr lang="en-GB" altLang="de-DE" sz="2400" dirty="0" smtClean="0">
                <a:latin typeface="Arial" charset="0"/>
                <a:cs typeface="Arial" charset="0"/>
              </a:rPr>
              <a:t>C </a:t>
            </a:r>
            <a:r>
              <a:rPr lang="en-GB" altLang="de-DE" sz="2400" dirty="0">
                <a:latin typeface="Arial" charset="0"/>
                <a:cs typeface="Arial" charset="0"/>
              </a:rPr>
              <a:t>&amp; F)</a:t>
            </a:r>
            <a:endParaRPr lang="en-GB" altLang="de-DE" sz="20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61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Diameter specification update with reference for Diameter Request Message Priority mechanism (RFC 7944)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latin typeface="Arial" charset="0"/>
                <a:cs typeface="Arial" charset="0"/>
              </a:rPr>
              <a:t>Clean-up and clarification for DÉCOR, MONTE, </a:t>
            </a:r>
            <a:r>
              <a:rPr lang="en-GB" altLang="de-DE" sz="1800" dirty="0" err="1" smtClean="0">
                <a:latin typeface="Arial" charset="0"/>
                <a:cs typeface="Arial" charset="0"/>
              </a:rPr>
              <a:t>eDRX</a:t>
            </a:r>
            <a:r>
              <a:rPr lang="en-GB" altLang="de-DE" sz="1800" dirty="0" smtClean="0">
                <a:latin typeface="Arial" charset="0"/>
                <a:cs typeface="Arial" charset="0"/>
              </a:rPr>
              <a:t> and </a:t>
            </a:r>
            <a:r>
              <a:rPr lang="en-GB" altLang="de-DE" sz="1800" dirty="0" err="1" smtClean="0">
                <a:latin typeface="Arial" charset="0"/>
                <a:cs typeface="Arial" charset="0"/>
              </a:rPr>
              <a:t>CIoT</a:t>
            </a:r>
            <a:r>
              <a:rPr lang="en-GB" altLang="de-DE" sz="1800" dirty="0" smtClean="0">
                <a:latin typeface="Arial" charset="0"/>
                <a:cs typeface="Arial" charset="0"/>
              </a:rPr>
              <a:t>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latin typeface="Arial" charset="0"/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latin typeface="Arial" charset="0"/>
                <a:cs typeface="Arial" charset="0"/>
              </a:rPr>
              <a:t>GTP related: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2000" dirty="0" err="1" smtClean="0">
                <a:latin typeface="Arial" charset="0"/>
                <a:cs typeface="Arial" charset="0"/>
              </a:rPr>
              <a:t>CIoT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eDRX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DÉCOR-CT, NBFIOM-CT, TEI13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latin typeface="Arial" charset="0"/>
                <a:cs typeface="Arial" charset="0"/>
              </a:rPr>
              <a:t>Diameter related: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2000" dirty="0" err="1" smtClean="0">
                <a:latin typeface="Arial" charset="0"/>
                <a:cs typeface="Arial" charset="0"/>
              </a:rPr>
              <a:t>DiaPri</a:t>
            </a:r>
            <a:r>
              <a:rPr lang="en-GB" altLang="de-DE" sz="2000" dirty="0" smtClean="0">
                <a:latin typeface="Arial" charset="0"/>
                <a:cs typeface="Arial" charset="0"/>
              </a:rPr>
              <a:t>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CIoT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AESE-CT, DÉCOR-CT</a:t>
            </a:r>
            <a:r>
              <a:rPr lang="en-GB" altLang="de-DE" sz="2000" dirty="0">
                <a:latin typeface="Arial" charset="0"/>
                <a:cs typeface="Arial" charset="0"/>
              </a:rPr>
              <a:t>, </a:t>
            </a:r>
            <a:r>
              <a:rPr lang="en-GB" altLang="de-DE" sz="2000" dirty="0" err="1" smtClean="0">
                <a:latin typeface="Arial" charset="0"/>
                <a:cs typeface="Arial" charset="0"/>
              </a:rPr>
              <a:t>EVSoCS</a:t>
            </a:r>
            <a:r>
              <a:rPr lang="en-GB" altLang="de-DE" sz="2000" dirty="0" smtClean="0">
                <a:latin typeface="Arial" charset="0"/>
                <a:cs typeface="Arial" charset="0"/>
              </a:rPr>
              <a:t>-CT, MONTE-CT, P-CSCF_RES_WLAN, SEW1-CT, TEI13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latin typeface="Arial" charset="0"/>
                <a:cs typeface="Arial" charset="0"/>
              </a:rPr>
              <a:t>Other:</a:t>
            </a:r>
            <a:br>
              <a:rPr lang="en-GB" altLang="de-DE" sz="2000" dirty="0">
                <a:latin typeface="Arial" charset="0"/>
                <a:cs typeface="Arial" charset="0"/>
              </a:rPr>
            </a:br>
            <a:r>
              <a:rPr lang="en-GB" altLang="de-DE" sz="1800" dirty="0" smtClean="0">
                <a:latin typeface="Arial" charset="0"/>
                <a:cs typeface="Arial" charset="0"/>
              </a:rPr>
              <a:t>WebRCTH248DC, TEI13</a:t>
            </a:r>
            <a:endParaRPr lang="en-GB" altLang="de-DE" sz="1800" dirty="0">
              <a:latin typeface="Arial" charset="0"/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000" dirty="0" smtClean="0">
                <a:latin typeface="Arial" charset="0"/>
                <a:cs typeface="Arial" charset="0"/>
              </a:rPr>
              <a:t>Rel-12 </a:t>
            </a:r>
            <a:r>
              <a:rPr lang="en-GB" altLang="de-DE" sz="2000" dirty="0">
                <a:latin typeface="Arial" charset="0"/>
                <a:cs typeface="Arial" charset="0"/>
              </a:rPr>
              <a:t>CRs (Category </a:t>
            </a:r>
            <a:r>
              <a:rPr lang="en-GB" altLang="de-DE" sz="2000" dirty="0" smtClean="0">
                <a:latin typeface="Arial" charset="0"/>
                <a:cs typeface="Arial" charset="0"/>
              </a:rPr>
              <a:t>F</a:t>
            </a:r>
            <a:r>
              <a:rPr lang="en-GB" altLang="de-DE" sz="2000" dirty="0">
                <a:latin typeface="Arial" charset="0"/>
                <a:cs typeface="Arial" charset="0"/>
              </a:rPr>
              <a:t>)</a:t>
            </a:r>
            <a:endParaRPr lang="en-GB" altLang="de-DE" sz="1800" dirty="0">
              <a:latin typeface="Arial" charset="0"/>
              <a:cs typeface="Arial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Correction 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handling of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DTX related EVS MIME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parameter (change in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TS 26.445) impacting CT4 specifications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CT4#74bis </a:t>
            </a:r>
            <a:r>
              <a:rPr lang="en-US" altLang="de-DE" sz="1800" dirty="0">
                <a:cs typeface="Arial" charset="0"/>
              </a:rPr>
              <a:t>(Guilin, P.R. of China)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cs typeface="Arial" charset="0"/>
              </a:rPr>
              <a:t>196 </a:t>
            </a:r>
            <a:r>
              <a:rPr lang="en-US" altLang="de-DE" sz="1600" dirty="0">
                <a:cs typeface="Arial" charset="0"/>
              </a:rPr>
              <a:t>input documents – all </a:t>
            </a:r>
            <a:r>
              <a:rPr lang="en-US" altLang="de-DE" sz="1600" dirty="0" smtClean="0"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CT4#75 </a:t>
            </a:r>
            <a:r>
              <a:rPr lang="en-US" altLang="de-DE" sz="1800" dirty="0">
                <a:cs typeface="Arial" charset="0"/>
              </a:rPr>
              <a:t>(Reno, USA)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cs typeface="Arial" charset="0"/>
              </a:rPr>
              <a:t>218 </a:t>
            </a:r>
            <a:r>
              <a:rPr lang="en-US" altLang="de-DE" sz="1600" dirty="0">
                <a:cs typeface="Arial" charset="0"/>
              </a:rPr>
              <a:t>input documents – all </a:t>
            </a:r>
            <a:r>
              <a:rPr lang="en-US" altLang="de-DE" sz="1600" dirty="0" smtClean="0"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cs typeface="Arial" charset="0"/>
              </a:rPr>
              <a:t>Meeting Report in CP-160608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cs typeface="Arial" charset="0"/>
              </a:rPr>
              <a:t>Upcoming Meetings before the next CT </a:t>
            </a:r>
            <a:r>
              <a:rPr lang="en-US" altLang="de-DE" sz="1800" dirty="0"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CT4#75bis (</a:t>
            </a:r>
            <a:r>
              <a:rPr lang="en-US" altLang="de-DE" sz="1800" dirty="0">
                <a:cs typeface="Arial" charset="0"/>
              </a:rPr>
              <a:t>Spokane, USA</a:t>
            </a:r>
            <a:r>
              <a:rPr lang="en-US" altLang="de-DE" sz="1800" dirty="0" smtClean="0">
                <a:cs typeface="Arial" charset="0"/>
              </a:rPr>
              <a:t>)</a:t>
            </a:r>
            <a:endParaRPr lang="en-US" altLang="de-DE" sz="1800" dirty="0"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cs typeface="Arial" charset="0"/>
              </a:rPr>
              <a:t>Limited agenda</a:t>
            </a:r>
            <a:endParaRPr lang="en-US" altLang="de-DE" sz="16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CT4#76 (</a:t>
            </a:r>
            <a:r>
              <a:rPr lang="en-US" altLang="de-DE" sz="1800" dirty="0">
                <a:cs typeface="Arial" charset="0"/>
              </a:rPr>
              <a:t>Dubrovnik, Croatia</a:t>
            </a:r>
            <a:r>
              <a:rPr lang="en-US" altLang="de-DE" sz="1800" dirty="0" smtClean="0">
                <a:cs typeface="Arial" charset="0"/>
              </a:rPr>
              <a:t>)</a:t>
            </a:r>
            <a:endParaRPr lang="en-US" altLang="de-DE" sz="1800" dirty="0"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cs typeface="Arial" charset="0"/>
              </a:rPr>
              <a:t>Full agenda</a:t>
            </a:r>
            <a:endParaRPr lang="en-US" altLang="de-DE" sz="1600" dirty="0"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TSG CT WG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Chairman</a:t>
            </a:r>
            <a:r>
              <a:rPr lang="en-US" altLang="de-DE" sz="1800" dirty="0" smtClean="0"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cs typeface="Arial" charset="0"/>
              </a:rPr>
              <a:t>Lionel Morand </a:t>
            </a:r>
            <a:r>
              <a:rPr lang="en-GB" altLang="de-DE" sz="1800" dirty="0" smtClean="0">
                <a:cs typeface="Arial" charset="0"/>
              </a:rPr>
              <a:t>(</a:t>
            </a:r>
            <a:r>
              <a:rPr lang="de-DE" altLang="de-DE" sz="1800" dirty="0" smtClean="0">
                <a:cs typeface="Arial" charset="0"/>
              </a:rPr>
              <a:t>Orange</a:t>
            </a:r>
            <a:r>
              <a:rPr lang="en-GB" altLang="de-DE" sz="1800" dirty="0" smtClean="0">
                <a:cs typeface="Arial" charset="0"/>
              </a:rPr>
              <a:t> / ETSI)</a:t>
            </a:r>
            <a:endParaRPr lang="en-US" altLang="de-DE" sz="1800" dirty="0"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cs typeface="Arial" charset="0"/>
              </a:rPr>
              <a:t>Vice </a:t>
            </a:r>
            <a:r>
              <a:rPr lang="en-US" altLang="de-DE" sz="1800" dirty="0">
                <a:cs typeface="Arial" charset="0"/>
              </a:rPr>
              <a:t>chairs:</a:t>
            </a:r>
            <a:endParaRPr lang="en-GB" altLang="de-DE" sz="1800" dirty="0"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B0F0"/>
                </a:solidFill>
                <a:cs typeface="Arial" charset="0"/>
              </a:rPr>
              <a:t>Yvette Koza (DT</a:t>
            </a:r>
            <a:r>
              <a:rPr lang="en-GB" altLang="de-DE" sz="1800" dirty="0" smtClean="0">
                <a:solidFill>
                  <a:srgbClr val="00B0F0"/>
                </a:solidFill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cs typeface="Arial" charset="0"/>
              </a:rPr>
              <a:t>Peter Schmitt </a:t>
            </a:r>
            <a:r>
              <a:rPr lang="en-GB" altLang="de-DE" sz="1800" dirty="0" smtClean="0">
                <a:cs typeface="Arial" charset="0"/>
              </a:rPr>
              <a:t>(Huawei </a:t>
            </a:r>
            <a:r>
              <a:rPr lang="en-GB" altLang="de-DE" sz="1800" dirty="0">
                <a:cs typeface="Arial" charset="0"/>
              </a:rPr>
              <a:t>/ </a:t>
            </a:r>
            <a:r>
              <a:rPr lang="en-GB" altLang="de-DE" sz="1800" dirty="0" smtClean="0">
                <a:cs typeface="Arial" charset="0"/>
              </a:rPr>
              <a:t>CCSA)</a:t>
            </a:r>
            <a:endParaRPr lang="en-GB" altLang="de-DE" sz="1800" dirty="0"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MCC </a:t>
            </a:r>
            <a:r>
              <a:rPr lang="en-GB" altLang="de-DE" sz="1800" dirty="0"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cs typeface="Arial" charset="0"/>
              </a:rPr>
              <a:t>Kimmo </a:t>
            </a:r>
            <a:r>
              <a:rPr lang="en-GB" altLang="de-DE" sz="1800" dirty="0"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Rel-11 and earlier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latin typeface="Arial" charset="0"/>
                <a:cs typeface="Arial" charset="0"/>
              </a:rPr>
              <a:t>pre Rel-12 </a:t>
            </a:r>
            <a:r>
              <a:rPr lang="en-GB" altLang="de-DE" sz="2400" dirty="0">
                <a:latin typeface="Arial" charset="0"/>
                <a:cs typeface="Arial" charset="0"/>
              </a:rPr>
              <a:t>CRs (Category B, C &amp; F)</a:t>
            </a:r>
            <a:endParaRPr lang="en-GB" altLang="de-DE" sz="2000" dirty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de-DE" altLang="de-DE" sz="1800" dirty="0">
                <a:latin typeface="Arial" charset="0"/>
                <a:cs typeface="Arial" charset="0"/>
              </a:rPr>
              <a:t>None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7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235075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Thank CT4 delegates for their amazing work in a narrow and stressful timeframe.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Congratulate </a:t>
            </a:r>
            <a:r>
              <a:rPr lang="en-GB" altLang="ja-JP" dirty="0">
                <a:latin typeface="Arial" pitchFamily="34" charset="0"/>
                <a:ea typeface="MS PGothic" pitchFamily="34" charset="-128"/>
                <a:cs typeface="Arial" pitchFamily="34" charset="0"/>
              </a:rPr>
              <a:t>Yvette Koza 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for being re-elected as CT4 vice-chair.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Thank Peter Schmitt and Yvette Koza for their help in CT4 management and parallel session chairing. </a:t>
            </a:r>
          </a:p>
          <a:p>
            <a:pPr lvl="1"/>
            <a:r>
              <a:rPr lang="en-GB" altLang="ja-JP" dirty="0">
                <a:latin typeface="Arial" pitchFamily="34" charset="0"/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hank Kimmo “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magnifique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” </a:t>
            </a:r>
            <a:r>
              <a:rPr lang="en-GB" altLang="de-DE" dirty="0" err="1" smtClean="0">
                <a:latin typeface="Arial" pitchFamily="34" charset="0"/>
                <a:cs typeface="Arial" pitchFamily="34" charset="0"/>
              </a:rPr>
              <a:t>Kymäläinen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for being a wonderful MCC.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Thank the hosts of our meeting locations (Guilin and Reno) and ETSI support for IT facilities.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22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247775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0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178 (136 BCF + 42 A) </a:t>
            </a: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altLang="de-DE" sz="2000" dirty="0">
                <a:latin typeface="Arial" pitchFamily="34" charset="0"/>
                <a:cs typeface="Arial" pitchFamily="34" charset="0"/>
              </a:rPr>
              <a:t>Requests agreed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new Work Item and </a:t>
            </a:r>
            <a:r>
              <a:rPr lang="nb-NO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revised Work Items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 new 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 and </a:t>
            </a:r>
            <a:r>
              <a:rPr lang="nb-NO" alt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new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000" dirty="0" smtClean="0">
                <a:latin typeface="Arial" pitchFamily="34" charset="0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sent for information and approval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Arial" pitchFamily="34" charset="0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Arial" pitchFamily="34" charset="0"/>
                <a:cs typeface="Arial" pitchFamily="34" charset="0"/>
              </a:rPr>
              <a:t>CT4 #74bis: </a:t>
            </a:r>
            <a:endParaRPr lang="en-US" altLang="de-DE" sz="1800" dirty="0">
              <a:latin typeface="Arial" pitchFamily="34" charset="0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76</a:t>
            </a: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Registered Participants </a:t>
            </a:r>
            <a:r>
              <a:rPr lang="en-GB" sz="1600" u="sng" dirty="0">
                <a:hlinkClick r:id="rId3"/>
              </a:rPr>
              <a:t>http://</a:t>
            </a:r>
            <a:r>
              <a:rPr lang="en-GB" sz="1600" u="sng" dirty="0" smtClean="0">
                <a:hlinkClick r:id="rId3"/>
              </a:rPr>
              <a:t>webapp.etsi.org/3GPPRegistration/fViewPart.asp?mid=31807</a:t>
            </a:r>
            <a:endParaRPr lang="en-GB" sz="1600" u="sng" dirty="0" smtClean="0"/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1600" dirty="0">
                <a:latin typeface="Arial" pitchFamily="34" charset="0"/>
                <a:cs typeface="Arial" pitchFamily="34" charset="0"/>
              </a:rPr>
              <a:t>Participants Attending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Arial" pitchFamily="34" charset="0"/>
                <a:cs typeface="Arial" pitchFamily="34" charset="0"/>
              </a:rPr>
              <a:t>CT4 #</a:t>
            </a:r>
            <a:r>
              <a:rPr lang="en-US" altLang="de-DE" sz="1800" dirty="0" smtClean="0">
                <a:latin typeface="Arial" pitchFamily="34" charset="0"/>
                <a:cs typeface="Arial" pitchFamily="34" charset="0"/>
              </a:rPr>
              <a:t>75: </a:t>
            </a:r>
            <a:endParaRPr lang="en-US" altLang="de-DE" sz="1800" dirty="0">
              <a:latin typeface="Arial" pitchFamily="34" charset="0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118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Arial" pitchFamily="34" charset="0"/>
                <a:cs typeface="Arial" pitchFamily="34" charset="0"/>
              </a:rPr>
              <a:t>Registered </a:t>
            </a:r>
            <a:r>
              <a:rPr lang="en-US" altLang="de-DE" sz="1600" dirty="0">
                <a:latin typeface="Arial" pitchFamily="34" charset="0"/>
                <a:cs typeface="Arial" pitchFamily="34" charset="0"/>
              </a:rPr>
              <a:t>Participants </a:t>
            </a:r>
            <a:r>
              <a:rPr lang="en-GB" sz="1600" u="sng" dirty="0">
                <a:hlinkClick r:id="rId4"/>
              </a:rPr>
              <a:t>http://</a:t>
            </a:r>
            <a:r>
              <a:rPr lang="en-GB" sz="1600" u="sng" dirty="0" smtClean="0">
                <a:hlinkClick r:id="rId4"/>
              </a:rPr>
              <a:t>webapp.etsi.org/3GPPRegistration/fViewPart.asp?mid=31808</a:t>
            </a:r>
            <a:r>
              <a:rPr lang="en-GB" sz="1600" u="sng" dirty="0" smtClean="0"/>
              <a:t> </a:t>
            </a:r>
            <a:endParaRPr lang="en-US" altLang="de-DE" sz="1600" dirty="0">
              <a:latin typeface="Arial" pitchFamily="34" charset="0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en-US" altLang="de-DE" sz="1600" dirty="0">
                <a:latin typeface="Arial" pitchFamily="34" charset="0"/>
                <a:cs typeface="Arial" pitchFamily="34" charset="0"/>
              </a:rPr>
              <a:t> 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872163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Rel-14 </a:t>
            </a:r>
            <a:r>
              <a:rPr lang="en-US" altLang="de-DE" sz="1400" dirty="0" err="1">
                <a:latin typeface="+mj-lt"/>
                <a:cs typeface="Arial" charset="0"/>
              </a:rPr>
              <a:t>WIs.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544143"/>
              </p:ext>
            </p:extLst>
          </p:nvPr>
        </p:nvGraphicFramePr>
        <p:xfrm>
          <a:off x="117231" y="1320800"/>
          <a:ext cx="8936281" cy="4333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4604">
                  <a:extLst>
                    <a:ext uri="{9D8B030D-6E8A-4147-A177-3AD203B41FA5}">
                      <a16:colId xmlns:a16="http://schemas.microsoft.com/office/drawing/2014/main" xmlns="" val="4229973989"/>
                    </a:ext>
                  </a:extLst>
                </a:gridCol>
                <a:gridCol w="3600330"/>
                <a:gridCol w="1004927">
                  <a:extLst>
                    <a:ext uri="{9D8B030D-6E8A-4147-A177-3AD203B41FA5}">
                      <a16:colId xmlns:a16="http://schemas.microsoft.com/office/drawing/2014/main" xmlns="" val="2032135375"/>
                    </a:ext>
                  </a:extLst>
                </a:gridCol>
                <a:gridCol w="506420">
                  <a:extLst>
                    <a:ext uri="{9D8B030D-6E8A-4147-A177-3AD203B41FA5}">
                      <a16:colId xmlns:a16="http://schemas.microsoft.com/office/drawing/2014/main" xmlns="" val="4008648339"/>
                    </a:ext>
                  </a:extLst>
                </a:gridCol>
              </a:tblGrid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MCPTTProtoc1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MCPTTProtoc1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4019058889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V2X Services</a:t>
                      </a:r>
                    </a:p>
                  </a:txBody>
                  <a:tcPr marL="18288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V2X-CT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390484661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for Non-IP for Cellular Internet of Things for EC-EGPRS </a:t>
                      </a:r>
                    </a:p>
                  </a:txBody>
                  <a:tcPr marL="18288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NonIP_GPRS-CT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69458929"/>
                  </a:ext>
                </a:extLst>
              </a:tr>
              <a:tr h="230537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eDecor</a:t>
                      </a:r>
                    </a:p>
                  </a:txBody>
                  <a:tcPr marL="18288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eDecor-CT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4261650225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EWE</a:t>
                      </a:r>
                    </a:p>
                  </a:txBody>
                  <a:tcPr marL="18288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EWE-CT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5388541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ERP</a:t>
                      </a:r>
                    </a:p>
                  </a:txBody>
                  <a:tcPr marL="18288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ERP-CT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180340837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SEW2</a:t>
                      </a:r>
                    </a:p>
                  </a:txBody>
                  <a:tcPr marL="18288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SEW2-CT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2791740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Diameter Load Control Mechanism</a:t>
                      </a:r>
                    </a:p>
                  </a:txBody>
                  <a:tcPr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DLoCMe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8367030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(IETF) Diameter Load Information Conveyance (draft-ietf-dime-load-03)</a:t>
                      </a:r>
                    </a:p>
                  </a:txBody>
                  <a:tcPr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DLoCMe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6100568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MMCMH_Enh</a:t>
                      </a:r>
                    </a:p>
                  </a:txBody>
                  <a:tcPr marL="18288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MMCMH_Enh-CT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465102872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deleted -CT4 aspects of MTSI Extension on Multi-stream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MMCMH-CT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93845932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(IETF) IMS Signalling Activated Trace (draft-dawes-sipping-debug)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ISAT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458713368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part of IMS Signalling Activated Trace</a:t>
                      </a:r>
                    </a:p>
                  </a:txBody>
                  <a:tcPr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ISAT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431226274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for CUPS</a:t>
                      </a:r>
                    </a:p>
                  </a:txBody>
                  <a:tcPr marL="18288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CUPS-CT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40%</a:t>
                      </a: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9581306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SCC AS Restoration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SCCAS_RES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2885796511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 of AULC</a:t>
                      </a:r>
                    </a:p>
                  </a:txBody>
                  <a:tcPr marL="18288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AULC-CT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3592305095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err="1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Shared</a:t>
                      </a:r>
                      <a:r>
                        <a:rPr lang="fr-FR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fr-FR" sz="1200" b="1" i="0" u="none" strike="noStrike" dirty="0" err="1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Subscription</a:t>
                      </a:r>
                      <a:r>
                        <a:rPr lang="fr-FR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 Data Update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eSDU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7620" marR="7620" marT="762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7850510"/>
                  </a:ext>
                </a:extLst>
              </a:tr>
              <a:tr h="2195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CT4 aspects of Diameter Base Protocol Specification Update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DBPU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Rel-14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494275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06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88697"/>
              </p:ext>
            </p:extLst>
          </p:nvPr>
        </p:nvGraphicFramePr>
        <p:xfrm>
          <a:off x="981076" y="1273423"/>
          <a:ext cx="7477124" cy="1605278"/>
        </p:xfrm>
        <a:graphic>
          <a:graphicData uri="http://schemas.openxmlformats.org/drawingml/2006/table">
            <a:tbl>
              <a:tblPr/>
              <a:tblGrid>
                <a:gridCol w="549476"/>
                <a:gridCol w="2825878"/>
                <a:gridCol w="1003727"/>
                <a:gridCol w="3098043"/>
              </a:tblGrid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CP-16#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0643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new   Rel-14 Diameter Base Protocol Specification Update</a:t>
                      </a:r>
                      <a:endParaRPr lang="fr-FR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 DBPU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59879"/>
              </p:ext>
            </p:extLst>
          </p:nvPr>
        </p:nvGraphicFramePr>
        <p:xfrm>
          <a:off x="992800" y="3500794"/>
          <a:ext cx="7477124" cy="2936239"/>
        </p:xfrm>
        <a:graphic>
          <a:graphicData uri="http://schemas.openxmlformats.org/drawingml/2006/table">
            <a:tbl>
              <a:tblPr/>
              <a:tblGrid>
                <a:gridCol w="549476"/>
                <a:gridCol w="2825878"/>
                <a:gridCol w="1003727"/>
                <a:gridCol w="3098043"/>
              </a:tblGrid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CP-16#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0644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Revised WID on Shared Subscription Data Update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 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eSDU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0645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Revised WID Diameter Load Control Mechanisms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WI 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DLoCMe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led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</a:t>
                      </a: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New </a:t>
            </a:r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944291"/>
              </p:ext>
            </p:extLst>
          </p:nvPr>
        </p:nvGraphicFramePr>
        <p:xfrm>
          <a:off x="234096" y="1356945"/>
          <a:ext cx="8675807" cy="4992316"/>
        </p:xfrm>
        <a:graphic>
          <a:graphicData uri="http://schemas.openxmlformats.org/drawingml/2006/table">
            <a:tbl>
              <a:tblPr/>
              <a:tblGrid>
                <a:gridCol w="637565"/>
                <a:gridCol w="3700339"/>
                <a:gridCol w="1482281"/>
                <a:gridCol w="2855622"/>
              </a:tblGrid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0641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WID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new   Architecture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enhancements for TV service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QUALCOMM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AE_enTV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2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0698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WID new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Rel-14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Enhancements for Mission Critical Push To Talk – CT aspects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Samsung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MCImp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eMCPTT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0699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WID new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Rel-14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Mission Critical Data – CT aspects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Samsung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MCImp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-MCDATA-CT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0700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WID new   Rel-14 Mission Critical Video – CT aspects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Samsung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MCImp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-MCVIDEO-CT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0701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WID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new Rel-14 Core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network aspects of extended Architecture support for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CIoT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Intel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CIoT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-Ext-CT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0703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</a:rPr>
                        <a:t>WID new   Rel-14 CT aspects of signalling reduction to enable light connection for LTE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Huawei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LTE_LIGHT_CON-CT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344046"/>
              </p:ext>
            </p:extLst>
          </p:nvPr>
        </p:nvGraphicFramePr>
        <p:xfrm>
          <a:off x="1000125" y="1943100"/>
          <a:ext cx="7238999" cy="2609849"/>
        </p:xfrm>
        <a:graphic>
          <a:graphicData uri="http://schemas.openxmlformats.org/drawingml/2006/table">
            <a:tbl>
              <a:tblPr/>
              <a:tblGrid>
                <a:gridCol w="571500"/>
                <a:gridCol w="2696359"/>
                <a:gridCol w="1294616"/>
                <a:gridCol w="2676524"/>
              </a:tblGrid>
              <a:tr h="15659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Reports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521898"/>
              </p:ext>
            </p:extLst>
          </p:nvPr>
        </p:nvGraphicFramePr>
        <p:xfrm>
          <a:off x="1000125" y="1943100"/>
          <a:ext cx="7238999" cy="2609849"/>
        </p:xfrm>
        <a:graphic>
          <a:graphicData uri="http://schemas.openxmlformats.org/drawingml/2006/table">
            <a:tbl>
              <a:tblPr/>
              <a:tblGrid>
                <a:gridCol w="571500"/>
                <a:gridCol w="2696359"/>
                <a:gridCol w="1294616"/>
                <a:gridCol w="2676524"/>
              </a:tblGrid>
              <a:tr h="15659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CP-16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50608</TotalTime>
  <Words>1370</Words>
  <Application>Microsoft Office PowerPoint</Application>
  <PresentationFormat>Affichage à l'écran (4:3)</PresentationFormat>
  <Paragraphs>373</Paragraphs>
  <Slides>22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22</vt:i4>
      </vt:variant>
    </vt:vector>
  </HeadingPairs>
  <TitlesOfParts>
    <vt:vector size="24" baseType="lpstr">
      <vt:lpstr>3gpp</vt:lpstr>
      <vt:lpstr>Custom Design</vt:lpstr>
      <vt:lpstr>Présentation PowerPoint</vt:lpstr>
      <vt:lpstr>TSG CT WG4 Organisation </vt:lpstr>
      <vt:lpstr>Présentation PowerPoint</vt:lpstr>
      <vt:lpstr>CT4 Progress</vt:lpstr>
      <vt:lpstr>Agreed New WIs</vt:lpstr>
      <vt:lpstr>New Endorsed WIs</vt:lpstr>
      <vt:lpstr>Technical Specifications for Information and Approval</vt:lpstr>
      <vt:lpstr>Technical Reports for Information and Approval</vt:lpstr>
      <vt:lpstr>CT Plenary Decisions for CT4</vt:lpstr>
      <vt:lpstr>Incoming liaisons to CT plenary</vt:lpstr>
      <vt:lpstr>For information to CT Plenary 1/3</vt:lpstr>
      <vt:lpstr>For information to CT Plenary 2/3</vt:lpstr>
      <vt:lpstr>For information to CT Plenary 3/3</vt:lpstr>
      <vt:lpstr>For CT Plenary action</vt:lpstr>
      <vt:lpstr>CRs to CT Plenary</vt:lpstr>
      <vt:lpstr>CRs for Conditional Approval (CT4)</vt:lpstr>
      <vt:lpstr>Rel-14 Overview</vt:lpstr>
      <vt:lpstr>Rel-13 Overview</vt:lpstr>
      <vt:lpstr>Rel-12 Overview</vt:lpstr>
      <vt:lpstr>Rel-11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Orange</cp:lastModifiedBy>
  <cp:revision>1379</cp:revision>
  <dcterms:created xsi:type="dcterms:W3CDTF">2009-10-13T12:22:16Z</dcterms:created>
  <dcterms:modified xsi:type="dcterms:W3CDTF">2016-11-28T15:10:22Z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