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45"/>
  </p:notesMasterIdLst>
  <p:handoutMasterIdLst>
    <p:handoutMasterId r:id="rId46"/>
  </p:handoutMasterIdLst>
  <p:sldIdLst>
    <p:sldId id="337" r:id="rId3"/>
    <p:sldId id="339" r:id="rId4"/>
    <p:sldId id="338" r:id="rId5"/>
    <p:sldId id="477" r:id="rId6"/>
    <p:sldId id="478" r:id="rId7"/>
    <p:sldId id="415" r:id="rId8"/>
    <p:sldId id="416" r:id="rId9"/>
    <p:sldId id="355" r:id="rId10"/>
    <p:sldId id="385" r:id="rId11"/>
    <p:sldId id="369" r:id="rId12"/>
    <p:sldId id="417" r:id="rId13"/>
    <p:sldId id="470" r:id="rId14"/>
    <p:sldId id="388" r:id="rId15"/>
    <p:sldId id="387" r:id="rId16"/>
    <p:sldId id="340" r:id="rId17"/>
    <p:sldId id="487" r:id="rId18"/>
    <p:sldId id="482" r:id="rId19"/>
    <p:sldId id="488" r:id="rId20"/>
    <p:sldId id="483" r:id="rId21"/>
    <p:sldId id="406" r:id="rId22"/>
    <p:sldId id="479" r:id="rId23"/>
    <p:sldId id="439" r:id="rId24"/>
    <p:sldId id="485" r:id="rId25"/>
    <p:sldId id="460" r:id="rId26"/>
    <p:sldId id="461" r:id="rId27"/>
    <p:sldId id="471" r:id="rId28"/>
    <p:sldId id="463" r:id="rId29"/>
    <p:sldId id="451" r:id="rId30"/>
    <p:sldId id="452" r:id="rId31"/>
    <p:sldId id="456" r:id="rId32"/>
    <p:sldId id="466" r:id="rId33"/>
    <p:sldId id="472" r:id="rId34"/>
    <p:sldId id="480" r:id="rId35"/>
    <p:sldId id="481" r:id="rId36"/>
    <p:sldId id="484" r:id="rId37"/>
    <p:sldId id="474" r:id="rId38"/>
    <p:sldId id="486" r:id="rId39"/>
    <p:sldId id="475" r:id="rId40"/>
    <p:sldId id="476" r:id="rId41"/>
    <p:sldId id="489" r:id="rId42"/>
    <p:sldId id="372" r:id="rId43"/>
    <p:sldId id="368" r:id="rId44"/>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a:srgbClr val="72AF2F"/>
    <a:srgbClr val="FF0000"/>
    <a:srgbClr val="3399FF"/>
    <a:srgbClr val="999999"/>
    <a:srgbClr val="72732F"/>
    <a:srgbClr val="B1D254"/>
    <a:srgbClr val="C6D25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17647" autoAdjust="0"/>
    <p:restoredTop sz="94660"/>
  </p:normalViewPr>
  <p:slideViewPr>
    <p:cSldViewPr snapToGrid="0">
      <p:cViewPr>
        <p:scale>
          <a:sx n="70" d="100"/>
          <a:sy n="70" d="100"/>
        </p:scale>
        <p:origin x="-828" y="-16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extLst>
      <p:ext uri="{BB962C8B-B14F-4D97-AF65-F5344CB8AC3E}">
        <p14:creationId xmlns="" xmlns:p14="http://schemas.microsoft.com/office/powerpoint/2010/main" val="30435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6/6/2016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 xmlns:p14="http://schemas.microsoft.com/office/powerpoint/2010/main"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6/6/2016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 xmlns:p14="http://schemas.microsoft.com/office/powerpoint/2010/main"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6/6/2016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 xmlns:p14="http://schemas.microsoft.com/office/powerpoint/2010/main"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6/6/2016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 xmlns:p14="http://schemas.microsoft.com/office/powerpoint/2010/main"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6/6/2016</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 xmlns:p14="http://schemas.microsoft.com/office/powerpoint/2010/main"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6/6/2016</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 xmlns:p14="http://schemas.microsoft.com/office/powerpoint/2010/main"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6/6/2016</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 xmlns:p14="http://schemas.microsoft.com/office/powerpoint/2010/main"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6/6/2016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 xmlns:p14="http://schemas.microsoft.com/office/powerpoint/2010/main"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6/6/2016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 xmlns:p14="http://schemas.microsoft.com/office/powerpoint/2010/main"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6/6/2016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 xmlns:p14="http://schemas.microsoft.com/office/powerpoint/2010/main"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6/6/2016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a:t>
            </a:r>
            <a:r>
              <a:rPr lang="en-US" altLang="de-DE" dirty="0" smtClean="0">
                <a:solidFill>
                  <a:schemeClr val="bg1"/>
                </a:solidFill>
              </a:rPr>
              <a:t>2016     </a:t>
            </a:r>
            <a:r>
              <a:rPr lang="en-US" altLang="de-DE" dirty="0">
                <a:solidFill>
                  <a:schemeClr val="bg1"/>
                </a:solidFill>
              </a:rPr>
              <a:t>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CT </a:t>
            </a:r>
            <a:r>
              <a:rPr lang="en-US" altLang="de-DE" dirty="0" smtClean="0">
                <a:solidFill>
                  <a:schemeClr val="bg1"/>
                </a:solidFill>
              </a:rPr>
              <a:t>#72, June 201</a:t>
            </a:r>
            <a:r>
              <a:rPr lang="de-DE" altLang="de-DE" dirty="0" smtClean="0">
                <a:solidFill>
                  <a:schemeClr val="bg1"/>
                </a:solidFill>
              </a:rPr>
              <a:t>6</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6/6/2016</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3gpp.org/ftp/tsg_ct/WG4_protocollars_ex-CN4/TSGCT4_73_Osaka/Docs/C4-163246.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ct/WG4_protocollars_ex-CN4/TSGCT4_73_Osaka/Docs/C4-163197.zip" TargetMode="External"/><Relationship Id="rId2" Type="http://schemas.openxmlformats.org/officeDocument/2006/relationships/hyperlink" Target="http://www.3gpp.org/ftp/tsg_ct/WG4_protocollars_ex-CN4/TSGCT4_73_Osaka/Docs/C4-163247.zip"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hyperlink" Target="http://www.3gpp.org/ftp/tsg_ct/WG4_protocollars_ex-CN4/TSGCT4_73_Osaka/Docs/C4-163201.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3gpp.org/ftp/tsg_ct/WG4_protocollars_ex-CN4/TSGCT4_73_Osaka/Docs/C4-163222.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ct/WG4_protocollars_ex-CN4/TSGCT4_73_Osaka/Docs/C4-163174.zip" TargetMode="External"/><Relationship Id="rId2" Type="http://schemas.openxmlformats.org/officeDocument/2006/relationships/hyperlink" Target="http://www.3gpp.org/ftp/tsg_ct/WG4_protocollars_ex-CN4/TSGCT4_73_Osaka/Docs/C4-163033.zip"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3gpp.org/ftp/tsg_ct/WG4_protocollars_ex-CN4/TSGCT4_73_Osaka/Docs/C4-163257.zip" TargetMode="External"/><Relationship Id="rId2" Type="http://schemas.openxmlformats.org/officeDocument/2006/relationships/hyperlink" Target="http://www.3gpp.org/ftp/tsg_ct/WG4_protocollars_ex-CN4/TSGCT4_73_Osaka/Docs/C4-163282.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ebapp.etsi.org/3GPPRegistration/fViewPart.asp?mid=31804" TargetMode="Externa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hyperlink" Target="http://webapp.etsi.org/3GPPRegistration/fViewPart.asp?mid=31805"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www.3gpp.org/ftp/tsg_ct/WG4_protocollars_ex-CN4/TSGCT4_73_Osaka/Docs/C4-163174.zip" TargetMode="External"/><Relationship Id="rId2" Type="http://schemas.openxmlformats.org/officeDocument/2006/relationships/hyperlink" Target="http://www.3gpp.org/ftp/tsg_ct/WG4_protocollars_ex-CN4/TSGCT4_73_Osaka/Docs/C4-163033.zip"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Arial" pitchFamily="34" charset="0"/>
                <a:cs typeface="Arial" pitchFamily="34" charset="0"/>
              </a:rPr>
              <a:t>TSG CT WG</a:t>
            </a:r>
            <a:r>
              <a:rPr lang="de-DE" altLang="de-DE" sz="2400" dirty="0">
                <a:latin typeface="Arial" pitchFamily="34" charset="0"/>
                <a:cs typeface="Arial" pitchFamily="34" charset="0"/>
              </a:rPr>
              <a:t>4</a:t>
            </a:r>
            <a:r>
              <a:rPr lang="en-GB" altLang="de-DE" sz="2400" dirty="0">
                <a:latin typeface="Arial" pitchFamily="34" charset="0"/>
                <a:cs typeface="Arial" pitchFamily="34" charset="0"/>
              </a:rPr>
              <a:t> Chairman</a:t>
            </a:r>
          </a:p>
          <a:p>
            <a:pPr algn="ctr" eaLnBrk="1" hangingPunct="1">
              <a:lnSpc>
                <a:spcPct val="90000"/>
              </a:lnSpc>
              <a:spcBef>
                <a:spcPct val="20000"/>
              </a:spcBef>
              <a:defRPr/>
            </a:pPr>
            <a:r>
              <a:rPr lang="de-DE" altLang="de-DE" sz="2400" dirty="0">
                <a:latin typeface="Arial" pitchFamily="34" charset="0"/>
                <a:cs typeface="Arial" pitchFamily="34" charset="0"/>
              </a:rPr>
              <a:t>Nigel Berry</a:t>
            </a:r>
            <a:r>
              <a:rPr lang="en-GB" altLang="de-DE" sz="2400" dirty="0">
                <a:latin typeface="Arial" pitchFamily="34" charset="0"/>
                <a:cs typeface="Arial" pitchFamily="34" charset="0"/>
              </a:rPr>
              <a:t> </a:t>
            </a:r>
            <a:r>
              <a:rPr lang="en-GB" altLang="de-DE" sz="2400" dirty="0" smtClean="0">
                <a:latin typeface="Arial" pitchFamily="34" charset="0"/>
                <a:cs typeface="Arial" pitchFamily="34" charset="0"/>
              </a:rPr>
              <a:t>(</a:t>
            </a:r>
            <a:r>
              <a:rPr lang="de-DE" altLang="de-DE" sz="2400" dirty="0" smtClean="0">
                <a:latin typeface="Arial" pitchFamily="34" charset="0"/>
                <a:cs typeface="Arial" pitchFamily="34" charset="0"/>
              </a:rPr>
              <a:t>Nokia</a:t>
            </a:r>
            <a:r>
              <a:rPr lang="en-GB" altLang="de-DE" sz="2400" dirty="0" smtClean="0">
                <a:latin typeface="Arial" pitchFamily="34" charset="0"/>
                <a:cs typeface="Arial" pitchFamily="34" charset="0"/>
              </a:rPr>
              <a:t>)</a:t>
            </a:r>
            <a:endParaRPr lang="en-GB" altLang="de-DE" sz="2400" dirty="0">
              <a:latin typeface="Arial" pitchFamily="34" charset="0"/>
              <a:cs typeface="Arial" pitchFamily="34" charset="0"/>
            </a:endParaRPr>
          </a:p>
        </p:txBody>
      </p:sp>
      <p:sp>
        <p:nvSpPr>
          <p:cNvPr id="15365" name="Text Box 63"/>
          <p:cNvSpPr txBox="1">
            <a:spLocks noChangeArrowheads="1"/>
          </p:cNvSpPr>
          <p:nvPr/>
        </p:nvSpPr>
        <p:spPr bwMode="auto">
          <a:xfrm>
            <a:off x="1641899" y="2011363"/>
            <a:ext cx="5591916"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Arial" pitchFamily="34" charset="0"/>
                <a:cs typeface="Arial" pitchFamily="34" charset="0"/>
              </a:rPr>
              <a:t>CT WG</a:t>
            </a:r>
            <a:r>
              <a:rPr lang="de-DE" altLang="de-DE" sz="4000" dirty="0" smtClean="0">
                <a:solidFill>
                  <a:srgbClr val="FF3300"/>
                </a:solidFill>
                <a:latin typeface="Arial" pitchFamily="34" charset="0"/>
                <a:cs typeface="Arial" pitchFamily="34" charset="0"/>
              </a:rPr>
              <a:t>4</a:t>
            </a:r>
            <a:r>
              <a:rPr lang="fi-FI" altLang="de-DE" sz="4000" dirty="0" smtClean="0">
                <a:solidFill>
                  <a:srgbClr val="FF3300"/>
                </a:solidFill>
                <a:latin typeface="Arial" pitchFamily="34" charset="0"/>
                <a:cs typeface="Arial" pitchFamily="34" charset="0"/>
              </a:rPr>
              <a:t> </a:t>
            </a:r>
            <a:r>
              <a:rPr lang="de-DE" altLang="de-DE" sz="4000" dirty="0" smtClean="0">
                <a:solidFill>
                  <a:srgbClr val="FF3300"/>
                </a:solidFill>
                <a:latin typeface="Arial" pitchFamily="34" charset="0"/>
                <a:cs typeface="Arial" pitchFamily="34" charset="0"/>
              </a:rPr>
              <a:t>S</a:t>
            </a:r>
            <a:r>
              <a:rPr lang="fi-FI" altLang="de-DE" sz="4000" dirty="0" smtClean="0">
                <a:solidFill>
                  <a:srgbClr val="FF3300"/>
                </a:solidFill>
                <a:latin typeface="Arial" pitchFamily="34" charset="0"/>
                <a:cs typeface="Arial" pitchFamily="34" charset="0"/>
              </a:rPr>
              <a:t>tatus </a:t>
            </a:r>
            <a:r>
              <a:rPr lang="de-DE" altLang="de-DE" sz="4000" dirty="0" smtClean="0">
                <a:solidFill>
                  <a:srgbClr val="FF3300"/>
                </a:solidFill>
                <a:latin typeface="Arial" pitchFamily="34" charset="0"/>
                <a:cs typeface="Arial" pitchFamily="34" charset="0"/>
              </a:rPr>
              <a:t>R</a:t>
            </a:r>
            <a:r>
              <a:rPr lang="fi-FI" altLang="de-DE" sz="4000" dirty="0" smtClean="0">
                <a:solidFill>
                  <a:srgbClr val="FF3300"/>
                </a:solidFill>
                <a:latin typeface="Arial" pitchFamily="34" charset="0"/>
                <a:cs typeface="Arial" pitchFamily="34" charset="0"/>
              </a:rPr>
              <a:t>eport </a:t>
            </a:r>
            <a:br>
              <a:rPr lang="fi-FI" altLang="de-DE" sz="4000" dirty="0" smtClean="0">
                <a:solidFill>
                  <a:srgbClr val="FF3300"/>
                </a:solidFill>
                <a:latin typeface="Arial" pitchFamily="34" charset="0"/>
                <a:cs typeface="Arial" pitchFamily="34" charset="0"/>
              </a:rPr>
            </a:br>
            <a:r>
              <a:rPr lang="fi-FI" altLang="de-DE" sz="4000" dirty="0" smtClean="0">
                <a:solidFill>
                  <a:srgbClr val="FF3300"/>
                </a:solidFill>
                <a:latin typeface="Arial" pitchFamily="34" charset="0"/>
                <a:cs typeface="Arial" pitchFamily="34" charset="0"/>
              </a:rPr>
              <a:t>to TSG CT #72</a:t>
            </a:r>
            <a:endParaRPr lang="en-US" altLang="de-DE" sz="4000" dirty="0" smtClean="0">
              <a:solidFill>
                <a:srgbClr val="FF3300"/>
              </a:solidFill>
              <a:latin typeface="Arial" pitchFamily="34" charset="0"/>
              <a:cs typeface="Arial" pitchFamily="34"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Arial" pitchFamily="34" charset="0"/>
                <a:cs typeface="Arial" pitchFamily="34" charset="0"/>
              </a:rPr>
              <a:t>3GPP TSG CT Plenary Meeting #72			</a:t>
            </a:r>
            <a:r>
              <a:rPr lang="de-DE" altLang="de-DE" sz="1600" dirty="0" smtClean="0">
                <a:latin typeface="Arial" pitchFamily="34" charset="0"/>
                <a:cs typeface="Arial" pitchFamily="34" charset="0"/>
              </a:rPr>
              <a:t>CP-160</a:t>
            </a:r>
            <a:r>
              <a:rPr lang="de-DE" altLang="de-DE" sz="1600" dirty="0" smtClean="0">
                <a:solidFill>
                  <a:srgbClr val="FF0000"/>
                </a:solidFill>
                <a:latin typeface="Arial" pitchFamily="34" charset="0"/>
                <a:cs typeface="Arial" pitchFamily="34" charset="0"/>
              </a:rPr>
              <a:t>356</a:t>
            </a:r>
            <a:endParaRPr lang="en-GB" altLang="de-DE" sz="1600" dirty="0">
              <a:solidFill>
                <a:srgbClr val="FF0000"/>
              </a:solidFill>
              <a:latin typeface="Arial" pitchFamily="34" charset="0"/>
              <a:cs typeface="Arial" pitchFamily="34" charset="0"/>
            </a:endParaRPr>
          </a:p>
          <a:p>
            <a:pPr>
              <a:spcBef>
                <a:spcPct val="20000"/>
              </a:spcBef>
              <a:defRPr/>
            </a:pPr>
            <a:r>
              <a:rPr lang="de-DE" altLang="de-DE" sz="1600" dirty="0" smtClean="0">
                <a:latin typeface="Arial" pitchFamily="34" charset="0"/>
                <a:cs typeface="Arial" pitchFamily="34" charset="0"/>
              </a:rPr>
              <a:t>Busan</a:t>
            </a:r>
            <a:r>
              <a:rPr lang="en-GB" altLang="de-DE" sz="1600" dirty="0" smtClean="0">
                <a:latin typeface="Arial" pitchFamily="34" charset="0"/>
                <a:cs typeface="Arial" pitchFamily="34" charset="0"/>
              </a:rPr>
              <a:t>, </a:t>
            </a:r>
            <a:r>
              <a:rPr lang="de-DE" altLang="de-DE" sz="1600" dirty="0" smtClean="0">
                <a:latin typeface="Arial" pitchFamily="34" charset="0"/>
                <a:cs typeface="Arial" pitchFamily="34" charset="0"/>
              </a:rPr>
              <a:t>South Korea</a:t>
            </a:r>
            <a:r>
              <a:rPr lang="en-US" altLang="de-DE" sz="1600" dirty="0" smtClean="0">
                <a:latin typeface="Arial" pitchFamily="34" charset="0"/>
                <a:cs typeface="Arial" pitchFamily="34" charset="0"/>
              </a:rPr>
              <a:t>; 13</a:t>
            </a:r>
            <a:r>
              <a:rPr lang="en-GB" altLang="de-DE" sz="1600" dirty="0" smtClean="0">
                <a:latin typeface="Arial" pitchFamily="34" charset="0"/>
                <a:cs typeface="Arial" pitchFamily="34" charset="0"/>
              </a:rPr>
              <a:t> – </a:t>
            </a:r>
            <a:r>
              <a:rPr lang="de-DE" altLang="de-DE" sz="1600" dirty="0" smtClean="0">
                <a:latin typeface="Arial" pitchFamily="34" charset="0"/>
                <a:cs typeface="Arial" pitchFamily="34" charset="0"/>
              </a:rPr>
              <a:t>14</a:t>
            </a:r>
            <a:r>
              <a:rPr lang="en-GB" altLang="de-DE" sz="1600" dirty="0" smtClean="0">
                <a:latin typeface="Arial" pitchFamily="34" charset="0"/>
                <a:cs typeface="Arial" pitchFamily="34" charset="0"/>
              </a:rPr>
              <a:t> June 201</a:t>
            </a:r>
            <a:r>
              <a:rPr lang="de-DE" altLang="de-DE" sz="1600" dirty="0">
                <a:latin typeface="Arial" pitchFamily="34" charset="0"/>
                <a:cs typeface="Arial" pitchFamily="34" charset="0"/>
              </a:rPr>
              <a:t>6</a:t>
            </a:r>
            <a:r>
              <a:rPr lang="de-DE" altLang="de-DE" sz="1600" dirty="0" smtClean="0">
                <a:latin typeface="Arial" pitchFamily="34" charset="0"/>
                <a:cs typeface="Arial" pitchFamily="34" charset="0"/>
              </a:rPr>
              <a:t>	</a:t>
            </a:r>
            <a:r>
              <a:rPr lang="fi-FI" altLang="de-DE" sz="1600" dirty="0" smtClean="0">
                <a:latin typeface="Arial" pitchFamily="34" charset="0"/>
                <a:cs typeface="Arial" pitchFamily="34" charset="0"/>
              </a:rPr>
              <a:t>	</a:t>
            </a:r>
            <a:r>
              <a:rPr lang="de-DE" altLang="de-DE" sz="1600" dirty="0">
                <a:latin typeface="Arial" pitchFamily="34" charset="0"/>
                <a:cs typeface="Arial" pitchFamily="34" charset="0"/>
              </a:rPr>
              <a:t> </a:t>
            </a:r>
            <a:r>
              <a:rPr lang="de-DE" altLang="de-DE" sz="1400" i="1" dirty="0" smtClean="0">
                <a:latin typeface="Arial" pitchFamily="34" charset="0"/>
                <a:cs typeface="Arial" pitchFamily="34" charset="0"/>
              </a:rPr>
              <a:t>Revision of CP-160209</a:t>
            </a:r>
            <a:endParaRPr lang="en-US" altLang="de-DE" sz="1400" i="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dirty="0" smtClean="0">
                <a:latin typeface="Arial" pitchFamily="34" charset="0"/>
                <a:cs typeface="Arial" pitchFamily="34" charset="0"/>
              </a:rPr>
              <a:t>Technical</a:t>
            </a:r>
            <a:r>
              <a:rPr lang="nb-NO" altLang="de-DE" dirty="0" smtClean="0">
                <a:latin typeface="Arial" pitchFamily="34" charset="0"/>
                <a:cs typeface="Arial" pitchFamily="34" charset="0"/>
              </a:rPr>
              <a:t> Reports for Information and Approval</a:t>
            </a:r>
            <a:endParaRPr lang="en-US" altLang="de-DE" dirty="0" smtClean="0">
              <a:latin typeface="Arial" pitchFamily="34" charset="0"/>
              <a:cs typeface="Arial" pitchFamily="34"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 xmlns:p14="http://schemas.microsoft.com/office/powerpoint/2010/main" val="1244735358"/>
              </p:ext>
            </p:extLst>
          </p:nvPr>
        </p:nvGraphicFramePr>
        <p:xfrm>
          <a:off x="457200" y="2208530"/>
          <a:ext cx="8199912" cy="1327940"/>
        </p:xfrm>
        <a:graphic>
          <a:graphicData uri="http://schemas.openxmlformats.org/drawingml/2006/table">
            <a:tbl>
              <a:tblPr lastCol="1" bandRow="1" bandCol="1"/>
              <a:tblGrid>
                <a:gridCol w="896587"/>
                <a:gridCol w="2929990"/>
                <a:gridCol w="1137256"/>
                <a:gridCol w="3236079"/>
              </a:tblGrid>
              <a:tr h="504980">
                <a:tc>
                  <a:txBody>
                    <a:bodyPr/>
                    <a:lstStyle/>
                    <a:p>
                      <a:pPr marL="0" algn="l" defTabSz="914400" rtl="0" eaLnBrk="1" latinLnBrk="0" hangingPunct="1">
                        <a:spcAft>
                          <a:spcPts val="0"/>
                        </a:spcAft>
                      </a:pPr>
                      <a:r>
                        <a:rPr lang="en-GB" sz="1600" b="1" kern="1200" dirty="0" err="1">
                          <a:solidFill>
                            <a:srgbClr val="000000"/>
                          </a:solidFill>
                          <a:effectLst/>
                          <a:latin typeface="Arial"/>
                          <a:ea typeface="Batang"/>
                          <a:cs typeface="Arial"/>
                        </a:rPr>
                        <a:t>Tdoc</a:t>
                      </a:r>
                      <a:r>
                        <a:rPr lang="en-GB" sz="1600" b="1" kern="1200" dirty="0">
                          <a:solidFill>
                            <a:srgbClr val="000000"/>
                          </a:solidFill>
                          <a:effectLst/>
                          <a:latin typeface="Arial"/>
                          <a:ea typeface="Batang"/>
                          <a:cs typeface="Arial"/>
                        </a:rPr>
                        <a:t> </a:t>
                      </a:r>
                      <a:r>
                        <a:rPr lang="en-GB" sz="1600" b="1" kern="1200" dirty="0" smtClean="0">
                          <a:solidFill>
                            <a:srgbClr val="000000"/>
                          </a:solidFill>
                          <a:effectLst/>
                          <a:latin typeface="Arial"/>
                          <a:ea typeface="Batang"/>
                          <a:cs typeface="Arial"/>
                        </a:rPr>
                        <a:t>CP-16#</a:t>
                      </a:r>
                      <a:endParaRPr lang="en-GB" sz="1600" b="1" kern="1200" dirty="0">
                        <a:solidFill>
                          <a:srgbClr val="000000"/>
                        </a:solidFill>
                        <a:effectLst/>
                        <a:latin typeface="Arial"/>
                        <a:ea typeface="Batang"/>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spcAft>
                          <a:spcPts val="0"/>
                        </a:spcAft>
                      </a:pPr>
                      <a:r>
                        <a:rPr lang="en-GB" sz="1600" b="1" kern="1200" dirty="0" smtClean="0">
                          <a:solidFill>
                            <a:srgbClr val="000000"/>
                          </a:solidFill>
                          <a:effectLst/>
                          <a:latin typeface="Arial"/>
                          <a:ea typeface="Batang"/>
                          <a:cs typeface="Arial"/>
                        </a:rPr>
                        <a:t>TSs for Approval</a:t>
                      </a:r>
                      <a:endParaRPr lang="en-GB" sz="1600" b="1" kern="1200" dirty="0">
                        <a:solidFill>
                          <a:srgbClr val="000000"/>
                        </a:solidFill>
                        <a:effectLst/>
                        <a:latin typeface="Arial"/>
                        <a:ea typeface="Batang"/>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spcAft>
                          <a:spcPts val="0"/>
                        </a:spcAft>
                      </a:pPr>
                      <a:r>
                        <a:rPr lang="en-GB" sz="1600" b="1" kern="1200" dirty="0">
                          <a:solidFill>
                            <a:srgbClr val="000000"/>
                          </a:solidFill>
                          <a:effectLst/>
                          <a:latin typeface="Arial"/>
                          <a:ea typeface="Batang"/>
                          <a:cs typeface="Arial"/>
                        </a:rPr>
                        <a:t>Source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algn="l" defTabSz="914400" rtl="0" eaLnBrk="1" latinLnBrk="0" hangingPunct="1">
                        <a:spcAft>
                          <a:spcPts val="0"/>
                        </a:spcAft>
                      </a:pPr>
                      <a:r>
                        <a:rPr lang="en-GB" sz="1600" b="1" kern="1200" dirty="0">
                          <a:solidFill>
                            <a:srgbClr val="000000"/>
                          </a:solidFill>
                          <a:effectLst/>
                          <a:latin typeface="Arial"/>
                          <a:ea typeface="Batang"/>
                          <a:cs typeface="Arial"/>
                        </a:rPr>
                        <a:t>Notes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504980">
                <a:tc>
                  <a:txBody>
                    <a:bodyPr/>
                    <a:lstStyle/>
                    <a:p>
                      <a:pPr algn="l">
                        <a:spcAft>
                          <a:spcPts val="0"/>
                        </a:spcAft>
                      </a:pPr>
                      <a:r>
                        <a:rPr lang="en-GB" sz="1600" dirty="0" smtClean="0">
                          <a:effectLst/>
                          <a:latin typeface="Arial"/>
                          <a:ea typeface="Times New Roman"/>
                          <a:cs typeface="Times New Roman"/>
                        </a:rPr>
                        <a:t>CP-16</a:t>
                      </a:r>
                      <a:r>
                        <a:rPr lang="en-GB" sz="1600" kern="1200" dirty="0" smtClean="0">
                          <a:solidFill>
                            <a:schemeClr val="tx1"/>
                          </a:solidFill>
                          <a:effectLst/>
                          <a:latin typeface="Arial"/>
                          <a:ea typeface="Times New Roman"/>
                          <a:cs typeface="Times New Roman"/>
                        </a:rPr>
                        <a:t>0242</a:t>
                      </a:r>
                      <a:endParaRPr lang="en-GB" sz="1600" kern="1200" dirty="0">
                        <a:solidFill>
                          <a:schemeClr val="tx1"/>
                        </a:solidFill>
                        <a:effectLst/>
                        <a:latin typeface="Arial"/>
                        <a:ea typeface="Times New Roman"/>
                        <a:cs typeface="Times New Roman"/>
                      </a:endParaRPr>
                    </a:p>
                  </a:txBody>
                  <a:tcPr marL="56810" marR="568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600" dirty="0">
                          <a:solidFill>
                            <a:srgbClr val="000000"/>
                          </a:solidFill>
                          <a:effectLst/>
                          <a:latin typeface="Arial"/>
                          <a:ea typeface="Batang"/>
                          <a:cs typeface="Arial"/>
                        </a:rPr>
                        <a:t>3GPP TR </a:t>
                      </a:r>
                      <a:r>
                        <a:rPr lang="en-GB" sz="1600" dirty="0" smtClean="0">
                          <a:solidFill>
                            <a:srgbClr val="000000"/>
                          </a:solidFill>
                          <a:effectLst/>
                          <a:latin typeface="Arial"/>
                          <a:ea typeface="Batang"/>
                          <a:cs typeface="Arial"/>
                        </a:rPr>
                        <a:t>29.810 v1.0.0 Feasibility </a:t>
                      </a:r>
                      <a:r>
                        <a:rPr lang="en-US" sz="1600" dirty="0" smtClean="0">
                          <a:solidFill>
                            <a:srgbClr val="000000"/>
                          </a:solidFill>
                          <a:effectLst/>
                          <a:latin typeface="Arial"/>
                          <a:ea typeface="Batang"/>
                          <a:cs typeface="Arial"/>
                        </a:rPr>
                        <a:t>Study on Diameter Load Control Mechanisms</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600" dirty="0" smtClean="0">
                          <a:solidFill>
                            <a:srgbClr val="000000"/>
                          </a:solidFill>
                          <a:effectLst/>
                          <a:latin typeface="Arial"/>
                          <a:ea typeface="Batang"/>
                          <a:cs typeface="Arial"/>
                        </a:rPr>
                        <a:t>CT4 </a:t>
                      </a:r>
                      <a:r>
                        <a:rPr lang="en-GB" sz="1800" kern="1200" dirty="0" smtClean="0">
                          <a:solidFill>
                            <a:schemeClr val="tx1"/>
                          </a:solidFill>
                          <a:latin typeface="+mn-lt"/>
                          <a:ea typeface="+mn-ea"/>
                          <a:cs typeface="+mn-cs"/>
                        </a:rPr>
                        <a:t>Ulrich Wiehe</a:t>
                      </a:r>
                      <a:r>
                        <a:rPr lang="en-GB" sz="1800" kern="1200" baseline="0" dirty="0" smtClean="0">
                          <a:solidFill>
                            <a:schemeClr val="tx1"/>
                          </a:solidFill>
                          <a:latin typeface="+mn-lt"/>
                          <a:ea typeface="+mn-ea"/>
                          <a:cs typeface="+mn-cs"/>
                        </a:rPr>
                        <a:t> </a:t>
                      </a:r>
                      <a:r>
                        <a:rPr lang="en-GB" sz="1800" kern="1200" dirty="0" smtClean="0">
                          <a:solidFill>
                            <a:schemeClr val="tx1"/>
                          </a:solidFill>
                          <a:latin typeface="+mn-lt"/>
                          <a:ea typeface="+mn-ea"/>
                          <a:cs typeface="+mn-cs"/>
                        </a:rPr>
                        <a:t> (Nokia)</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spcAft>
                          <a:spcPts val="0"/>
                        </a:spcAft>
                      </a:pPr>
                      <a:r>
                        <a:rPr lang="en-GB" sz="1600" kern="1200" dirty="0" smtClean="0">
                          <a:solidFill>
                            <a:srgbClr val="000000"/>
                          </a:solidFill>
                          <a:effectLst/>
                          <a:latin typeface="Arial"/>
                          <a:ea typeface="Batang"/>
                          <a:cs typeface="Arial"/>
                        </a:rPr>
                        <a:t>WI </a:t>
                      </a:r>
                      <a:r>
                        <a:rPr lang="en-GB" sz="1600" kern="1200" dirty="0" err="1" smtClean="0">
                          <a:solidFill>
                            <a:srgbClr val="000000"/>
                          </a:solidFill>
                          <a:effectLst/>
                          <a:latin typeface="Arial"/>
                          <a:ea typeface="Batang"/>
                          <a:cs typeface="Arial"/>
                        </a:rPr>
                        <a:t>FS_DLoCMe</a:t>
                      </a:r>
                      <a:endParaRPr lang="en-GB" sz="1600" kern="1200" dirty="0">
                        <a:solidFill>
                          <a:srgbClr val="000000"/>
                        </a:solidFill>
                        <a:effectLst/>
                        <a:latin typeface="Arial"/>
                        <a:ea typeface="Batang"/>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de-DE" altLang="de-DE" dirty="0" smtClean="0">
                <a:latin typeface="Arial" charset="0"/>
                <a:cs typeface="Arial" charset="0"/>
              </a:rPr>
              <a:t>CT4 Summary f</a:t>
            </a:r>
            <a:r>
              <a:rPr lang="en-US" altLang="de-DE" dirty="0" smtClean="0">
                <a:latin typeface="Arial" charset="0"/>
                <a:cs typeface="Arial" charset="0"/>
              </a:rPr>
              <a:t>or CT Plenary </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590675"/>
            <a:ext cx="8686800" cy="4905127"/>
          </a:xfr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The focus </a:t>
            </a:r>
            <a:r>
              <a:rPr lang="en-GB" sz="2000" dirty="0">
                <a:latin typeface="Arial" pitchFamily="34" charset="0"/>
                <a:cs typeface="Arial" pitchFamily="34" charset="0"/>
              </a:rPr>
              <a:t>of the meeting was on completion of CIoT (Rel-13).</a:t>
            </a:r>
          </a:p>
          <a:p>
            <a:pPr lvl="0"/>
            <a:r>
              <a:rPr lang="en-GB" sz="2000" dirty="0">
                <a:latin typeface="Arial" pitchFamily="34" charset="0"/>
                <a:cs typeface="Arial" pitchFamily="34" charset="0"/>
              </a:rPr>
              <a:t>CT4 made a fond farewell to Jean-Jacques (former ALU), who is leaving the group, for his important and excellent contribution to 3GPP since 2008. We wish good luck to Jean-Jacques</a:t>
            </a:r>
            <a:r>
              <a:rPr lang="en-GB" sz="2000" dirty="0" smtClean="0">
                <a:latin typeface="Arial" pitchFamily="34" charset="0"/>
                <a:cs typeface="Arial" pitchFamily="34" charset="0"/>
              </a:rPr>
              <a:t>.</a:t>
            </a:r>
          </a:p>
          <a:p>
            <a:pPr lvl="0"/>
            <a:r>
              <a:rPr lang="en-GB" sz="2000" dirty="0" smtClean="0">
                <a:latin typeface="Arial" pitchFamily="34" charset="0"/>
                <a:cs typeface="Arial" pitchFamily="34" charset="0"/>
              </a:rPr>
              <a:t>Nigel Berry (Nokia) is coming to the end of his 2</a:t>
            </a:r>
            <a:r>
              <a:rPr lang="en-GB" sz="2000" baseline="30000" dirty="0" smtClean="0">
                <a:latin typeface="Arial" pitchFamily="34" charset="0"/>
                <a:cs typeface="Arial" pitchFamily="34" charset="0"/>
              </a:rPr>
              <a:t>nd</a:t>
            </a:r>
            <a:r>
              <a:rPr lang="en-GB" sz="2000" dirty="0" smtClean="0">
                <a:latin typeface="Arial" pitchFamily="34" charset="0"/>
                <a:cs typeface="Arial" pitchFamily="34" charset="0"/>
              </a:rPr>
              <a:t> term of CT4 chairmanship. Elections will take place at the next CT4 meeting for the CT4 Chair and one CT4 Vice-Chair positions. Lionel </a:t>
            </a:r>
            <a:r>
              <a:rPr lang="en-GB" sz="2000" dirty="0" err="1" smtClean="0">
                <a:latin typeface="Arial" pitchFamily="34" charset="0"/>
                <a:cs typeface="Arial" pitchFamily="34" charset="0"/>
              </a:rPr>
              <a:t>Morand</a:t>
            </a:r>
            <a:r>
              <a:rPr lang="en-GB" sz="2000" dirty="0" smtClean="0">
                <a:latin typeface="Arial" pitchFamily="34" charset="0"/>
                <a:cs typeface="Arial" pitchFamily="34" charset="0"/>
              </a:rPr>
              <a:t> (Orange) announced that he would stand for the CT4 Chair election.</a:t>
            </a:r>
            <a:endParaRPr lang="en-GB" sz="2000" dirty="0">
              <a:latin typeface="Arial" pitchFamily="34" charset="0"/>
              <a:cs typeface="Arial" pitchFamily="34" charset="0"/>
            </a:endParaRPr>
          </a:p>
          <a:p>
            <a:pPr lvl="0"/>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2134094711"/>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a:latin typeface="Arial" charset="0"/>
                <a:cs typeface="Arial" charset="0"/>
              </a:rPr>
              <a:t>CT </a:t>
            </a:r>
            <a:r>
              <a:rPr lang="en-US" altLang="de-DE" dirty="0" smtClean="0">
                <a:latin typeface="Arial" charset="0"/>
                <a:cs typeface="Arial" charset="0"/>
              </a:rPr>
              <a:t>Plenary Decisions </a:t>
            </a:r>
            <a:r>
              <a:rPr lang="de-DE" altLang="de-DE" dirty="0">
                <a:latin typeface="Arial" charset="0"/>
                <a:cs typeface="Arial" charset="0"/>
              </a:rPr>
              <a:t>f</a:t>
            </a:r>
            <a:r>
              <a:rPr lang="en-US" altLang="de-DE" dirty="0" smtClean="0">
                <a:latin typeface="Arial" charset="0"/>
                <a:cs typeface="Arial" charset="0"/>
              </a:rPr>
              <a:t>or </a:t>
            </a:r>
            <a:r>
              <a:rPr lang="de-DE" altLang="de-DE" dirty="0" smtClean="0">
                <a:latin typeface="Arial" charset="0"/>
                <a:cs typeface="Arial" charset="0"/>
              </a:rPr>
              <a:t>CT4</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One </a:t>
            </a:r>
            <a:r>
              <a:rPr lang="en-GB" sz="2000" dirty="0" smtClean="0">
                <a:latin typeface="Arial" pitchFamily="34" charset="0"/>
                <a:cs typeface="Arial" pitchFamily="34" charset="0"/>
              </a:rPr>
              <a:t>CR was agreed in CT4 but after further analysis of the RRC cause “MO Exception Data” handling some companies found that it was not totally compliant to the resultant stage 2 agreed during the same week as the CT4 meeting. See the discussion paper in CP-160360.</a:t>
            </a:r>
          </a:p>
          <a:p>
            <a:pPr lvl="0"/>
            <a:r>
              <a:rPr lang="en-GB" sz="2000" dirty="0" smtClean="0">
                <a:latin typeface="Arial" pitchFamily="34" charset="0"/>
                <a:cs typeface="Arial" pitchFamily="34" charset="0"/>
              </a:rPr>
              <a:t>The CT4 Terms of Reference </a:t>
            </a:r>
            <a:r>
              <a:rPr lang="en-GB" sz="2000" dirty="0" smtClean="0">
                <a:latin typeface="Arial" pitchFamily="34" charset="0"/>
                <a:cs typeface="Arial" pitchFamily="34" charset="0"/>
              </a:rPr>
              <a:t>have been updated and agreed by CT4 so are presented here for approval by CT Plenary in CP-160210.</a:t>
            </a:r>
            <a:endParaRPr lang="en-GB" sz="1800" i="1" dirty="0">
              <a:solidFill>
                <a:srgbClr val="FF0000"/>
              </a:solidFill>
            </a:endParaRPr>
          </a:p>
        </p:txBody>
      </p:sp>
    </p:spTree>
    <p:extLst>
      <p:ext uri="{BB962C8B-B14F-4D97-AF65-F5344CB8AC3E}">
        <p14:creationId xmlns="" xmlns:p14="http://schemas.microsoft.com/office/powerpoint/2010/main" val="1076316080"/>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274639"/>
            <a:ext cx="6834188" cy="639762"/>
          </a:xfrm>
        </p:spPr>
        <p:txBody>
          <a:bodyPr/>
          <a:lstStyle/>
          <a:p>
            <a:r>
              <a:rPr lang="en-GB" dirty="0" smtClean="0">
                <a:latin typeface="Arial" charset="0"/>
              </a:rPr>
              <a:t>Incoming liaisons to CT plenary</a:t>
            </a:r>
            <a:endParaRPr lang="en-GB" dirty="0" smtClean="0"/>
          </a:p>
        </p:txBody>
      </p:sp>
      <p:sp>
        <p:nvSpPr>
          <p:cNvPr id="27651" name="Slide Number Placeholder 3"/>
          <p:cNvSpPr>
            <a:spLocks noGrp="1"/>
          </p:cNvSpPr>
          <p:nvPr>
            <p:ph type="sldNum" sz="quarter" idx="10"/>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EF7B0EA8-6FDB-4673-AC15-7684ACE5070E}" type="slidenum">
              <a:rPr lang="en-GB" sz="1100" smtClean="0">
                <a:solidFill>
                  <a:schemeClr val="bg1"/>
                </a:solidFill>
              </a:rPr>
              <a:pPr/>
              <a:t>13</a:t>
            </a:fld>
            <a:endParaRPr lang="en-GB" sz="1100" smtClean="0">
              <a:solidFill>
                <a:schemeClr val="bg1"/>
              </a:solidFill>
            </a:endParaRPr>
          </a:p>
        </p:txBody>
      </p:sp>
      <p:sp>
        <p:nvSpPr>
          <p:cNvPr id="5" name="Rectangle 4"/>
          <p:cNvSpPr/>
          <p:nvPr/>
        </p:nvSpPr>
        <p:spPr>
          <a:xfrm>
            <a:off x="332509" y="1255760"/>
            <a:ext cx="8455231" cy="400110"/>
          </a:xfrm>
          <a:prstGeom prst="rect">
            <a:avLst/>
          </a:prstGeom>
          <a:noFill/>
          <a:ln>
            <a:noFill/>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p>
            <a:pPr>
              <a:spcBef>
                <a:spcPct val="20000"/>
              </a:spcBef>
              <a:buFontTx/>
              <a:buBlip>
                <a:blip r:embed="rId2"/>
              </a:buBlip>
              <a:defRPr/>
            </a:pPr>
            <a:r>
              <a:rPr lang="en-GB" sz="2000" dirty="0" smtClean="0">
                <a:latin typeface="Arial" pitchFamily="34" charset="0"/>
                <a:ea typeface="ＭＳ Ｐゴシック" pitchFamily="34" charset="-128"/>
                <a:cs typeface="Arial" pitchFamily="34" charset="0"/>
              </a:rPr>
              <a:t> None of any interest.</a:t>
            </a:r>
            <a:endParaRPr lang="en-GB" sz="2000" dirty="0">
              <a:latin typeface="Arial" pitchFamily="34" charset="0"/>
              <a:ea typeface="ＭＳ Ｐゴシック" pitchFamily="34" charset="-128"/>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9" name="Table 8"/>
          <p:cNvGraphicFramePr>
            <a:graphicFrameLocks noGrp="1"/>
          </p:cNvGraphicFramePr>
          <p:nvPr/>
        </p:nvGraphicFramePr>
        <p:xfrm>
          <a:off x="704850" y="1285873"/>
          <a:ext cx="8105774" cy="5082492"/>
        </p:xfrm>
        <a:graphic>
          <a:graphicData uri="http://schemas.openxmlformats.org/drawingml/2006/table">
            <a:tbl>
              <a:tblPr/>
              <a:tblGrid>
                <a:gridCol w="796839"/>
                <a:gridCol w="3609566"/>
                <a:gridCol w="570320"/>
                <a:gridCol w="475154"/>
                <a:gridCol w="381999"/>
                <a:gridCol w="1135948"/>
                <a:gridCol w="1135948"/>
              </a:tblGrid>
              <a:tr h="154484">
                <a:tc>
                  <a:txBody>
                    <a:bodyPr/>
                    <a:lstStyle/>
                    <a:p>
                      <a:pPr algn="ctr">
                        <a:lnSpc>
                          <a:spcPct val="107000"/>
                        </a:lnSpc>
                        <a:spcAft>
                          <a:spcPts val="0"/>
                        </a:spcAft>
                      </a:pPr>
                      <a:r>
                        <a:rPr lang="en-GB" sz="900" b="1">
                          <a:latin typeface="Arial"/>
                          <a:ea typeface="Times New Roman"/>
                        </a:rPr>
                        <a:t>TD#</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Title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TS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CR</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Rev</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Rel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c>
                  <a:txBody>
                    <a:bodyPr/>
                    <a:lstStyle/>
                    <a:p>
                      <a:pPr algn="ctr">
                        <a:lnSpc>
                          <a:spcPct val="107000"/>
                        </a:lnSpc>
                        <a:spcAft>
                          <a:spcPts val="0"/>
                        </a:spcAft>
                      </a:pPr>
                      <a:r>
                        <a:rPr lang="en-GB" sz="900" b="1">
                          <a:latin typeface="Arial"/>
                          <a:ea typeface="Times New Roman"/>
                        </a:rPr>
                        <a:t>Other Aff Specs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3F3F3"/>
                    </a:solidFill>
                  </a:tcPr>
                </a:tc>
              </a:tr>
              <a:tr h="154484">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Behaviours upon receipt of unknown NIDD (SGSN case)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23.007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0341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23.682-0170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Support for Non-IP PDP types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29.002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1216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r>
                        <a:rPr lang="en-GB" sz="900" b="1">
                          <a:latin typeface="Arial"/>
                          <a:ea typeface="Times New Roman"/>
                        </a:rPr>
                        <a:t>, 29.060-1035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Protocol Change for introducing new non-IP PDN Type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29.060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1035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Transfer of non-IP PDN during Inter-SGSN RAU and PS HO Procedure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29.060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1036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r>
                        <a:rPr lang="en-GB" sz="900" b="1">
                          <a:latin typeface="Arial"/>
                          <a:ea typeface="Times New Roman"/>
                        </a:rPr>
                        <a:t>, 23.682-0170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Support for Non-IP PDP types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0640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r>
                        <a:rPr lang="en-GB" sz="900" b="1">
                          <a:latin typeface="Arial"/>
                          <a:ea typeface="Times New Roman"/>
                        </a:rPr>
                        <a:t>, 29.060-1035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GTPv2 impact for NonIP-GPRS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1736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23.060-2000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CP-160218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Adding eNB change reporting in Location Change Reporting</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1681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23.203-0999 </a:t>
                      </a:r>
                      <a:r>
                        <a:rPr lang="en-GB" sz="900" b="1">
                          <a:solidFill>
                            <a:srgbClr val="FF0000"/>
                          </a:solidFill>
                          <a:latin typeface="Arial"/>
                          <a:ea typeface="Times New Roman"/>
                        </a:rPr>
                        <a:t>(SA2)</a:t>
                      </a:r>
                      <a:r>
                        <a:rPr lang="en-GB" sz="900" b="1">
                          <a:latin typeface="Arial"/>
                          <a:ea typeface="Times New Roman"/>
                        </a:rPr>
                        <a:t>, 23.401-2904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Serving PLMN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23.008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0499</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r>
                        <a:rPr lang="en-GB" sz="900" b="1">
                          <a:latin typeface="Arial"/>
                          <a:ea typeface="Times New Roman"/>
                        </a:rPr>
                        <a:t>.</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APN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23.008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0500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Serving PLMN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29.128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0012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MT Non-IP Data Delivery for UEs using a power saving function</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29.128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0014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23.682-0171 </a:t>
                      </a:r>
                      <a:r>
                        <a:rPr lang="en-GB" sz="900" b="1">
                          <a:solidFill>
                            <a:srgbClr val="FF0000"/>
                          </a:solidFill>
                          <a:latin typeface="Arial"/>
                          <a:ea typeface="Times New Roman"/>
                        </a:rPr>
                        <a:t>(SA2)</a:t>
                      </a:r>
                      <a:r>
                        <a:rPr lang="en-GB" sz="900" b="1">
                          <a:latin typeface="Arial"/>
                          <a:ea typeface="Times New Roman"/>
                        </a:rPr>
                        <a:t>, 29.128-0005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3451">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Support for APN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29.128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0016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r>
                        <a:rPr lang="en-GB" sz="900" b="1">
                          <a:latin typeface="Arial"/>
                          <a:ea typeface="Times New Roman"/>
                        </a:rPr>
                        <a:t>, 23.682-0172 </a:t>
                      </a:r>
                      <a:r>
                        <a:rPr lang="en-GB" sz="900" b="1">
                          <a:solidFill>
                            <a:srgbClr val="FF0000"/>
                          </a:solidFill>
                          <a:latin typeface="Arial"/>
                          <a:ea typeface="Times New Roman"/>
                        </a:rPr>
                        <a:t>(SA2)</a:t>
                      </a:r>
                      <a:r>
                        <a:rPr lang="en-GB" sz="900" b="1">
                          <a:latin typeface="Arial"/>
                          <a:ea typeface="Times New Roman"/>
                        </a:rPr>
                        <a:t>, 24.008-2415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Charging Characteristics</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29.128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0017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32.298-0588 </a:t>
                      </a:r>
                      <a:r>
                        <a:rPr lang="en-GB" sz="900" b="1">
                          <a:solidFill>
                            <a:srgbClr val="FF0000"/>
                          </a:solidFill>
                          <a:latin typeface="Arial"/>
                          <a:ea typeface="Times New Roman"/>
                        </a:rPr>
                        <a:t>(SA5)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Transfer of Header Compresson Configuration during inter-MME Handover</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1726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23.401-3022 </a:t>
                      </a:r>
                      <a:r>
                        <a:rPr lang="en-GB" sz="900" b="1">
                          <a:solidFill>
                            <a:srgbClr val="FF0000"/>
                          </a:solidFill>
                          <a:latin typeface="Arial"/>
                          <a:ea typeface="Times New Roman"/>
                        </a:rPr>
                        <a:t>(SA2)</a:t>
                      </a:r>
                      <a:r>
                        <a:rPr lang="en-GB" sz="900" b="1">
                          <a:latin typeface="Arial"/>
                          <a:ea typeface="Times New Roman"/>
                        </a:rPr>
                        <a:t>, 29.274-1708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Simultaneous support for CP and UP optimisation</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1734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23.401-2995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GTPv2 Impact on Serving PLMN Rate Control</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1739</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23.401-2999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Handling of Exception Reports in the Core Network</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1743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23.401-3051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CP-160228</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NIDD authorisation update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29.336</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0050</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7</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23.682-0169 </a:t>
                      </a:r>
                      <a:r>
                        <a:rPr lang="en-GB" sz="900" b="1">
                          <a:solidFill>
                            <a:srgbClr val="FF0000"/>
                          </a:solidFill>
                          <a:latin typeface="Arial"/>
                          <a:ea typeface="Times New Roman"/>
                        </a:rPr>
                        <a:t>(SA2)</a:t>
                      </a:r>
                      <a:r>
                        <a:rPr lang="en-GB" sz="900" b="1">
                          <a:latin typeface="Arial"/>
                          <a:ea typeface="Times New Roman"/>
                        </a:rPr>
                        <a:t>; 23.682-0174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C4-163295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NBIFOM support indication during inter-PLMN mobility</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1729</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23.161-0021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967">
                <a:tc>
                  <a:txBody>
                    <a:bodyPr/>
                    <a:lstStyle/>
                    <a:p>
                      <a:pPr>
                        <a:lnSpc>
                          <a:spcPct val="107000"/>
                        </a:lnSpc>
                        <a:spcAft>
                          <a:spcPts val="0"/>
                        </a:spcAft>
                      </a:pPr>
                      <a:r>
                        <a:rPr lang="en-GB" sz="900" b="1">
                          <a:latin typeface="Arial"/>
                          <a:ea typeface="Times New Roman"/>
                        </a:rPr>
                        <a:t>C4-163179</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Cause value "Multiple accesses to a PDN connection not allowed" in NW-initiated PDN disconnection procedure</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29.274</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1741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23.161-0021 </a:t>
                      </a:r>
                      <a:r>
                        <a:rPr lang="en-GB" sz="900" b="1">
                          <a:solidFill>
                            <a:srgbClr val="FF0000"/>
                          </a:solidFill>
                          <a:latin typeface="Arial"/>
                          <a:ea typeface="Times New Roman"/>
                        </a:rPr>
                        <a:t>(SA2)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4484">
                <a:tc>
                  <a:txBody>
                    <a:bodyPr/>
                    <a:lstStyle/>
                    <a:p>
                      <a:pPr>
                        <a:lnSpc>
                          <a:spcPct val="107000"/>
                        </a:lnSpc>
                        <a:spcAft>
                          <a:spcPts val="0"/>
                        </a:spcAft>
                      </a:pPr>
                      <a:r>
                        <a:rPr lang="en-GB" sz="900" b="1">
                          <a:latin typeface="Arial"/>
                          <a:ea typeface="Times New Roman"/>
                        </a:rPr>
                        <a:t>CP-160232</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Clarification of local PLMN usage in direct discovery authorization</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29.345</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0043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1</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a:latin typeface="Arial"/>
                          <a:ea typeface="Times New Roman"/>
                        </a:rPr>
                        <a:t>Rel-13</a:t>
                      </a:r>
                      <a:endParaRPr lang="en-GB" sz="900" b="1">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900" b="1" dirty="0">
                          <a:latin typeface="Arial"/>
                          <a:ea typeface="Times New Roman"/>
                        </a:rPr>
                        <a:t>23.303-0312 </a:t>
                      </a:r>
                      <a:r>
                        <a:rPr lang="en-GB" sz="900" b="1" dirty="0">
                          <a:solidFill>
                            <a:srgbClr val="FF0000"/>
                          </a:solidFill>
                          <a:latin typeface="Arial"/>
                          <a:ea typeface="Times New Roman"/>
                        </a:rPr>
                        <a:t>(SA2)</a:t>
                      </a:r>
                      <a:endParaRPr lang="en-GB" sz="900" b="1" dirty="0">
                        <a:latin typeface="Times New Roman"/>
                        <a:ea typeface="Times New Roman"/>
                      </a:endParaRPr>
                    </a:p>
                  </a:txBody>
                  <a:tcPr marL="54388" marR="5438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514350" y="381000"/>
            <a:ext cx="6848475" cy="762000"/>
          </a:xfrm>
        </p:spPr>
        <p:txBody>
          <a:bodyPr/>
          <a:lstStyle/>
          <a:p>
            <a:r>
              <a:rPr lang="en-GB" dirty="0" smtClean="0">
                <a:latin typeface="Arial" pitchFamily="34" charset="0"/>
                <a:cs typeface="Arial" pitchFamily="34" charset="0"/>
              </a:rPr>
              <a:t>CRs to CT Plenary</a:t>
            </a:r>
            <a:endParaRPr lang="en-US" altLang="de-DE" dirty="0" smtClean="0">
              <a:latin typeface="Arial" pitchFamily="34" charset="0"/>
              <a:cs typeface="Arial" pitchFamily="34" charset="0"/>
            </a:endParaRPr>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latin typeface="Arial" pitchFamily="34" charset="0"/>
                <a:cs typeface="Arial" pitchFamily="34" charset="0"/>
              </a:rPr>
              <a:t>CRs agreed at:	CT4#72bis</a:t>
            </a:r>
            <a:r>
              <a:rPr lang="en-US" sz="2400" dirty="0">
                <a:latin typeface="Arial" pitchFamily="34" charset="0"/>
                <a:cs typeface="Arial" pitchFamily="34" charset="0"/>
              </a:rPr>
              <a:t>	 </a:t>
            </a:r>
            <a:r>
              <a:rPr lang="en-US" sz="2400" dirty="0" smtClean="0">
                <a:latin typeface="Arial" pitchFamily="34" charset="0"/>
                <a:cs typeface="Arial" pitchFamily="34" charset="0"/>
              </a:rPr>
              <a:t>CT4#73</a:t>
            </a:r>
            <a:r>
              <a:rPr lang="en-US" sz="2400" dirty="0">
                <a:latin typeface="Arial" pitchFamily="34" charset="0"/>
                <a:cs typeface="Arial" pitchFamily="34" charset="0"/>
              </a:rPr>
              <a:t>	 </a:t>
            </a:r>
            <a:r>
              <a:rPr lang="en-US" sz="2400" dirty="0" smtClean="0">
                <a:latin typeface="Arial" pitchFamily="34" charset="0"/>
                <a:cs typeface="Arial" pitchFamily="34" charset="0"/>
              </a:rPr>
              <a:t>	  		</a:t>
            </a:r>
            <a:endParaRPr lang="en-US" sz="2000" dirty="0" smtClean="0">
              <a:latin typeface="Arial" pitchFamily="34" charset="0"/>
              <a:cs typeface="Arial" pitchFamily="34" charset="0"/>
            </a:endParaRPr>
          </a:p>
          <a:p>
            <a:pPr lvl="1">
              <a:lnSpc>
                <a:spcPct val="80000"/>
              </a:lnSpc>
            </a:pPr>
            <a:r>
              <a:rPr lang="en-US" sz="2000" dirty="0" smtClean="0">
                <a:latin typeface="Arial" pitchFamily="34" charset="0"/>
                <a:cs typeface="Arial" pitchFamily="34" charset="0"/>
              </a:rPr>
              <a:t>Rel-8	=</a:t>
            </a:r>
            <a:r>
              <a:rPr lang="en-US" sz="2000" dirty="0">
                <a:latin typeface="Arial" pitchFamily="34" charset="0"/>
                <a:cs typeface="Arial" pitchFamily="34" charset="0"/>
              </a:rPr>
              <a:t>	</a:t>
            </a:r>
            <a:r>
              <a:rPr lang="en-US" sz="2000" dirty="0" smtClean="0">
                <a:latin typeface="Arial" pitchFamily="34" charset="0"/>
                <a:cs typeface="Arial" pitchFamily="34" charset="0"/>
              </a:rPr>
              <a:t>0		0			</a:t>
            </a:r>
          </a:p>
          <a:p>
            <a:pPr lvl="1">
              <a:lnSpc>
                <a:spcPct val="80000"/>
              </a:lnSpc>
            </a:pPr>
            <a:r>
              <a:rPr lang="en-GB" sz="2000" dirty="0" smtClean="0">
                <a:latin typeface="Arial" pitchFamily="34" charset="0"/>
                <a:cs typeface="Arial" pitchFamily="34" charset="0"/>
              </a:rPr>
              <a:t>Rel-9	=	1		0		</a:t>
            </a:r>
          </a:p>
          <a:p>
            <a:pPr lvl="1">
              <a:lnSpc>
                <a:spcPct val="80000"/>
              </a:lnSpc>
            </a:pPr>
            <a:r>
              <a:rPr lang="en-GB" sz="2000" dirty="0" smtClean="0">
                <a:latin typeface="Arial" pitchFamily="34" charset="0"/>
                <a:cs typeface="Arial" pitchFamily="34" charset="0"/>
              </a:rPr>
              <a:t>Rel-10	=	0		0		</a:t>
            </a:r>
          </a:p>
          <a:p>
            <a:pPr lvl="1">
              <a:lnSpc>
                <a:spcPct val="80000"/>
              </a:lnSpc>
            </a:pPr>
            <a:r>
              <a:rPr lang="en-GB" sz="2000" dirty="0" smtClean="0">
                <a:latin typeface="Arial" pitchFamily="34" charset="0"/>
                <a:cs typeface="Arial" pitchFamily="34" charset="0"/>
              </a:rPr>
              <a:t>Rel-11	=	1		1		</a:t>
            </a:r>
          </a:p>
          <a:p>
            <a:pPr lvl="1">
              <a:lnSpc>
                <a:spcPct val="80000"/>
              </a:lnSpc>
            </a:pPr>
            <a:r>
              <a:rPr lang="en-GB" sz="2000" dirty="0" smtClean="0">
                <a:latin typeface="Arial" pitchFamily="34" charset="0"/>
                <a:cs typeface="Arial" pitchFamily="34" charset="0"/>
              </a:rPr>
              <a:t>Rel-12	=	1		3			</a:t>
            </a:r>
          </a:p>
          <a:p>
            <a:pPr lvl="1">
              <a:lnSpc>
                <a:spcPct val="80000"/>
              </a:lnSpc>
            </a:pPr>
            <a:r>
              <a:rPr lang="en-GB" sz="2000" dirty="0" smtClean="0">
                <a:latin typeface="Arial" pitchFamily="34" charset="0"/>
                <a:cs typeface="Arial" pitchFamily="34" charset="0"/>
              </a:rPr>
              <a:t>Rel-13	=	67		64	</a:t>
            </a:r>
            <a:endParaRPr lang="en-US"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Rel-14</a:t>
            </a:r>
            <a:r>
              <a:rPr lang="en-GB" sz="2000" dirty="0">
                <a:latin typeface="Arial" pitchFamily="34" charset="0"/>
                <a:cs typeface="Arial" pitchFamily="34" charset="0"/>
              </a:rPr>
              <a:t>	=	</a:t>
            </a:r>
            <a:r>
              <a:rPr lang="en-GB" sz="2000" dirty="0" smtClean="0">
                <a:latin typeface="Arial" pitchFamily="34" charset="0"/>
                <a:cs typeface="Arial" pitchFamily="34" charset="0"/>
              </a:rPr>
              <a:t>0		11</a:t>
            </a:r>
          </a:p>
          <a:p>
            <a:pPr lvl="1">
              <a:lnSpc>
                <a:spcPct val="80000"/>
              </a:lnSpc>
            </a:pPr>
            <a:endParaRPr lang="en-GB" sz="2000" dirty="0" smtClean="0">
              <a:latin typeface="Arial" pitchFamily="34" charset="0"/>
              <a:cs typeface="Arial" pitchFamily="34" charset="0"/>
            </a:endParaRPr>
          </a:p>
          <a:p>
            <a:pPr lvl="1">
              <a:lnSpc>
                <a:spcPct val="80000"/>
              </a:lnSpc>
            </a:pPr>
            <a:r>
              <a:rPr lang="en-GB" sz="2000" dirty="0" smtClean="0">
                <a:latin typeface="Arial" pitchFamily="34" charset="0"/>
                <a:cs typeface="Arial" pitchFamily="34" charset="0"/>
              </a:rPr>
              <a:t>No mirror CRs are included in these figures</a:t>
            </a:r>
          </a:p>
          <a:p>
            <a:pPr lvl="1">
              <a:lnSpc>
                <a:spcPct val="80000"/>
              </a:lnSpc>
            </a:pPr>
            <a:r>
              <a:rPr lang="en-GB" sz="2000" dirty="0" smtClean="0">
                <a:latin typeface="Arial" pitchFamily="34" charset="0"/>
                <a:cs typeface="Arial" pitchFamily="34" charset="0"/>
              </a:rPr>
              <a:t>Rel-8 to Rel-12 CRs are under FASMO acceptance, i.e. CRs that solve Frequent and Serious </a:t>
            </a:r>
            <a:r>
              <a:rPr lang="en-GB" sz="2000" dirty="0" err="1" smtClean="0">
                <a:latin typeface="Arial" pitchFamily="34" charset="0"/>
                <a:cs typeface="Arial" pitchFamily="34" charset="0"/>
              </a:rPr>
              <a:t>Mis</a:t>
            </a:r>
            <a:r>
              <a:rPr lang="en-GB" sz="2000" dirty="0" smtClean="0">
                <a:latin typeface="Arial" pitchFamily="34" charset="0"/>
                <a:cs typeface="Arial" pitchFamily="34" charset="0"/>
              </a:rPr>
              <a:t>-operation Only are accepted.</a:t>
            </a:r>
          </a:p>
          <a:p>
            <a:pPr>
              <a:lnSpc>
                <a:spcPct val="80000"/>
              </a:lnSpc>
            </a:pPr>
            <a:endParaRPr lang="en-US" altLang="de-DE" sz="2400" dirty="0" smtClean="0">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Rel-14 Overview</a:t>
            </a:r>
            <a:endParaRPr lang="en-GB" dirty="0" smtClean="0">
              <a:latin typeface="Arial" charset="0"/>
              <a:cs typeface="Arial" charset="0"/>
            </a:endParaRPr>
          </a:p>
        </p:txBody>
      </p:sp>
      <p:sp>
        <p:nvSpPr>
          <p:cNvPr id="39939" name="Rectangle 3"/>
          <p:cNvSpPr>
            <a:spLocks noGrp="1"/>
          </p:cNvSpPr>
          <p:nvPr>
            <p:ph type="body" idx="1"/>
          </p:nvPr>
        </p:nvSpPr>
        <p:spPr>
          <a:xfrm>
            <a:off x="392439" y="1514475"/>
            <a:ext cx="8567737" cy="4940088"/>
          </a:xfrm>
        </p:spPr>
        <p:txBody>
          <a:bodyPr/>
          <a:lstStyle/>
          <a:p>
            <a:pPr>
              <a:lnSpc>
                <a:spcPct val="80000"/>
              </a:lnSpc>
              <a:defRPr/>
            </a:pPr>
            <a:r>
              <a:rPr lang="en-GB" sz="2000" dirty="0" smtClean="0">
                <a:latin typeface="Arial" pitchFamily="34" charset="0"/>
                <a:cs typeface="Arial" pitchFamily="34" charset="0"/>
              </a:rPr>
              <a:t>6.1.2 SCC AS Restoration [SCCAS_RES]</a:t>
            </a:r>
          </a:p>
          <a:p>
            <a:pPr>
              <a:lnSpc>
                <a:spcPct val="80000"/>
              </a:lnSpc>
              <a:defRPr/>
            </a:pPr>
            <a:r>
              <a:rPr lang="en-GB" sz="2000" dirty="0" smtClean="0">
                <a:latin typeface="Arial" pitchFamily="34" charset="0"/>
                <a:cs typeface="Arial" pitchFamily="34" charset="0"/>
              </a:rPr>
              <a:t>As proposed by the conclusion of TR 29.812, the stage 2 description using the </a:t>
            </a:r>
            <a:r>
              <a:rPr lang="en-GB" sz="2000" dirty="0" err="1" smtClean="0">
                <a:latin typeface="Arial" pitchFamily="34" charset="0"/>
                <a:cs typeface="Arial" pitchFamily="34" charset="0"/>
              </a:rPr>
              <a:t>Sh</a:t>
            </a:r>
            <a:r>
              <a:rPr lang="en-GB" sz="2000" dirty="0" smtClean="0">
                <a:latin typeface="Arial" pitchFamily="34" charset="0"/>
                <a:cs typeface="Arial" pitchFamily="34" charset="0"/>
              </a:rPr>
              <a:t> repository data stored, updated and retrieved by the SCC AS in the HSS, was added to TS 23.380. The data is transparent to the HSS and no stage 3 format is standardized. See </a:t>
            </a:r>
            <a:r>
              <a:rPr lang="en-GB" sz="2000" u="sng" dirty="0" smtClean="0">
                <a:latin typeface="Arial" pitchFamily="34" charset="0"/>
                <a:cs typeface="Arial" pitchFamily="34" charset="0"/>
                <a:hlinkClick r:id="rId2"/>
              </a:rPr>
              <a:t>C4-163246</a:t>
            </a:r>
            <a:r>
              <a:rPr lang="en-GB" sz="2000" dirty="0" smtClean="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31814601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Rel-14 Overview</a:t>
            </a:r>
            <a:endParaRPr lang="en-GB" dirty="0" smtClean="0">
              <a:latin typeface="Arial" charset="0"/>
              <a:cs typeface="Arial" charset="0"/>
            </a:endParaRPr>
          </a:p>
        </p:txBody>
      </p:sp>
      <p:sp>
        <p:nvSpPr>
          <p:cNvPr id="39939" name="Rectangle 3"/>
          <p:cNvSpPr>
            <a:spLocks noGrp="1"/>
          </p:cNvSpPr>
          <p:nvPr>
            <p:ph type="body" idx="1"/>
          </p:nvPr>
        </p:nvSpPr>
        <p:spPr>
          <a:xfrm>
            <a:off x="392439" y="1466849"/>
            <a:ext cx="8567737" cy="4987713"/>
          </a:xfrm>
        </p:spPr>
        <p:txBody>
          <a:bodyPr/>
          <a:lstStyle/>
          <a:p>
            <a:pPr>
              <a:lnSpc>
                <a:spcPct val="80000"/>
              </a:lnSpc>
              <a:defRPr/>
            </a:pPr>
            <a:r>
              <a:rPr lang="en-GB" sz="2000" dirty="0" smtClean="0">
                <a:latin typeface="Arial" pitchFamily="34" charset="0"/>
                <a:cs typeface="Arial" pitchFamily="34" charset="0"/>
              </a:rPr>
              <a:t>6.2.1 Non-IP for Cellular Internet of Things for 2G/3G-GPRS [</a:t>
            </a:r>
            <a:r>
              <a:rPr lang="en-GB" sz="2000" dirty="0" err="1" smtClean="0">
                <a:latin typeface="Arial" pitchFamily="34" charset="0"/>
                <a:cs typeface="Arial" pitchFamily="34" charset="0"/>
              </a:rPr>
              <a:t>NonIP_GPRS</a:t>
            </a:r>
            <a:r>
              <a:rPr lang="en-GB" sz="2000" dirty="0" smtClean="0">
                <a:latin typeface="Arial" pitchFamily="34" charset="0"/>
                <a:cs typeface="Arial" pitchFamily="34" charset="0"/>
              </a:rPr>
              <a:t>-CT]</a:t>
            </a:r>
          </a:p>
          <a:p>
            <a:pPr>
              <a:lnSpc>
                <a:spcPct val="80000"/>
              </a:lnSpc>
              <a:defRPr/>
            </a:pPr>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Several CRs were agreed to provide support, for GERAN and UTRAN, of Non-IP PDN connections to an SCEF and PGW, like supported for WB-E-UTRAN and NB-</a:t>
            </a:r>
            <a:r>
              <a:rPr lang="en-GB" sz="2000" dirty="0" err="1" smtClean="0">
                <a:latin typeface="Arial" pitchFamily="34" charset="0"/>
                <a:cs typeface="Arial" pitchFamily="34" charset="0"/>
              </a:rPr>
              <a:t>IoT</a:t>
            </a:r>
            <a:r>
              <a:rPr lang="en-GB" sz="2000" dirty="0" smtClean="0">
                <a:latin typeface="Arial" pitchFamily="34" charset="0"/>
                <a:cs typeface="Arial" pitchFamily="34" charset="0"/>
              </a:rPr>
              <a:t> accesses in Rel-13. This includes protocol extensions to GTPv1/v2 and to the MAP </a:t>
            </a:r>
            <a:r>
              <a:rPr lang="en-GB" sz="2000" dirty="0" err="1" smtClean="0">
                <a:latin typeface="Arial" pitchFamily="34" charset="0"/>
                <a:cs typeface="Arial" pitchFamily="34" charset="0"/>
              </a:rPr>
              <a:t>Gr</a:t>
            </a:r>
            <a:r>
              <a:rPr lang="en-GB" sz="2000" dirty="0" smtClean="0">
                <a:latin typeface="Arial" pitchFamily="34" charset="0"/>
                <a:cs typeface="Arial" pitchFamily="34" charset="0"/>
              </a:rPr>
              <a:t> and Diameter </a:t>
            </a:r>
            <a:r>
              <a:rPr lang="en-GB" sz="2000" dirty="0" err="1" smtClean="0">
                <a:latin typeface="Arial" pitchFamily="34" charset="0"/>
                <a:cs typeface="Arial" pitchFamily="34" charset="0"/>
              </a:rPr>
              <a:t>Sd</a:t>
            </a:r>
            <a:r>
              <a:rPr lang="en-GB" sz="2000" dirty="0" smtClean="0">
                <a:latin typeface="Arial" pitchFamily="34" charset="0"/>
                <a:cs typeface="Arial" pitchFamily="34" charset="0"/>
              </a:rPr>
              <a:t> interfaces. The work is 65% complete and is expected to be finalized during CT4#74 (July). </a:t>
            </a:r>
          </a:p>
          <a:p>
            <a:pPr marL="0" indent="0">
              <a:lnSpc>
                <a:spcPct val="80000"/>
              </a:lnSpc>
              <a:buNone/>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31814601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Rel-14 Overview</a:t>
            </a:r>
            <a:endParaRPr lang="en-GB" dirty="0" smtClean="0">
              <a:latin typeface="Arial" charset="0"/>
              <a:cs typeface="Arial" charset="0"/>
            </a:endParaRPr>
          </a:p>
        </p:txBody>
      </p:sp>
      <p:sp>
        <p:nvSpPr>
          <p:cNvPr id="39939" name="Rectangle 3"/>
          <p:cNvSpPr>
            <a:spLocks noGrp="1"/>
          </p:cNvSpPr>
          <p:nvPr>
            <p:ph type="body" idx="1"/>
          </p:nvPr>
        </p:nvSpPr>
        <p:spPr>
          <a:xfrm>
            <a:off x="392439" y="1039415"/>
            <a:ext cx="8567737" cy="5415148"/>
          </a:xfrm>
        </p:spPr>
        <p:txBody>
          <a:bodyPr/>
          <a:lstStyle/>
          <a:p>
            <a:pPr>
              <a:lnSpc>
                <a:spcPct val="80000"/>
              </a:lnSpc>
              <a:defRPr/>
            </a:pPr>
            <a:r>
              <a:rPr lang="en-GB" sz="2000" dirty="0" smtClean="0">
                <a:latin typeface="Arial" pitchFamily="34" charset="0"/>
                <a:cs typeface="Arial" pitchFamily="34" charset="0"/>
              </a:rPr>
              <a:t>6.3.9 Shared Subscription Data Update [</a:t>
            </a:r>
            <a:r>
              <a:rPr lang="en-GB" sz="2000" dirty="0" err="1" smtClean="0">
                <a:latin typeface="Arial" pitchFamily="34" charset="0"/>
                <a:cs typeface="Arial" pitchFamily="34" charset="0"/>
              </a:rPr>
              <a:t>eSDU</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A first CR to TS 29.272 in </a:t>
            </a:r>
            <a:r>
              <a:rPr lang="en-GB" sz="2000" u="sng" dirty="0" smtClean="0">
                <a:latin typeface="Arial" pitchFamily="34" charset="0"/>
                <a:cs typeface="Arial" pitchFamily="34" charset="0"/>
                <a:hlinkClick r:id="rId2"/>
              </a:rPr>
              <a:t>C4-163247</a:t>
            </a:r>
            <a:r>
              <a:rPr lang="en-GB" sz="2000" dirty="0" smtClean="0">
                <a:latin typeface="Arial" pitchFamily="34" charset="0"/>
                <a:cs typeface="Arial" pitchFamily="34" charset="0"/>
              </a:rPr>
              <a:t> (and a corresponding CR to TS 29.230 in </a:t>
            </a:r>
            <a:r>
              <a:rPr lang="en-GB" sz="2000" u="sng" dirty="0" smtClean="0">
                <a:latin typeface="Arial" pitchFamily="34" charset="0"/>
                <a:cs typeface="Arial" pitchFamily="34" charset="0"/>
                <a:hlinkClick r:id="rId3"/>
              </a:rPr>
              <a:t>C4-163197</a:t>
            </a:r>
            <a:r>
              <a:rPr lang="en-GB" sz="2000" dirty="0" smtClean="0">
                <a:latin typeface="Arial" pitchFamily="34" charset="0"/>
                <a:cs typeface="Arial" pitchFamily="34" charset="0"/>
              </a:rPr>
              <a:t>) was agreed following the conclusion from TR 29.813 to extend the S6a-Reset message for shared subscription data update. There are, however, a few open issues covered by editor’s notes that need further study. These are </a:t>
            </a:r>
          </a:p>
          <a:p>
            <a:pPr lvl="1"/>
            <a:r>
              <a:rPr lang="en-GB" sz="2000" dirty="0" smtClean="0">
                <a:latin typeface="Arial" pitchFamily="34" charset="0"/>
                <a:cs typeface="Arial" pitchFamily="34" charset="0"/>
              </a:rPr>
              <a:t>Identify data that are not shareable;</a:t>
            </a:r>
          </a:p>
          <a:p>
            <a:pPr lvl="1"/>
            <a:r>
              <a:rPr lang="en-GB" sz="2000" dirty="0" smtClean="0">
                <a:latin typeface="Arial" pitchFamily="34" charset="0"/>
                <a:cs typeface="Arial" pitchFamily="34" charset="0"/>
              </a:rPr>
              <a:t>Detailed behaviour of the MME (e.g. plausibility checks on individual subscription data) when receiving a request for shared data update;</a:t>
            </a:r>
          </a:p>
          <a:p>
            <a:pPr lvl="1"/>
            <a:r>
              <a:rPr lang="en-GB" sz="2000" dirty="0" smtClean="0">
                <a:latin typeface="Arial" pitchFamily="34" charset="0"/>
                <a:cs typeface="Arial" pitchFamily="34" charset="0"/>
              </a:rPr>
              <a:t>Clarification of cases that could result in high processing/signalling load caused by shared data update.</a:t>
            </a:r>
          </a:p>
          <a:p>
            <a:pPr marL="0" indent="0">
              <a:lnSpc>
                <a:spcPct val="80000"/>
              </a:lnSpc>
              <a:buNone/>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31814601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Rel-14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Other Items</a:t>
            </a:r>
          </a:p>
          <a:p>
            <a:pPr>
              <a:lnSpc>
                <a:spcPct val="80000"/>
              </a:lnSpc>
              <a:defRPr/>
            </a:pPr>
            <a:endParaRPr lang="en-GB" sz="2000" dirty="0" smtClean="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A new (Macro) </a:t>
            </a:r>
            <a:r>
              <a:rPr lang="en-GB" sz="2000" dirty="0" err="1" smtClean="0">
                <a:latin typeface="Arial" pitchFamily="34" charset="0"/>
                <a:cs typeface="Arial" pitchFamily="34" charset="0"/>
              </a:rPr>
              <a:t>eNodeB</a:t>
            </a:r>
            <a:r>
              <a:rPr lang="en-GB" sz="2000" dirty="0" smtClean="0">
                <a:latin typeface="Arial" pitchFamily="34" charset="0"/>
                <a:cs typeface="Arial" pitchFamily="34" charset="0"/>
              </a:rPr>
              <a:t> granularity has been added for tracking and reporting change of user location over S11/S5/S8 to the PGW. </a:t>
            </a:r>
          </a:p>
          <a:p>
            <a:pPr lvl="0">
              <a:lnSpc>
                <a:spcPct val="80000"/>
              </a:lnSpc>
              <a:defRPr/>
            </a:pPr>
            <a:r>
              <a:rPr lang="en-GB" sz="2000" dirty="0" smtClean="0"/>
              <a:t>Diameter  – MSISDN removal from Subscription Profile: EPS subscriptions can be and can become MSISDN-less. S6a-DSR was extended to allow removal of the MSISDN; </a:t>
            </a:r>
            <a:r>
              <a:rPr lang="en-GB" sz="2000" u="sng" dirty="0" smtClean="0">
                <a:hlinkClick r:id="rId2"/>
              </a:rPr>
              <a:t>see C4-163201</a:t>
            </a:r>
            <a:r>
              <a:rPr lang="en-GB" sz="2000" dirty="0" smtClean="0"/>
              <a:t>.</a:t>
            </a:r>
            <a:endParaRPr lang="en-GB" sz="2000" dirty="0" smtClean="0">
              <a:latin typeface="Arial" pitchFamily="34" charset="0"/>
              <a:cs typeface="Arial" pitchFamily="34" charset="0"/>
            </a:endParaRPr>
          </a:p>
          <a:p>
            <a:pPr lvl="0">
              <a:lnSpc>
                <a:spcPct val="80000"/>
              </a:lnSpc>
              <a:defRPr/>
            </a:pPr>
            <a:endParaRPr lang="en-GB" sz="2000" dirty="0" smtClean="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Control and User Plane Separation of EPC nodes (CUPS): </a:t>
            </a:r>
          </a:p>
          <a:p>
            <a:pPr>
              <a:lnSpc>
                <a:spcPct val="80000"/>
              </a:lnSpc>
              <a:defRPr/>
            </a:pPr>
            <a:r>
              <a:rPr lang="en-GB" sz="2000" dirty="0" smtClean="0">
                <a:latin typeface="Arial" pitchFamily="34" charset="0"/>
                <a:cs typeface="Arial" pitchFamily="34" charset="0"/>
              </a:rPr>
              <a:t>A CT WID is expected at the next CT4 meeting (dependent on the progress of the SA2 study). It was agreed that CT4 should take the lead of this new WID and of the definition of the new </a:t>
            </a:r>
            <a:r>
              <a:rPr lang="en-GB" sz="2000" dirty="0" err="1" smtClean="0">
                <a:latin typeface="Arial" pitchFamily="34" charset="0"/>
                <a:cs typeface="Arial" pitchFamily="34" charset="0"/>
              </a:rPr>
              <a:t>Sx</a:t>
            </a:r>
            <a:r>
              <a:rPr lang="en-GB" sz="2000" dirty="0" smtClean="0">
                <a:latin typeface="Arial" pitchFamily="34" charset="0"/>
                <a:cs typeface="Arial" pitchFamily="34" charset="0"/>
              </a:rPr>
              <a:t> reference point. The CT4 Chair will organize the schedule of the CUPS work so as to allow CT3 PCC experts to attend the CT4 sessions. </a:t>
            </a:r>
          </a:p>
          <a:p>
            <a:pPr lvl="0">
              <a:lnSpc>
                <a:spcPct val="80000"/>
              </a:lnSpc>
              <a:defRPr/>
            </a:pPr>
            <a:endParaRPr lang="en-GB" sz="2000" dirty="0" smtClean="0"/>
          </a:p>
          <a:p>
            <a:pPr>
              <a:lnSpc>
                <a:spcPct val="80000"/>
              </a:lnSpc>
              <a:defRPr/>
            </a:pP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marL="0" indent="0">
              <a:lnSpc>
                <a:spcPct val="80000"/>
              </a:lnSpc>
              <a:buNone/>
              <a:defRPr/>
            </a:pPr>
            <a:endParaRPr lang="es-ES" sz="2000" dirty="0" smtClean="0"/>
          </a:p>
          <a:p>
            <a:pPr>
              <a:lnSpc>
                <a:spcPct val="80000"/>
              </a:lnSpc>
              <a:defRPr/>
            </a:pP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28698665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latin typeface="Arial" pitchFamily="34" charset="0"/>
                <a:cs typeface="Arial" pitchFamily="34" charset="0"/>
              </a:rPr>
              <a:t>TSG CT WG</a:t>
            </a:r>
            <a:r>
              <a:rPr lang="de-DE" altLang="de-DE" dirty="0" smtClean="0">
                <a:latin typeface="Arial" pitchFamily="34" charset="0"/>
                <a:cs typeface="Arial" pitchFamily="34" charset="0"/>
              </a:rPr>
              <a:t>4</a:t>
            </a:r>
            <a:r>
              <a:rPr lang="en-US" altLang="de-DE" dirty="0" smtClean="0">
                <a:latin typeface="Arial" pitchFamily="34" charset="0"/>
                <a:cs typeface="Arial" pitchFamily="34" charset="0"/>
              </a:rPr>
              <a:t> </a:t>
            </a:r>
            <a:r>
              <a:rPr lang="en-GB" altLang="de-DE" dirty="0" smtClean="0">
                <a:latin typeface="Arial" pitchFamily="34" charset="0"/>
                <a:cs typeface="Arial" pitchFamily="34" charset="0"/>
              </a:rPr>
              <a:t>Organisation </a:t>
            </a:r>
          </a:p>
        </p:txBody>
      </p:sp>
      <p:sp>
        <p:nvSpPr>
          <p:cNvPr id="16387" name="Content Placeholder 2"/>
          <p:cNvSpPr txBox="1">
            <a:spLocks/>
          </p:cNvSpPr>
          <p:nvPr/>
        </p:nvSpPr>
        <p:spPr bwMode="auto">
          <a:xfrm>
            <a:off x="3900488" y="1385889"/>
            <a:ext cx="4927600" cy="4424362"/>
          </a:xfrm>
          <a:prstGeom prst="rect">
            <a:avLst/>
          </a:prstGeom>
          <a:noFill/>
          <a:ln w="9525">
            <a:solidFill>
              <a:srgbClr val="FFFF00"/>
            </a:solidFill>
            <a:miter lim="800000"/>
            <a:headEnd/>
            <a:tailEnd/>
          </a:ln>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a:cs typeface="Arial" charset="0"/>
              </a:rPr>
              <a:t>Meetings</a:t>
            </a:r>
          </a:p>
          <a:p>
            <a:pPr lvl="1" eaLnBrk="1" hangingPunct="1">
              <a:spcBef>
                <a:spcPct val="20000"/>
              </a:spcBef>
              <a:buClr>
                <a:schemeClr val="hlink"/>
              </a:buClr>
              <a:buFont typeface="Arial" charset="0"/>
              <a:buChar char="•"/>
              <a:defRPr/>
            </a:pPr>
            <a:r>
              <a:rPr lang="en-US" altLang="de-DE" sz="1800" dirty="0">
                <a:cs typeface="Arial" charset="0"/>
              </a:rPr>
              <a:t>CT</a:t>
            </a:r>
            <a:r>
              <a:rPr lang="de-DE" altLang="de-DE" sz="1800" dirty="0">
                <a:cs typeface="Arial" charset="0"/>
              </a:rPr>
              <a:t>4</a:t>
            </a:r>
            <a:r>
              <a:rPr lang="en-US" altLang="de-DE" sz="1800" dirty="0">
                <a:cs typeface="Arial" charset="0"/>
              </a:rPr>
              <a:t> has had </a:t>
            </a:r>
            <a:r>
              <a:rPr lang="de-DE" altLang="de-DE" sz="1800" dirty="0" smtClean="0">
                <a:cs typeface="Arial" charset="0"/>
              </a:rPr>
              <a:t>two</a:t>
            </a:r>
            <a:r>
              <a:rPr lang="en-US" altLang="de-DE" sz="1800" dirty="0" smtClean="0">
                <a:cs typeface="Arial" charset="0"/>
              </a:rPr>
              <a:t> meetings </a:t>
            </a:r>
            <a:r>
              <a:rPr lang="en-US" altLang="de-DE" sz="1800" dirty="0">
                <a:cs typeface="Arial" charset="0"/>
              </a:rPr>
              <a:t>since the last CT plenary:</a:t>
            </a:r>
          </a:p>
          <a:p>
            <a:pPr marL="800100" lvl="1" eaLnBrk="1" hangingPunct="1">
              <a:spcBef>
                <a:spcPct val="20000"/>
              </a:spcBef>
              <a:buClr>
                <a:schemeClr val="hlink"/>
              </a:buClr>
              <a:buFont typeface="+mj-lt"/>
              <a:buAutoNum type="arabicPeriod"/>
              <a:defRPr/>
            </a:pPr>
            <a:r>
              <a:rPr lang="en-US" altLang="de-DE" sz="1800" dirty="0">
                <a:cs typeface="Arial" charset="0"/>
              </a:rPr>
              <a:t>CT</a:t>
            </a:r>
            <a:r>
              <a:rPr lang="de-DE" altLang="de-DE" sz="1800" dirty="0" smtClean="0">
                <a:cs typeface="Arial" charset="0"/>
              </a:rPr>
              <a:t>4</a:t>
            </a:r>
            <a:r>
              <a:rPr lang="en-US" altLang="de-DE" sz="1800" dirty="0">
                <a:cs typeface="Arial" charset="0"/>
              </a:rPr>
              <a:t> </a:t>
            </a:r>
            <a:r>
              <a:rPr lang="en-US" altLang="de-DE" sz="1800" dirty="0" smtClean="0">
                <a:cs typeface="Arial" charset="0"/>
              </a:rPr>
              <a:t>#72bis (Ljubljana), </a:t>
            </a:r>
            <a:r>
              <a:rPr lang="en-US" altLang="de-DE" sz="1800" dirty="0">
                <a:cs typeface="Arial" charset="0"/>
              </a:rPr>
              <a:t>co-lo</a:t>
            </a:r>
            <a:r>
              <a:rPr lang="de-DE" altLang="de-DE" sz="1800" dirty="0">
                <a:cs typeface="Arial" charset="0"/>
              </a:rPr>
              <a:t>cate</a:t>
            </a:r>
            <a:r>
              <a:rPr lang="en-US" altLang="de-DE" sz="1800" dirty="0">
                <a:cs typeface="Arial" charset="0"/>
              </a:rPr>
              <a:t>d with CT</a:t>
            </a:r>
            <a:r>
              <a:rPr lang="de-DE" altLang="de-DE" sz="1800" dirty="0" smtClean="0">
                <a:cs typeface="Arial" charset="0"/>
              </a:rPr>
              <a:t>1;</a:t>
            </a:r>
          </a:p>
          <a:p>
            <a:pPr marL="800100" lvl="1" eaLnBrk="1" hangingPunct="1">
              <a:spcBef>
                <a:spcPct val="20000"/>
              </a:spcBef>
              <a:buClr>
                <a:schemeClr val="hlink"/>
              </a:buClr>
              <a:buFont typeface="+mj-lt"/>
              <a:buAutoNum type="arabicPeriod"/>
              <a:defRPr/>
            </a:pPr>
            <a:r>
              <a:rPr lang="en-US" altLang="de-DE" sz="1800" dirty="0" smtClean="0">
                <a:cs typeface="Arial" charset="0"/>
              </a:rPr>
              <a:t>CT4 #73 (Osaka) </a:t>
            </a:r>
            <a:r>
              <a:rPr lang="en-US" altLang="de-DE" sz="1800" dirty="0">
                <a:cs typeface="Arial" charset="0"/>
              </a:rPr>
              <a:t>co-located with all </a:t>
            </a:r>
            <a:r>
              <a:rPr lang="en-US" altLang="de-DE" sz="1800" dirty="0" smtClean="0">
                <a:cs typeface="Arial" charset="0"/>
              </a:rPr>
              <a:t>CT WGs</a:t>
            </a:r>
            <a:endParaRPr lang="de-DE" altLang="de-DE" sz="1800" dirty="0">
              <a:cs typeface="Arial" charset="0"/>
            </a:endParaRPr>
          </a:p>
          <a:p>
            <a:pPr marL="628650" lvl="2" eaLnBrk="1" hangingPunct="1">
              <a:spcBef>
                <a:spcPct val="20000"/>
              </a:spcBef>
              <a:buClr>
                <a:schemeClr val="hlink"/>
              </a:buClr>
              <a:defRPr/>
            </a:pPr>
            <a:r>
              <a:rPr lang="de-DE" altLang="de-DE" sz="1800" dirty="0" smtClean="0">
                <a:cs typeface="Arial" charset="0"/>
              </a:rPr>
              <a:t>The </a:t>
            </a:r>
            <a:r>
              <a:rPr lang="de-DE" altLang="de-DE" sz="1800" dirty="0">
                <a:cs typeface="Arial" charset="0"/>
              </a:rPr>
              <a:t>Meeting </a:t>
            </a:r>
            <a:r>
              <a:rPr lang="de-DE" altLang="de-DE" sz="1800" dirty="0" smtClean="0">
                <a:cs typeface="Arial" charset="0"/>
              </a:rPr>
              <a:t>Reports are </a:t>
            </a:r>
            <a:r>
              <a:rPr lang="de-DE" altLang="de-DE" sz="1800" dirty="0">
                <a:cs typeface="Arial" charset="0"/>
              </a:rPr>
              <a:t>in </a:t>
            </a:r>
            <a:r>
              <a:rPr lang="de-DE" altLang="de-DE" sz="1800" dirty="0" smtClean="0">
                <a:cs typeface="Arial" charset="0"/>
              </a:rPr>
              <a:t>CP-160</a:t>
            </a:r>
            <a:r>
              <a:rPr lang="de-DE" altLang="de-DE" sz="1800" dirty="0" smtClean="0">
                <a:solidFill>
                  <a:srgbClr val="FF0000"/>
                </a:solidFill>
                <a:cs typeface="Arial" charset="0"/>
              </a:rPr>
              <a:t>208</a:t>
            </a:r>
            <a:r>
              <a:rPr lang="de-DE" altLang="de-DE" sz="1800" dirty="0" smtClean="0">
                <a:cs typeface="Arial" charset="0"/>
              </a:rPr>
              <a:t>.</a:t>
            </a:r>
            <a:endParaRPr lang="en-US" altLang="de-DE" sz="1800" dirty="0">
              <a:cs typeface="Arial" charset="0"/>
            </a:endParaRPr>
          </a:p>
          <a:p>
            <a:pPr lvl="1" eaLnBrk="1" hangingPunct="1">
              <a:spcBef>
                <a:spcPct val="20000"/>
              </a:spcBef>
              <a:buClr>
                <a:schemeClr val="hlink"/>
              </a:buClr>
              <a:buFont typeface="Arial" charset="0"/>
              <a:buChar char="•"/>
              <a:defRPr/>
            </a:pPr>
            <a:r>
              <a:rPr lang="en-US" altLang="de-DE" sz="1800" dirty="0" smtClean="0">
                <a:cs typeface="Arial" charset="0"/>
              </a:rPr>
              <a:t>CT</a:t>
            </a:r>
            <a:r>
              <a:rPr lang="de-DE" altLang="de-DE" sz="1800" dirty="0">
                <a:cs typeface="Arial" charset="0"/>
              </a:rPr>
              <a:t>4</a:t>
            </a:r>
            <a:r>
              <a:rPr lang="en-US" altLang="de-DE" sz="1800" dirty="0">
                <a:cs typeface="Arial" charset="0"/>
              </a:rPr>
              <a:t> will have </a:t>
            </a:r>
            <a:r>
              <a:rPr lang="de-DE" altLang="de-DE" sz="1800" dirty="0" smtClean="0">
                <a:cs typeface="Arial" charset="0"/>
              </a:rPr>
              <a:t>one</a:t>
            </a:r>
            <a:r>
              <a:rPr lang="en-US" altLang="de-DE" sz="1800" dirty="0" smtClean="0">
                <a:cs typeface="Arial" charset="0"/>
              </a:rPr>
              <a:t> meeting </a:t>
            </a:r>
            <a:r>
              <a:rPr lang="en-US" altLang="de-DE" sz="1800" dirty="0">
                <a:cs typeface="Arial" charset="0"/>
              </a:rPr>
              <a:t>during </a:t>
            </a:r>
            <a:r>
              <a:rPr lang="en-US" altLang="de-DE" sz="1800" dirty="0" smtClean="0">
                <a:cs typeface="Arial" charset="0"/>
              </a:rPr>
              <a:t>the next </a:t>
            </a:r>
            <a:r>
              <a:rPr lang="en-US" altLang="de-DE" sz="1800" dirty="0">
                <a:cs typeface="Arial" charset="0"/>
              </a:rPr>
              <a:t>plenary cycle:</a:t>
            </a:r>
          </a:p>
          <a:p>
            <a:pPr marL="971550" lvl="2" indent="-342900" eaLnBrk="1" hangingPunct="1">
              <a:spcBef>
                <a:spcPct val="20000"/>
              </a:spcBef>
              <a:buClr>
                <a:schemeClr val="hlink"/>
              </a:buClr>
              <a:buFont typeface="+mj-lt"/>
              <a:buAutoNum type="arabicPeriod"/>
              <a:defRPr/>
            </a:pPr>
            <a:r>
              <a:rPr lang="en-US" altLang="de-DE" sz="1800" dirty="0" smtClean="0">
                <a:cs typeface="Arial" charset="0"/>
              </a:rPr>
              <a:t>CT4#74 (Tenerife) collocated </a:t>
            </a:r>
            <a:r>
              <a:rPr lang="en-US" altLang="de-DE" sz="1800" dirty="0">
                <a:cs typeface="Arial" charset="0"/>
              </a:rPr>
              <a:t>with CT</a:t>
            </a:r>
            <a:r>
              <a:rPr lang="de-DE" altLang="de-DE" sz="1800" dirty="0" smtClean="0">
                <a:cs typeface="Arial" charset="0"/>
              </a:rPr>
              <a:t>1 and CT3</a:t>
            </a:r>
            <a:r>
              <a:rPr lang="en-US" altLang="de-DE" sz="1800" dirty="0" smtClean="0">
                <a:cs typeface="Arial" charset="0"/>
              </a:rPr>
              <a:t>;</a:t>
            </a:r>
            <a:endParaRPr lang="en-US" altLang="de-DE" sz="1800" dirty="0" smtClean="0">
              <a:solidFill>
                <a:srgbClr val="FF0000"/>
              </a:solidFill>
              <a:cs typeface="Arial" charset="0"/>
            </a:endParaRP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cs typeface="Arial" charset="0"/>
              </a:rPr>
              <a:t>TSG CT WG</a:t>
            </a:r>
            <a:r>
              <a:rPr lang="de-DE" altLang="de-DE" sz="1800" dirty="0">
                <a:cs typeface="Arial" charset="0"/>
              </a:rPr>
              <a:t>4</a:t>
            </a:r>
            <a:r>
              <a:rPr lang="en-US" altLang="de-DE" sz="1800" dirty="0">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cs typeface="Arial" charset="0"/>
              </a:rPr>
              <a:t>Chairman:</a:t>
            </a:r>
          </a:p>
          <a:p>
            <a:pPr marL="1143000" lvl="2" indent="-228600" eaLnBrk="1" hangingPunct="1">
              <a:spcBef>
                <a:spcPct val="20000"/>
              </a:spcBef>
              <a:buClr>
                <a:schemeClr val="hlink"/>
              </a:buClr>
              <a:buFont typeface="Arial" charset="0"/>
              <a:buChar char="•"/>
              <a:defRPr/>
            </a:pPr>
            <a:r>
              <a:rPr lang="de-DE" altLang="de-DE" sz="1800" dirty="0">
                <a:solidFill>
                  <a:srgbClr val="FF0000"/>
                </a:solidFill>
                <a:cs typeface="Arial" charset="0"/>
              </a:rPr>
              <a:t>Nigel Berry</a:t>
            </a:r>
            <a:r>
              <a:rPr lang="en-GB" altLang="de-DE" sz="1800" dirty="0">
                <a:solidFill>
                  <a:srgbClr val="FF0000"/>
                </a:solidFill>
                <a:cs typeface="Arial" charset="0"/>
              </a:rPr>
              <a:t/>
            </a:r>
            <a:br>
              <a:rPr lang="en-GB" altLang="de-DE" sz="1800" dirty="0">
                <a:solidFill>
                  <a:srgbClr val="FF0000"/>
                </a:solidFill>
                <a:cs typeface="Arial" charset="0"/>
              </a:rPr>
            </a:br>
            <a:r>
              <a:rPr lang="da-DK" altLang="de-DE" sz="1800" dirty="0" smtClean="0">
                <a:solidFill>
                  <a:srgbClr val="FF0000"/>
                </a:solidFill>
                <a:cs typeface="Arial" charset="0"/>
              </a:rPr>
              <a:t>(</a:t>
            </a:r>
            <a:r>
              <a:rPr lang="de-DE" altLang="de-DE" sz="1800" dirty="0">
                <a:solidFill>
                  <a:srgbClr val="FF0000"/>
                </a:solidFill>
                <a:cs typeface="Arial" charset="0"/>
              </a:rPr>
              <a:t> </a:t>
            </a:r>
            <a:r>
              <a:rPr lang="de-DE" altLang="de-DE" sz="1800" dirty="0" smtClean="0">
                <a:solidFill>
                  <a:srgbClr val="FF0000"/>
                </a:solidFill>
                <a:cs typeface="Arial" charset="0"/>
              </a:rPr>
              <a:t>Nokia Networks</a:t>
            </a:r>
            <a:r>
              <a:rPr lang="da-DK" altLang="de-DE" sz="1800" dirty="0" smtClean="0">
                <a:solidFill>
                  <a:srgbClr val="FF0000"/>
                </a:solidFill>
                <a:cs typeface="Arial" charset="0"/>
              </a:rPr>
              <a:t> </a:t>
            </a:r>
            <a:r>
              <a:rPr lang="da-DK" altLang="de-DE" sz="1800" dirty="0">
                <a:solidFill>
                  <a:srgbClr val="FF0000"/>
                </a:solidFill>
                <a:cs typeface="Arial" charset="0"/>
              </a:rPr>
              <a:t>/ </a:t>
            </a:r>
            <a:r>
              <a:rPr lang="de-DE" altLang="de-DE" sz="1800" dirty="0">
                <a:solidFill>
                  <a:srgbClr val="FF0000"/>
                </a:solidFill>
                <a:cs typeface="Arial" charset="0"/>
              </a:rPr>
              <a:t>ETSI</a:t>
            </a:r>
            <a:r>
              <a:rPr lang="da-DK" altLang="de-DE" sz="1800" dirty="0">
                <a:solidFill>
                  <a:srgbClr val="FF0000"/>
                </a:solidFill>
                <a:cs typeface="Arial" charset="0"/>
              </a:rPr>
              <a:t>)</a:t>
            </a:r>
            <a:endParaRPr lang="en-GB" altLang="de-DE" sz="1800" dirty="0">
              <a:solidFill>
                <a:srgbClr val="FF0000"/>
              </a:solidFill>
              <a:cs typeface="Arial" charset="0"/>
            </a:endParaRPr>
          </a:p>
          <a:p>
            <a:pPr marL="742950" lvl="1" indent="-285750" eaLnBrk="1" hangingPunct="1">
              <a:spcBef>
                <a:spcPct val="20000"/>
              </a:spcBef>
              <a:buClr>
                <a:srgbClr val="C00000"/>
              </a:buClr>
              <a:buFont typeface="Arial" charset="0"/>
              <a:buChar char="•"/>
              <a:defRPr/>
            </a:pPr>
            <a:r>
              <a:rPr lang="en-US" altLang="de-DE" sz="1800" dirty="0">
                <a:cs typeface="Arial" charset="0"/>
              </a:rPr>
              <a:t>Vice chairs:</a:t>
            </a:r>
            <a:endParaRPr lang="en-GB" altLang="de-DE" sz="1800" dirty="0">
              <a:cs typeface="Arial" charset="0"/>
            </a:endParaRPr>
          </a:p>
          <a:p>
            <a:pPr marL="1143000" lvl="2" indent="-228600" eaLnBrk="1" hangingPunct="1">
              <a:spcBef>
                <a:spcPct val="20000"/>
              </a:spcBef>
              <a:buClr>
                <a:schemeClr val="hlink"/>
              </a:buClr>
              <a:buFont typeface="Arial" charset="0"/>
              <a:buChar char="•"/>
              <a:defRPr/>
            </a:pPr>
            <a:r>
              <a:rPr lang="de-DE" altLang="de-DE" sz="1800" dirty="0">
                <a:solidFill>
                  <a:srgbClr val="FF0000"/>
                </a:solidFill>
                <a:cs typeface="Arial" charset="0"/>
              </a:rPr>
              <a:t>Lionel Morand </a:t>
            </a:r>
            <a:r>
              <a:rPr lang="en-GB" altLang="de-DE" sz="1800" dirty="0">
                <a:solidFill>
                  <a:srgbClr val="FF0000"/>
                </a:solidFill>
                <a:cs typeface="Arial" charset="0"/>
              </a:rPr>
              <a:t>(</a:t>
            </a:r>
            <a:r>
              <a:rPr lang="de-DE" altLang="de-DE" sz="1800" dirty="0">
                <a:solidFill>
                  <a:srgbClr val="FF0000"/>
                </a:solidFill>
                <a:cs typeface="Arial" charset="0"/>
              </a:rPr>
              <a:t>Orange</a:t>
            </a:r>
            <a:r>
              <a:rPr lang="en-GB" altLang="de-DE" sz="1800" dirty="0">
                <a:solidFill>
                  <a:srgbClr val="FF0000"/>
                </a:solidFill>
                <a:cs typeface="Arial" charset="0"/>
              </a:rPr>
              <a:t> / ETSI)</a:t>
            </a:r>
          </a:p>
          <a:p>
            <a:pPr marL="1143000" lvl="2" indent="-228600" eaLnBrk="1" hangingPunct="1">
              <a:spcBef>
                <a:spcPct val="20000"/>
              </a:spcBef>
              <a:buClr>
                <a:schemeClr val="hlink"/>
              </a:buClr>
              <a:buFont typeface="Arial" charset="0"/>
              <a:buChar char="•"/>
              <a:defRPr/>
            </a:pPr>
            <a:r>
              <a:rPr lang="de-DE" altLang="de-DE" sz="1800" dirty="0">
                <a:cs typeface="Arial" charset="0"/>
              </a:rPr>
              <a:t>Yvette Koza (DT</a:t>
            </a:r>
            <a:r>
              <a:rPr lang="en-GB" altLang="de-DE" sz="1800" dirty="0">
                <a:cs typeface="Arial" charset="0"/>
              </a:rPr>
              <a:t> / ETSI)</a:t>
            </a:r>
          </a:p>
          <a:p>
            <a:pPr marL="742950" lvl="1" indent="-285750" eaLnBrk="1" hangingPunct="1">
              <a:spcBef>
                <a:spcPct val="20000"/>
              </a:spcBef>
              <a:buClr>
                <a:srgbClr val="C00000"/>
              </a:buClr>
              <a:buFont typeface="Arial" charset="0"/>
              <a:buChar char="•"/>
              <a:defRPr/>
            </a:pPr>
            <a:r>
              <a:rPr lang="en-GB" altLang="de-DE" sz="1800" dirty="0">
                <a:cs typeface="Arial" charset="0"/>
              </a:rPr>
              <a:t>MCC support:</a:t>
            </a:r>
          </a:p>
          <a:p>
            <a:pPr marL="1143000" lvl="2" indent="-228600" eaLnBrk="1" hangingPunct="1">
              <a:spcBef>
                <a:spcPct val="20000"/>
              </a:spcBef>
              <a:buClr>
                <a:schemeClr val="hlink"/>
              </a:buClr>
              <a:buFont typeface="Arial" charset="0"/>
              <a:buChar char="•"/>
              <a:defRPr/>
            </a:pPr>
            <a:r>
              <a:rPr lang="en-GB" altLang="de-DE" sz="1800" dirty="0" smtClean="0">
                <a:cs typeface="Arial" charset="0"/>
              </a:rPr>
              <a:t>Kimmo </a:t>
            </a:r>
            <a:r>
              <a:rPr lang="en-GB" altLang="de-DE" sz="1800" dirty="0">
                <a:cs typeface="Arial" charset="0"/>
              </a:rPr>
              <a:t>Kymäläinen</a:t>
            </a:r>
          </a:p>
        </p:txBody>
      </p:sp>
      <p:sp>
        <p:nvSpPr>
          <p:cNvPr id="16389" name="Content Placeholder 2"/>
          <p:cNvSpPr txBox="1">
            <a:spLocks/>
          </p:cNvSpPr>
          <p:nvPr/>
        </p:nvSpPr>
        <p:spPr bwMode="auto">
          <a:xfrm>
            <a:off x="171450" y="5707063"/>
            <a:ext cx="4529138" cy="6224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defRPr/>
            </a:pPr>
            <a:r>
              <a:rPr lang="fi-FI" altLang="de-DE" dirty="0" smtClean="0">
                <a:latin typeface="Arial" pitchFamily="34" charset="0"/>
                <a:cs typeface="Arial" pitchFamily="34" charset="0"/>
              </a:rPr>
              <a:t>Legend</a:t>
            </a:r>
            <a:br>
              <a:rPr lang="fi-FI" altLang="de-DE" dirty="0" smtClean="0">
                <a:latin typeface="Arial" pitchFamily="34" charset="0"/>
                <a:cs typeface="Arial" pitchFamily="34" charset="0"/>
              </a:rPr>
            </a:br>
            <a:r>
              <a:rPr lang="fi-FI" altLang="de-DE" dirty="0" smtClean="0">
                <a:solidFill>
                  <a:srgbClr val="0070C0"/>
                </a:solidFill>
                <a:latin typeface="Arial" pitchFamily="34" charset="0"/>
                <a:cs typeface="Arial" pitchFamily="34" charset="0"/>
              </a:rPr>
              <a:t>Blue –  (re)elected since previous plenary </a:t>
            </a:r>
            <a:br>
              <a:rPr lang="fi-FI" altLang="de-DE" dirty="0" smtClean="0">
                <a:solidFill>
                  <a:srgbClr val="0070C0"/>
                </a:solidFill>
                <a:latin typeface="Arial" pitchFamily="34" charset="0"/>
                <a:cs typeface="Arial" pitchFamily="34" charset="0"/>
              </a:rPr>
            </a:br>
            <a:r>
              <a:rPr lang="fi-FI" altLang="de-DE" dirty="0" smtClean="0">
                <a:solidFill>
                  <a:srgbClr val="FF3300"/>
                </a:solidFill>
                <a:latin typeface="Arial" pitchFamily="34" charset="0"/>
                <a:cs typeface="Arial" pitchFamily="34" charset="0"/>
              </a:rPr>
              <a:t>Re</a:t>
            </a:r>
            <a:r>
              <a:rPr lang="fi-FI" altLang="de-DE" dirty="0" smtClean="0">
                <a:solidFill>
                  <a:srgbClr val="FF0000"/>
                </a:solidFill>
                <a:latin typeface="Arial" pitchFamily="34" charset="0"/>
                <a:cs typeface="Arial" pitchFamily="34" charset="0"/>
              </a:rPr>
              <a:t>d –   for (re)election in coming plenary period</a:t>
            </a:r>
            <a:endParaRPr lang="da-DK" altLang="de-DE" dirty="0" smtClean="0">
              <a:solidFill>
                <a:srgbClr val="FF0000"/>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2439" y="1523999"/>
            <a:ext cx="8567737" cy="4930563"/>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.1.3 </a:t>
            </a:r>
            <a:r>
              <a:rPr lang="en-GB" sz="2000" dirty="0">
                <a:latin typeface="Arial" pitchFamily="34" charset="0"/>
                <a:cs typeface="Arial" pitchFamily="34" charset="0"/>
              </a:rPr>
              <a:t>P-CSCF </a:t>
            </a:r>
            <a:r>
              <a:rPr lang="en-GB" sz="2000" dirty="0" smtClean="0">
                <a:latin typeface="Arial" pitchFamily="34" charset="0"/>
                <a:cs typeface="Arial" pitchFamily="34" charset="0"/>
              </a:rPr>
              <a:t>Restoration </a:t>
            </a:r>
            <a:r>
              <a:rPr lang="en-GB" sz="2000" dirty="0">
                <a:latin typeface="Arial" pitchFamily="34" charset="0"/>
                <a:cs typeface="Arial" pitchFamily="34" charset="0"/>
              </a:rPr>
              <a:t>E</a:t>
            </a:r>
            <a:r>
              <a:rPr lang="en-GB" sz="2000" dirty="0" smtClean="0">
                <a:latin typeface="Arial" pitchFamily="34" charset="0"/>
                <a:cs typeface="Arial" pitchFamily="34" charset="0"/>
              </a:rPr>
              <a:t>nhancements </a:t>
            </a:r>
            <a:r>
              <a:rPr lang="en-GB" sz="2000" dirty="0">
                <a:latin typeface="Arial" pitchFamily="34" charset="0"/>
                <a:cs typeface="Arial" pitchFamily="34" charset="0"/>
              </a:rPr>
              <a:t>with WLAN [PCSCF_RES_WLAN</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lnSpc>
                <a:spcPct val="80000"/>
              </a:lnSpc>
              <a:defRPr/>
            </a:pPr>
            <a:r>
              <a:rPr lang="en-GB" sz="2000" dirty="0">
                <a:latin typeface="Arial" pitchFamily="34" charset="0"/>
                <a:cs typeface="Arial" pitchFamily="34" charset="0"/>
              </a:rPr>
              <a:t>TS 23.380 has been updated for NB-IFOM (see NB-IFOM summary).  </a:t>
            </a:r>
          </a:p>
          <a:p>
            <a:pPr marL="0" indent="0">
              <a:lnSpc>
                <a:spcPct val="80000"/>
              </a:lnSpc>
              <a:buNone/>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31814601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92439" y="1562099"/>
            <a:ext cx="8567737" cy="4892463"/>
          </a:xfrm>
        </p:spPr>
        <p:txBody>
          <a:bodyPr/>
          <a:lstStyle/>
          <a:p>
            <a:pPr>
              <a:lnSpc>
                <a:spcPct val="80000"/>
              </a:lnSpc>
              <a:defRPr/>
            </a:pPr>
            <a:r>
              <a:rPr lang="en-GB" sz="2000" dirty="0" smtClean="0">
                <a:latin typeface="Arial" pitchFamily="34" charset="0"/>
                <a:cs typeface="Arial" pitchFamily="34" charset="0"/>
              </a:rPr>
              <a:t>7.1.4 </a:t>
            </a:r>
            <a:r>
              <a:rPr lang="en-GB" sz="2000" dirty="0">
                <a:latin typeface="Arial" pitchFamily="34" charset="0"/>
                <a:cs typeface="Arial" pitchFamily="34" charset="0"/>
              </a:rPr>
              <a:t>Diameter Load Control Mechanisms</a:t>
            </a:r>
            <a:r>
              <a:rPr lang="en-GB" sz="2000" dirty="0" smtClean="0">
                <a:latin typeface="Arial" pitchFamily="34" charset="0"/>
                <a:cs typeface="Arial" pitchFamily="34" charset="0"/>
              </a:rPr>
              <a:t> [</a:t>
            </a:r>
            <a:r>
              <a:rPr lang="en-GB" sz="2000" dirty="0" err="1">
                <a:latin typeface="Arial" pitchFamily="34" charset="0"/>
                <a:cs typeface="Arial" pitchFamily="34" charset="0"/>
              </a:rPr>
              <a:t>FS_DLoCME</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a:lnSpc>
                <a:spcPct val="80000"/>
              </a:lnSpc>
              <a:defRPr/>
            </a:pPr>
            <a:r>
              <a:rPr lang="en-GB" sz="2000" dirty="0">
                <a:latin typeface="Arial" pitchFamily="34" charset="0"/>
                <a:cs typeface="Arial" pitchFamily="34" charset="0"/>
              </a:rPr>
              <a:t>All Editor’s </a:t>
            </a:r>
            <a:r>
              <a:rPr lang="en-GB" sz="2000" dirty="0" smtClean="0">
                <a:latin typeface="Arial" pitchFamily="34" charset="0"/>
                <a:cs typeface="Arial" pitchFamily="34" charset="0"/>
              </a:rPr>
              <a:t>notes were </a:t>
            </a:r>
            <a:r>
              <a:rPr lang="en-GB" sz="2000" dirty="0">
                <a:latin typeface="Arial" pitchFamily="34" charset="0"/>
                <a:cs typeface="Arial" pitchFamily="34" charset="0"/>
              </a:rPr>
              <a:t>addressed through </a:t>
            </a:r>
            <a:r>
              <a:rPr lang="en-GB" sz="2000" dirty="0" smtClean="0">
                <a:latin typeface="Arial" pitchFamily="34" charset="0"/>
                <a:cs typeface="Arial" pitchFamily="34" charset="0"/>
              </a:rPr>
              <a:t>five </a:t>
            </a:r>
            <a:r>
              <a:rPr lang="en-GB" sz="2000" dirty="0" err="1" smtClean="0">
                <a:latin typeface="Arial" pitchFamily="34" charset="0"/>
                <a:cs typeface="Arial" pitchFamily="34" charset="0"/>
              </a:rPr>
              <a:t>pCRs</a:t>
            </a:r>
            <a:r>
              <a:rPr lang="en-GB" sz="2000" dirty="0" smtClean="0">
                <a:latin typeface="Arial" pitchFamily="34" charset="0"/>
                <a:cs typeface="Arial" pitchFamily="34" charset="0"/>
              </a:rPr>
              <a:t>. </a:t>
            </a:r>
          </a:p>
          <a:p>
            <a:pPr>
              <a:lnSpc>
                <a:spcPct val="80000"/>
              </a:lnSpc>
              <a:defRPr/>
            </a:pPr>
            <a:r>
              <a:rPr lang="en-GB" sz="2000" dirty="0" smtClean="0">
                <a:latin typeface="Arial" pitchFamily="34" charset="0"/>
                <a:cs typeface="Arial" pitchFamily="34" charset="0"/>
              </a:rPr>
              <a:t>This </a:t>
            </a:r>
            <a:r>
              <a:rPr lang="en-GB" sz="2000" dirty="0">
                <a:latin typeface="Arial" pitchFamily="34" charset="0"/>
                <a:cs typeface="Arial" pitchFamily="34" charset="0"/>
              </a:rPr>
              <a:t>work is linked to the IETF standardization process with the current availability of the IETF draft-ietf-dime-load-02, which the TR recommends to use. </a:t>
            </a:r>
            <a:endParaRPr lang="en-GB" sz="2000" dirty="0" smtClean="0">
              <a:latin typeface="Arial" pitchFamily="34" charset="0"/>
              <a:cs typeface="Arial" pitchFamily="34" charset="0"/>
            </a:endParaRPr>
          </a:p>
          <a:p>
            <a:pPr>
              <a:lnSpc>
                <a:spcPct val="80000"/>
              </a:lnSpc>
              <a:defRPr/>
            </a:pPr>
            <a:r>
              <a:rPr lang="en-GB" sz="2000" dirty="0" smtClean="0">
                <a:latin typeface="Arial" pitchFamily="34" charset="0"/>
                <a:cs typeface="Arial" pitchFamily="34" charset="0"/>
              </a:rPr>
              <a:t>The </a:t>
            </a:r>
            <a:r>
              <a:rPr lang="en-GB" sz="2000" dirty="0">
                <a:latin typeface="Arial" pitchFamily="34" charset="0"/>
                <a:cs typeface="Arial" pitchFamily="34" charset="0"/>
              </a:rPr>
              <a:t>TR 29.810 v060 is attached to </a:t>
            </a:r>
            <a:r>
              <a:rPr lang="en-GB" sz="2000" dirty="0" smtClean="0">
                <a:latin typeface="Arial" pitchFamily="34" charset="0"/>
                <a:cs typeface="Arial" pitchFamily="34" charset="0"/>
              </a:rPr>
              <a:t>an </a:t>
            </a:r>
            <a:r>
              <a:rPr lang="en-GB" sz="2000" dirty="0">
                <a:latin typeface="Arial" pitchFamily="34" charset="0"/>
                <a:cs typeface="Arial" pitchFamily="34" charset="0"/>
              </a:rPr>
              <a:t>LS to CT3, SA5. Each work group will decide the interfaces for which the solution can be used and its characteristics (e.g. load reports used on one or both ways of the interface</a:t>
            </a:r>
            <a:r>
              <a:rPr lang="en-GB" sz="2000" dirty="0" smtClean="0">
                <a:latin typeface="Arial" pitchFamily="34" charset="0"/>
                <a:cs typeface="Arial" pitchFamily="34" charset="0"/>
              </a:rPr>
              <a:t>).</a:t>
            </a:r>
          </a:p>
          <a:p>
            <a:pPr lvl="0">
              <a:lnSpc>
                <a:spcPct val="80000"/>
              </a:lnSpc>
              <a:defRPr/>
            </a:pPr>
            <a:r>
              <a:rPr lang="en-GB" sz="2000" dirty="0" smtClean="0">
                <a:latin typeface="Arial" pitchFamily="34" charset="0"/>
                <a:cs typeface="Arial" pitchFamily="34" charset="0"/>
              </a:rPr>
              <a:t>A new version of the TR 29.810 is available in </a:t>
            </a:r>
            <a:r>
              <a:rPr lang="en-GB" sz="2000" u="sng" dirty="0" smtClean="0">
                <a:latin typeface="Arial" pitchFamily="34" charset="0"/>
                <a:cs typeface="Arial" pitchFamily="34" charset="0"/>
                <a:hlinkClick r:id="rId2"/>
              </a:rPr>
              <a:t>C4-163222</a:t>
            </a:r>
            <a:r>
              <a:rPr lang="en-GB" sz="2000" dirty="0" smtClean="0">
                <a:latin typeface="Arial" pitchFamily="34" charset="0"/>
                <a:cs typeface="Arial" pitchFamily="34" charset="0"/>
              </a:rPr>
              <a:t> and is sent for Information and Approval to CT plenary.</a:t>
            </a:r>
          </a:p>
          <a:p>
            <a:pPr>
              <a:lnSpc>
                <a:spcPct val="80000"/>
              </a:lnSpc>
              <a:defRPr/>
            </a:pPr>
            <a:endParaRPr lang="en-GB" sz="2000" dirty="0" smtClean="0">
              <a:latin typeface="Arial" pitchFamily="34" charset="0"/>
              <a:cs typeface="Arial" pitchFamily="34" charset="0"/>
            </a:endParaRPr>
          </a:p>
          <a:p>
            <a:pPr marL="0" indent="0">
              <a:lnSpc>
                <a:spcPct val="80000"/>
              </a:lnSpc>
              <a:buNone/>
              <a:defRPr/>
            </a:pPr>
            <a:endParaRPr lang="en-GB" sz="2000" dirty="0">
              <a:latin typeface="Arial" pitchFamily="34" charset="0"/>
              <a:cs typeface="Arial" pitchFamily="34" charset="0"/>
            </a:endParaRPr>
          </a:p>
          <a:p>
            <a:pPr marL="0" indent="0">
              <a:lnSpc>
                <a:spcPct val="80000"/>
              </a:lnSpc>
              <a:buNone/>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38981152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471086"/>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231222" y="1350805"/>
            <a:ext cx="8567737" cy="500035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.1.9 </a:t>
            </a:r>
            <a:r>
              <a:rPr lang="en-GB" sz="2000" dirty="0">
                <a:latin typeface="Arial" pitchFamily="34" charset="0"/>
                <a:cs typeface="Arial" pitchFamily="34" charset="0"/>
              </a:rPr>
              <a:t>Monitoring Enhancements CT aspects  [MONTE-CT</a:t>
            </a:r>
            <a:r>
              <a:rPr lang="en-GB" sz="2000" dirty="0" smtClean="0">
                <a:latin typeface="Arial" pitchFamily="34" charset="0"/>
                <a:cs typeface="Arial" pitchFamily="34" charset="0"/>
              </a:rPr>
              <a:t>]</a:t>
            </a:r>
          </a:p>
          <a:p>
            <a:pPr lvl="0"/>
            <a:r>
              <a:rPr lang="en-GB" sz="2000" dirty="0">
                <a:latin typeface="Arial" pitchFamily="34" charset="0"/>
                <a:cs typeface="Arial" pitchFamily="34" charset="0"/>
              </a:rPr>
              <a:t>CT4 agreed stage 2 (data storage) and stage 3 (S6a/d, T6a/b, S6t) CRs for clean-up, alignment and minor corrections.</a:t>
            </a:r>
          </a:p>
          <a:p>
            <a:pPr lvl="0"/>
            <a:r>
              <a:rPr lang="en-GB" sz="2000" dirty="0">
                <a:latin typeface="Arial" pitchFamily="34" charset="0"/>
                <a:cs typeface="Arial" pitchFamily="34" charset="0"/>
              </a:rPr>
              <a:t>The CIoT-CT CRs on routing requirements and overload control over T6a also include updates applicable to the MONTE traffic over T6a/b, so to be homogeneous. The SCEF-Realm AVP has been added over S6a/b for T6a/b routing purposes.   </a:t>
            </a:r>
          </a:p>
          <a:p>
            <a:pPr lvl="0"/>
            <a:r>
              <a:rPr lang="en-GB" sz="2000" dirty="0">
                <a:latin typeface="Arial" pitchFamily="34" charset="0"/>
                <a:cs typeface="Arial" pitchFamily="34" charset="0"/>
              </a:rPr>
              <a:t>The direct configuration of MONTE events at the MME via an IWK-SCEF, by the SCEF, for roaming case has been removed as not supported by stage 2.</a:t>
            </a:r>
          </a:p>
          <a:p>
            <a:pPr lvl="0"/>
            <a:r>
              <a:rPr lang="en-GB" sz="2000" dirty="0" smtClean="0">
                <a:latin typeface="Arial" pitchFamily="34" charset="0"/>
                <a:cs typeface="Arial" pitchFamily="34" charset="0"/>
              </a:rPr>
              <a:t>CT4 decided not to use a “retry after” indication on S6t. See </a:t>
            </a:r>
            <a:r>
              <a:rPr lang="en-GB" sz="2000" u="sng" dirty="0" smtClean="0">
                <a:latin typeface="Arial" pitchFamily="34" charset="0"/>
                <a:cs typeface="Arial" pitchFamily="34" charset="0"/>
                <a:hlinkClick r:id="rId2"/>
              </a:rPr>
              <a:t>C4-163033</a:t>
            </a:r>
            <a:r>
              <a:rPr lang="en-GB" sz="2000" dirty="0" smtClean="0">
                <a:latin typeface="Arial" pitchFamily="34" charset="0"/>
                <a:cs typeface="Arial" pitchFamily="34" charset="0"/>
              </a:rPr>
              <a:t> and LS to SA2 in </a:t>
            </a:r>
            <a:r>
              <a:rPr lang="en-GB" sz="2000" u="sng" dirty="0" smtClean="0">
                <a:latin typeface="Arial" pitchFamily="34" charset="0"/>
                <a:cs typeface="Arial" pitchFamily="34" charset="0"/>
                <a:hlinkClick r:id="rId3"/>
              </a:rPr>
              <a:t>C4-163174</a:t>
            </a:r>
            <a:r>
              <a:rPr lang="en-GB" sz="2000" dirty="0" smtClean="0">
                <a:latin typeface="Arial" pitchFamily="34" charset="0"/>
                <a:cs typeface="Arial" pitchFamily="34" charset="0"/>
              </a:rPr>
              <a:t>.</a:t>
            </a:r>
          </a:p>
          <a:p>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3540287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75132" y="1202945"/>
            <a:ext cx="8567737" cy="5000357"/>
          </a:xfrm>
        </p:spPr>
        <p:txBody>
          <a:bodyPr/>
          <a:lstStyle/>
          <a:p>
            <a:pPr>
              <a:lnSpc>
                <a:spcPct val="80000"/>
              </a:lnSpc>
              <a:defRPr/>
            </a:pPr>
            <a:r>
              <a:rPr lang="en-GB" sz="2000" dirty="0" smtClean="0">
                <a:latin typeface="Arial" pitchFamily="34" charset="0"/>
                <a:cs typeface="Arial" pitchFamily="34" charset="0"/>
              </a:rPr>
              <a:t>7.1.10 Mobile Equipment signalling over the WLAN access  [MEI_WLAN]</a:t>
            </a:r>
          </a:p>
          <a:p>
            <a:pPr>
              <a:lnSpc>
                <a:spcPct val="80000"/>
              </a:lnSpc>
              <a:defRPr/>
            </a:pPr>
            <a:endParaRPr lang="en-GB" sz="2000" dirty="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TS 29.273 was clarified so that the RAT-Type value to encode over </a:t>
            </a:r>
            <a:r>
              <a:rPr lang="en-GB" sz="2000" dirty="0" err="1" smtClean="0">
                <a:latin typeface="Arial" pitchFamily="34" charset="0"/>
                <a:cs typeface="Arial" pitchFamily="34" charset="0"/>
              </a:rPr>
              <a:t>SWm</a:t>
            </a:r>
            <a:r>
              <a:rPr lang="en-GB" sz="2000" dirty="0" smtClean="0">
                <a:latin typeface="Arial" pitchFamily="34" charset="0"/>
                <a:cs typeface="Arial" pitchFamily="34" charset="0"/>
              </a:rPr>
              <a:t> (and </a:t>
            </a:r>
            <a:r>
              <a:rPr lang="en-GB" sz="2000" dirty="0" err="1" smtClean="0">
                <a:latin typeface="Arial" pitchFamily="34" charset="0"/>
                <a:cs typeface="Arial" pitchFamily="34" charset="0"/>
              </a:rPr>
              <a:t>SWx</a:t>
            </a:r>
            <a:r>
              <a:rPr lang="en-GB" sz="2000" dirty="0" smtClean="0">
                <a:latin typeface="Arial" pitchFamily="34" charset="0"/>
                <a:cs typeface="Arial" pitchFamily="34" charset="0"/>
              </a:rPr>
              <a:t>) when the </a:t>
            </a:r>
            <a:r>
              <a:rPr lang="en-GB" sz="2000" dirty="0" err="1" smtClean="0">
                <a:latin typeface="Arial" pitchFamily="34" charset="0"/>
                <a:cs typeface="Arial" pitchFamily="34" charset="0"/>
              </a:rPr>
              <a:t>ePDG</a:t>
            </a:r>
            <a:r>
              <a:rPr lang="en-GB" sz="2000" dirty="0" smtClean="0">
                <a:latin typeface="Arial" pitchFamily="34" charset="0"/>
                <a:cs typeface="Arial" pitchFamily="34" charset="0"/>
              </a:rPr>
              <a:t> (respectively the 3GPP AAA Server) cannot determine the actual access type used by the UE. The 3GPP AAA Server may learn the RAT-Type from </a:t>
            </a:r>
            <a:r>
              <a:rPr lang="en-GB" sz="2000" dirty="0" err="1" smtClean="0">
                <a:latin typeface="Arial" pitchFamily="34" charset="0"/>
                <a:cs typeface="Arial" pitchFamily="34" charset="0"/>
              </a:rPr>
              <a:t>SWm</a:t>
            </a:r>
            <a:r>
              <a:rPr lang="en-GB" sz="2000" dirty="0" smtClean="0">
                <a:latin typeface="Arial" pitchFamily="34" charset="0"/>
                <a:cs typeface="Arial" pitchFamily="34" charset="0"/>
              </a:rPr>
              <a:t> or </a:t>
            </a:r>
            <a:r>
              <a:rPr lang="en-GB" sz="2000" dirty="0" err="1" smtClean="0">
                <a:latin typeface="Arial" pitchFamily="34" charset="0"/>
                <a:cs typeface="Arial" pitchFamily="34" charset="0"/>
              </a:rPr>
              <a:t>SWa</a:t>
            </a:r>
            <a:r>
              <a:rPr lang="en-GB" sz="2000" dirty="0" smtClean="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buNone/>
            </a:pPr>
            <a:r>
              <a:rPr lang="en-GB" sz="2000" dirty="0" smtClean="0">
                <a:latin typeface="Arial" pitchFamily="34" charset="0"/>
                <a:cs typeface="Arial" pitchFamily="34" charset="0"/>
              </a:rPr>
              <a:t> </a:t>
            </a:r>
            <a:endParaRPr lang="en-GB" sz="2000" dirty="0">
              <a:latin typeface="Arial" pitchFamily="34" charset="0"/>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236646090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62071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01880" y="1514475"/>
            <a:ext cx="8567737" cy="4727359"/>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.1.18 </a:t>
            </a:r>
            <a:r>
              <a:rPr lang="en-GB" sz="2000" dirty="0">
                <a:latin typeface="Arial" pitchFamily="34" charset="0"/>
                <a:ea typeface="Times New Roman"/>
                <a:cs typeface="Arial" pitchFamily="34" charset="0"/>
              </a:rPr>
              <a:t>Dedicated Core Networks</a:t>
            </a:r>
            <a:r>
              <a:rPr lang="en-GB" sz="2000" dirty="0" smtClean="0">
                <a:latin typeface="Arial" pitchFamily="34" charset="0"/>
                <a:ea typeface="Times New Roman"/>
                <a:cs typeface="Arial" pitchFamily="34" charset="0"/>
              </a:rPr>
              <a:t> </a:t>
            </a:r>
            <a:r>
              <a:rPr lang="en-GB" sz="2000" dirty="0" smtClean="0">
                <a:latin typeface="Arial" pitchFamily="34" charset="0"/>
                <a:cs typeface="Arial" pitchFamily="34" charset="0"/>
              </a:rPr>
              <a:t> [</a:t>
            </a:r>
            <a:r>
              <a:rPr lang="en-GB" sz="2000" dirty="0" smtClean="0">
                <a:latin typeface="Arial" pitchFamily="34" charset="0"/>
                <a:ea typeface="Times New Roman"/>
                <a:cs typeface="Arial" pitchFamily="34" charset="0"/>
              </a:rPr>
              <a:t>DECOR-CT</a:t>
            </a:r>
            <a:r>
              <a:rPr lang="en-GB" sz="2000" dirty="0" smtClean="0">
                <a:latin typeface="Arial" pitchFamily="34" charset="0"/>
                <a:cs typeface="Arial" pitchFamily="34" charset="0"/>
              </a:rPr>
              <a:t>]</a:t>
            </a:r>
          </a:p>
          <a:p>
            <a:pPr>
              <a:lnSpc>
                <a:spcPct val="80000"/>
              </a:lnSpc>
              <a:defRPr/>
            </a:pPr>
            <a:endParaRPr lang="en-GB" sz="2000" dirty="0">
              <a:latin typeface="Arial" pitchFamily="34" charset="0"/>
              <a:cs typeface="Arial" pitchFamily="34" charset="0"/>
            </a:endParaRPr>
          </a:p>
          <a:p>
            <a:pPr lvl="0">
              <a:lnSpc>
                <a:spcPct val="80000"/>
              </a:lnSpc>
              <a:defRPr/>
            </a:pPr>
            <a:r>
              <a:rPr lang="en-GB" sz="2000" dirty="0">
                <a:latin typeface="Arial" pitchFamily="34" charset="0"/>
                <a:cs typeface="Arial" pitchFamily="34" charset="0"/>
              </a:rPr>
              <a:t>CT4 agreed a 29.303 </a:t>
            </a:r>
            <a:r>
              <a:rPr lang="en-GB" sz="2000" dirty="0" smtClean="0">
                <a:latin typeface="Arial" pitchFamily="34" charset="0"/>
                <a:cs typeface="Arial" pitchFamily="34" charset="0"/>
              </a:rPr>
              <a:t>CR </a:t>
            </a:r>
            <a:r>
              <a:rPr lang="en-GB" sz="2000" dirty="0">
                <a:latin typeface="Arial" pitchFamily="34" charset="0"/>
                <a:cs typeface="Arial" pitchFamily="34" charset="0"/>
              </a:rPr>
              <a:t>specifying the DECOR extensions to select a target MME/SGSN, during a handover scenario, pertaining to the Dedicated CN serving the UE usage type.</a:t>
            </a: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8439852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.1</a:t>
            </a:r>
            <a:r>
              <a:rPr lang="en-GB" sz="2000" dirty="0">
                <a:latin typeface="Arial" pitchFamily="34" charset="0"/>
                <a:cs typeface="Arial" pitchFamily="34" charset="0"/>
              </a:rPr>
              <a:t>.19 Feasibility Study on the Diameter Base Protocol Update [FS_DBPU]</a:t>
            </a:r>
          </a:p>
          <a:p>
            <a:pPr>
              <a:lnSpc>
                <a:spcPct val="80000"/>
              </a:lnSpc>
              <a:defRPr/>
            </a:pPr>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A </a:t>
            </a:r>
            <a:r>
              <a:rPr lang="en-GB" sz="2000" dirty="0" err="1" smtClean="0">
                <a:latin typeface="Arial" pitchFamily="34" charset="0"/>
                <a:cs typeface="Arial" pitchFamily="34" charset="0"/>
              </a:rPr>
              <a:t>pCR</a:t>
            </a:r>
            <a:r>
              <a:rPr lang="en-GB" sz="2000" dirty="0" smtClean="0">
                <a:latin typeface="Arial" pitchFamily="34" charset="0"/>
                <a:cs typeface="Arial" pitchFamily="34" charset="0"/>
              </a:rPr>
              <a:t> to address the LS response from SA5 on progress of the work on Diameter Base Protocol Update was not agreed due to strong objections. See also LS to SA5 in </a:t>
            </a:r>
            <a:r>
              <a:rPr lang="en-GB" sz="2000" u="sng" dirty="0" smtClean="0">
                <a:latin typeface="Arial" pitchFamily="34" charset="0"/>
                <a:cs typeface="Arial" pitchFamily="34" charset="0"/>
                <a:hlinkClick r:id="rId2"/>
              </a:rPr>
              <a:t>C4-163282</a:t>
            </a:r>
            <a:r>
              <a:rPr lang="en-GB" sz="2000" dirty="0" smtClean="0">
                <a:latin typeface="Arial" pitchFamily="34" charset="0"/>
                <a:cs typeface="Arial" pitchFamily="34" charset="0"/>
              </a:rPr>
              <a:t>.</a:t>
            </a:r>
          </a:p>
          <a:p>
            <a:pPr lvl="0"/>
            <a:r>
              <a:rPr lang="en-GB" sz="2000" dirty="0" smtClean="0">
                <a:latin typeface="Arial" pitchFamily="34" charset="0"/>
                <a:cs typeface="Arial" pitchFamily="34" charset="0"/>
              </a:rPr>
              <a:t>A new version of the TR 29.819 (v1.2.0) is available in </a:t>
            </a:r>
            <a:r>
              <a:rPr lang="en-GB" sz="2000" u="sng" dirty="0" smtClean="0">
                <a:latin typeface="Arial" pitchFamily="34" charset="0"/>
                <a:cs typeface="Arial" pitchFamily="34" charset="0"/>
                <a:hlinkClick r:id="rId3"/>
              </a:rPr>
              <a:t>C4-163257</a:t>
            </a:r>
            <a:r>
              <a:rPr lang="en-GB" sz="2000" dirty="0" smtClean="0">
                <a:latin typeface="Arial" pitchFamily="34" charset="0"/>
                <a:cs typeface="Arial" pitchFamily="34" charset="0"/>
              </a:rPr>
              <a:t> and is sent to CT3 and SA5 for a final review. The plan is to send the TR for approval to CT#73 (Sept. 2016).</a:t>
            </a: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2440568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smtClean="0">
                <a:latin typeface="Arial" pitchFamily="34" charset="0"/>
                <a:cs typeface="Arial" pitchFamily="34" charset="0"/>
              </a:rPr>
              <a:t>7.</a:t>
            </a:r>
            <a:r>
              <a:rPr lang="en-GB" sz="2000" dirty="0">
                <a:latin typeface="Arial" pitchFamily="34" charset="0"/>
                <a:cs typeface="Arial" pitchFamily="34" charset="0"/>
              </a:rPr>
              <a:t>1.20 Diameter Message Priority [</a:t>
            </a:r>
            <a:r>
              <a:rPr lang="en-GB" sz="2000" dirty="0" err="1">
                <a:latin typeface="Arial" pitchFamily="34" charset="0"/>
                <a:cs typeface="Arial" pitchFamily="34" charset="0"/>
              </a:rPr>
              <a:t>DiaPri</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lnSpc>
                <a:spcPct val="80000"/>
              </a:lnSpc>
              <a:defRPr/>
            </a:pPr>
            <a:r>
              <a:rPr lang="en-GB" sz="2000" dirty="0"/>
              <a:t>The CRs covering the remaining interfaces listed in the exception sheet were agreed. The </a:t>
            </a:r>
            <a:r>
              <a:rPr lang="en-GB" sz="2000" dirty="0" smtClean="0"/>
              <a:t>WI </a:t>
            </a:r>
            <a:r>
              <a:rPr lang="en-GB" sz="2000" dirty="0"/>
              <a:t>is 100% </a:t>
            </a:r>
            <a:r>
              <a:rPr lang="en-GB" sz="2000" dirty="0" smtClean="0"/>
              <a:t>complete.</a:t>
            </a:r>
            <a:endParaRPr lang="en-GB" sz="2000" dirty="0"/>
          </a:p>
          <a:p>
            <a:pPr>
              <a:lnSpc>
                <a:spcPct val="80000"/>
              </a:lnSpc>
              <a:defRPr/>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384219307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757" y="1442853"/>
            <a:ext cx="8567737" cy="541514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a:t>
            </a:r>
            <a:r>
              <a:rPr lang="en-GB" sz="2000" dirty="0">
                <a:latin typeface="Arial" pitchFamily="34" charset="0"/>
                <a:cs typeface="Arial" pitchFamily="34" charset="0"/>
              </a:rPr>
              <a:t>.3 </a:t>
            </a:r>
            <a:r>
              <a:rPr lang="en-GB" sz="2000" dirty="0" err="1">
                <a:latin typeface="Arial" pitchFamily="34" charset="0"/>
                <a:cs typeface="Arial" pitchFamily="34" charset="0"/>
              </a:rPr>
              <a:t>QoS</a:t>
            </a:r>
            <a:r>
              <a:rPr lang="en-GB" sz="2000" dirty="0">
                <a:latin typeface="Arial" pitchFamily="34" charset="0"/>
                <a:cs typeface="Arial" pitchFamily="34" charset="0"/>
              </a:rPr>
              <a:t> End to End MTSI extensions (CT3) [QOSE2EMTSI-CT</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lvl="0">
              <a:lnSpc>
                <a:spcPct val="80000"/>
              </a:lnSpc>
              <a:defRPr/>
            </a:pPr>
            <a:r>
              <a:rPr lang="en-US" sz="2000" dirty="0" smtClean="0"/>
              <a:t>Some minor corrections for the enhanced bandwidth negotiation mechanism introduced by the E2EQoS work item were agreed, following recent related changes agreed by SA4.</a:t>
            </a:r>
            <a:endParaRPr lang="en-GB" sz="2000" dirty="0" smtClean="0"/>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a:latin typeface="Arial" pitchFamily="34" charset="0"/>
              <a:cs typeface="Arial" pitchFamily="34" charset="0"/>
            </a:endParaRPr>
          </a:p>
          <a:p>
            <a:pPr marL="0" indent="0">
              <a:lnSpc>
                <a:spcPct val="80000"/>
              </a:lnSpc>
              <a:buNone/>
              <a:defRPr/>
            </a:pPr>
            <a:endParaRPr lang="en-GB" sz="2000" dirty="0" smtClean="0">
              <a:latin typeface="Arial" pitchFamily="34" charset="0"/>
              <a:cs typeface="Arial" pitchFamily="34" charset="0"/>
            </a:endParaRPr>
          </a:p>
          <a:p>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42271690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44082" y="1023753"/>
            <a:ext cx="8567737" cy="5415147"/>
          </a:xfrm>
        </p:spPr>
        <p:txBody>
          <a:bodyPr/>
          <a:lstStyle/>
          <a:p>
            <a:pPr>
              <a:lnSpc>
                <a:spcPct val="80000"/>
              </a:lnSpc>
              <a:defRPr/>
            </a:pPr>
            <a:r>
              <a:rPr lang="en-GB" sz="1800" dirty="0">
                <a:latin typeface="Arial" pitchFamily="34" charset="0"/>
                <a:cs typeface="Arial" pitchFamily="34" charset="0"/>
              </a:rPr>
              <a:t>7</a:t>
            </a:r>
            <a:r>
              <a:rPr lang="en-GB" sz="1800" dirty="0" smtClean="0">
                <a:latin typeface="Arial" pitchFamily="34" charset="0"/>
                <a:cs typeface="Arial" pitchFamily="34" charset="0"/>
              </a:rPr>
              <a:t>.2.6 </a:t>
            </a:r>
            <a:r>
              <a:rPr lang="en-GB" sz="1800" dirty="0">
                <a:latin typeface="Arial" pitchFamily="34" charset="0"/>
                <a:ea typeface="Times New Roman"/>
                <a:cs typeface="Arial" pitchFamily="34" charset="0"/>
              </a:rPr>
              <a:t>IP Flow Mobility support for S2a and S2b Interfaces on stage 3 (CT1)</a:t>
            </a:r>
            <a:r>
              <a:rPr lang="en-GB" sz="1800" dirty="0" smtClean="0">
                <a:latin typeface="Arial" pitchFamily="34" charset="0"/>
                <a:cs typeface="Arial" pitchFamily="34" charset="0"/>
              </a:rPr>
              <a:t> [</a:t>
            </a:r>
            <a:r>
              <a:rPr lang="en-GB" sz="1800" dirty="0">
                <a:latin typeface="Arial" pitchFamily="34" charset="0"/>
                <a:ea typeface="Times New Roman"/>
                <a:cs typeface="Arial" pitchFamily="34" charset="0"/>
              </a:rPr>
              <a:t>NBIFOM</a:t>
            </a:r>
            <a:r>
              <a:rPr lang="en-GB" sz="1800" dirty="0" smtClean="0">
                <a:latin typeface="Arial" pitchFamily="34" charset="0"/>
                <a:cs typeface="Arial" pitchFamily="34" charset="0"/>
              </a:rPr>
              <a:t>]</a:t>
            </a:r>
          </a:p>
          <a:p>
            <a:pPr lvl="0"/>
            <a:r>
              <a:rPr lang="en-GB" sz="1800" dirty="0">
                <a:latin typeface="Arial" pitchFamily="34" charset="0"/>
                <a:cs typeface="Arial" pitchFamily="34" charset="0"/>
              </a:rPr>
              <a:t>CT4 has specified GTPv2 extensions to enable the network to tear down a NB-IFOM PDN connection over both the 3GPP and WLAN accesses:</a:t>
            </a:r>
          </a:p>
          <a:p>
            <a:pPr lvl="0"/>
            <a:r>
              <a:rPr lang="en-GB" sz="1800" dirty="0">
                <a:latin typeface="Arial" pitchFamily="34" charset="0"/>
                <a:cs typeface="Arial" pitchFamily="34" charset="0"/>
              </a:rPr>
              <a:t>a NB-IFOM capable MME/SGSN sets a new 'Release Over Any Access' Indication in the Delete Session Request, when it needs to tear down a PDN connection on any access, e.g. for SIPTO or basic P-CSCF restoration;</a:t>
            </a:r>
          </a:p>
          <a:p>
            <a:pPr lvl="0"/>
            <a:r>
              <a:rPr lang="en-GB" sz="1800" dirty="0">
                <a:latin typeface="Arial" pitchFamily="34" charset="0"/>
                <a:cs typeface="Arial" pitchFamily="34" charset="0"/>
              </a:rPr>
              <a:t>the PGW sends a Delete Bearer Request with a new 'local release' cause over the 2</a:t>
            </a:r>
            <a:r>
              <a:rPr lang="en-GB" sz="1800" baseline="30000" dirty="0">
                <a:latin typeface="Arial" pitchFamily="34" charset="0"/>
                <a:cs typeface="Arial" pitchFamily="34" charset="0"/>
              </a:rPr>
              <a:t>nd</a:t>
            </a:r>
            <a:r>
              <a:rPr lang="en-GB" sz="1800" dirty="0">
                <a:latin typeface="Arial" pitchFamily="34" charset="0"/>
                <a:cs typeface="Arial" pitchFamily="34" charset="0"/>
              </a:rPr>
              <a:t> access of the NB-IFOM PDN connection; the TWAN/</a:t>
            </a:r>
            <a:r>
              <a:rPr lang="en-GB" sz="1800" dirty="0" err="1">
                <a:latin typeface="Arial" pitchFamily="34" charset="0"/>
                <a:cs typeface="Arial" pitchFamily="34" charset="0"/>
              </a:rPr>
              <a:t>ePDG</a:t>
            </a:r>
            <a:r>
              <a:rPr lang="en-GB" sz="1800" dirty="0">
                <a:latin typeface="Arial" pitchFamily="34" charset="0"/>
                <a:cs typeface="Arial" pitchFamily="34" charset="0"/>
              </a:rPr>
              <a:t> or MME/SGSN locally releases the second access, w/o signalling to the UE, except over the 3GPP access if the UE is in connected mode.</a:t>
            </a:r>
          </a:p>
          <a:p>
            <a:pPr lvl="0"/>
            <a:r>
              <a:rPr lang="en-GB" sz="1800" dirty="0">
                <a:latin typeface="Arial" pitchFamily="34" charset="0"/>
                <a:cs typeface="Arial" pitchFamily="34" charset="0"/>
              </a:rPr>
              <a:t>the UE locally releases resources over the 2</a:t>
            </a:r>
            <a:r>
              <a:rPr lang="en-GB" sz="1800" baseline="30000" dirty="0">
                <a:latin typeface="Arial" pitchFamily="34" charset="0"/>
                <a:cs typeface="Arial" pitchFamily="34" charset="0"/>
              </a:rPr>
              <a:t>nd</a:t>
            </a:r>
            <a:r>
              <a:rPr lang="en-GB" sz="1800" dirty="0">
                <a:latin typeface="Arial" pitchFamily="34" charset="0"/>
                <a:cs typeface="Arial" pitchFamily="34" charset="0"/>
              </a:rPr>
              <a:t> access when being requested over one access to tear down the PDN connection with reactivation requested.</a:t>
            </a:r>
          </a:p>
          <a:p>
            <a:r>
              <a:rPr lang="en-GB" sz="1800" dirty="0">
                <a:latin typeface="Arial" pitchFamily="34" charset="0"/>
                <a:cs typeface="Arial" pitchFamily="34" charset="0"/>
              </a:rPr>
              <a:t>CT4 sent an LS to CT1 and SA2 to ask to update their TSs accordingly.</a:t>
            </a:r>
          </a:p>
          <a:p>
            <a:r>
              <a:rPr lang="en-GB" sz="1800" dirty="0" smtClean="0">
                <a:latin typeface="Arial" pitchFamily="34" charset="0"/>
                <a:cs typeface="Arial" pitchFamily="34" charset="0"/>
              </a:rPr>
              <a:t>A </a:t>
            </a:r>
            <a:r>
              <a:rPr lang="en-GB" sz="1800" dirty="0">
                <a:latin typeface="Arial" pitchFamily="34" charset="0"/>
                <a:cs typeface="Arial" pitchFamily="34" charset="0"/>
              </a:rPr>
              <a:t>23.007 CR was also agreed to enable to maintain a NB-IFOM PDN connection when a failure affects one of its access (e.g. SGW failure).</a:t>
            </a:r>
          </a:p>
          <a:p>
            <a:pPr>
              <a:lnSpc>
                <a:spcPct val="80000"/>
              </a:lnSpc>
              <a:defRPr/>
            </a:pPr>
            <a:endParaRPr lang="en-GB" sz="1800" dirty="0">
              <a:latin typeface="Arial" pitchFamily="34" charset="0"/>
              <a:cs typeface="Arial" pitchFamily="34" charset="0"/>
            </a:endParaRPr>
          </a:p>
          <a:p>
            <a:pPr marL="0" indent="0">
              <a:lnSpc>
                <a:spcPct val="80000"/>
              </a:lnSpc>
              <a:buNone/>
              <a:defRPr/>
            </a:pPr>
            <a:endParaRPr lang="en-GB" sz="1800" dirty="0" smtClean="0">
              <a:latin typeface="Arial" pitchFamily="34" charset="0"/>
              <a:cs typeface="Arial" pitchFamily="34" charset="0"/>
            </a:endParaRPr>
          </a:p>
          <a:p>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 xmlns:p14="http://schemas.microsoft.com/office/powerpoint/2010/main" val="8411212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0282" y="1476375"/>
            <a:ext cx="8567737" cy="4962525"/>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.2.7 </a:t>
            </a:r>
            <a:r>
              <a:rPr lang="en-GB" sz="2000" dirty="0">
                <a:latin typeface="Arial" pitchFamily="34" charset="0"/>
                <a:ea typeface="Times New Roman"/>
                <a:cs typeface="Arial" pitchFamily="34" charset="0"/>
              </a:rPr>
              <a:t>CT aspects of enhancements to Proximity-based Services extensions (CT1)</a:t>
            </a:r>
            <a:r>
              <a:rPr lang="en-GB" sz="2000" dirty="0" smtClean="0">
                <a:latin typeface="Arial" pitchFamily="34" charset="0"/>
                <a:cs typeface="Arial" pitchFamily="34" charset="0"/>
              </a:rPr>
              <a:t> [</a:t>
            </a:r>
            <a:r>
              <a:rPr lang="en-GB" sz="2000" dirty="0" err="1">
                <a:latin typeface="Arial" pitchFamily="34" charset="0"/>
                <a:ea typeface="Times New Roman"/>
                <a:cs typeface="Arial" pitchFamily="34" charset="0"/>
              </a:rPr>
              <a:t>eProSe</a:t>
            </a:r>
            <a:r>
              <a:rPr lang="en-GB" sz="2000" dirty="0">
                <a:latin typeface="Arial" pitchFamily="34" charset="0"/>
                <a:ea typeface="Times New Roman"/>
                <a:cs typeface="Arial" pitchFamily="34" charset="0"/>
              </a:rPr>
              <a:t>-Ext-CT</a:t>
            </a:r>
            <a:r>
              <a:rPr lang="en-GB" sz="2000" dirty="0" smtClean="0">
                <a:latin typeface="Arial" pitchFamily="34" charset="0"/>
                <a:cs typeface="Arial" pitchFamily="34" charset="0"/>
              </a:rPr>
              <a:t>]</a:t>
            </a:r>
          </a:p>
          <a:p>
            <a:pPr lvl="0"/>
            <a:r>
              <a:rPr lang="en-GB" sz="2000" dirty="0">
                <a:latin typeface="Arial" pitchFamily="34" charset="0"/>
                <a:cs typeface="Arial" pitchFamily="34" charset="0"/>
              </a:rPr>
              <a:t>Diameter Codes (Application ID, Command codes and AVP codes) have been assigned for </a:t>
            </a:r>
            <a:r>
              <a:rPr lang="en-GB" sz="2000" dirty="0" err="1">
                <a:latin typeface="Arial" pitchFamily="34" charset="0"/>
                <a:cs typeface="Arial" pitchFamily="34" charset="0"/>
              </a:rPr>
              <a:t>ProSe</a:t>
            </a:r>
            <a:r>
              <a:rPr lang="en-GB" sz="2000" dirty="0">
                <a:latin typeface="Arial" pitchFamily="34" charset="0"/>
                <a:cs typeface="Arial" pitchFamily="34" charset="0"/>
              </a:rPr>
              <a:t> Diameter interfaces. </a:t>
            </a:r>
            <a:r>
              <a:rPr lang="en-GB" sz="2000" dirty="0" smtClean="0">
                <a:latin typeface="Arial" pitchFamily="34" charset="0"/>
                <a:cs typeface="Arial" pitchFamily="34" charset="0"/>
              </a:rPr>
              <a:t>There were still </a:t>
            </a:r>
            <a:r>
              <a:rPr lang="en-GB" sz="2000" dirty="0">
                <a:latin typeface="Arial" pitchFamily="34" charset="0"/>
                <a:cs typeface="Arial" pitchFamily="34" charset="0"/>
              </a:rPr>
              <a:t>some open </a:t>
            </a:r>
            <a:r>
              <a:rPr lang="en-GB" sz="2000" dirty="0" smtClean="0">
                <a:latin typeface="Arial" pitchFamily="34" charset="0"/>
                <a:cs typeface="Arial" pitchFamily="34" charset="0"/>
              </a:rPr>
              <a:t>issues for 29.230, </a:t>
            </a:r>
            <a:r>
              <a:rPr lang="en-GB" sz="2000" dirty="0">
                <a:latin typeface="Arial" pitchFamily="34" charset="0"/>
                <a:cs typeface="Arial" pitchFamily="34" charset="0"/>
              </a:rPr>
              <a:t>see LS to CT3 in </a:t>
            </a:r>
            <a:r>
              <a:rPr lang="en-GB" sz="2000" dirty="0" smtClean="0">
                <a:latin typeface="Arial" pitchFamily="34" charset="0"/>
                <a:cs typeface="Arial" pitchFamily="34" charset="0"/>
              </a:rPr>
              <a:t>C4-162270 but these have now been resolved by CRs in CT3 and CT4, see their outgoing LS in C3-161109.</a:t>
            </a:r>
            <a:endParaRPr lang="en-GB" sz="2000" dirty="0">
              <a:latin typeface="Arial" pitchFamily="34" charset="0"/>
              <a:cs typeface="Arial" pitchFamily="34" charset="0"/>
            </a:endParaRPr>
          </a:p>
          <a:p>
            <a:endParaRPr lang="en-GB" sz="2000" dirty="0" smtClean="0">
              <a:latin typeface="Arial" pitchFamily="34" charset="0"/>
              <a:cs typeface="Arial" pitchFamily="34" charset="0"/>
            </a:endParaRPr>
          </a:p>
          <a:p>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7266507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554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Arial" pitchFamily="34" charset="0"/>
                <a:cs typeface="Arial" pitchFamily="34" charset="0"/>
              </a:rPr>
              <a:t>TSG CT WG</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Statistics</a:t>
            </a:r>
          </a:p>
        </p:txBody>
      </p:sp>
      <p:sp>
        <p:nvSpPr>
          <p:cNvPr id="17411" name="Rectangle 3"/>
          <p:cNvSpPr>
            <a:spLocks noChangeArrowheads="1"/>
          </p:cNvSpPr>
          <p:nvPr/>
        </p:nvSpPr>
        <p:spPr bwMode="auto">
          <a:xfrm>
            <a:off x="258762" y="788081"/>
            <a:ext cx="8433975" cy="5698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Arial" pitchFamily="34" charset="0"/>
                <a:cs typeface="Arial" pitchFamily="34" charset="0"/>
              </a:rPr>
              <a:t> </a:t>
            </a:r>
            <a:r>
              <a:rPr lang="en-US" altLang="de-DE" sz="2000" dirty="0">
                <a:latin typeface="Arial" pitchFamily="34" charset="0"/>
                <a:cs typeface="Arial" pitchFamily="34" charset="0"/>
              </a:rPr>
              <a:t>TSG CT WG</a:t>
            </a:r>
            <a:r>
              <a:rPr lang="de-DE" altLang="de-DE" sz="2000" dirty="0">
                <a:latin typeface="Arial" pitchFamily="34" charset="0"/>
                <a:cs typeface="Arial" pitchFamily="34" charset="0"/>
              </a:rPr>
              <a:t>4</a:t>
            </a:r>
            <a:r>
              <a:rPr lang="en-US" altLang="de-DE" sz="2000" dirty="0">
                <a:latin typeface="Arial" pitchFamily="34" charset="0"/>
                <a:cs typeface="Arial" pitchFamily="34" charset="0"/>
              </a:rPr>
              <a:t> statistics</a:t>
            </a:r>
            <a:r>
              <a:rPr lang="en-US" altLang="de-DE" sz="2000" dirty="0" smtClean="0">
                <a:latin typeface="Arial" pitchFamily="34" charset="0"/>
                <a:cs typeface="Arial" pitchFamily="34" charset="0"/>
              </a:rPr>
              <a:t>:</a:t>
            </a:r>
            <a:endParaRPr lang="en-US"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solidFill>
                  <a:srgbClr val="FF0000"/>
                </a:solidFill>
                <a:latin typeface="Arial" pitchFamily="34" charset="0"/>
                <a:cs typeface="Arial" pitchFamily="34" charset="0"/>
              </a:rPr>
              <a:t>184</a:t>
            </a:r>
            <a:r>
              <a:rPr lang="en-US" altLang="de-DE" sz="2000" dirty="0" smtClean="0">
                <a:latin typeface="Arial" pitchFamily="34" charset="0"/>
                <a:cs typeface="Arial" pitchFamily="34" charset="0"/>
              </a:rPr>
              <a:t> Change </a:t>
            </a:r>
            <a:r>
              <a:rPr lang="en-US" altLang="de-DE" sz="2000" dirty="0">
                <a:latin typeface="Arial" pitchFamily="34" charset="0"/>
                <a:cs typeface="Arial" pitchFamily="34" charset="0"/>
              </a:rPr>
              <a:t>Requests agreed</a:t>
            </a:r>
            <a:endParaRPr lang="nb-NO"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Arial" pitchFamily="34" charset="0"/>
                <a:cs typeface="Arial" pitchFamily="34" charset="0"/>
              </a:rPr>
              <a:t>Rel-14 </a:t>
            </a:r>
            <a:r>
              <a:rPr lang="nb-NO" altLang="de-DE" sz="2000" dirty="0">
                <a:latin typeface="Arial" pitchFamily="34" charset="0"/>
                <a:cs typeface="Arial" pitchFamily="34" charset="0"/>
              </a:rPr>
              <a:t>Work Items / Study Items </a:t>
            </a:r>
            <a:r>
              <a:rPr lang="nb-NO" altLang="de-DE" sz="2000" dirty="0" smtClean="0">
                <a:latin typeface="Arial" pitchFamily="34" charset="0"/>
                <a:cs typeface="Arial" pitchFamily="34" charset="0"/>
              </a:rPr>
              <a:t>approved</a:t>
            </a:r>
          </a:p>
          <a:p>
            <a:pPr marL="1200150" lvl="2" indent="-285750" eaLnBrk="1" hangingPunct="1">
              <a:lnSpc>
                <a:spcPct val="90000"/>
              </a:lnSpc>
              <a:spcBef>
                <a:spcPct val="20000"/>
              </a:spcBef>
              <a:buClr>
                <a:srgbClr val="C00000"/>
              </a:buClr>
              <a:buFont typeface="Arial" charset="0"/>
              <a:buChar char="•"/>
              <a:defRPr/>
            </a:pPr>
            <a:r>
              <a:rPr lang="nb-NO" altLang="de-DE" sz="2000" dirty="0">
                <a:solidFill>
                  <a:srgbClr val="FF0000"/>
                </a:solidFill>
                <a:latin typeface="Arial" pitchFamily="34" charset="0"/>
                <a:cs typeface="Arial" pitchFamily="34" charset="0"/>
              </a:rPr>
              <a:t>3</a:t>
            </a:r>
            <a:r>
              <a:rPr lang="nb-NO" altLang="de-DE" sz="2000" dirty="0" smtClean="0">
                <a:latin typeface="Arial" pitchFamily="34" charset="0"/>
                <a:cs typeface="Arial" pitchFamily="34" charset="0"/>
              </a:rPr>
              <a:t> </a:t>
            </a:r>
            <a:r>
              <a:rPr lang="nb-NO" altLang="de-DE" sz="2000" dirty="0" smtClean="0">
                <a:latin typeface="Arial" pitchFamily="34" charset="0"/>
                <a:cs typeface="Arial" pitchFamily="34" charset="0"/>
              </a:rPr>
              <a:t>new </a:t>
            </a:r>
            <a:r>
              <a:rPr lang="nb-NO" altLang="de-DE" sz="2000" dirty="0">
                <a:latin typeface="Arial" pitchFamily="34" charset="0"/>
                <a:cs typeface="Arial" pitchFamily="34" charset="0"/>
              </a:rPr>
              <a:t>Work Item(s) </a:t>
            </a:r>
            <a:endParaRPr lang="nb-NO" altLang="de-DE" sz="2000" dirty="0" smtClean="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Arial" pitchFamily="34" charset="0"/>
                <a:cs typeface="Arial" pitchFamily="34" charset="0"/>
              </a:rPr>
              <a:t>Rel-14 </a:t>
            </a:r>
            <a:r>
              <a:rPr lang="nb-NO" altLang="de-DE" sz="2000" dirty="0">
                <a:latin typeface="Arial" pitchFamily="34" charset="0"/>
                <a:cs typeface="Arial" pitchFamily="34" charset="0"/>
              </a:rPr>
              <a:t>Work Items / Study Items </a:t>
            </a:r>
            <a:r>
              <a:rPr lang="nb-NO" altLang="de-DE" sz="2000" dirty="0" smtClean="0">
                <a:latin typeface="Arial" pitchFamily="34" charset="0"/>
                <a:cs typeface="Arial" pitchFamily="34" charset="0"/>
              </a:rPr>
              <a:t>endorsed</a:t>
            </a:r>
            <a:endParaRPr lang="nb-NO" altLang="de-DE" sz="2000" dirty="0">
              <a:latin typeface="Arial" pitchFamily="34" charset="0"/>
              <a:cs typeface="Arial" pitchFamily="34" charset="0"/>
            </a:endParaRP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Arial" pitchFamily="34" charset="0"/>
                <a:cs typeface="Arial" pitchFamily="34" charset="0"/>
              </a:rPr>
              <a:t>2</a:t>
            </a:r>
            <a:r>
              <a:rPr lang="nb-NO" altLang="de-DE" sz="2000" dirty="0" smtClean="0">
                <a:latin typeface="Arial" pitchFamily="34" charset="0"/>
                <a:cs typeface="Arial" pitchFamily="34" charset="0"/>
              </a:rPr>
              <a:t> endorsed </a:t>
            </a:r>
            <a:r>
              <a:rPr lang="nb-NO" altLang="de-DE" sz="2000" dirty="0">
                <a:latin typeface="Arial" pitchFamily="34" charset="0"/>
                <a:cs typeface="Arial" pitchFamily="34" charset="0"/>
              </a:rPr>
              <a:t>Work </a:t>
            </a:r>
            <a:r>
              <a:rPr lang="nb-NO" altLang="de-DE" sz="2000" dirty="0" smtClean="0">
                <a:latin typeface="Arial" pitchFamily="34" charset="0"/>
                <a:cs typeface="Arial" pitchFamily="34" charset="0"/>
              </a:rPr>
              <a:t>Item(s)  </a:t>
            </a:r>
            <a:endParaRPr lang="nb-NO"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de-DE" altLang="de-DE" sz="2000" dirty="0">
                <a:solidFill>
                  <a:srgbClr val="FF0000"/>
                </a:solidFill>
                <a:latin typeface="Arial" pitchFamily="34" charset="0"/>
                <a:cs typeface="Arial" pitchFamily="34" charset="0"/>
              </a:rPr>
              <a:t>1</a:t>
            </a:r>
            <a:r>
              <a:rPr lang="nb-NO" altLang="de-DE" sz="2000" dirty="0" smtClean="0">
                <a:latin typeface="Arial" pitchFamily="34" charset="0"/>
                <a:cs typeface="Arial" pitchFamily="34" charset="0"/>
              </a:rPr>
              <a:t> Rel-13 </a:t>
            </a:r>
            <a:r>
              <a:rPr lang="de-DE" altLang="de-DE" sz="2000" dirty="0" smtClean="0">
                <a:latin typeface="Arial" pitchFamily="34" charset="0"/>
                <a:cs typeface="Arial" pitchFamily="34" charset="0"/>
              </a:rPr>
              <a:t>TS/TRs</a:t>
            </a:r>
            <a:r>
              <a:rPr lang="nb-NO" altLang="de-DE" sz="2000" dirty="0" smtClean="0">
                <a:latin typeface="Arial" pitchFamily="34" charset="0"/>
                <a:cs typeface="Arial" pitchFamily="34" charset="0"/>
              </a:rPr>
              <a:t> </a:t>
            </a:r>
            <a:r>
              <a:rPr lang="nb-NO" altLang="de-DE" sz="2000" dirty="0">
                <a:latin typeface="Arial" pitchFamily="34" charset="0"/>
                <a:cs typeface="Arial" pitchFamily="34" charset="0"/>
              </a:rPr>
              <a:t>for </a:t>
            </a:r>
            <a:r>
              <a:rPr lang="nb-NO" altLang="de-DE" sz="2000" dirty="0" smtClean="0">
                <a:latin typeface="Arial" pitchFamily="34" charset="0"/>
                <a:cs typeface="Arial" pitchFamily="34" charset="0"/>
              </a:rPr>
              <a:t>information and approval</a:t>
            </a:r>
            <a:endParaRPr lang="en-US" altLang="de-DE" sz="2000" dirty="0">
              <a:latin typeface="Arial" pitchFamily="34" charset="0"/>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latin typeface="Arial" pitchFamily="34" charset="0"/>
                <a:cs typeface="Arial" pitchFamily="34" charset="0"/>
              </a:rPr>
              <a:t>CT4 #72bis: </a:t>
            </a:r>
            <a:endParaRPr lang="en-US" altLang="de-DE" sz="20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000" dirty="0" smtClean="0">
                <a:solidFill>
                  <a:srgbClr val="FF0000"/>
                </a:solidFill>
                <a:latin typeface="Arial" pitchFamily="34" charset="0"/>
                <a:cs typeface="Arial" pitchFamily="34" charset="0"/>
              </a:rPr>
              <a:t>71</a:t>
            </a:r>
            <a:r>
              <a:rPr lang="de-DE" altLang="de-DE" sz="2000" dirty="0" smtClean="0">
                <a:latin typeface="Arial" pitchFamily="34" charset="0"/>
                <a:cs typeface="Arial" pitchFamily="34" charset="0"/>
              </a:rPr>
              <a:t> </a:t>
            </a:r>
            <a:r>
              <a:rPr lang="en-US" altLang="de-DE" sz="2000" dirty="0">
                <a:latin typeface="Arial" pitchFamily="34" charset="0"/>
                <a:cs typeface="Arial" pitchFamily="34" charset="0"/>
              </a:rPr>
              <a:t>Registered </a:t>
            </a:r>
            <a:r>
              <a:rPr lang="en-US" altLang="de-DE" sz="2000" dirty="0" smtClean="0">
                <a:latin typeface="Arial" pitchFamily="34" charset="0"/>
                <a:cs typeface="Arial" pitchFamily="34" charset="0"/>
              </a:rPr>
              <a:t>Participants </a:t>
            </a:r>
            <a:r>
              <a:rPr lang="en-GB" sz="2000" u="sng" dirty="0">
                <a:hlinkClick r:id="rId3"/>
              </a:rPr>
              <a:t>http://</a:t>
            </a:r>
            <a:r>
              <a:rPr lang="en-GB" sz="2000" u="sng" dirty="0" smtClean="0">
                <a:hlinkClick r:id="rId3"/>
              </a:rPr>
              <a:t>webapp.etsi.org/3GPPRegistration/fViewPart.asp?mid=31804</a:t>
            </a:r>
            <a:endParaRPr lang="en-US" altLang="de-DE" sz="20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en-US" altLang="de-DE" sz="2000" dirty="0" smtClean="0">
                <a:latin typeface="Arial" pitchFamily="34" charset="0"/>
                <a:cs typeface="Arial" pitchFamily="34" charset="0"/>
              </a:rPr>
              <a:t>~</a:t>
            </a:r>
            <a:r>
              <a:rPr lang="en-US" altLang="de-DE" sz="2000" dirty="0" smtClean="0">
                <a:solidFill>
                  <a:srgbClr val="FF0000"/>
                </a:solidFill>
                <a:latin typeface="Arial" pitchFamily="34" charset="0"/>
                <a:cs typeface="Arial" pitchFamily="34" charset="0"/>
              </a:rPr>
              <a:t>30</a:t>
            </a:r>
            <a:r>
              <a:rPr lang="en-US" altLang="de-DE" sz="2000" dirty="0" smtClean="0">
                <a:latin typeface="Arial" pitchFamily="34" charset="0"/>
                <a:cs typeface="Arial" pitchFamily="34" charset="0"/>
              </a:rPr>
              <a:t> </a:t>
            </a:r>
            <a:r>
              <a:rPr lang="en-US" altLang="de-DE" sz="2000" dirty="0">
                <a:latin typeface="Arial" pitchFamily="34" charset="0"/>
                <a:cs typeface="Arial" pitchFamily="34" charset="0"/>
              </a:rPr>
              <a:t>Participants Attending</a:t>
            </a:r>
          </a:p>
          <a:p>
            <a:pPr marL="742950" lvl="1" indent="-285750" eaLnBrk="1" hangingPunct="1">
              <a:lnSpc>
                <a:spcPct val="90000"/>
              </a:lnSpc>
              <a:spcBef>
                <a:spcPct val="20000"/>
              </a:spcBef>
              <a:buClr>
                <a:srgbClr val="C00000"/>
              </a:buClr>
              <a:buFont typeface="Arial" charset="0"/>
              <a:buChar char="•"/>
              <a:defRPr/>
            </a:pPr>
            <a:r>
              <a:rPr lang="en-US" altLang="de-DE" sz="2000" dirty="0" smtClean="0">
                <a:latin typeface="Arial" pitchFamily="34" charset="0"/>
                <a:cs typeface="Arial" pitchFamily="34" charset="0"/>
              </a:rPr>
              <a:t>CT4#73: </a:t>
            </a:r>
            <a:endParaRPr lang="en-US" altLang="de-DE" sz="20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de-DE" altLang="de-DE" sz="2000" dirty="0" smtClean="0">
                <a:solidFill>
                  <a:srgbClr val="FF0000"/>
                </a:solidFill>
                <a:latin typeface="Arial" pitchFamily="34" charset="0"/>
                <a:cs typeface="Arial" pitchFamily="34" charset="0"/>
              </a:rPr>
              <a:t>67</a:t>
            </a:r>
            <a:r>
              <a:rPr lang="en-US" altLang="de-DE" sz="2000" dirty="0" smtClean="0">
                <a:latin typeface="Arial" pitchFamily="34" charset="0"/>
                <a:cs typeface="Arial" pitchFamily="34" charset="0"/>
              </a:rPr>
              <a:t> </a:t>
            </a:r>
            <a:r>
              <a:rPr lang="en-US" altLang="de-DE" sz="2000" dirty="0">
                <a:latin typeface="Arial" pitchFamily="34" charset="0"/>
                <a:cs typeface="Arial" pitchFamily="34" charset="0"/>
              </a:rPr>
              <a:t>Registered </a:t>
            </a:r>
            <a:r>
              <a:rPr lang="en-US" altLang="de-DE" sz="2000" dirty="0" smtClean="0">
                <a:latin typeface="Arial" pitchFamily="34" charset="0"/>
                <a:cs typeface="Arial" pitchFamily="34" charset="0"/>
              </a:rPr>
              <a:t>Participants</a:t>
            </a:r>
          </a:p>
          <a:p>
            <a:pPr marL="1200150" lvl="2" indent="-285750" eaLnBrk="1" hangingPunct="1">
              <a:lnSpc>
                <a:spcPct val="90000"/>
              </a:lnSpc>
              <a:spcBef>
                <a:spcPct val="20000"/>
              </a:spcBef>
              <a:buClr>
                <a:srgbClr val="C00000"/>
              </a:buClr>
              <a:buFont typeface="Arial" charset="0"/>
              <a:buChar char="•"/>
              <a:defRPr/>
            </a:pPr>
            <a:r>
              <a:rPr lang="en-GB" sz="2000" u="sng" dirty="0" smtClean="0">
                <a:hlinkClick r:id="rId4"/>
              </a:rPr>
              <a:t>http://webapp.etsi.org/3GPPRegistration/fViewPart.asp?mid=31805</a:t>
            </a:r>
            <a:endParaRPr lang="en-US" altLang="de-DE" sz="2000" dirty="0">
              <a:latin typeface="Arial" pitchFamily="34" charset="0"/>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en-US" altLang="de-DE" sz="2000" dirty="0" smtClean="0">
                <a:latin typeface="Arial" pitchFamily="34" charset="0"/>
                <a:cs typeface="Arial" pitchFamily="34" charset="0"/>
              </a:rPr>
              <a:t>~</a:t>
            </a:r>
            <a:r>
              <a:rPr lang="en-US" altLang="de-DE" sz="2000" dirty="0" smtClean="0">
                <a:solidFill>
                  <a:srgbClr val="FF0000"/>
                </a:solidFill>
                <a:latin typeface="Arial" pitchFamily="34" charset="0"/>
                <a:cs typeface="Arial" pitchFamily="34" charset="0"/>
              </a:rPr>
              <a:t>30</a:t>
            </a:r>
            <a:r>
              <a:rPr lang="en-US" altLang="de-DE" sz="2000" dirty="0" smtClean="0">
                <a:latin typeface="Arial" pitchFamily="34" charset="0"/>
                <a:cs typeface="Arial" pitchFamily="34" charset="0"/>
              </a:rPr>
              <a:t> </a:t>
            </a:r>
            <a:r>
              <a:rPr lang="en-US" altLang="de-DE" sz="2000" dirty="0">
                <a:latin typeface="Arial" pitchFamily="34" charset="0"/>
                <a:cs typeface="Arial" pitchFamily="34" charset="0"/>
              </a:rPr>
              <a:t>Participants Attending</a:t>
            </a:r>
          </a:p>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
        <p:nvSpPr>
          <p:cNvPr id="4" name="Rectangle 3"/>
          <p:cNvSpPr>
            <a:spLocks noChangeArrowheads="1"/>
          </p:cNvSpPr>
          <p:nvPr/>
        </p:nvSpPr>
        <p:spPr bwMode="auto">
          <a:xfrm>
            <a:off x="4821321" y="4761036"/>
            <a:ext cx="4180175" cy="1726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790700"/>
            <a:ext cx="8567737" cy="4601308"/>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.2.10 </a:t>
            </a:r>
            <a:r>
              <a:rPr lang="en-GB" sz="2000" dirty="0" err="1">
                <a:latin typeface="Arial" pitchFamily="34" charset="0"/>
                <a:ea typeface="Times New Roman"/>
                <a:cs typeface="Arial" pitchFamily="34" charset="0"/>
              </a:rPr>
              <a:t>eDRX</a:t>
            </a:r>
            <a:r>
              <a:rPr lang="en-GB" sz="2000" dirty="0" smtClean="0">
                <a:latin typeface="Arial" pitchFamily="34" charset="0"/>
                <a:ea typeface="Times New Roman"/>
                <a:cs typeface="Arial" pitchFamily="34" charset="0"/>
              </a:rPr>
              <a:t> </a:t>
            </a:r>
            <a:r>
              <a:rPr lang="en-GB" sz="2000" dirty="0" smtClean="0">
                <a:latin typeface="Arial" pitchFamily="34" charset="0"/>
                <a:cs typeface="Arial" pitchFamily="34" charset="0"/>
              </a:rPr>
              <a:t> [</a:t>
            </a:r>
            <a:r>
              <a:rPr lang="en-GB" sz="2000" dirty="0" err="1">
                <a:latin typeface="Arial" pitchFamily="34" charset="0"/>
                <a:ea typeface="Times New Roman"/>
                <a:cs typeface="Arial" pitchFamily="34" charset="0"/>
              </a:rPr>
              <a:t>eDRX</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a:lnSpc>
                <a:spcPct val="80000"/>
              </a:lnSpc>
              <a:defRPr/>
            </a:pPr>
            <a:r>
              <a:rPr lang="en-GB" sz="2000" dirty="0" smtClean="0">
                <a:latin typeface="Arial" pitchFamily="34" charset="0"/>
                <a:cs typeface="Arial" pitchFamily="34" charset="0"/>
              </a:rPr>
              <a:t>One corrective 29.338 CR was agreed to correct an MCC implementation error.</a:t>
            </a:r>
          </a:p>
          <a:p>
            <a:pPr>
              <a:lnSpc>
                <a:spcPct val="80000"/>
              </a:lnSpc>
              <a:defRPr/>
            </a:pPr>
            <a:endParaRPr lang="en-GB" sz="2000" dirty="0" smtClean="0">
              <a:latin typeface="Arial" pitchFamily="34" charset="0"/>
              <a:cs typeface="Arial" pitchFamily="34" charset="0"/>
            </a:endParaRPr>
          </a:p>
          <a:p>
            <a:endParaRPr lang="en-GB" sz="2000" dirty="0">
              <a:latin typeface="Arial" pitchFamily="34" charset="0"/>
              <a:cs typeface="Arial" pitchFamily="34" charset="0"/>
            </a:endParaRPr>
          </a:p>
          <a:p>
            <a:pPr marL="0" indent="0">
              <a:buNone/>
            </a:pPr>
            <a:r>
              <a:rPr lang="en-GB" sz="2000" dirty="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11709083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515937"/>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343349" y="1495425"/>
            <a:ext cx="8733976" cy="4852657"/>
          </a:xfrm>
        </p:spPr>
        <p:txBody>
          <a:bodyPr/>
          <a:lstStyle/>
          <a:p>
            <a:pPr>
              <a:lnSpc>
                <a:spcPct val="80000"/>
              </a:lnSpc>
              <a:defRPr/>
            </a:pPr>
            <a:r>
              <a:rPr lang="en-GB" sz="2000" dirty="0">
                <a:latin typeface="Arial" pitchFamily="34" charset="0"/>
                <a:cs typeface="Arial" pitchFamily="34" charset="0"/>
              </a:rPr>
              <a:t>7</a:t>
            </a:r>
            <a:r>
              <a:rPr lang="en-GB" sz="2000" dirty="0" smtClean="0">
                <a:latin typeface="Arial" pitchFamily="34" charset="0"/>
                <a:cs typeface="Arial" pitchFamily="34" charset="0"/>
              </a:rPr>
              <a:t>.</a:t>
            </a:r>
            <a:r>
              <a:rPr lang="en-GB" sz="2000" dirty="0">
                <a:latin typeface="Arial" pitchFamily="34" charset="0"/>
                <a:cs typeface="Arial" pitchFamily="34" charset="0"/>
              </a:rPr>
              <a:t>2.11 Mission Critical Push To Talk over LTE protocol aspects (CT1) [MCPTT-CT</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a:lnSpc>
                <a:spcPct val="80000"/>
              </a:lnSpc>
              <a:defRPr/>
            </a:pPr>
            <a:r>
              <a:rPr lang="en-GB" sz="2000" dirty="0">
                <a:latin typeface="Arial" pitchFamily="34" charset="0"/>
                <a:cs typeface="Arial" pitchFamily="34" charset="0"/>
              </a:rPr>
              <a:t>A long CR </a:t>
            </a:r>
            <a:r>
              <a:rPr lang="en-GB" sz="2000" dirty="0" smtClean="0">
                <a:latin typeface="Arial" pitchFamily="34" charset="0"/>
                <a:cs typeface="Arial" pitchFamily="34" charset="0"/>
              </a:rPr>
              <a:t>addressed </a:t>
            </a:r>
            <a:r>
              <a:rPr lang="en-GB" sz="2000" dirty="0">
                <a:latin typeface="Arial" pitchFamily="34" charset="0"/>
                <a:cs typeface="Arial" pitchFamily="34" charset="0"/>
              </a:rPr>
              <a:t>many corrections to TS 29.382 with the interest to make the procedures and some redefined AVPs more generic than for the MCPTT scope. </a:t>
            </a:r>
            <a:endParaRPr lang="en-GB" sz="2000" dirty="0" smtClean="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CT4 decided not to use a “retry after” indication on S6t. See </a:t>
            </a:r>
            <a:r>
              <a:rPr lang="en-GB" sz="2000" u="sng" dirty="0" smtClean="0">
                <a:latin typeface="Arial" pitchFamily="34" charset="0"/>
                <a:cs typeface="Arial" pitchFamily="34" charset="0"/>
                <a:hlinkClick r:id="rId2"/>
              </a:rPr>
              <a:t>C4-163033</a:t>
            </a:r>
            <a:r>
              <a:rPr lang="en-GB" sz="2000" dirty="0" smtClean="0">
                <a:latin typeface="Arial" pitchFamily="34" charset="0"/>
                <a:cs typeface="Arial" pitchFamily="34" charset="0"/>
              </a:rPr>
              <a:t> and LS to SA2 in </a:t>
            </a:r>
            <a:r>
              <a:rPr lang="en-GB" sz="2000" u="sng" dirty="0" smtClean="0">
                <a:latin typeface="Arial" pitchFamily="34" charset="0"/>
                <a:cs typeface="Arial" pitchFamily="34" charset="0"/>
                <a:hlinkClick r:id="rId3"/>
              </a:rPr>
              <a:t>C4-163174</a:t>
            </a:r>
            <a:r>
              <a:rPr lang="en-GB" sz="2000" dirty="0" smtClean="0">
                <a:latin typeface="Arial" pitchFamily="34" charset="0"/>
                <a:cs typeface="Arial" pitchFamily="34" charset="0"/>
              </a:rPr>
              <a:t>.</a:t>
            </a:r>
          </a:p>
          <a:p>
            <a:pPr>
              <a:lnSpc>
                <a:spcPct val="80000"/>
              </a:lnSpc>
              <a:defRPr/>
            </a:pPr>
            <a:endParaRPr lang="en-GB" sz="2000" dirty="0">
              <a:latin typeface="Arial" pitchFamily="34" charset="0"/>
              <a:cs typeface="Arial" pitchFamily="34" charset="0"/>
            </a:endParaRPr>
          </a:p>
          <a:p>
            <a:endParaRPr lang="en-GB" sz="2000" dirty="0">
              <a:latin typeface="Arial" pitchFamily="34" charset="0"/>
              <a:cs typeface="Arial" pitchFamily="34" charset="0"/>
            </a:endParaRPr>
          </a:p>
          <a:p>
            <a:pPr marL="0" indent="0">
              <a:buNone/>
            </a:pPr>
            <a:r>
              <a:rPr lang="en-GB" sz="2000" dirty="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151790503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0024" y="951985"/>
            <a:ext cx="8567737" cy="5415147"/>
          </a:xfrm>
        </p:spPr>
        <p:txBody>
          <a:bodyPr/>
          <a:lstStyle/>
          <a:p>
            <a:pPr>
              <a:lnSpc>
                <a:spcPct val="80000"/>
              </a:lnSpc>
              <a:defRPr/>
            </a:pPr>
            <a:r>
              <a:rPr lang="en-GB" sz="1800" dirty="0" smtClean="0">
                <a:latin typeface="Arial" pitchFamily="34" charset="0"/>
                <a:cs typeface="Arial" pitchFamily="34" charset="0"/>
              </a:rPr>
              <a:t>7.</a:t>
            </a:r>
            <a:r>
              <a:rPr lang="en-GB" sz="1800" dirty="0">
                <a:latin typeface="Arial" pitchFamily="34" charset="0"/>
                <a:cs typeface="Arial" pitchFamily="34" charset="0"/>
              </a:rPr>
              <a:t>2.14 Cellular Internet of Things (CT1) (CT1) [</a:t>
            </a:r>
            <a:r>
              <a:rPr lang="en-GB" sz="1800" dirty="0" err="1">
                <a:latin typeface="Arial" pitchFamily="34" charset="0"/>
                <a:cs typeface="Arial" pitchFamily="34" charset="0"/>
              </a:rPr>
              <a:t>CIoT</a:t>
            </a:r>
            <a:r>
              <a:rPr lang="en-GB" sz="1800" dirty="0" smtClean="0">
                <a:latin typeface="Arial" pitchFamily="34" charset="0"/>
                <a:cs typeface="Arial" pitchFamily="34" charset="0"/>
              </a:rPr>
              <a:t>]</a:t>
            </a:r>
          </a:p>
          <a:p>
            <a:pPr lvl="0"/>
            <a:r>
              <a:rPr lang="en-GB" sz="1800" dirty="0">
                <a:latin typeface="Arial" pitchFamily="34" charset="0"/>
                <a:cs typeface="Arial" pitchFamily="34" charset="0"/>
              </a:rPr>
              <a:t>CT4 made good progress: the work is </a:t>
            </a:r>
            <a:r>
              <a:rPr lang="en-GB" sz="1800" dirty="0" smtClean="0">
                <a:latin typeface="Arial" pitchFamily="34" charset="0"/>
                <a:cs typeface="Arial" pitchFamily="34" charset="0"/>
              </a:rPr>
              <a:t>100% </a:t>
            </a:r>
            <a:r>
              <a:rPr lang="en-GB" sz="1800" dirty="0">
                <a:latin typeface="Arial" pitchFamily="34" charset="0"/>
                <a:cs typeface="Arial" pitchFamily="34" charset="0"/>
              </a:rPr>
              <a:t>complete, 27 </a:t>
            </a:r>
            <a:r>
              <a:rPr lang="en-GB" sz="1800" dirty="0" smtClean="0">
                <a:latin typeface="Arial" pitchFamily="34" charset="0"/>
                <a:cs typeface="Arial" pitchFamily="34" charset="0"/>
              </a:rPr>
              <a:t>+ 30 CRs </a:t>
            </a:r>
            <a:r>
              <a:rPr lang="en-GB" sz="1800" dirty="0">
                <a:latin typeface="Arial" pitchFamily="34" charset="0"/>
                <a:cs typeface="Arial" pitchFamily="34" charset="0"/>
              </a:rPr>
              <a:t>were agreed, </a:t>
            </a:r>
            <a:r>
              <a:rPr lang="en-GB" sz="1800" dirty="0" smtClean="0">
                <a:latin typeface="Arial" pitchFamily="34" charset="0"/>
                <a:cs typeface="Arial" pitchFamily="34" charset="0"/>
              </a:rPr>
              <a:t>2 + 1 </a:t>
            </a:r>
            <a:r>
              <a:rPr lang="en-GB" sz="1800" dirty="0">
                <a:latin typeface="Arial" pitchFamily="34" charset="0"/>
                <a:cs typeface="Arial" pitchFamily="34" charset="0"/>
              </a:rPr>
              <a:t>outgoing </a:t>
            </a:r>
            <a:r>
              <a:rPr lang="en-GB" sz="1800" dirty="0" smtClean="0">
                <a:latin typeface="Arial" pitchFamily="34" charset="0"/>
                <a:cs typeface="Arial" pitchFamily="34" charset="0"/>
              </a:rPr>
              <a:t>LSs were </a:t>
            </a:r>
            <a:r>
              <a:rPr lang="en-GB" sz="1800" dirty="0">
                <a:latin typeface="Arial" pitchFamily="34" charset="0"/>
                <a:cs typeface="Arial" pitchFamily="34" charset="0"/>
              </a:rPr>
              <a:t>approved. The CT4 work is being coordinated by </a:t>
            </a:r>
            <a:r>
              <a:rPr lang="en-GB" sz="1800" dirty="0" smtClean="0">
                <a:latin typeface="Arial" pitchFamily="34" charset="0"/>
                <a:cs typeface="Arial" pitchFamily="34" charset="0"/>
              </a:rPr>
              <a:t>Bruno Landais.</a:t>
            </a:r>
            <a:endParaRPr lang="en-GB" sz="1800" dirty="0">
              <a:latin typeface="Arial" pitchFamily="34" charset="0"/>
              <a:cs typeface="Arial" pitchFamily="34" charset="0"/>
            </a:endParaRPr>
          </a:p>
          <a:p>
            <a:pPr lvl="0"/>
            <a:r>
              <a:rPr lang="en-GB" sz="1800" dirty="0" smtClean="0">
                <a:latin typeface="Arial" pitchFamily="34" charset="0"/>
                <a:cs typeface="Arial" pitchFamily="34" charset="0"/>
              </a:rPr>
              <a:t>For the SGW/PGW/MME selection procedure, CRs were agreed as follows:</a:t>
            </a:r>
          </a:p>
          <a:p>
            <a:pPr lvl="1"/>
            <a:r>
              <a:rPr lang="en-GB" sz="1800" dirty="0" smtClean="0">
                <a:latin typeface="Arial" pitchFamily="34" charset="0"/>
                <a:ea typeface="+mn-ea"/>
                <a:cs typeface="Arial" pitchFamily="34" charset="0"/>
              </a:rPr>
              <a:t>PGW selection for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re-use the existing DNS procedures for PGW selection;</a:t>
            </a:r>
          </a:p>
          <a:p>
            <a:pPr lvl="1"/>
            <a:r>
              <a:rPr lang="en-GB" sz="1800" dirty="0" smtClean="0">
                <a:latin typeface="Arial" pitchFamily="34" charset="0"/>
                <a:ea typeface="+mn-ea"/>
                <a:cs typeface="Arial" pitchFamily="34" charset="0"/>
              </a:rPr>
              <a:t>SGW selection for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discover by GTP Echo </a:t>
            </a:r>
            <a:r>
              <a:rPr lang="en-GB" sz="1800" dirty="0" err="1" smtClean="0">
                <a:latin typeface="Arial" pitchFamily="34" charset="0"/>
                <a:ea typeface="+mn-ea"/>
                <a:cs typeface="Arial" pitchFamily="34" charset="0"/>
              </a:rPr>
              <a:t>Req</a:t>
            </a:r>
            <a:r>
              <a:rPr lang="en-GB" sz="1800" dirty="0" smtClean="0">
                <a:latin typeface="Arial" pitchFamily="34" charset="0"/>
                <a:ea typeface="+mn-ea"/>
                <a:cs typeface="Arial" pitchFamily="34" charset="0"/>
              </a:rPr>
              <a:t>/</a:t>
            </a:r>
            <a:r>
              <a:rPr lang="en-GB" sz="1800" dirty="0" err="1" smtClean="0">
                <a:latin typeface="Arial" pitchFamily="34" charset="0"/>
                <a:ea typeface="+mn-ea"/>
                <a:cs typeface="Arial" pitchFamily="34" charset="0"/>
              </a:rPr>
              <a:t>Rsp</a:t>
            </a:r>
            <a:r>
              <a:rPr lang="en-GB" sz="1800" dirty="0" smtClean="0">
                <a:latin typeface="Arial" pitchFamily="34" charset="0"/>
                <a:ea typeface="+mn-ea"/>
                <a:cs typeface="Arial" pitchFamily="34" charset="0"/>
              </a:rPr>
              <a:t> a single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flag indicating whether the SGW supports all the Rel-13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features (new NB-</a:t>
            </a:r>
            <a:r>
              <a:rPr lang="en-GB" sz="1800" dirty="0" err="1" smtClean="0">
                <a:latin typeface="Arial" pitchFamily="34" charset="0"/>
                <a:ea typeface="+mn-ea"/>
                <a:cs typeface="Arial" pitchFamily="34" charset="0"/>
              </a:rPr>
              <a:t>IoT</a:t>
            </a:r>
            <a:r>
              <a:rPr lang="en-GB" sz="1800" dirty="0" smtClean="0">
                <a:latin typeface="Arial" pitchFamily="34" charset="0"/>
                <a:ea typeface="+mn-ea"/>
                <a:cs typeface="Arial" pitchFamily="34" charset="0"/>
              </a:rPr>
              <a:t> RAT Type, new Non-IP PDN Type, S11-U tunnelling, etc);</a:t>
            </a:r>
          </a:p>
          <a:p>
            <a:pPr lvl="1"/>
            <a:r>
              <a:rPr lang="en-GB" sz="1800" dirty="0" smtClean="0">
                <a:latin typeface="Arial" pitchFamily="34" charset="0"/>
                <a:ea typeface="+mn-ea"/>
                <a:cs typeface="Arial" pitchFamily="34" charset="0"/>
              </a:rPr>
              <a:t>Target MME selection during Handover: configure locally in the source MME a single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flag indicating whether the target MME supports at least one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feature, e.g. Attach without PDN or Non-IP. The target MME may forward the Forward Relocation Request to another MME (supporting other </a:t>
            </a:r>
            <a:r>
              <a:rPr lang="en-GB" sz="1800" dirty="0" err="1" smtClean="0">
                <a:latin typeface="Arial" pitchFamily="34" charset="0"/>
                <a:ea typeface="+mn-ea"/>
                <a:cs typeface="Arial" pitchFamily="34" charset="0"/>
              </a:rPr>
              <a:t>CIoT</a:t>
            </a:r>
            <a:r>
              <a:rPr lang="en-GB" sz="1800" dirty="0" smtClean="0">
                <a:latin typeface="Arial" pitchFamily="34" charset="0"/>
                <a:ea typeface="+mn-ea"/>
                <a:cs typeface="Arial" pitchFamily="34" charset="0"/>
              </a:rPr>
              <a:t> features). The source MME learns the handover outcome in the Forward Relocation Response message and tear down the SCEF PDN connections if they were not successfully handed over.</a:t>
            </a:r>
          </a:p>
          <a:p>
            <a:pPr marL="0" indent="0">
              <a:buNone/>
            </a:pPr>
            <a:endParaRPr lang="en-GB" sz="1800" dirty="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 xmlns:p14="http://schemas.microsoft.com/office/powerpoint/2010/main" val="27058487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630237"/>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9074" y="866260"/>
            <a:ext cx="8567737" cy="5415147"/>
          </a:xfrm>
        </p:spPr>
        <p:txBody>
          <a:bodyPr/>
          <a:lstStyle/>
          <a:p>
            <a:pPr>
              <a:lnSpc>
                <a:spcPct val="80000"/>
              </a:lnSpc>
              <a:defRPr/>
            </a:pPr>
            <a:r>
              <a:rPr lang="en-GB" sz="1800" dirty="0" smtClean="0">
                <a:latin typeface="Arial" pitchFamily="34" charset="0"/>
                <a:cs typeface="Arial" pitchFamily="34" charset="0"/>
              </a:rPr>
              <a:t>7.</a:t>
            </a:r>
            <a:r>
              <a:rPr lang="en-GB" sz="1800" dirty="0">
                <a:latin typeface="Arial" pitchFamily="34" charset="0"/>
                <a:cs typeface="Arial" pitchFamily="34" charset="0"/>
              </a:rPr>
              <a:t>2.14 Cellular Internet of Things (CT1) (CT1) [</a:t>
            </a:r>
            <a:r>
              <a:rPr lang="en-GB" sz="1800" dirty="0" err="1">
                <a:latin typeface="Arial" pitchFamily="34" charset="0"/>
                <a:cs typeface="Arial" pitchFamily="34" charset="0"/>
              </a:rPr>
              <a:t>CIoT</a:t>
            </a:r>
            <a:r>
              <a:rPr lang="en-GB" sz="1800" dirty="0" smtClean="0">
                <a:latin typeface="Arial" pitchFamily="34" charset="0"/>
                <a:cs typeface="Arial" pitchFamily="34" charset="0"/>
              </a:rPr>
              <a:t>]</a:t>
            </a:r>
          </a:p>
          <a:p>
            <a:pPr lvl="0"/>
            <a:r>
              <a:rPr lang="en-GB" sz="1800" dirty="0" smtClean="0">
                <a:latin typeface="Arial" pitchFamily="34" charset="0"/>
                <a:cs typeface="Arial" pitchFamily="34" charset="0"/>
              </a:rPr>
              <a:t>CT4 </a:t>
            </a:r>
            <a:r>
              <a:rPr lang="en-GB" sz="1800" dirty="0">
                <a:latin typeface="Arial" pitchFamily="34" charset="0"/>
                <a:cs typeface="Arial" pitchFamily="34" charset="0"/>
              </a:rPr>
              <a:t>agreed to specify a new RAT-Type value over S6a/</a:t>
            </a:r>
            <a:r>
              <a:rPr lang="en-GB" sz="1800" dirty="0" err="1">
                <a:latin typeface="Arial" pitchFamily="34" charset="0"/>
                <a:cs typeface="Arial" pitchFamily="34" charset="0"/>
              </a:rPr>
              <a:t>Sh</a:t>
            </a:r>
            <a:r>
              <a:rPr lang="en-GB" sz="1800" dirty="0">
                <a:latin typeface="Arial" pitchFamily="34" charset="0"/>
                <a:cs typeface="Arial" pitchFamily="34" charset="0"/>
              </a:rPr>
              <a:t>, i.e. NB-</a:t>
            </a:r>
            <a:r>
              <a:rPr lang="en-GB" sz="1800" dirty="0" err="1">
                <a:latin typeface="Arial" pitchFamily="34" charset="0"/>
                <a:cs typeface="Arial" pitchFamily="34" charset="0"/>
              </a:rPr>
              <a:t>IoT</a:t>
            </a:r>
            <a:r>
              <a:rPr lang="en-GB" sz="1800" dirty="0">
                <a:latin typeface="Arial" pitchFamily="34" charset="0"/>
                <a:cs typeface="Arial" pitchFamily="34" charset="0"/>
              </a:rPr>
              <a:t> is regarded a RAT type in its own right rather than a variant or sub-type of EUTRAN, and e.g. any access restriction to E-UTRAN does not imply an access restriction to NB-</a:t>
            </a:r>
            <a:r>
              <a:rPr lang="en-GB" sz="1800" dirty="0" err="1">
                <a:latin typeface="Arial" pitchFamily="34" charset="0"/>
                <a:cs typeface="Arial" pitchFamily="34" charset="0"/>
              </a:rPr>
              <a:t>IoT</a:t>
            </a:r>
            <a:r>
              <a:rPr lang="en-GB" sz="1800" dirty="0">
                <a:latin typeface="Arial" pitchFamily="34" charset="0"/>
                <a:cs typeface="Arial" pitchFamily="34" charset="0"/>
              </a:rPr>
              <a:t>.</a:t>
            </a:r>
          </a:p>
          <a:p>
            <a:pPr lvl="0"/>
            <a:r>
              <a:rPr lang="en-GB" sz="1800" dirty="0">
                <a:latin typeface="Arial" pitchFamily="34" charset="0"/>
                <a:cs typeface="Arial" pitchFamily="34" charset="0"/>
              </a:rPr>
              <a:t>T6a procedures: </a:t>
            </a:r>
          </a:p>
          <a:p>
            <a:pPr lvl="1"/>
            <a:r>
              <a:rPr lang="en-GB" sz="1600" dirty="0">
                <a:latin typeface="Arial" pitchFamily="34" charset="0"/>
                <a:cs typeface="Arial" pitchFamily="34" charset="0"/>
              </a:rPr>
              <a:t>CT4 has defined new T6a Connection Update </a:t>
            </a:r>
            <a:r>
              <a:rPr lang="en-GB" sz="1600" dirty="0" smtClean="0">
                <a:latin typeface="Arial" pitchFamily="34" charset="0"/>
                <a:cs typeface="Arial" pitchFamily="34" charset="0"/>
              </a:rPr>
              <a:t>and </a:t>
            </a:r>
            <a:r>
              <a:rPr lang="en-GB" sz="1600" dirty="0">
                <a:latin typeface="Arial" pitchFamily="34" charset="0"/>
                <a:cs typeface="Arial" pitchFamily="34" charset="0"/>
              </a:rPr>
              <a:t>aligned all the other T6 procedures on the stage 2 CRs approved at SA#71. </a:t>
            </a:r>
          </a:p>
          <a:p>
            <a:pPr lvl="1"/>
            <a:r>
              <a:rPr lang="en-GB" sz="1600" dirty="0">
                <a:latin typeface="Arial" pitchFamily="34" charset="0"/>
                <a:cs typeface="Arial" pitchFamily="34" charset="0"/>
              </a:rPr>
              <a:t>The T6a routing requirements were also defined</a:t>
            </a:r>
            <a:r>
              <a:rPr lang="en-GB" sz="1600" dirty="0" smtClean="0">
                <a:latin typeface="Arial" pitchFamily="34" charset="0"/>
                <a:cs typeface="Arial" pitchFamily="34" charset="0"/>
              </a:rPr>
              <a:t>. The </a:t>
            </a:r>
            <a:r>
              <a:rPr lang="en-GB" sz="1600" dirty="0">
                <a:latin typeface="Arial" pitchFamily="34" charset="0"/>
                <a:cs typeface="Arial" pitchFamily="34" charset="0"/>
              </a:rPr>
              <a:t>MME, for the T6a requests it originates, populates the Destination-Host and Destination-Realm AVPs with the SCEF-ID and SCEF Realm that the MME obtained over S6a. The SCEF, for the T6a requests it originates, populates the Destination-Host and Destination-Realm with the MME identity and the MME Realm received in previous requests (e.g. at the T6a connection establishment) from the MME. The IWK-SCEF behaves as a Diameter Proxy Agent.</a:t>
            </a:r>
          </a:p>
          <a:p>
            <a:pPr lvl="1"/>
            <a:r>
              <a:rPr lang="en-GB" sz="1600" dirty="0">
                <a:latin typeface="Arial" pitchFamily="34" charset="0"/>
                <a:cs typeface="Arial" pitchFamily="34" charset="0"/>
              </a:rPr>
              <a:t>Overload control has been specified by reference to RFC 7683. This covers SCEF or MME overload.</a:t>
            </a:r>
          </a:p>
          <a:p>
            <a:pPr lvl="1"/>
            <a:r>
              <a:rPr lang="en-GB" sz="1600" dirty="0">
                <a:latin typeface="Arial" pitchFamily="34" charset="0"/>
                <a:cs typeface="Arial" pitchFamily="34" charset="0"/>
              </a:rPr>
              <a:t>CT4 also replies to SA2 that there is no need for provisioning the SCEF IP address in the user subscription (routing of Diameter signalling is done using the SCEF Diameter Identity only</a:t>
            </a:r>
            <a:r>
              <a:rPr lang="en-GB" sz="1600" dirty="0" smtClean="0">
                <a:latin typeface="Arial" pitchFamily="34" charset="0"/>
                <a:cs typeface="Arial" pitchFamily="34" charset="0"/>
              </a:rPr>
              <a:t>).</a:t>
            </a:r>
            <a:endParaRPr lang="en-GB" sz="1800" dirty="0">
              <a:latin typeface="Arial" pitchFamily="34" charset="0"/>
              <a:cs typeface="Arial" pitchFamily="34" charset="0"/>
            </a:endParaRPr>
          </a:p>
          <a:p>
            <a:endParaRPr lang="en-GB" sz="1800" dirty="0">
              <a:latin typeface="Arial" pitchFamily="34" charset="0"/>
              <a:cs typeface="Arial" pitchFamily="34" charset="0"/>
            </a:endParaRPr>
          </a:p>
          <a:p>
            <a:pPr marL="0" indent="0">
              <a:buNone/>
            </a:pPr>
            <a:r>
              <a:rPr lang="en-GB" sz="1800" dirty="0">
                <a:latin typeface="Arial" pitchFamily="34" charset="0"/>
                <a:cs typeface="Arial" pitchFamily="34" charset="0"/>
              </a:rPr>
              <a:t> </a:t>
            </a: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 xmlns:p14="http://schemas.microsoft.com/office/powerpoint/2010/main" val="6248360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1800" dirty="0" smtClean="0">
                <a:latin typeface="Arial" pitchFamily="34" charset="0"/>
                <a:cs typeface="Arial" pitchFamily="34" charset="0"/>
              </a:rPr>
              <a:t>7.</a:t>
            </a:r>
            <a:r>
              <a:rPr lang="en-GB" sz="1800" dirty="0">
                <a:latin typeface="Arial" pitchFamily="34" charset="0"/>
                <a:cs typeface="Arial" pitchFamily="34" charset="0"/>
              </a:rPr>
              <a:t>2.14 Cellular Internet of Things (CT1) (CT1) [CIoT</a:t>
            </a:r>
            <a:r>
              <a:rPr lang="en-GB" sz="1800" dirty="0" smtClean="0">
                <a:latin typeface="Arial" pitchFamily="34" charset="0"/>
                <a:cs typeface="Arial" pitchFamily="34" charset="0"/>
              </a:rPr>
              <a:t>]</a:t>
            </a:r>
            <a:r>
              <a:rPr lang="en-GB" sz="1800" dirty="0">
                <a:latin typeface="Arial" pitchFamily="34" charset="0"/>
                <a:cs typeface="Arial" pitchFamily="34" charset="0"/>
              </a:rPr>
              <a:t/>
            </a:r>
            <a:br>
              <a:rPr lang="en-GB" sz="1800" dirty="0">
                <a:latin typeface="Arial" pitchFamily="34" charset="0"/>
                <a:cs typeface="Arial" pitchFamily="34" charset="0"/>
              </a:rPr>
            </a:br>
            <a:endParaRPr lang="en-GB" sz="1800" dirty="0">
              <a:latin typeface="Arial" pitchFamily="34" charset="0"/>
              <a:cs typeface="Arial" pitchFamily="34" charset="0"/>
            </a:endParaRPr>
          </a:p>
          <a:p>
            <a:pPr lvl="0"/>
            <a:r>
              <a:rPr lang="en-GB" sz="1800" dirty="0">
                <a:latin typeface="Arial" pitchFamily="34" charset="0"/>
                <a:cs typeface="Arial" pitchFamily="34" charset="0"/>
              </a:rPr>
              <a:t>The S6t NIDD authorization procedure was also aligned with the stage 2.</a:t>
            </a:r>
          </a:p>
          <a:p>
            <a:pPr lvl="0"/>
            <a:r>
              <a:rPr lang="en-GB" sz="1800" dirty="0">
                <a:latin typeface="Arial" pitchFamily="34" charset="0"/>
                <a:cs typeface="Arial" pitchFamily="34" charset="0"/>
              </a:rPr>
              <a:t>GTPv2 CRs were also agreed to support Handover of WB-E-UTRAN UEs using CIoT optimizations, transfer of ROHC configuration across MMEs, TAU procedure with an SGW change and data forwarding of DL data buffered at the old SGW, and to prevent inter-RAT mobility from/to NB-</a:t>
            </a:r>
            <a:r>
              <a:rPr lang="en-GB" sz="1800" dirty="0" err="1">
                <a:latin typeface="Arial" pitchFamily="34" charset="0"/>
                <a:cs typeface="Arial" pitchFamily="34" charset="0"/>
              </a:rPr>
              <a:t>IoT</a:t>
            </a:r>
            <a:r>
              <a:rPr lang="en-GB" sz="1800" dirty="0">
                <a:latin typeface="Arial" pitchFamily="34" charset="0"/>
                <a:cs typeface="Arial" pitchFamily="34" charset="0"/>
              </a:rPr>
              <a:t> in Rel-13</a:t>
            </a:r>
            <a:r>
              <a:rPr lang="en-GB" sz="1800" dirty="0" smtClean="0">
                <a:latin typeface="Arial" pitchFamily="34" charset="0"/>
                <a:cs typeface="Arial" pitchFamily="34" charset="0"/>
              </a:rPr>
              <a:t>.</a:t>
            </a:r>
          </a:p>
          <a:p>
            <a:pPr lvl="0"/>
            <a:r>
              <a:rPr lang="en-GB" sz="1800" dirty="0" smtClean="0">
                <a:latin typeface="Arial" pitchFamily="34" charset="0"/>
                <a:cs typeface="Arial" pitchFamily="34" charset="0"/>
              </a:rPr>
              <a:t>A few Cat-F CRs are expected though at the next CT4 meeting to address potential stage 3 alignments on the latest SA2 CRs agreed at SA2#115, and potential CT4 impacts (e.g. on GTP timers) of the increased NAS transmission delay caused by extended coverage. </a:t>
            </a:r>
          </a:p>
          <a:p>
            <a:pPr lvl="0"/>
            <a:r>
              <a:rPr lang="en-GB" sz="1800" dirty="0" smtClean="0">
                <a:latin typeface="Arial" pitchFamily="34" charset="0"/>
                <a:cs typeface="Arial" pitchFamily="34" charset="0"/>
              </a:rPr>
              <a:t>Protocol extensions have been defined over T6a and S11/S5/S8 to support the new Serving PLMN rate control and APN rate control features. This includes the definition of a new Extended-PCO IE which is encoded like the legacy PCO IE but w/o the existing PCO size constraint. </a:t>
            </a:r>
          </a:p>
          <a:p>
            <a:pPr lvl="0"/>
            <a:r>
              <a:rPr lang="en-GB" sz="1800" dirty="0" smtClean="0">
                <a:latin typeface="Arial" pitchFamily="34" charset="0"/>
                <a:cs typeface="Arial" pitchFamily="34" charset="0"/>
              </a:rPr>
              <a:t>CT4 agreed to NOT support concurrent S11-U and S1-U bearers per UE (no use case and would cause unnecessary SGW complexity). CT4 requested SA2 to update the stage 2 accordingly. </a:t>
            </a:r>
          </a:p>
          <a:p>
            <a:pPr lvl="0"/>
            <a:endParaRPr lang="en-GB" sz="1800" dirty="0">
              <a:latin typeface="Arial" pitchFamily="34" charset="0"/>
              <a:cs typeface="Arial" pitchFamily="34" charset="0"/>
            </a:endParaRPr>
          </a:p>
          <a:p>
            <a:pPr>
              <a:lnSpc>
                <a:spcPct val="80000"/>
              </a:lnSpc>
              <a:defRPr/>
            </a:pPr>
            <a:endParaRPr lang="en-GB" sz="1800" dirty="0">
              <a:latin typeface="Arial" pitchFamily="34" charset="0"/>
              <a:cs typeface="Arial" pitchFamily="34" charset="0"/>
            </a:endParaRPr>
          </a:p>
          <a:p>
            <a:endParaRPr lang="en-GB" sz="1800" dirty="0">
              <a:latin typeface="Arial" pitchFamily="34" charset="0"/>
              <a:cs typeface="Arial" pitchFamily="34" charset="0"/>
            </a:endParaRPr>
          </a:p>
          <a:p>
            <a:pPr marL="0" indent="0">
              <a:buNone/>
            </a:pPr>
            <a:r>
              <a:rPr lang="en-GB" sz="1800" dirty="0">
                <a:latin typeface="Arial" pitchFamily="34" charset="0"/>
                <a:cs typeface="Arial" pitchFamily="34" charset="0"/>
              </a:rPr>
              <a:t> </a:t>
            </a: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 xmlns:p14="http://schemas.microsoft.com/office/powerpoint/2010/main" val="6900369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1800" dirty="0" smtClean="0">
                <a:latin typeface="Arial" pitchFamily="34" charset="0"/>
                <a:cs typeface="Arial" pitchFamily="34" charset="0"/>
              </a:rPr>
              <a:t>7.</a:t>
            </a:r>
            <a:r>
              <a:rPr lang="en-GB" sz="1800" dirty="0">
                <a:latin typeface="Arial" pitchFamily="34" charset="0"/>
                <a:cs typeface="Arial" pitchFamily="34" charset="0"/>
              </a:rPr>
              <a:t>2.14 Cellular Internet of Things (CT1) (CT1) [</a:t>
            </a:r>
            <a:r>
              <a:rPr lang="en-GB" sz="1800" dirty="0" err="1">
                <a:latin typeface="Arial" pitchFamily="34" charset="0"/>
                <a:cs typeface="Arial" pitchFamily="34" charset="0"/>
              </a:rPr>
              <a:t>CIoT</a:t>
            </a:r>
            <a:r>
              <a:rPr lang="en-GB" sz="1800" dirty="0" smtClean="0">
                <a:latin typeface="Arial" pitchFamily="34" charset="0"/>
                <a:cs typeface="Arial" pitchFamily="34" charset="0"/>
              </a:rPr>
              <a:t>]</a:t>
            </a:r>
            <a:endParaRPr lang="en-GB" sz="1800" dirty="0">
              <a:latin typeface="Arial" pitchFamily="34" charset="0"/>
              <a:cs typeface="Arial" pitchFamily="34" charset="0"/>
            </a:endParaRPr>
          </a:p>
          <a:p>
            <a:pPr lvl="0"/>
            <a:r>
              <a:rPr lang="en-GB" sz="1600" dirty="0" smtClean="0">
                <a:latin typeface="Arial" pitchFamily="34" charset="0"/>
                <a:cs typeface="Arial" pitchFamily="34" charset="0"/>
              </a:rPr>
              <a:t>A new T6a connection update procedure has been defined to update the SCEF upon </a:t>
            </a:r>
            <a:r>
              <a:rPr lang="en-GB" sz="1600" smtClean="0">
                <a:latin typeface="Arial" pitchFamily="34" charset="0"/>
                <a:cs typeface="Arial" pitchFamily="34" charset="0"/>
              </a:rPr>
              <a:t>inter-MME mobility or </a:t>
            </a:r>
            <a:r>
              <a:rPr lang="en-GB" sz="1600" dirty="0" smtClean="0">
                <a:latin typeface="Arial" pitchFamily="34" charset="0"/>
                <a:cs typeface="Arial" pitchFamily="34" charset="0"/>
              </a:rPr>
              <a:t>to update parameters associated to the T6a connection (e.g. Serving PLMN rate control).</a:t>
            </a:r>
          </a:p>
          <a:p>
            <a:pPr lvl="0"/>
            <a:r>
              <a:rPr lang="en-GB" sz="1600" dirty="0" smtClean="0">
                <a:latin typeface="Arial" pitchFamily="34" charset="0"/>
                <a:cs typeface="Arial" pitchFamily="34" charset="0"/>
              </a:rPr>
              <a:t>T6a extensions were defined to enable the MME to report the RAT Type and Charging Characteristics to the SCEF during the T6a Connection Establishment procedure.</a:t>
            </a:r>
          </a:p>
          <a:p>
            <a:pPr lvl="0"/>
            <a:r>
              <a:rPr lang="en-GB" sz="1600" dirty="0" smtClean="0">
                <a:latin typeface="Arial" pitchFamily="34" charset="0"/>
                <a:cs typeface="Arial" pitchFamily="34" charset="0"/>
              </a:rPr>
              <a:t>IMSI is the only user identifier retained over T6a. The SCEF retrieves all the available user identifiers (IMSI, MSISDN or External IDs) from the HSS. </a:t>
            </a:r>
          </a:p>
          <a:p>
            <a:pPr lvl="0"/>
            <a:r>
              <a:rPr lang="en-GB" sz="1600" dirty="0" smtClean="0">
                <a:latin typeface="Arial" pitchFamily="34" charset="0"/>
                <a:cs typeface="Arial" pitchFamily="34" charset="0"/>
              </a:rPr>
              <a:t>GTPv2 CRs were agreed to support transfer of ROHC configuration across MMEs during Handover of WB-E-UTRAN UEs using </a:t>
            </a:r>
            <a:r>
              <a:rPr lang="en-GB" sz="1600" dirty="0" err="1" smtClean="0">
                <a:latin typeface="Arial" pitchFamily="34" charset="0"/>
                <a:cs typeface="Arial" pitchFamily="34" charset="0"/>
              </a:rPr>
              <a:t>CIoT</a:t>
            </a:r>
            <a:r>
              <a:rPr lang="en-GB" sz="1600" dirty="0" smtClean="0">
                <a:latin typeface="Arial" pitchFamily="34" charset="0"/>
                <a:cs typeface="Arial" pitchFamily="34" charset="0"/>
              </a:rPr>
              <a:t> optimizations. </a:t>
            </a:r>
          </a:p>
          <a:p>
            <a:pPr lvl="0"/>
            <a:r>
              <a:rPr lang="en-GB" sz="1600" dirty="0" smtClean="0">
                <a:latin typeface="Arial" pitchFamily="34" charset="0"/>
                <a:cs typeface="Arial" pitchFamily="34" charset="0"/>
              </a:rPr>
              <a:t>The handling of Exception Reports in the CN will need further considerations at the next CT4 meeting as the changes agreed in C4-163260 do not seem to fully match the latest stage 2 requirement.</a:t>
            </a:r>
          </a:p>
          <a:p>
            <a:pPr lvl="0"/>
            <a:endParaRPr lang="en-GB" sz="1800" dirty="0">
              <a:latin typeface="Arial" pitchFamily="34" charset="0"/>
              <a:cs typeface="Arial" pitchFamily="34" charset="0"/>
            </a:endParaRPr>
          </a:p>
          <a:p>
            <a:pPr>
              <a:lnSpc>
                <a:spcPct val="80000"/>
              </a:lnSpc>
              <a:defRPr/>
            </a:pPr>
            <a:endParaRPr lang="en-GB" sz="1800" dirty="0">
              <a:latin typeface="Arial" pitchFamily="34" charset="0"/>
              <a:cs typeface="Arial" pitchFamily="34" charset="0"/>
            </a:endParaRPr>
          </a:p>
          <a:p>
            <a:endParaRPr lang="en-GB" sz="1800" dirty="0">
              <a:latin typeface="Arial" pitchFamily="34" charset="0"/>
              <a:cs typeface="Arial" pitchFamily="34" charset="0"/>
            </a:endParaRPr>
          </a:p>
          <a:p>
            <a:pPr marL="0" indent="0">
              <a:buNone/>
            </a:pPr>
            <a:r>
              <a:rPr lang="en-GB" sz="1800" dirty="0">
                <a:latin typeface="Arial" pitchFamily="34" charset="0"/>
                <a:cs typeface="Arial" pitchFamily="34" charset="0"/>
              </a:rPr>
              <a:t> </a:t>
            </a: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 xmlns:p14="http://schemas.microsoft.com/office/powerpoint/2010/main" val="690036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152400"/>
            <a:ext cx="6834188" cy="666750"/>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38599" y="675760"/>
            <a:ext cx="8567737" cy="5415147"/>
          </a:xfrm>
        </p:spPr>
        <p:txBody>
          <a:bodyPr/>
          <a:lstStyle/>
          <a:p>
            <a:pPr>
              <a:lnSpc>
                <a:spcPct val="80000"/>
              </a:lnSpc>
              <a:defRPr/>
            </a:pPr>
            <a:r>
              <a:rPr lang="en-GB" sz="1800" dirty="0" smtClean="0">
                <a:latin typeface="Arial" pitchFamily="34" charset="0"/>
                <a:cs typeface="Arial" pitchFamily="34" charset="0"/>
              </a:rPr>
              <a:t>7.3.1 GTP and PMIP [TEI13]</a:t>
            </a:r>
          </a:p>
          <a:p>
            <a:pPr lvl="0"/>
            <a:r>
              <a:rPr lang="en-GB" sz="1800" dirty="0">
                <a:latin typeface="Arial" pitchFamily="34" charset="0"/>
                <a:cs typeface="Arial" pitchFamily="34" charset="0"/>
              </a:rPr>
              <a:t>CT4 noted the RAN3 Reply LS on 18 bits PDCP sequence numbers. CT4 expects that </a:t>
            </a:r>
            <a:r>
              <a:rPr lang="en-GB" sz="1800" dirty="0" err="1">
                <a:latin typeface="Arial" pitchFamily="34" charset="0"/>
                <a:cs typeface="Arial" pitchFamily="34" charset="0"/>
              </a:rPr>
              <a:t>eNBs</a:t>
            </a:r>
            <a:r>
              <a:rPr lang="en-GB" sz="1800" dirty="0">
                <a:latin typeface="Arial" pitchFamily="34" charset="0"/>
                <a:cs typeface="Arial" pitchFamily="34" charset="0"/>
              </a:rPr>
              <a:t> will implement O&amp;M mechanism to avoid continuous sending of 18 bits PDCP Sequence Number to target </a:t>
            </a:r>
            <a:r>
              <a:rPr lang="en-GB" sz="1800" dirty="0" err="1">
                <a:latin typeface="Arial" pitchFamily="34" charset="0"/>
                <a:cs typeface="Arial" pitchFamily="34" charset="0"/>
              </a:rPr>
              <a:t>eNBs</a:t>
            </a:r>
            <a:r>
              <a:rPr lang="en-GB" sz="1800" dirty="0">
                <a:latin typeface="Arial" pitchFamily="34" charset="0"/>
                <a:cs typeface="Arial" pitchFamily="34" charset="0"/>
              </a:rPr>
              <a:t> not supporting this feature in the indirect data forwarding scenario (and thus avoid corresponding error handling to occur continuously at the target </a:t>
            </a:r>
            <a:r>
              <a:rPr lang="en-GB" sz="1800" dirty="0" err="1">
                <a:latin typeface="Arial" pitchFamily="34" charset="0"/>
                <a:cs typeface="Arial" pitchFamily="34" charset="0"/>
              </a:rPr>
              <a:t>eNB</a:t>
            </a:r>
            <a:r>
              <a:rPr lang="en-GB" sz="1800" dirty="0">
                <a:latin typeface="Arial" pitchFamily="34" charset="0"/>
                <a:cs typeface="Arial" pitchFamily="34" charset="0"/>
              </a:rPr>
              <a:t> and SGW).</a:t>
            </a:r>
          </a:p>
          <a:p>
            <a:pPr lvl="0"/>
            <a:r>
              <a:rPr lang="en-GB" sz="1800" dirty="0">
                <a:latin typeface="Arial" pitchFamily="34" charset="0"/>
                <a:cs typeface="Arial" pitchFamily="34" charset="0"/>
              </a:rPr>
              <a:t>It was clarified that a GTP-C entity shall </a:t>
            </a:r>
            <a:r>
              <a:rPr lang="en-GB" sz="1800" dirty="0" err="1">
                <a:latin typeface="Arial" pitchFamily="34" charset="0"/>
                <a:cs typeface="Arial" pitchFamily="34" charset="0"/>
              </a:rPr>
              <a:t>advertize</a:t>
            </a:r>
            <a:r>
              <a:rPr lang="en-GB" sz="1800" dirty="0">
                <a:latin typeface="Arial" pitchFamily="34" charset="0"/>
                <a:cs typeface="Arial" pitchFamily="34" charset="0"/>
              </a:rPr>
              <a:t> the features it supports on a particular interface in every GTP Echo </a:t>
            </a:r>
            <a:r>
              <a:rPr lang="en-GB" sz="1800" dirty="0" err="1">
                <a:latin typeface="Arial" pitchFamily="34" charset="0"/>
                <a:cs typeface="Arial" pitchFamily="34" charset="0"/>
              </a:rPr>
              <a:t>Req</a:t>
            </a:r>
            <a:r>
              <a:rPr lang="en-GB" sz="1800" dirty="0">
                <a:latin typeface="Arial" pitchFamily="34" charset="0"/>
                <a:cs typeface="Arial" pitchFamily="34" charset="0"/>
              </a:rPr>
              <a:t>/</a:t>
            </a:r>
            <a:r>
              <a:rPr lang="en-GB" sz="1800" dirty="0" err="1">
                <a:latin typeface="Arial" pitchFamily="34" charset="0"/>
                <a:cs typeface="Arial" pitchFamily="34" charset="0"/>
              </a:rPr>
              <a:t>Rsp</a:t>
            </a:r>
            <a:r>
              <a:rPr lang="en-GB" sz="1800" dirty="0">
                <a:latin typeface="Arial" pitchFamily="34" charset="0"/>
                <a:cs typeface="Arial" pitchFamily="34" charset="0"/>
              </a:rPr>
              <a:t> sent on that interface.</a:t>
            </a:r>
          </a:p>
          <a:p>
            <a:pPr lvl="0"/>
            <a:r>
              <a:rPr lang="en-GB" sz="1800" dirty="0">
                <a:latin typeface="Arial" pitchFamily="34" charset="0"/>
                <a:cs typeface="Arial" pitchFamily="34" charset="0"/>
              </a:rPr>
              <a:t>Detection and handling of bearer contexts mismatch: </a:t>
            </a:r>
            <a:r>
              <a:rPr lang="en-GB" sz="1800" dirty="0" smtClean="0">
                <a:latin typeface="Arial" pitchFamily="34" charset="0"/>
                <a:cs typeface="Arial" pitchFamily="34" charset="0"/>
              </a:rPr>
              <a:t>There were </a:t>
            </a:r>
            <a:r>
              <a:rPr lang="en-GB" sz="1800" dirty="0">
                <a:latin typeface="Arial" pitchFamily="34" charset="0"/>
                <a:cs typeface="Arial" pitchFamily="34" charset="0"/>
              </a:rPr>
              <a:t>reported problems in scenarios with crossing Modify Bearer Request and Create Bearer </a:t>
            </a:r>
            <a:r>
              <a:rPr lang="en-GB" sz="1800" dirty="0" smtClean="0">
                <a:latin typeface="Arial" pitchFamily="34" charset="0"/>
                <a:cs typeface="Arial" pitchFamily="34" charset="0"/>
              </a:rPr>
              <a:t>Response, </a:t>
            </a:r>
            <a:r>
              <a:rPr lang="en-GB" sz="1800" dirty="0">
                <a:latin typeface="Arial" pitchFamily="34" charset="0"/>
                <a:cs typeface="Arial" pitchFamily="34" charset="0"/>
              </a:rPr>
              <a:t>which may result in the SGW cleaning up the new bearer context being set up and causing extra latency and signalling to set up </a:t>
            </a:r>
            <a:r>
              <a:rPr lang="en-GB" sz="1800" dirty="0" err="1">
                <a:latin typeface="Arial" pitchFamily="34" charset="0"/>
                <a:cs typeface="Arial" pitchFamily="34" charset="0"/>
              </a:rPr>
              <a:t>VoLTE</a:t>
            </a:r>
            <a:r>
              <a:rPr lang="en-GB" sz="1800" dirty="0">
                <a:latin typeface="Arial" pitchFamily="34" charset="0"/>
                <a:cs typeface="Arial" pitchFamily="34" charset="0"/>
              </a:rPr>
              <a:t> calls. </a:t>
            </a:r>
            <a:r>
              <a:rPr lang="en-GB" sz="1800" dirty="0" smtClean="0">
                <a:latin typeface="Arial" pitchFamily="34" charset="0"/>
                <a:cs typeface="Arial" pitchFamily="34" charset="0"/>
              </a:rPr>
              <a:t>The proposal was </a:t>
            </a:r>
            <a:r>
              <a:rPr lang="en-GB" sz="1800" dirty="0">
                <a:latin typeface="Arial" pitchFamily="34" charset="0"/>
                <a:cs typeface="Arial" pitchFamily="34" charset="0"/>
              </a:rPr>
              <a:t>that the SGW inhibits its usual handling of bearer context mismatch during a dedicated bearer creation </a:t>
            </a:r>
            <a:r>
              <a:rPr lang="en-GB" sz="1800" dirty="0" smtClean="0">
                <a:latin typeface="Arial" pitchFamily="34" charset="0"/>
                <a:cs typeface="Arial" pitchFamily="34" charset="0"/>
              </a:rPr>
              <a:t>procedure.</a:t>
            </a:r>
          </a:p>
          <a:p>
            <a:pPr lvl="0"/>
            <a:r>
              <a:rPr lang="en-GB" sz="1800" dirty="0" smtClean="0">
                <a:latin typeface="Arial" pitchFamily="34" charset="0"/>
                <a:cs typeface="Arial" pitchFamily="34" charset="0"/>
              </a:rPr>
              <a:t>The </a:t>
            </a:r>
            <a:r>
              <a:rPr lang="en-GB" sz="1800" dirty="0">
                <a:latin typeface="Arial" pitchFamily="34" charset="0"/>
                <a:cs typeface="Arial" pitchFamily="34" charset="0"/>
              </a:rPr>
              <a:t>conditions of presence of the ULI IE in the </a:t>
            </a:r>
            <a:r>
              <a:rPr lang="en-GB" sz="1800" dirty="0" err="1">
                <a:latin typeface="Arial" pitchFamily="34" charset="0"/>
                <a:cs typeface="Arial" pitchFamily="34" charset="0"/>
              </a:rPr>
              <a:t>CSReq</a:t>
            </a:r>
            <a:r>
              <a:rPr lang="en-GB" sz="1800" dirty="0">
                <a:latin typeface="Arial" pitchFamily="34" charset="0"/>
                <a:cs typeface="Arial" pitchFamily="34" charset="0"/>
              </a:rPr>
              <a:t> during an X2 Handover and Enhanced SRNS relocation were </a:t>
            </a:r>
            <a:r>
              <a:rPr lang="en-GB" sz="1800" dirty="0" smtClean="0">
                <a:latin typeface="Arial" pitchFamily="34" charset="0"/>
                <a:cs typeface="Arial" pitchFamily="34" charset="0"/>
              </a:rPr>
              <a:t>corrected.</a:t>
            </a:r>
            <a:endParaRPr lang="en-GB" sz="1800" dirty="0">
              <a:latin typeface="Arial" pitchFamily="34" charset="0"/>
              <a:cs typeface="Arial" pitchFamily="34" charset="0"/>
            </a:endParaRPr>
          </a:p>
          <a:p>
            <a:pPr lvl="0"/>
            <a:r>
              <a:rPr lang="en-GB" sz="1800" dirty="0">
                <a:latin typeface="Arial" pitchFamily="34" charset="0"/>
                <a:cs typeface="Arial" pitchFamily="34" charset="0"/>
              </a:rPr>
              <a:t>The requirements on how to set the Selection Mode IE over S4/S11 and S2a/S2b were </a:t>
            </a:r>
            <a:r>
              <a:rPr lang="en-GB" sz="1800" dirty="0" smtClean="0">
                <a:latin typeface="Arial" pitchFamily="34" charset="0"/>
                <a:cs typeface="Arial" pitchFamily="34" charset="0"/>
              </a:rPr>
              <a:t>clarified.</a:t>
            </a:r>
            <a:endParaRPr lang="en-GB" sz="1800" dirty="0">
              <a:latin typeface="Arial" pitchFamily="34" charset="0"/>
              <a:cs typeface="Arial" pitchFamily="34" charset="0"/>
            </a:endParaRPr>
          </a:p>
          <a:p>
            <a:pPr marL="0" indent="0">
              <a:buNone/>
            </a:pPr>
            <a:r>
              <a:rPr lang="en-US" sz="1800" dirty="0">
                <a:latin typeface="Arial" pitchFamily="34" charset="0"/>
                <a:cs typeface="Arial" pitchFamily="34" charset="0"/>
              </a:rPr>
              <a:t/>
            </a:r>
            <a:br>
              <a:rPr lang="en-US" sz="1800" dirty="0">
                <a:latin typeface="Arial" pitchFamily="34" charset="0"/>
                <a:cs typeface="Arial" pitchFamily="34" charset="0"/>
              </a:rPr>
            </a:br>
            <a:endParaRPr lang="en-GB" sz="1800" dirty="0">
              <a:latin typeface="Arial" pitchFamily="34" charset="0"/>
              <a:cs typeface="Arial" pitchFamily="34" charset="0"/>
            </a:endParaRPr>
          </a:p>
          <a:p>
            <a:pPr marL="0" indent="0">
              <a:buNone/>
            </a:pPr>
            <a:r>
              <a:rPr lang="en-GB" sz="1800" dirty="0">
                <a:latin typeface="Arial" pitchFamily="34" charset="0"/>
                <a:cs typeface="Arial" pitchFamily="34" charset="0"/>
              </a:rPr>
              <a:t> </a:t>
            </a:r>
          </a:p>
          <a:p>
            <a:pPr>
              <a:lnSpc>
                <a:spcPct val="80000"/>
              </a:lnSpc>
              <a:defRPr/>
            </a:pPr>
            <a:endParaRPr lang="en-GB" sz="1800" dirty="0" smtClean="0">
              <a:latin typeface="Arial" pitchFamily="34" charset="0"/>
              <a:cs typeface="Arial" pitchFamily="34" charset="0"/>
            </a:endParaRPr>
          </a:p>
          <a:p>
            <a:pPr>
              <a:lnSpc>
                <a:spcPct val="80000"/>
              </a:lnSpc>
              <a:defRPr/>
            </a:pPr>
            <a:endParaRPr lang="en-GB" sz="1800" dirty="0" smtClean="0">
              <a:latin typeface="Arial" pitchFamily="34" charset="0"/>
              <a:cs typeface="Arial" pitchFamily="34" charset="0"/>
            </a:endParaRPr>
          </a:p>
          <a:p>
            <a:pPr lvl="1"/>
            <a:endParaRPr lang="en-GB" sz="1800" dirty="0">
              <a:latin typeface="Arial" pitchFamily="34" charset="0"/>
              <a:cs typeface="Arial" pitchFamily="34" charset="0"/>
            </a:endParaRPr>
          </a:p>
          <a:p>
            <a:pPr>
              <a:lnSpc>
                <a:spcPct val="80000"/>
              </a:lnSpc>
              <a:defRPr/>
            </a:pPr>
            <a:endParaRPr lang="en-GB" altLang="ko-KR" sz="1800" dirty="0" smtClean="0">
              <a:latin typeface="Arial" pitchFamily="34" charset="0"/>
              <a:ea typeface="굴림" pitchFamily="34" charset="-127"/>
              <a:cs typeface="Arial" pitchFamily="34" charset="0"/>
            </a:endParaRPr>
          </a:p>
          <a:p>
            <a:pPr>
              <a:lnSpc>
                <a:spcPct val="80000"/>
              </a:lnSpc>
              <a:buFontTx/>
              <a:buNone/>
              <a:defRPr/>
            </a:pPr>
            <a:endParaRPr lang="en-GB" sz="1800" dirty="0" smtClean="0">
              <a:latin typeface="Arial" pitchFamily="34" charset="0"/>
              <a:cs typeface="Arial" pitchFamily="34" charset="0"/>
            </a:endParaRPr>
          </a:p>
        </p:txBody>
      </p:sp>
    </p:spTree>
    <p:extLst>
      <p:ext uri="{BB962C8B-B14F-4D97-AF65-F5344CB8AC3E}">
        <p14:creationId xmlns="" xmlns:p14="http://schemas.microsoft.com/office/powerpoint/2010/main" val="369697785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6397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29074" y="1476375"/>
            <a:ext cx="8567737" cy="4719307"/>
          </a:xfrm>
        </p:spPr>
        <p:txBody>
          <a:bodyPr/>
          <a:lstStyle/>
          <a:p>
            <a:pPr>
              <a:lnSpc>
                <a:spcPct val="80000"/>
              </a:lnSpc>
              <a:defRPr/>
            </a:pPr>
            <a:r>
              <a:rPr lang="en-GB" sz="2000" dirty="0" smtClean="0">
                <a:latin typeface="Arial" pitchFamily="34" charset="0"/>
                <a:cs typeface="Arial" pitchFamily="34" charset="0"/>
              </a:rPr>
              <a:t>7.3.1 GTP and PMIP [TEI13]</a:t>
            </a:r>
          </a:p>
          <a:p>
            <a:pPr lvl="0"/>
            <a:r>
              <a:rPr lang="en-GB" sz="2000" dirty="0" smtClean="0">
                <a:latin typeface="Arial" pitchFamily="34" charset="0"/>
                <a:cs typeface="Arial" pitchFamily="34" charset="0"/>
              </a:rPr>
              <a:t>Several GTP CRs were agreed, including:</a:t>
            </a:r>
          </a:p>
          <a:p>
            <a:pPr lvl="0"/>
            <a:r>
              <a:rPr lang="en-GB" sz="2000" dirty="0" smtClean="0">
                <a:latin typeface="Arial" pitchFamily="34" charset="0"/>
                <a:cs typeface="Arial" pitchFamily="34" charset="0"/>
              </a:rPr>
              <a:t>Extensions for EGPRS access security enhancements for </a:t>
            </a:r>
            <a:r>
              <a:rPr lang="en-GB" sz="2000" dirty="0" err="1" smtClean="0">
                <a:latin typeface="Arial" pitchFamily="34" charset="0"/>
                <a:cs typeface="Arial" pitchFamily="34" charset="0"/>
              </a:rPr>
              <a:t>CIoT</a:t>
            </a:r>
            <a:r>
              <a:rPr lang="en-GB" sz="2000" dirty="0" smtClean="0">
                <a:latin typeface="Arial" pitchFamily="34" charset="0"/>
                <a:cs typeface="Arial" pitchFamily="34" charset="0"/>
              </a:rPr>
              <a:t> for 2G-GPRS.</a:t>
            </a:r>
          </a:p>
          <a:p>
            <a:pPr lvl="0"/>
            <a:r>
              <a:rPr lang="en-GB" sz="2000" dirty="0" smtClean="0">
                <a:latin typeface="Arial" pitchFamily="34" charset="0"/>
                <a:cs typeface="Arial" pitchFamily="34" charset="0"/>
              </a:rPr>
              <a:t>Updates to the restoration procedures in TS 23.007 to support the new Rel-13 S1AP option enabling the </a:t>
            </a:r>
            <a:r>
              <a:rPr lang="en-GB" sz="2000" dirty="0" err="1" smtClean="0">
                <a:latin typeface="Arial" pitchFamily="34" charset="0"/>
                <a:cs typeface="Arial" pitchFamily="34" charset="0"/>
              </a:rPr>
              <a:t>eNB</a:t>
            </a:r>
            <a:r>
              <a:rPr lang="en-GB" sz="2000" dirty="0" smtClean="0">
                <a:latin typeface="Arial" pitchFamily="34" charset="0"/>
                <a:cs typeface="Arial" pitchFamily="34" charset="0"/>
              </a:rPr>
              <a:t> and MME to agree maintaining UE contexts after an SCTP recovery.</a:t>
            </a:r>
          </a:p>
          <a:p>
            <a:pPr lvl="0"/>
            <a:r>
              <a:rPr lang="en-GB" sz="2000" dirty="0" smtClean="0">
                <a:latin typeface="Arial" pitchFamily="34" charset="0"/>
                <a:cs typeface="Arial" pitchFamily="34" charset="0"/>
              </a:rPr>
              <a:t>Multiple clarifications to TS 29.274 (e.g. semantic of Data Notification Delay in DDN </a:t>
            </a:r>
            <a:r>
              <a:rPr lang="en-GB" sz="2000" dirty="0" err="1" smtClean="0">
                <a:latin typeface="Arial" pitchFamily="34" charset="0"/>
                <a:cs typeface="Arial" pitchFamily="34" charset="0"/>
              </a:rPr>
              <a:t>Ack</a:t>
            </a:r>
            <a:r>
              <a:rPr lang="en-GB" sz="2000" dirty="0" smtClean="0">
                <a:latin typeface="Arial" pitchFamily="34" charset="0"/>
                <a:cs typeface="Arial" pitchFamily="34" charset="0"/>
              </a:rPr>
              <a:t>).</a:t>
            </a:r>
          </a:p>
          <a:p>
            <a:pPr>
              <a:lnSpc>
                <a:spcPct val="80000"/>
              </a:lnSpc>
              <a:defRPr/>
            </a:pPr>
            <a:endParaRPr lang="en-GB" sz="2000" dirty="0" smtClean="0">
              <a:latin typeface="Arial" pitchFamily="34" charset="0"/>
              <a:cs typeface="Arial" pitchFamily="34" charset="0"/>
            </a:endParaRPr>
          </a:p>
          <a:p>
            <a:pPr marL="0" indent="0">
              <a:buNone/>
            </a:pPr>
            <a:r>
              <a:rPr lang="en-US" sz="2000" dirty="0">
                <a:latin typeface="Arial" pitchFamily="34" charset="0"/>
                <a:cs typeface="Arial" pitchFamily="34" charset="0"/>
              </a:rPr>
              <a:t/>
            </a:r>
            <a:br>
              <a:rPr lang="en-US" sz="2000" dirty="0">
                <a:latin typeface="Arial" pitchFamily="34" charset="0"/>
                <a:cs typeface="Arial" pitchFamily="34" charset="0"/>
              </a:rPr>
            </a:br>
            <a:endParaRPr lang="en-GB" sz="2000" dirty="0">
              <a:latin typeface="Arial" pitchFamily="34" charset="0"/>
              <a:cs typeface="Arial" pitchFamily="34" charset="0"/>
            </a:endParaRPr>
          </a:p>
          <a:p>
            <a:pPr marL="0" indent="0">
              <a:buNone/>
            </a:pPr>
            <a:r>
              <a:rPr lang="en-GB" sz="2000" dirty="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369697785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7.3.3 AAA Interfaces [TEI13]</a:t>
            </a:r>
          </a:p>
          <a:p>
            <a:pPr>
              <a:lnSpc>
                <a:spcPct val="80000"/>
              </a:lnSpc>
              <a:defRPr/>
            </a:pPr>
            <a:endParaRPr lang="en-GB" sz="2000" dirty="0" smtClean="0">
              <a:latin typeface="Arial" pitchFamily="34" charset="0"/>
              <a:cs typeface="Arial" pitchFamily="34" charset="0"/>
            </a:endParaRPr>
          </a:p>
          <a:p>
            <a:pPr marL="342900" lvl="1" indent="-342900">
              <a:lnSpc>
                <a:spcPct val="80000"/>
              </a:lnSpc>
              <a:buClrTx/>
              <a:buBlip>
                <a:blip r:embed="rId2"/>
              </a:buBlip>
              <a:defRPr/>
            </a:pPr>
            <a:r>
              <a:rPr lang="en-GB" sz="2000" dirty="0">
                <a:latin typeface="Arial" pitchFamily="34" charset="0"/>
                <a:ea typeface="+mn-ea"/>
                <a:cs typeface="Arial" pitchFamily="34" charset="0"/>
              </a:rPr>
              <a:t>29.273 CRs were agreed to require the 3GPP AAA Server to return the wildcard APN in the S6b Authorization Answer when the APN requested by the PGW is authorized due to the wildcard APN. This approach was preferred for GTP/PMIP S2a/S2b too to make the 3GPP AAA Server behaviour similar across different interfaces (S6b and </a:t>
            </a:r>
            <a:r>
              <a:rPr lang="en-GB" sz="2000" dirty="0" err="1">
                <a:latin typeface="Arial" pitchFamily="34" charset="0"/>
                <a:ea typeface="+mn-ea"/>
                <a:cs typeface="Arial" pitchFamily="34" charset="0"/>
              </a:rPr>
              <a:t>SWm</a:t>
            </a:r>
            <a:r>
              <a:rPr lang="en-GB" sz="2000" dirty="0">
                <a:latin typeface="Arial" pitchFamily="34" charset="0"/>
                <a:ea typeface="+mn-ea"/>
                <a:cs typeface="Arial" pitchFamily="34" charset="0"/>
              </a:rPr>
              <a:t>) and independent from the protocol (DSMIP/GTP/PMIP). </a:t>
            </a:r>
            <a:endParaRPr lang="en-GB" sz="2000" dirty="0" smtClean="0">
              <a:latin typeface="Arial" pitchFamily="34" charset="0"/>
              <a:ea typeface="+mn-ea"/>
              <a:cs typeface="Arial" pitchFamily="34" charset="0"/>
            </a:endParaRPr>
          </a:p>
          <a:p>
            <a:pPr marL="342900" lvl="1" indent="-342900">
              <a:lnSpc>
                <a:spcPct val="80000"/>
              </a:lnSpc>
              <a:buClrTx/>
              <a:buBlip>
                <a:blip r:embed="rId2"/>
              </a:buBlip>
              <a:defRPr/>
            </a:pPr>
            <a:r>
              <a:rPr lang="en-GB" sz="2000" dirty="0" smtClean="0">
                <a:latin typeface="Arial" pitchFamily="34" charset="0"/>
                <a:ea typeface="+mn-ea"/>
                <a:cs typeface="Arial" pitchFamily="34" charset="0"/>
              </a:rPr>
              <a:t>The </a:t>
            </a:r>
            <a:r>
              <a:rPr lang="en-GB" sz="2000" dirty="0">
                <a:latin typeface="Arial" pitchFamily="34" charset="0"/>
                <a:ea typeface="+mn-ea"/>
                <a:cs typeface="Arial" pitchFamily="34" charset="0"/>
              </a:rPr>
              <a:t>CR for </a:t>
            </a:r>
            <a:r>
              <a:rPr lang="en-GB" sz="2000" dirty="0" err="1">
                <a:latin typeface="Arial" pitchFamily="34" charset="0"/>
                <a:ea typeface="+mn-ea"/>
                <a:cs typeface="Arial" pitchFamily="34" charset="0"/>
              </a:rPr>
              <a:t>STa</a:t>
            </a:r>
            <a:r>
              <a:rPr lang="en-GB" sz="2000" dirty="0">
                <a:latin typeface="Arial" pitchFamily="34" charset="0"/>
                <a:ea typeface="+mn-ea"/>
                <a:cs typeface="Arial" pitchFamily="34" charset="0"/>
              </a:rPr>
              <a:t> on the same topic was also agreed.</a:t>
            </a:r>
          </a:p>
          <a:p>
            <a:pPr>
              <a:lnSpc>
                <a:spcPct val="80000"/>
              </a:lnSpc>
              <a:defRPr/>
            </a:pPr>
            <a:endParaRPr lang="en-GB" sz="2000" dirty="0" smtClean="0">
              <a:latin typeface="Arial" pitchFamily="34" charset="0"/>
              <a:cs typeface="Arial" pitchFamily="34" charset="0"/>
            </a:endParaRPr>
          </a:p>
          <a:p>
            <a:pPr marL="457200" lvl="1" indent="0">
              <a:buNone/>
            </a:pPr>
            <a:endParaRPr lang="en-GB" sz="2000" dirty="0" smtClean="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189345124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Rel-13 Overview</a:t>
            </a:r>
            <a:endParaRPr lang="en-GB" dirty="0" smtClean="0">
              <a:latin typeface="Arial" charset="0"/>
              <a:cs typeface="Arial" charset="0"/>
            </a:endParaRPr>
          </a:p>
        </p:txBody>
      </p:sp>
      <p:sp>
        <p:nvSpPr>
          <p:cNvPr id="39939" name="Rectangle 3"/>
          <p:cNvSpPr>
            <a:spLocks noGrp="1"/>
          </p:cNvSpPr>
          <p:nvPr>
            <p:ph type="body" idx="1"/>
          </p:nvPr>
        </p:nvSpPr>
        <p:spPr>
          <a:xfrm>
            <a:off x="419549" y="1056760"/>
            <a:ext cx="8567737" cy="5415147"/>
          </a:xfrm>
        </p:spPr>
        <p:txBody>
          <a:bodyPr/>
          <a:lstStyle/>
          <a:p>
            <a:pPr>
              <a:lnSpc>
                <a:spcPct val="80000"/>
              </a:lnSpc>
              <a:defRPr/>
            </a:pPr>
            <a:r>
              <a:rPr lang="en-GB" sz="2000" dirty="0" smtClean="0">
                <a:latin typeface="Arial" pitchFamily="34" charset="0"/>
                <a:cs typeface="Arial" pitchFamily="34" charset="0"/>
              </a:rPr>
              <a:t>Other Items</a:t>
            </a: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marL="0" indent="0">
              <a:lnSpc>
                <a:spcPct val="80000"/>
              </a:lnSpc>
              <a:buNone/>
              <a:defRPr/>
            </a:pPr>
            <a:endParaRPr lang="es-ES" sz="2000" dirty="0" smtClean="0"/>
          </a:p>
          <a:p>
            <a:pPr>
              <a:lnSpc>
                <a:spcPct val="80000"/>
              </a:lnSpc>
              <a:defRPr/>
            </a:pPr>
            <a:endParaRPr lang="en-GB" sz="2000" dirty="0" smtClean="0">
              <a:latin typeface="Arial" pitchFamily="34" charset="0"/>
              <a:cs typeface="Arial" pitchFamily="34" charset="0"/>
            </a:endParaRPr>
          </a:p>
          <a:p>
            <a:endParaRPr lang="en-GB" sz="2000" dirty="0"/>
          </a:p>
          <a:p>
            <a:pPr marL="0" indent="0">
              <a:buNone/>
            </a:pPr>
            <a:r>
              <a:rPr lang="en-GB" sz="2000" dirty="0"/>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2869866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Arial" pitchFamily="34" charset="0"/>
                <a:cs typeface="Arial" pitchFamily="34" charset="0"/>
              </a:rPr>
              <a:t>Rel-14 WIs </a:t>
            </a:r>
            <a:r>
              <a:rPr lang="en-US" altLang="de-DE" sz="3200" dirty="0">
                <a:solidFill>
                  <a:srgbClr val="FF0000"/>
                </a:solidFill>
                <a:latin typeface="Arial" pitchFamily="34" charset="0"/>
                <a:cs typeface="Arial" pitchFamily="34" charset="0"/>
              </a:rPr>
              <a:t>Status – CT</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Led</a:t>
            </a:r>
          </a:p>
        </p:txBody>
      </p:sp>
      <p:sp>
        <p:nvSpPr>
          <p:cNvPr id="18435" name="Inhaltsplatzhalter 1"/>
          <p:cNvSpPr>
            <a:spLocks noGrp="1"/>
          </p:cNvSpPr>
          <p:nvPr>
            <p:ph sz="half" idx="1"/>
          </p:nvPr>
        </p:nvSpPr>
        <p:spPr>
          <a:xfrm>
            <a:off x="371476" y="1035050"/>
            <a:ext cx="4171950" cy="5280025"/>
          </a:xfrm>
        </p:spPr>
        <p:txBody>
          <a:bodyPr/>
          <a:lstStyle/>
          <a:p>
            <a:pPr marL="533400" indent="-533400">
              <a:lnSpc>
                <a:spcPct val="140000"/>
              </a:lnSpc>
            </a:pPr>
            <a:r>
              <a:rPr lang="en-GB" sz="1600" dirty="0" smtClean="0">
                <a:solidFill>
                  <a:srgbClr val="00B050"/>
                </a:solidFill>
                <a:latin typeface="Arial" pitchFamily="34" charset="0"/>
                <a:cs typeface="Arial" pitchFamily="34" charset="0"/>
              </a:rPr>
              <a:t>SCCAS_RES		0 =&gt; 100%</a:t>
            </a:r>
            <a:endParaRPr lang="en-GB" sz="1600" dirty="0">
              <a:solidFill>
                <a:srgbClr val="00B050"/>
              </a:solidFill>
              <a:latin typeface="Arial" pitchFamily="34" charset="0"/>
              <a:cs typeface="Arial" pitchFamily="34" charset="0"/>
            </a:endParaRPr>
          </a:p>
          <a:p>
            <a:pPr marL="533400" indent="-533400">
              <a:lnSpc>
                <a:spcPct val="140000"/>
              </a:lnSpc>
            </a:pPr>
            <a:r>
              <a:rPr lang="en-GB" sz="1600" dirty="0" smtClean="0">
                <a:solidFill>
                  <a:srgbClr val="0000FF"/>
                </a:solidFill>
                <a:latin typeface="Arial" pitchFamily="34" charset="0"/>
                <a:cs typeface="Arial" pitchFamily="34" charset="0"/>
              </a:rPr>
              <a:t>EWE-CT		0%</a:t>
            </a:r>
          </a:p>
          <a:p>
            <a:pPr marL="533400" indent="-533400">
              <a:lnSpc>
                <a:spcPct val="140000"/>
              </a:lnSpc>
            </a:pPr>
            <a:r>
              <a:rPr lang="en-GB" sz="1600" dirty="0" err="1" smtClean="0">
                <a:solidFill>
                  <a:srgbClr val="0000FF"/>
                </a:solidFill>
                <a:latin typeface="Arial" pitchFamily="34" charset="0"/>
                <a:cs typeface="Arial" pitchFamily="34" charset="0"/>
              </a:rPr>
              <a:t>eSDU</a:t>
            </a:r>
            <a:r>
              <a:rPr lang="en-GB" sz="1600" dirty="0" smtClean="0">
                <a:solidFill>
                  <a:srgbClr val="0000FF"/>
                </a:solidFill>
                <a:latin typeface="Arial" pitchFamily="34" charset="0"/>
                <a:cs typeface="Arial" pitchFamily="34" charset="0"/>
              </a:rPr>
              <a:t>		0 =&gt; 25%</a:t>
            </a:r>
          </a:p>
          <a:p>
            <a:pPr marL="533400" indent="-533400">
              <a:lnSpc>
                <a:spcPct val="140000"/>
              </a:lnSpc>
            </a:pPr>
            <a:r>
              <a:rPr lang="en-GB" sz="1600" dirty="0" smtClean="0">
                <a:solidFill>
                  <a:srgbClr val="0000FF"/>
                </a:solidFill>
                <a:latin typeface="Arial" pitchFamily="34" charset="0"/>
                <a:cs typeface="Arial" pitchFamily="34" charset="0"/>
              </a:rPr>
              <a:t>MMCMH-CT</a:t>
            </a:r>
            <a:r>
              <a:rPr lang="en-GB" sz="1600" dirty="0">
                <a:solidFill>
                  <a:srgbClr val="0000FF"/>
                </a:solidFill>
                <a:latin typeface="Arial" pitchFamily="34" charset="0"/>
                <a:cs typeface="Arial" pitchFamily="34" charset="0"/>
              </a:rPr>
              <a:t>	</a:t>
            </a:r>
            <a:r>
              <a:rPr lang="en-US" sz="1600" dirty="0">
                <a:solidFill>
                  <a:srgbClr val="0000FF"/>
                </a:solidFill>
                <a:latin typeface="Arial" pitchFamily="34" charset="0"/>
                <a:cs typeface="Arial" pitchFamily="34" charset="0"/>
              </a:rPr>
              <a:t>	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solidFill>
                <a:srgbClr val="000000"/>
              </a:solidFill>
              <a:latin typeface="Calibri"/>
              <a:ea typeface="宋体" pitchFamily="2" charset="-122"/>
            </a:endParaRPr>
          </a:p>
          <a:p>
            <a:pPr marL="0" indent="0">
              <a:lnSpc>
                <a:spcPct val="140000"/>
              </a:lnSpc>
              <a:spcBef>
                <a:spcPct val="20000"/>
              </a:spcBef>
              <a:defRPr/>
            </a:pPr>
            <a:endParaRPr lang="en-US" altLang="zh-CN" sz="1800" dirty="0" smtClean="0">
              <a:solidFill>
                <a:srgbClr val="000000"/>
              </a:solidFill>
              <a:latin typeface="Calibri"/>
              <a:ea typeface="宋体" pitchFamily="2" charset="-122"/>
            </a:endParaRPr>
          </a:p>
        </p:txBody>
      </p:sp>
      <p:sp>
        <p:nvSpPr>
          <p:cNvPr id="18437" name="Content Placeholder 2"/>
          <p:cNvSpPr txBox="1">
            <a:spLocks/>
          </p:cNvSpPr>
          <p:nvPr/>
        </p:nvSpPr>
        <p:spPr bwMode="auto">
          <a:xfrm>
            <a:off x="5157458" y="6019801"/>
            <a:ext cx="3295650" cy="5907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smtClean="0">
                <a:solidFill>
                  <a:srgbClr val="000000"/>
                </a:solidFill>
                <a:cs typeface="Arial" charset="0"/>
              </a:rPr>
              <a:t>Legend</a:t>
            </a:r>
          </a:p>
          <a:p>
            <a:pPr marL="361950" indent="-361950">
              <a:lnSpc>
                <a:spcPct val="90000"/>
              </a:lnSpc>
            </a:pPr>
            <a:r>
              <a:rPr lang="fi-FI" altLang="de-DE" dirty="0" smtClean="0">
                <a:solidFill>
                  <a:srgbClr val="000000"/>
                </a:solidFill>
                <a:cs typeface="Arial" charset="0"/>
              </a:rPr>
              <a:t>	</a:t>
            </a:r>
            <a:r>
              <a:rPr lang="fi-FI" altLang="de-DE" dirty="0" smtClean="0">
                <a:solidFill>
                  <a:srgbClr val="0000FF"/>
                </a:solidFill>
                <a:cs typeface="Arial" charset="0"/>
              </a:rPr>
              <a:t>Blue</a:t>
            </a:r>
            <a:r>
              <a:rPr lang="fi-FI" altLang="de-DE" dirty="0" smtClean="0">
                <a:solidFill>
                  <a:srgbClr val="000000"/>
                </a:solidFill>
                <a:cs typeface="Arial" charset="0"/>
              </a:rPr>
              <a:t> </a:t>
            </a:r>
            <a:r>
              <a:rPr lang="fi-FI" altLang="de-DE" dirty="0">
                <a:solidFill>
                  <a:srgbClr val="000000"/>
                </a:solidFill>
                <a:cs typeface="Arial" charset="0"/>
              </a:rPr>
              <a:t>–  new since previous plenary</a:t>
            </a:r>
          </a:p>
          <a:p>
            <a:pPr marL="361950" indent="-361950">
              <a:lnSpc>
                <a:spcPct val="140000"/>
              </a:lnSpc>
            </a:pPr>
            <a:r>
              <a:rPr lang="fi-FI" altLang="de-DE" dirty="0">
                <a:solidFill>
                  <a:srgbClr val="000000"/>
                </a:solidFill>
                <a:cs typeface="Arial" charset="0"/>
              </a:rPr>
              <a:t>	</a:t>
            </a:r>
            <a:r>
              <a:rPr lang="fi-FI" altLang="de-DE" dirty="0" smtClean="0">
                <a:solidFill>
                  <a:srgbClr val="00B050"/>
                </a:solidFill>
                <a:cs typeface="Arial" charset="0"/>
              </a:rPr>
              <a:t>Green</a:t>
            </a:r>
            <a:r>
              <a:rPr lang="fi-FI" altLang="de-DE" dirty="0" smtClean="0">
                <a:solidFill>
                  <a:srgbClr val="000000"/>
                </a:solidFill>
                <a:cs typeface="Arial" charset="0"/>
              </a:rPr>
              <a:t> </a:t>
            </a:r>
            <a:r>
              <a:rPr lang="fi-FI" altLang="de-DE" dirty="0">
                <a:solidFill>
                  <a:srgbClr val="000000"/>
                </a:solidFill>
                <a:cs typeface="Arial" charset="0"/>
              </a:rPr>
              <a:t>–  progressed since previous </a:t>
            </a:r>
            <a:r>
              <a:rPr lang="fi-FI" altLang="de-DE" dirty="0" smtClean="0">
                <a:solidFill>
                  <a:srgbClr val="000000"/>
                </a:solidFill>
                <a:cs typeface="Arial" charset="0"/>
              </a:rPr>
              <a:t>plenary</a:t>
            </a:r>
            <a:r>
              <a:rPr lang="de-DE" dirty="0">
                <a:solidFill>
                  <a:srgbClr val="00B050"/>
                </a:solidFill>
              </a:rPr>
              <a:t>		</a:t>
            </a:r>
            <a:endParaRPr lang="da-DK" altLang="de-DE" dirty="0">
              <a:solidFill>
                <a:srgbClr val="000000"/>
              </a:solidFill>
              <a:cs typeface="Arial" charset="0"/>
            </a:endParaRPr>
          </a:p>
        </p:txBody>
      </p:sp>
      <p:sp>
        <p:nvSpPr>
          <p:cNvPr id="7" name="Inhaltsplatzhalter 1"/>
          <p:cNvSpPr txBox="1">
            <a:spLocks/>
          </p:cNvSpPr>
          <p:nvPr/>
        </p:nvSpPr>
        <p:spPr bwMode="auto">
          <a:xfrm>
            <a:off x="4719308" y="1150939"/>
            <a:ext cx="4171950" cy="4392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533400" indent="-533400">
              <a:lnSpc>
                <a:spcPct val="140000"/>
              </a:lnSpc>
            </a:pPr>
            <a:endParaRPr lang="en-GB" sz="1800" dirty="0">
              <a:solidFill>
                <a:srgbClr val="0000FF"/>
              </a:solidFill>
            </a:endParaRPr>
          </a:p>
          <a:p>
            <a:pPr marL="533400" indent="-533400">
              <a:lnSpc>
                <a:spcPct val="140000"/>
              </a:lnSpc>
            </a:pPr>
            <a:endParaRPr lang="de-DE" sz="1800" dirty="0" smtClean="0">
              <a:solidFill>
                <a:srgbClr val="0000FF"/>
              </a:solidFill>
            </a:endParaRPr>
          </a:p>
        </p:txBody>
      </p:sp>
    </p:spTree>
    <p:extLst>
      <p:ext uri="{BB962C8B-B14F-4D97-AF65-F5344CB8AC3E}">
        <p14:creationId xmlns="" xmlns:p14="http://schemas.microsoft.com/office/powerpoint/2010/main" val="155480395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Rel-12 Overview</a:t>
            </a:r>
            <a:endParaRPr lang="en-GB" dirty="0" smtClean="0">
              <a:latin typeface="Arial" charset="0"/>
              <a:cs typeface="Arial" charset="0"/>
            </a:endParaRPr>
          </a:p>
        </p:txBody>
      </p:sp>
      <p:sp>
        <p:nvSpPr>
          <p:cNvPr id="39939" name="Rectangle 3"/>
          <p:cNvSpPr>
            <a:spLocks noGrp="1"/>
          </p:cNvSpPr>
          <p:nvPr>
            <p:ph type="body" idx="1"/>
          </p:nvPr>
        </p:nvSpPr>
        <p:spPr>
          <a:xfrm>
            <a:off x="419549" y="1362075"/>
            <a:ext cx="8567737" cy="5109832"/>
          </a:xfrm>
        </p:spPr>
        <p:txBody>
          <a:bodyPr/>
          <a:lstStyle/>
          <a:p>
            <a:pPr>
              <a:lnSpc>
                <a:spcPct val="80000"/>
              </a:lnSpc>
              <a:defRPr/>
            </a:pPr>
            <a:r>
              <a:rPr lang="en-GB" sz="2000" dirty="0" smtClean="0">
                <a:latin typeface="Arial" pitchFamily="34" charset="0"/>
                <a:cs typeface="Arial" pitchFamily="34" charset="0"/>
              </a:rPr>
              <a:t>8.1.17 Diameter Overload Control [DOCME]</a:t>
            </a:r>
          </a:p>
          <a:p>
            <a:pPr>
              <a:lnSpc>
                <a:spcPct val="80000"/>
              </a:lnSpc>
              <a:defRPr/>
            </a:pPr>
            <a:endParaRPr lang="en-GB" sz="2000" dirty="0" smtClean="0">
              <a:latin typeface="Arial" pitchFamily="34" charset="0"/>
              <a:cs typeface="Arial" pitchFamily="34" charset="0"/>
            </a:endParaRPr>
          </a:p>
          <a:p>
            <a:pPr lvl="0">
              <a:lnSpc>
                <a:spcPct val="80000"/>
              </a:lnSpc>
              <a:defRPr/>
            </a:pPr>
            <a:r>
              <a:rPr lang="en-GB" sz="2000" dirty="0" smtClean="0">
                <a:latin typeface="Arial" pitchFamily="34" charset="0"/>
                <a:cs typeface="Arial" pitchFamily="34" charset="0"/>
              </a:rPr>
              <a:t>Rel-12 CRs to </a:t>
            </a:r>
            <a:r>
              <a:rPr lang="en-GB" sz="2000" dirty="0" err="1" smtClean="0">
                <a:latin typeface="Arial" pitchFamily="34" charset="0"/>
                <a:cs typeface="Arial" pitchFamily="34" charset="0"/>
              </a:rPr>
              <a:t>Cx</a:t>
            </a:r>
            <a:r>
              <a:rPr lang="en-GB" sz="2000" dirty="0" smtClean="0">
                <a:latin typeface="Arial" pitchFamily="34" charset="0"/>
                <a:cs typeface="Arial" pitchFamily="34" charset="0"/>
              </a:rPr>
              <a:t>, </a:t>
            </a:r>
            <a:r>
              <a:rPr lang="en-GB" sz="2000" dirty="0" err="1" smtClean="0">
                <a:latin typeface="Arial" pitchFamily="34" charset="0"/>
                <a:cs typeface="Arial" pitchFamily="34" charset="0"/>
              </a:rPr>
              <a:t>Sh</a:t>
            </a:r>
            <a:r>
              <a:rPr lang="en-GB" sz="2000" dirty="0" smtClean="0">
                <a:latin typeface="Arial" pitchFamily="34" charset="0"/>
                <a:cs typeface="Arial" pitchFamily="34" charset="0"/>
              </a:rPr>
              <a:t> and S6a have been agreed to address regulatory and operator policies with regard to throttling of priority traffic.</a:t>
            </a:r>
          </a:p>
          <a:p>
            <a:pPr>
              <a:lnSpc>
                <a:spcPct val="80000"/>
              </a:lnSpc>
              <a:defRPr/>
            </a:pPr>
            <a:endParaRPr lang="es-ES" sz="2000" dirty="0" smtClean="0">
              <a:latin typeface="Arial" pitchFamily="34" charset="0"/>
              <a:cs typeface="Arial" pitchFamily="34" charset="0"/>
            </a:endParaRPr>
          </a:p>
          <a:p>
            <a:pPr>
              <a:lnSpc>
                <a:spcPct val="80000"/>
              </a:lnSpc>
              <a:defRPr/>
            </a:pPr>
            <a:endParaRPr lang="es-ES" sz="2000" dirty="0" smtClean="0">
              <a:latin typeface="Arial" pitchFamily="34" charset="0"/>
              <a:cs typeface="Arial" pitchFamily="34" charset="0"/>
            </a:endParaRPr>
          </a:p>
          <a:p>
            <a:pPr marL="0" indent="0">
              <a:lnSpc>
                <a:spcPct val="80000"/>
              </a:lnSpc>
              <a:buNone/>
              <a:defRPr/>
            </a:pPr>
            <a:endParaRPr lang="es-ES"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endParaRPr lang="en-GB" sz="2000" dirty="0">
              <a:latin typeface="Arial" pitchFamily="34" charset="0"/>
              <a:cs typeface="Arial" pitchFamily="34" charset="0"/>
            </a:endParaRPr>
          </a:p>
          <a:p>
            <a:pPr marL="0" indent="0">
              <a:buNone/>
            </a:pPr>
            <a:r>
              <a:rPr lang="en-GB" sz="2000" dirty="0">
                <a:latin typeface="Arial" pitchFamily="34" charset="0"/>
                <a:cs typeface="Arial" pitchFamily="34" charset="0"/>
              </a:rPr>
              <a:t> </a:t>
            </a:r>
          </a:p>
          <a:p>
            <a:pPr>
              <a:lnSpc>
                <a:spcPct val="80000"/>
              </a:lnSpc>
              <a:defRPr/>
            </a:pPr>
            <a:endParaRPr lang="en-GB" sz="2000" dirty="0" smtClean="0">
              <a:latin typeface="Arial" pitchFamily="34" charset="0"/>
              <a:cs typeface="Arial" pitchFamily="34" charset="0"/>
            </a:endParaRPr>
          </a:p>
          <a:p>
            <a:pPr>
              <a:lnSpc>
                <a:spcPct val="80000"/>
              </a:lnSpc>
              <a:defRPr/>
            </a:pPr>
            <a:endParaRPr lang="en-GB" sz="2000" dirty="0" smtClean="0">
              <a:latin typeface="Arial" pitchFamily="34" charset="0"/>
              <a:cs typeface="Arial" pitchFamily="34" charset="0"/>
            </a:endParaRPr>
          </a:p>
          <a:p>
            <a:pPr lvl="1"/>
            <a:endParaRPr lang="en-GB" sz="2000" dirty="0">
              <a:latin typeface="Arial" pitchFamily="34" charset="0"/>
              <a:cs typeface="Arial" pitchFamily="34" charset="0"/>
            </a:endParaRPr>
          </a:p>
          <a:p>
            <a:pPr>
              <a:lnSpc>
                <a:spcPct val="80000"/>
              </a:lnSpc>
              <a:defRPr/>
            </a:pPr>
            <a:endParaRPr lang="en-GB" altLang="ko-KR" sz="2000" dirty="0" smtClean="0">
              <a:latin typeface="Arial" pitchFamily="34" charset="0"/>
              <a:ea typeface="굴림" pitchFamily="34" charset="-127"/>
              <a:cs typeface="Arial" pitchFamily="34" charset="0"/>
            </a:endParaRPr>
          </a:p>
          <a:p>
            <a:pPr>
              <a:lnSpc>
                <a:spcPct val="80000"/>
              </a:lnSpc>
              <a:buFontTx/>
              <a:buNone/>
              <a:defRPr/>
            </a:pPr>
            <a:endParaRPr lang="en-GB" sz="2000" dirty="0" smtClean="0">
              <a:latin typeface="Arial" pitchFamily="34" charset="0"/>
              <a:cs typeface="Arial" pitchFamily="34" charset="0"/>
            </a:endParaRPr>
          </a:p>
        </p:txBody>
      </p:sp>
    </p:spTree>
    <p:extLst>
      <p:ext uri="{BB962C8B-B14F-4D97-AF65-F5344CB8AC3E}">
        <p14:creationId xmlns="" xmlns:p14="http://schemas.microsoft.com/office/powerpoint/2010/main" val="28698665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1143000"/>
          </a:xfrm>
        </p:spPr>
        <p:txBody>
          <a:bodyPr/>
          <a:lstStyle/>
          <a:p>
            <a:r>
              <a:rPr lang="en-US" altLang="de-DE" dirty="0" smtClean="0">
                <a:latin typeface="Arial" charset="0"/>
                <a:cs typeface="Arial" charset="0"/>
              </a:rPr>
              <a:t>Acknowledgements</a:t>
            </a:r>
            <a:endParaRPr lang="en-US" altLang="de-DE" sz="2000" dirty="0" smtClean="0">
              <a:latin typeface="Arial" charset="0"/>
              <a:cs typeface="Arial" charset="0"/>
            </a:endParaRPr>
          </a:p>
        </p:txBody>
      </p:sp>
      <p:sp>
        <p:nvSpPr>
          <p:cNvPr id="49155" name="Rectangle 3"/>
          <p:cNvSpPr>
            <a:spLocks noGrp="1" noChangeArrowheads="1"/>
          </p:cNvSpPr>
          <p:nvPr>
            <p:ph type="body" idx="1"/>
          </p:nvPr>
        </p:nvSpPr>
        <p:spPr>
          <a:xfrm>
            <a:off x="349250" y="1435100"/>
            <a:ext cx="8686800" cy="4830763"/>
          </a:xfr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12700">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latin typeface="Arial" pitchFamily="34" charset="0"/>
                <a:ea typeface="MS PGothic" pitchFamily="34" charset="-128"/>
                <a:cs typeface="Arial" pitchFamily="34" charset="0"/>
              </a:rPr>
              <a:t>The Chairman wants to thank</a:t>
            </a:r>
          </a:p>
          <a:p>
            <a:pPr lvl="1"/>
            <a:r>
              <a:rPr lang="en-GB" altLang="ja-JP" dirty="0" smtClean="0">
                <a:latin typeface="Arial" pitchFamily="34" charset="0"/>
                <a:ea typeface="MS PGothic" pitchFamily="34" charset="-128"/>
                <a:cs typeface="Arial" pitchFamily="34" charset="0"/>
              </a:rPr>
              <a:t>the delegates for their dedication, hard work and the willingness to be cooperative which resulted in lively discussions and achieved excellent results. </a:t>
            </a:r>
          </a:p>
          <a:p>
            <a:pPr lvl="1"/>
            <a:r>
              <a:rPr lang="en-GB" altLang="ja-JP" dirty="0" smtClean="0">
                <a:latin typeface="Arial" pitchFamily="34" charset="0"/>
                <a:ea typeface="MS PGothic" pitchFamily="34" charset="-128"/>
                <a:cs typeface="Arial" pitchFamily="34" charset="0"/>
              </a:rPr>
              <a:t>Lionel </a:t>
            </a:r>
            <a:r>
              <a:rPr lang="en-GB" altLang="ja-JP" dirty="0" err="1" smtClean="0">
                <a:latin typeface="Arial" pitchFamily="34" charset="0"/>
                <a:ea typeface="MS PGothic" pitchFamily="34" charset="-128"/>
                <a:cs typeface="Arial" pitchFamily="34" charset="0"/>
              </a:rPr>
              <a:t>Morand</a:t>
            </a:r>
            <a:r>
              <a:rPr lang="en-GB" altLang="ja-JP" dirty="0" smtClean="0">
                <a:latin typeface="Arial" pitchFamily="34" charset="0"/>
                <a:ea typeface="MS PGothic" pitchFamily="34" charset="-128"/>
                <a:cs typeface="Arial" pitchFamily="34" charset="0"/>
              </a:rPr>
              <a:t> and Yvette Koza for expertly taking care of the parallel sessions. </a:t>
            </a:r>
          </a:p>
          <a:p>
            <a:pPr lvl="1"/>
            <a:r>
              <a:rPr lang="en-GB" altLang="ja-JP" dirty="0" smtClean="0">
                <a:latin typeface="Arial" pitchFamily="34" charset="0"/>
                <a:ea typeface="MS PGothic" pitchFamily="34" charset="-128"/>
                <a:cs typeface="Arial" pitchFamily="34" charset="0"/>
              </a:rPr>
              <a:t>to my MCC support, Kimmo </a:t>
            </a:r>
            <a:r>
              <a:rPr lang="en-GB" altLang="de-DE" dirty="0">
                <a:latin typeface="Arial" pitchFamily="34" charset="0"/>
                <a:cs typeface="Arial" pitchFamily="34" charset="0"/>
              </a:rPr>
              <a:t>Kymäläinen</a:t>
            </a:r>
            <a:r>
              <a:rPr lang="en-GB" altLang="ja-JP" dirty="0" smtClean="0">
                <a:latin typeface="Arial" pitchFamily="34" charset="0"/>
                <a:ea typeface="MS PGothic" pitchFamily="34" charset="-128"/>
                <a:cs typeface="Arial" pitchFamily="34" charset="0"/>
              </a:rPr>
              <a:t>, for providing wonderful assistance during the meeting and between the meetings. </a:t>
            </a:r>
          </a:p>
          <a:p>
            <a:pPr lvl="1"/>
            <a:r>
              <a:rPr lang="en-GB" altLang="ja-JP" dirty="0" smtClean="0">
                <a:latin typeface="Arial" pitchFamily="34" charset="0"/>
                <a:ea typeface="MS PGothic" pitchFamily="34" charset="-128"/>
                <a:cs typeface="Arial" pitchFamily="34" charset="0"/>
              </a:rPr>
              <a:t>Finally, the hosts of our meetings, for the chance to visit  Ljubljana and Osaka. </a:t>
            </a:r>
            <a:endParaRPr lang="en-US" altLang="ja-JP" dirty="0" smtClean="0">
              <a:latin typeface="Arial" pitchFamily="34" charset="0"/>
              <a:ea typeface="MS PGothic" pitchFamily="34" charset="-128"/>
              <a:cs typeface="Arial" pitchFamily="34" charset="0"/>
            </a:endParaRP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Slide Number Placeholder 5"/>
          <p:cNvSpPr>
            <a:spLocks noGrp="1"/>
          </p:cNvSpPr>
          <p:nvPr>
            <p:ph type="sldNum" sz="quarter" idx="10"/>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D03A811B-9091-482D-8692-60C6A52E50BC}" type="slidenum">
              <a:rPr lang="en-GB" altLang="de-DE" sz="1100" smtClean="0">
                <a:solidFill>
                  <a:schemeClr val="bg1"/>
                </a:solidFill>
              </a:rPr>
              <a:pPr/>
              <a:t>42</a:t>
            </a:fld>
            <a:endParaRPr lang="en-GB" altLang="de-DE" sz="1100" smtClean="0">
              <a:solidFill>
                <a:schemeClr val="bg1"/>
              </a:solidFill>
            </a:endParaRPr>
          </a:p>
        </p:txBody>
      </p:sp>
      <p:sp>
        <p:nvSpPr>
          <p:cNvPr id="50181" name="Slide Number Placeholder 5"/>
          <p:cNvSpPr txBox="1">
            <a:spLocks noGrp="1"/>
          </p:cNvSpPr>
          <p:nvPr/>
        </p:nvSpPr>
        <p:spPr bwMode="auto">
          <a:xfrm>
            <a:off x="8451850" y="6430963"/>
            <a:ext cx="395288" cy="22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19345682-7555-44E1-94D1-2FC2F44B6CFD}" type="slidenum">
              <a:rPr lang="en-GB" altLang="de-DE" sz="1100"/>
              <a:pPr/>
              <a:t>42</a:t>
            </a:fld>
            <a:endParaRPr lang="en-GB" altLang="de-DE" sz="1100"/>
          </a:p>
        </p:txBody>
      </p:sp>
      <p:sp>
        <p:nvSpPr>
          <p:cNvPr id="50182" name="Title 1"/>
          <p:cNvSpPr>
            <a:spLocks noGrp="1"/>
          </p:cNvSpPr>
          <p:nvPr>
            <p:ph type="title"/>
          </p:nvPr>
        </p:nvSpPr>
        <p:spPr>
          <a:xfrm>
            <a:off x="2033588" y="242888"/>
            <a:ext cx="5232400" cy="919162"/>
          </a:xfrm>
        </p:spPr>
        <p:txBody>
          <a:bodyPr/>
          <a:lstStyle/>
          <a:p>
            <a:r>
              <a:rPr lang="en-GB" altLang="de-DE" sz="4400" dirty="0" smtClean="0">
                <a:latin typeface="Arial" pitchFamily="34" charset="0"/>
                <a:cs typeface="Arial" pitchFamily="34" charset="0"/>
              </a:rPr>
              <a:t>Thank  You</a:t>
            </a:r>
          </a:p>
        </p:txBody>
      </p:sp>
      <p:sp>
        <p:nvSpPr>
          <p:cNvPr id="50183" name="Slide Number Placeholder 3"/>
          <p:cNvSpPr txBox="1">
            <a:spLocks noGrp="1"/>
          </p:cNvSpPr>
          <p:nvPr/>
        </p:nvSpPr>
        <p:spPr bwMode="auto">
          <a:xfrm>
            <a:off x="8451850" y="6430963"/>
            <a:ext cx="395288" cy="22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02DA6813-DB12-40DA-BA9F-E4F8F3747799}" type="slidenum">
              <a:rPr lang="en-GB" altLang="de-DE" sz="1100">
                <a:solidFill>
                  <a:schemeClr val="bg1"/>
                </a:solidFill>
                <a:cs typeface="Arial" charset="0"/>
              </a:rPr>
              <a:pPr/>
              <a:t>42</a:t>
            </a:fld>
            <a:endParaRPr lang="en-GB" altLang="de-DE" sz="1100">
              <a:solidFill>
                <a:schemeClr val="bg1"/>
              </a:solidFill>
              <a:cs typeface="Arial" charset="0"/>
            </a:endParaRPr>
          </a:p>
        </p:txBody>
      </p:sp>
      <p:sp>
        <p:nvSpPr>
          <p:cNvPr id="50184"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pPr algn="ctr"/>
            <a:endParaRPr lang="de-DE" altLang="de-DE" sz="1800">
              <a:latin typeface="Calibri" pitchFamily="34" charset="0"/>
            </a:endParaRPr>
          </a:p>
        </p:txBody>
      </p:sp>
      <p:sp>
        <p:nvSpPr>
          <p:cNvPr id="50185" name="Rectangle 11"/>
          <p:cNvSpPr>
            <a:spLocks noChangeArrowheads="1"/>
          </p:cNvSpPr>
          <p:nvPr/>
        </p:nvSpPr>
        <p:spPr bwMode="auto">
          <a:xfrm>
            <a:off x="506702" y="649586"/>
            <a:ext cx="2767012" cy="116955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algn="ctr"/>
            <a:r>
              <a:rPr lang="fi-FI" sz="2800" b="1" dirty="0">
                <a:cs typeface="Arial" charset="0"/>
              </a:rPr>
              <a:t>Nigel Berry</a:t>
            </a:r>
          </a:p>
          <a:p>
            <a:pPr algn="ctr"/>
            <a:r>
              <a:rPr lang="fi-FI" sz="1400" dirty="0">
                <a:cs typeface="Arial" charset="0"/>
              </a:rPr>
              <a:t>3GPP TSG CT WG4 Chairman</a:t>
            </a:r>
          </a:p>
          <a:p>
            <a:pPr algn="ctr"/>
            <a:r>
              <a:rPr lang="fi-FI" sz="1400" dirty="0">
                <a:solidFill>
                  <a:srgbClr val="7F7F7F"/>
                </a:solidFill>
                <a:cs typeface="Arial" charset="0"/>
              </a:rPr>
              <a:t>+44 7880 786 684</a:t>
            </a:r>
          </a:p>
          <a:p>
            <a:pPr algn="ctr"/>
            <a:r>
              <a:rPr lang="fi-FI" sz="1400" dirty="0" smtClean="0">
                <a:solidFill>
                  <a:srgbClr val="7F7F7F"/>
                </a:solidFill>
                <a:cs typeface="Arial" charset="0"/>
              </a:rPr>
              <a:t>nigel.berry@nokia.com</a:t>
            </a:r>
            <a:endParaRPr lang="en-US" sz="1400" dirty="0">
              <a:solidFill>
                <a:srgbClr val="7F7F7F"/>
              </a:solidFill>
              <a:cs typeface="Arial" charset="0"/>
            </a:endParaRPr>
          </a:p>
        </p:txBody>
      </p:sp>
      <p:pic>
        <p:nvPicPr>
          <p:cNvPr id="1026" name="Picture 2" descr="C:\Users\nhberry\Documents\3GPP Meetings\TSG CT WG4\TSG CT WG4 #73 Osaka 23-27May2016\Photos\flying-Dinosaur-1.jpg"/>
          <p:cNvPicPr>
            <a:picLocks noChangeAspect="1" noChangeArrowheads="1"/>
          </p:cNvPicPr>
          <p:nvPr/>
        </p:nvPicPr>
        <p:blipFill>
          <a:blip r:embed="rId2" cstate="print"/>
          <a:srcRect/>
          <a:stretch>
            <a:fillRect/>
          </a:stretch>
        </p:blipFill>
        <p:spPr bwMode="auto">
          <a:xfrm>
            <a:off x="446151" y="1860042"/>
            <a:ext cx="6327648" cy="4547616"/>
          </a:xfrm>
          <a:prstGeom prst="rect">
            <a:avLst/>
          </a:prstGeom>
          <a:noFill/>
        </p:spPr>
      </p:pic>
      <p:pic>
        <p:nvPicPr>
          <p:cNvPr id="50178" name="Picture 8" descr="webpage.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10800000" flipH="1" flipV="1">
            <a:off x="5498855" y="3669011"/>
            <a:ext cx="3444875" cy="2746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mj-lt"/>
                <a:cs typeface="Arial" charset="0"/>
              </a:rPr>
              <a:t>Rel-14 WIs </a:t>
            </a:r>
            <a:r>
              <a:rPr lang="en-US" altLang="de-DE" sz="3200" dirty="0">
                <a:solidFill>
                  <a:srgbClr val="FF0000"/>
                </a:solidFill>
                <a:latin typeface="Arial" pitchFamily="34" charset="0"/>
                <a:cs typeface="Arial" pitchFamily="34" charset="0"/>
              </a:rPr>
              <a:t>Status</a:t>
            </a:r>
            <a:r>
              <a:rPr lang="en-US" altLang="de-DE" sz="3200" dirty="0">
                <a:solidFill>
                  <a:srgbClr val="FF0000"/>
                </a:solidFill>
                <a:latin typeface="+mj-lt"/>
                <a:cs typeface="Arial" charset="0"/>
              </a:rPr>
              <a:t> – CT</a:t>
            </a:r>
            <a:r>
              <a:rPr lang="de-DE" altLang="de-DE" sz="3200" dirty="0">
                <a:solidFill>
                  <a:srgbClr val="FF0000"/>
                </a:solidFill>
                <a:latin typeface="+mj-lt"/>
                <a:cs typeface="Arial" charset="0"/>
              </a:rPr>
              <a:t>4</a:t>
            </a:r>
            <a:r>
              <a:rPr lang="en-US" altLang="de-DE" sz="3200" dirty="0">
                <a:solidFill>
                  <a:srgbClr val="FF0000"/>
                </a:solidFill>
                <a:latin typeface="+mj-lt"/>
                <a:cs typeface="Arial" charset="0"/>
              </a:rPr>
              <a:t> </a:t>
            </a:r>
            <a:r>
              <a:rPr lang="en-US" altLang="de-DE" sz="3200" dirty="0" smtClean="0">
                <a:solidFill>
                  <a:srgbClr val="FF0000"/>
                </a:solidFill>
                <a:latin typeface="+mj-lt"/>
                <a:cs typeface="Arial" charset="0"/>
              </a:rPr>
              <a:t>Supported</a:t>
            </a:r>
            <a:endParaRPr lang="en-US" altLang="de-DE" sz="3200" dirty="0">
              <a:solidFill>
                <a:srgbClr val="FF0000"/>
              </a:solidFill>
              <a:latin typeface="+mj-lt"/>
              <a:cs typeface="Arial" charset="0"/>
            </a:endParaRPr>
          </a:p>
        </p:txBody>
      </p:sp>
      <p:sp>
        <p:nvSpPr>
          <p:cNvPr id="18435" name="Inhaltsplatzhalter 1"/>
          <p:cNvSpPr>
            <a:spLocks noGrp="1"/>
          </p:cNvSpPr>
          <p:nvPr>
            <p:ph sz="half" idx="1"/>
          </p:nvPr>
        </p:nvSpPr>
        <p:spPr>
          <a:xfrm>
            <a:off x="523876" y="1216025"/>
            <a:ext cx="4314824" cy="5280025"/>
          </a:xfrm>
        </p:spPr>
        <p:txBody>
          <a:bodyPr/>
          <a:lstStyle/>
          <a:p>
            <a:r>
              <a:rPr lang="en-GB" sz="1600" dirty="0" err="1">
                <a:solidFill>
                  <a:srgbClr val="00B050"/>
                </a:solidFill>
                <a:latin typeface="Arial" pitchFamily="34" charset="0"/>
                <a:cs typeface="Arial" pitchFamily="34" charset="0"/>
              </a:rPr>
              <a:t>NonIP_GPRS</a:t>
            </a:r>
            <a:r>
              <a:rPr lang="en-GB" sz="1600" dirty="0">
                <a:solidFill>
                  <a:srgbClr val="00B050"/>
                </a:solidFill>
                <a:latin typeface="Arial" pitchFamily="34" charset="0"/>
                <a:cs typeface="Arial" pitchFamily="34" charset="0"/>
              </a:rPr>
              <a:t>-CT </a:t>
            </a:r>
            <a:r>
              <a:rPr lang="en-GB" sz="1600" dirty="0" smtClean="0">
                <a:solidFill>
                  <a:srgbClr val="00B050"/>
                </a:solidFill>
                <a:latin typeface="Arial" pitchFamily="34" charset="0"/>
                <a:cs typeface="Arial" pitchFamily="34" charset="0"/>
              </a:rPr>
              <a:t>(CT1)	0  =&gt; 65%</a:t>
            </a:r>
          </a:p>
          <a:p>
            <a:r>
              <a:rPr lang="en-GB" sz="1600" dirty="0" smtClean="0">
                <a:latin typeface="Arial" pitchFamily="34" charset="0"/>
                <a:cs typeface="Arial" pitchFamily="34" charset="0"/>
              </a:rPr>
              <a:t>ISAT	(CT1)		90%</a:t>
            </a:r>
            <a:endParaRPr lang="en-GB" sz="1600" dirty="0">
              <a:latin typeface="Arial" pitchFamily="34" charset="0"/>
              <a:cs typeface="Arial" pitchFamily="34" charset="0"/>
            </a:endParaRP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93084" y="5985329"/>
            <a:ext cx="3295650" cy="755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a:lnSpc>
                <a:spcPct val="9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plenary </a:t>
            </a:r>
            <a:br>
              <a:rPr lang="fi-FI" altLang="de-DE" dirty="0">
                <a:cs typeface="Arial" charset="0"/>
              </a:rPr>
            </a:br>
            <a:endParaRPr lang="da-DK" altLang="de-DE" dirty="0">
              <a:cs typeface="Arial" charset="0"/>
            </a:endParaRPr>
          </a:p>
        </p:txBody>
      </p:sp>
      <p:sp>
        <p:nvSpPr>
          <p:cNvPr id="6" name="Inhaltsplatzhalter 1"/>
          <p:cNvSpPr txBox="1">
            <a:spLocks/>
          </p:cNvSpPr>
          <p:nvPr/>
        </p:nvSpPr>
        <p:spPr bwMode="auto">
          <a:xfrm>
            <a:off x="4720131" y="1176462"/>
            <a:ext cx="4241556" cy="44937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0" indent="0">
              <a:buNone/>
            </a:pPr>
            <a:endParaRPr lang="en-GB" sz="1800" dirty="0"/>
          </a:p>
          <a:p>
            <a:pPr marL="533400" indent="-533400">
              <a:lnSpc>
                <a:spcPct val="140000"/>
              </a:lnSpc>
            </a:pPr>
            <a:endParaRPr lang="de-DE" sz="1800" dirty="0" smtClean="0">
              <a:solidFill>
                <a:srgbClr val="00B050"/>
              </a:solidFill>
            </a:endParaRPr>
          </a:p>
          <a:p>
            <a:pPr marL="0" indent="0">
              <a:lnSpc>
                <a:spcPct val="140000"/>
              </a:lnSpc>
              <a:buFontTx/>
              <a:buNone/>
            </a:pPr>
            <a:endParaRPr lang="de-DE" sz="1800" dirty="0"/>
          </a:p>
        </p:txBody>
      </p:sp>
    </p:spTree>
    <p:extLst>
      <p:ext uri="{BB962C8B-B14F-4D97-AF65-F5344CB8AC3E}">
        <p14:creationId xmlns="" xmlns:p14="http://schemas.microsoft.com/office/powerpoint/2010/main" val="325436337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Arial" pitchFamily="34" charset="0"/>
                <a:cs typeface="Arial" pitchFamily="34" charset="0"/>
              </a:rPr>
              <a:t>Rel-13 WIs </a:t>
            </a:r>
            <a:r>
              <a:rPr lang="en-US" altLang="de-DE" sz="3200" dirty="0">
                <a:solidFill>
                  <a:srgbClr val="FF0000"/>
                </a:solidFill>
                <a:latin typeface="Arial" pitchFamily="34" charset="0"/>
                <a:cs typeface="Arial" pitchFamily="34" charset="0"/>
              </a:rPr>
              <a:t>Status – CT</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Led</a:t>
            </a:r>
          </a:p>
        </p:txBody>
      </p:sp>
      <p:sp>
        <p:nvSpPr>
          <p:cNvPr id="18435" name="Inhaltsplatzhalter 1"/>
          <p:cNvSpPr>
            <a:spLocks noGrp="1"/>
          </p:cNvSpPr>
          <p:nvPr>
            <p:ph sz="half" idx="1"/>
          </p:nvPr>
        </p:nvSpPr>
        <p:spPr>
          <a:xfrm>
            <a:off x="371475" y="1035050"/>
            <a:ext cx="4495799" cy="5280025"/>
          </a:xfrm>
        </p:spPr>
        <p:txBody>
          <a:bodyPr/>
          <a:lstStyle/>
          <a:p>
            <a:pPr marL="533400" indent="-533400">
              <a:lnSpc>
                <a:spcPct val="140000"/>
              </a:lnSpc>
            </a:pPr>
            <a:r>
              <a:rPr lang="de-DE" sz="1600" dirty="0" smtClean="0">
                <a:latin typeface="Arial" pitchFamily="34" charset="0"/>
                <a:cs typeface="Arial" pitchFamily="34" charset="0"/>
              </a:rPr>
              <a:t>voE_UTRAN_PPD-CT4</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RTCP_MUX-C4</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p>
          <a:p>
            <a:pPr marL="533400" indent="-533400">
              <a:lnSpc>
                <a:spcPct val="140000"/>
              </a:lnSpc>
            </a:pPr>
            <a:r>
              <a:rPr lang="en-US" sz="1600" dirty="0" err="1">
                <a:latin typeface="Arial" pitchFamily="34" charset="0"/>
                <a:cs typeface="Arial" pitchFamily="34" charset="0"/>
              </a:rPr>
              <a:t>EVSoCS</a:t>
            </a:r>
            <a:r>
              <a:rPr lang="en-US" sz="1600" dirty="0">
                <a:latin typeface="Arial" pitchFamily="34" charset="0"/>
                <a:cs typeface="Arial" pitchFamily="34" charset="0"/>
              </a:rPr>
              <a:t>-CT		</a:t>
            </a:r>
            <a:r>
              <a:rPr lang="en-US" sz="1600" dirty="0" smtClean="0">
                <a:latin typeface="Arial" pitchFamily="34" charset="0"/>
                <a:cs typeface="Arial" pitchFamily="34" charset="0"/>
              </a:rPr>
              <a:t>	100%</a:t>
            </a:r>
            <a:endParaRPr lang="de-DE" sz="1600" dirty="0" smtClean="0">
              <a:latin typeface="Arial" pitchFamily="34" charset="0"/>
              <a:cs typeface="Arial" pitchFamily="34" charset="0"/>
            </a:endParaRPr>
          </a:p>
          <a:p>
            <a:pPr marL="533400" indent="-533400">
              <a:lnSpc>
                <a:spcPct val="140000"/>
              </a:lnSpc>
            </a:pPr>
            <a:r>
              <a:rPr lang="de-DE" sz="1600" dirty="0">
                <a:latin typeface="Arial" pitchFamily="34" charset="0"/>
                <a:cs typeface="Arial" pitchFamily="34" charset="0"/>
              </a:rPr>
              <a:t>SHARED_SubData_UPD	</a:t>
            </a:r>
            <a:r>
              <a:rPr lang="de-DE" sz="1600" dirty="0" smtClean="0">
                <a:latin typeface="Arial" pitchFamily="34" charset="0"/>
                <a:cs typeface="Arial" pitchFamily="34" charset="0"/>
              </a:rPr>
              <a:t>100%</a:t>
            </a:r>
          </a:p>
          <a:p>
            <a:pPr marL="533400" indent="-533400">
              <a:lnSpc>
                <a:spcPct val="140000"/>
              </a:lnSpc>
            </a:pPr>
            <a:r>
              <a:rPr lang="de-DE" sz="1600" dirty="0" smtClean="0">
                <a:latin typeface="Arial" pitchFamily="34" charset="0"/>
                <a:cs typeface="Arial" pitchFamily="34" charset="0"/>
              </a:rPr>
              <a:t>PCSCF_RES_WLAN-CT4</a:t>
            </a:r>
            <a:r>
              <a:rPr lang="de-DE" sz="1600" dirty="0">
                <a:latin typeface="Arial" pitchFamily="34" charset="0"/>
                <a:cs typeface="Arial" pitchFamily="34" charset="0"/>
              </a:rPr>
              <a:t>	</a:t>
            </a:r>
            <a:r>
              <a:rPr lang="de-DE" sz="1600" dirty="0" smtClean="0">
                <a:latin typeface="Arial" pitchFamily="34" charset="0"/>
                <a:cs typeface="Arial" pitchFamily="34" charset="0"/>
              </a:rPr>
              <a:t>100%</a:t>
            </a:r>
          </a:p>
          <a:p>
            <a:pPr marL="533400" indent="-533400">
              <a:lnSpc>
                <a:spcPct val="140000"/>
              </a:lnSpc>
            </a:pPr>
            <a:r>
              <a:rPr lang="de-DE" sz="1600" dirty="0" smtClean="0">
                <a:solidFill>
                  <a:srgbClr val="00B050"/>
                </a:solidFill>
                <a:latin typeface="Arial" pitchFamily="34" charset="0"/>
                <a:cs typeface="Arial" pitchFamily="34" charset="0"/>
              </a:rPr>
              <a:t>FS_DLoCME</a:t>
            </a:r>
            <a:r>
              <a:rPr lang="de-DE" sz="1600" dirty="0">
                <a:solidFill>
                  <a:srgbClr val="00B050"/>
                </a:solidFill>
                <a:latin typeface="Arial" pitchFamily="34" charset="0"/>
                <a:cs typeface="Arial" pitchFamily="34" charset="0"/>
              </a:rPr>
              <a:t>		</a:t>
            </a:r>
            <a:r>
              <a:rPr lang="de-DE" sz="1600" dirty="0" smtClean="0">
                <a:solidFill>
                  <a:srgbClr val="00B050"/>
                </a:solidFill>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WebRTCH248DC		100%</a:t>
            </a:r>
          </a:p>
          <a:p>
            <a:pPr marL="533400" indent="-533400">
              <a:lnSpc>
                <a:spcPct val="140000"/>
              </a:lnSpc>
            </a:pPr>
            <a:r>
              <a:rPr lang="de-DE" sz="1600" dirty="0">
                <a:latin typeface="Arial" pitchFamily="34" charset="0"/>
                <a:cs typeface="Arial" pitchFamily="34" charset="0"/>
              </a:rPr>
              <a:t>FS_EPC_SIG_RACE	</a:t>
            </a:r>
            <a:r>
              <a:rPr lang="de-DE" sz="1600" dirty="0" smtClean="0">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MONTE-CT			100%</a:t>
            </a:r>
          </a:p>
          <a:p>
            <a:pPr marL="533400" indent="-533400">
              <a:lnSpc>
                <a:spcPct val="140000"/>
              </a:lnSpc>
            </a:pPr>
            <a:r>
              <a:rPr lang="de-DE" sz="1600" dirty="0" smtClean="0">
                <a:latin typeface="Arial" pitchFamily="34" charset="0"/>
                <a:cs typeface="Arial" pitchFamily="34" charset="0"/>
              </a:rPr>
              <a:t>MEI_WLAN			100%</a:t>
            </a:r>
          </a:p>
          <a:p>
            <a:pPr marL="533400" indent="-533400">
              <a:lnSpc>
                <a:spcPct val="140000"/>
              </a:lnSpc>
            </a:pPr>
            <a:r>
              <a:rPr lang="de-DE" sz="1600" dirty="0" smtClean="0">
                <a:latin typeface="Arial" pitchFamily="34" charset="0"/>
                <a:cs typeface="Arial" pitchFamily="34" charset="0"/>
              </a:rPr>
              <a:t>FS_SCCAS_RES		100%</a:t>
            </a:r>
          </a:p>
          <a:p>
            <a:pPr marL="533400" indent="-533400">
              <a:lnSpc>
                <a:spcPct val="140000"/>
              </a:lnSpc>
            </a:pPr>
            <a:r>
              <a:rPr lang="de-DE" sz="1600" dirty="0" smtClean="0">
                <a:latin typeface="Arial" pitchFamily="34" charset="0"/>
                <a:cs typeface="Arial" pitchFamily="34" charset="0"/>
              </a:rPr>
              <a:t>SDPCN_IMS			100%</a:t>
            </a: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57458" y="6019801"/>
            <a:ext cx="3295650" cy="5907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marL="533400" indent="-533400">
              <a:lnSpc>
                <a:spcPct val="14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a:t>
            </a:r>
            <a:r>
              <a:rPr lang="fi-FI" altLang="de-DE" dirty="0" smtClean="0">
                <a:cs typeface="Arial" charset="0"/>
              </a:rPr>
              <a:t>plenary</a:t>
            </a:r>
            <a:r>
              <a:rPr lang="de-DE" dirty="0">
                <a:solidFill>
                  <a:srgbClr val="00B050"/>
                </a:solidFill>
              </a:rPr>
              <a:t>		</a:t>
            </a:r>
            <a:endParaRPr lang="da-DK" altLang="de-DE" dirty="0">
              <a:cs typeface="Arial" charset="0"/>
            </a:endParaRPr>
          </a:p>
        </p:txBody>
      </p:sp>
      <p:sp>
        <p:nvSpPr>
          <p:cNvPr id="7" name="Inhaltsplatzhalter 1"/>
          <p:cNvSpPr txBox="1">
            <a:spLocks/>
          </p:cNvSpPr>
          <p:nvPr/>
        </p:nvSpPr>
        <p:spPr bwMode="auto">
          <a:xfrm>
            <a:off x="4719308" y="1150939"/>
            <a:ext cx="4171950" cy="4392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533400" indent="-533400">
              <a:lnSpc>
                <a:spcPct val="140000"/>
              </a:lnSpc>
            </a:pPr>
            <a:r>
              <a:rPr lang="de-DE" sz="1600" dirty="0">
                <a:latin typeface="Arial" pitchFamily="34" charset="0"/>
                <a:cs typeface="Arial" pitchFamily="34" charset="0"/>
              </a:rPr>
              <a:t>HLcom-CT		</a:t>
            </a:r>
            <a:r>
              <a:rPr lang="de-DE" sz="1600" dirty="0" smtClean="0">
                <a:latin typeface="Arial" pitchFamily="34" charset="0"/>
                <a:cs typeface="Arial" pitchFamily="34" charset="0"/>
              </a:rPr>
              <a:t>100%</a:t>
            </a:r>
          </a:p>
          <a:p>
            <a:pPr marL="533400" indent="-533400">
              <a:lnSpc>
                <a:spcPct val="140000"/>
              </a:lnSpc>
            </a:pPr>
            <a:r>
              <a:rPr lang="de-DE" sz="1600" dirty="0" smtClean="0">
                <a:latin typeface="Arial" pitchFamily="34" charset="0"/>
                <a:cs typeface="Arial" pitchFamily="34" charset="0"/>
              </a:rPr>
              <a:t>GROUPE-CT		100%</a:t>
            </a:r>
          </a:p>
          <a:p>
            <a:pPr marL="533400" indent="-533400">
              <a:lnSpc>
                <a:spcPct val="140000"/>
              </a:lnSpc>
            </a:pPr>
            <a:r>
              <a:rPr lang="de-DE" sz="1600" dirty="0" smtClean="0">
                <a:latin typeface="Arial" pitchFamily="34" charset="0"/>
                <a:cs typeface="Arial" pitchFamily="34" charset="0"/>
              </a:rPr>
              <a:t>ROI-CT		100%</a:t>
            </a:r>
          </a:p>
          <a:p>
            <a:pPr marL="533400" indent="-533400">
              <a:lnSpc>
                <a:spcPct val="140000"/>
              </a:lnSpc>
            </a:pPr>
            <a:r>
              <a:rPr lang="de-DE" sz="1600" dirty="0" smtClean="0">
                <a:latin typeface="Arial" pitchFamily="34" charset="0"/>
                <a:cs typeface="Arial" pitchFamily="34" charset="0"/>
              </a:rPr>
              <a:t>FS_eSDU		100%</a:t>
            </a:r>
          </a:p>
          <a:p>
            <a:pPr marL="533400" indent="-533400">
              <a:lnSpc>
                <a:spcPct val="140000"/>
              </a:lnSpc>
            </a:pPr>
            <a:r>
              <a:rPr lang="en-GB" sz="1600" dirty="0" smtClean="0">
                <a:latin typeface="Arial" pitchFamily="34" charset="0"/>
                <a:cs typeface="Arial" pitchFamily="34" charset="0"/>
              </a:rPr>
              <a:t>EPC_SIG_RACE	100%</a:t>
            </a:r>
          </a:p>
          <a:p>
            <a:pPr marL="533400" indent="-533400">
              <a:lnSpc>
                <a:spcPct val="140000"/>
              </a:lnSpc>
            </a:pPr>
            <a:r>
              <a:rPr lang="en-GB" sz="1600" dirty="0" smtClean="0">
                <a:latin typeface="Arial" pitchFamily="34" charset="0"/>
                <a:cs typeface="Arial" pitchFamily="34" charset="0"/>
              </a:rPr>
              <a:t>DECOR-CT		100%</a:t>
            </a:r>
          </a:p>
          <a:p>
            <a:pPr marL="533400" indent="-533400">
              <a:lnSpc>
                <a:spcPct val="140000"/>
              </a:lnSpc>
            </a:pPr>
            <a:r>
              <a:rPr lang="en-GB" sz="1600" dirty="0" smtClean="0">
                <a:solidFill>
                  <a:srgbClr val="00B050"/>
                </a:solidFill>
                <a:latin typeface="Arial" pitchFamily="34" charset="0"/>
                <a:cs typeface="Arial" pitchFamily="34" charset="0"/>
              </a:rPr>
              <a:t>FS_DBPU		79 =&gt; 99%</a:t>
            </a:r>
          </a:p>
          <a:p>
            <a:pPr marL="533400" indent="-533400">
              <a:lnSpc>
                <a:spcPct val="140000"/>
              </a:lnSpc>
            </a:pPr>
            <a:r>
              <a:rPr lang="en-GB" sz="1600" dirty="0" err="1" smtClean="0">
                <a:latin typeface="Arial" pitchFamily="34" charset="0"/>
                <a:cs typeface="Arial" pitchFamily="34" charset="0"/>
              </a:rPr>
              <a:t>DiaPri</a:t>
            </a:r>
            <a:r>
              <a:rPr lang="en-GB" sz="1600" dirty="0" smtClean="0">
                <a:latin typeface="Arial" pitchFamily="34" charset="0"/>
                <a:cs typeface="Arial" pitchFamily="34" charset="0"/>
              </a:rPr>
              <a:t>		100%</a:t>
            </a:r>
          </a:p>
          <a:p>
            <a:pPr marL="533400" indent="-533400">
              <a:lnSpc>
                <a:spcPct val="140000"/>
              </a:lnSpc>
            </a:pPr>
            <a:r>
              <a:rPr lang="en-GB" sz="1600" dirty="0" err="1" smtClean="0">
                <a:latin typeface="Arial" pitchFamily="34" charset="0"/>
                <a:cs typeface="Arial" pitchFamily="34" charset="0"/>
              </a:rPr>
              <a:t>UTRA_LTE_iPos_enh</a:t>
            </a:r>
            <a:r>
              <a:rPr lang="en-GB" sz="1600" dirty="0" smtClean="0">
                <a:latin typeface="Arial" pitchFamily="34" charset="0"/>
                <a:cs typeface="Arial" pitchFamily="34" charset="0"/>
              </a:rPr>
              <a:t>-CT 100%</a:t>
            </a:r>
            <a:endParaRPr lang="en-GB" sz="1600" dirty="0">
              <a:latin typeface="Arial" pitchFamily="34" charset="0"/>
              <a:cs typeface="Arial" pitchFamily="34" charset="0"/>
            </a:endParaRPr>
          </a:p>
          <a:p>
            <a:pPr marL="533400" indent="-533400">
              <a:lnSpc>
                <a:spcPct val="140000"/>
              </a:lnSpc>
            </a:pPr>
            <a:endParaRPr lang="en-GB" sz="1600" dirty="0">
              <a:solidFill>
                <a:srgbClr val="0000FF"/>
              </a:solidFill>
              <a:latin typeface="Arial" pitchFamily="34" charset="0"/>
              <a:cs typeface="Arial" pitchFamily="34" charset="0"/>
            </a:endParaRPr>
          </a:p>
          <a:p>
            <a:pPr marL="533400" indent="-533400">
              <a:lnSpc>
                <a:spcPct val="140000"/>
              </a:lnSpc>
            </a:pPr>
            <a:endParaRPr lang="de-DE" sz="1600" dirty="0" smtClean="0">
              <a:solidFill>
                <a:srgbClr val="0000FF"/>
              </a:solidFill>
              <a:latin typeface="Arial" pitchFamily="34" charset="0"/>
              <a:cs typeface="Arial" pitchFamily="34" charset="0"/>
            </a:endParaRPr>
          </a:p>
        </p:txBody>
      </p:sp>
    </p:spTree>
    <p:extLst>
      <p:ext uri="{BB962C8B-B14F-4D97-AF65-F5344CB8AC3E}">
        <p14:creationId xmlns="" xmlns:p14="http://schemas.microsoft.com/office/powerpoint/2010/main" val="20274825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457200" y="274638"/>
            <a:ext cx="6834188" cy="876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smtClean="0">
                <a:solidFill>
                  <a:srgbClr val="FF0000"/>
                </a:solidFill>
                <a:latin typeface="Arial" pitchFamily="34" charset="0"/>
                <a:cs typeface="Arial" pitchFamily="34" charset="0"/>
              </a:rPr>
              <a:t>Rel-13 WIs </a:t>
            </a:r>
            <a:r>
              <a:rPr lang="en-US" altLang="de-DE" sz="3200" dirty="0">
                <a:solidFill>
                  <a:srgbClr val="FF0000"/>
                </a:solidFill>
                <a:latin typeface="Arial" pitchFamily="34" charset="0"/>
                <a:cs typeface="Arial" pitchFamily="34" charset="0"/>
              </a:rPr>
              <a:t>Status – CT</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a:t>
            </a:r>
            <a:r>
              <a:rPr lang="en-US" altLang="de-DE" sz="3200" dirty="0" smtClean="0">
                <a:solidFill>
                  <a:srgbClr val="FF0000"/>
                </a:solidFill>
                <a:latin typeface="Arial" pitchFamily="34" charset="0"/>
                <a:cs typeface="Arial" pitchFamily="34" charset="0"/>
              </a:rPr>
              <a:t>Supported</a:t>
            </a:r>
            <a:endParaRPr lang="en-US" altLang="de-DE" sz="3200" dirty="0">
              <a:solidFill>
                <a:srgbClr val="FF0000"/>
              </a:solidFill>
              <a:latin typeface="Arial" pitchFamily="34" charset="0"/>
              <a:cs typeface="Arial" pitchFamily="34" charset="0"/>
            </a:endParaRPr>
          </a:p>
        </p:txBody>
      </p:sp>
      <p:sp>
        <p:nvSpPr>
          <p:cNvPr id="18435" name="Inhaltsplatzhalter 1"/>
          <p:cNvSpPr>
            <a:spLocks noGrp="1"/>
          </p:cNvSpPr>
          <p:nvPr>
            <p:ph sz="half" idx="1"/>
          </p:nvPr>
        </p:nvSpPr>
        <p:spPr>
          <a:xfrm>
            <a:off x="238125" y="1130300"/>
            <a:ext cx="5448300" cy="5280025"/>
          </a:xfrm>
        </p:spPr>
        <p:txBody>
          <a:bodyPr/>
          <a:lstStyle/>
          <a:p>
            <a:pPr marL="533400" indent="-533400">
              <a:lnSpc>
                <a:spcPct val="140000"/>
              </a:lnSpc>
            </a:pPr>
            <a:r>
              <a:rPr lang="en-US" sz="1600" dirty="0">
                <a:latin typeface="Arial" pitchFamily="34" charset="0"/>
                <a:cs typeface="Arial" pitchFamily="34" charset="0"/>
              </a:rPr>
              <a:t>UPCON-DOTCON-CT4	</a:t>
            </a:r>
            <a:r>
              <a:rPr lang="en-US" sz="1600" dirty="0" smtClean="0">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QOSE2EMTSI-CT4</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p>
          <a:p>
            <a:pPr marL="533400" indent="-533400">
              <a:lnSpc>
                <a:spcPct val="140000"/>
              </a:lnSpc>
            </a:pPr>
            <a:r>
              <a:rPr lang="de-DE" sz="1600" dirty="0">
                <a:latin typeface="Arial" pitchFamily="34" charset="0"/>
                <a:cs typeface="Arial" pitchFamily="34" charset="0"/>
              </a:rPr>
              <a:t>ePCSCF_WLAN-CT4	</a:t>
            </a:r>
            <a:r>
              <a:rPr lang="de-DE" sz="1600" dirty="0" smtClean="0">
                <a:latin typeface="Arial" pitchFamily="34" charset="0"/>
                <a:cs typeface="Arial" pitchFamily="34" charset="0"/>
              </a:rPr>
              <a:t>	100%</a:t>
            </a:r>
          </a:p>
          <a:p>
            <a:pPr marL="533400" indent="-533400">
              <a:lnSpc>
                <a:spcPct val="140000"/>
              </a:lnSpc>
            </a:pPr>
            <a:r>
              <a:rPr lang="de-DE" sz="1600" dirty="0" smtClean="0">
                <a:latin typeface="Arial" pitchFamily="34" charset="0"/>
                <a:cs typeface="Arial" pitchFamily="34" charset="0"/>
              </a:rPr>
              <a:t>WSR_EPS</a:t>
            </a:r>
            <a:r>
              <a:rPr lang="de-DE" sz="1600" dirty="0">
                <a:latin typeface="Arial" pitchFamily="34" charset="0"/>
                <a:cs typeface="Arial" pitchFamily="34" charset="0"/>
              </a:rPr>
              <a:t>		</a:t>
            </a:r>
            <a:r>
              <a:rPr lang="de-DE" sz="1600" dirty="0" smtClean="0">
                <a:latin typeface="Arial" pitchFamily="34" charset="0"/>
                <a:cs typeface="Arial" pitchFamily="34" charset="0"/>
              </a:rPr>
              <a:t>	100%</a:t>
            </a:r>
          </a:p>
          <a:p>
            <a:pPr marL="533400" indent="-533400">
              <a:lnSpc>
                <a:spcPct val="140000"/>
              </a:lnSpc>
            </a:pPr>
            <a:r>
              <a:rPr lang="de-DE" sz="1600" dirty="0">
                <a:latin typeface="Arial" pitchFamily="34" charset="0"/>
                <a:cs typeface="Arial" pitchFamily="34" charset="0"/>
              </a:rPr>
              <a:t>ISAT		</a:t>
            </a:r>
            <a:r>
              <a:rPr lang="de-DE" sz="1600" dirty="0" smtClean="0">
                <a:latin typeface="Arial" pitchFamily="34" charset="0"/>
                <a:cs typeface="Arial" pitchFamily="34" charset="0"/>
              </a:rPr>
              <a:t>	90% =&gt;Rel-14</a:t>
            </a:r>
          </a:p>
          <a:p>
            <a:pPr marL="533400" indent="-533400">
              <a:lnSpc>
                <a:spcPct val="140000"/>
              </a:lnSpc>
            </a:pPr>
            <a:r>
              <a:rPr lang="de-DE" sz="1600" dirty="0" smtClean="0">
                <a:latin typeface="Arial" pitchFamily="34" charset="0"/>
                <a:cs typeface="Arial" pitchFamily="34" charset="0"/>
              </a:rPr>
              <a:t>eProSe-EXT-CT		100%</a:t>
            </a:r>
          </a:p>
          <a:p>
            <a:pPr marL="533400" indent="-533400">
              <a:lnSpc>
                <a:spcPct val="140000"/>
              </a:lnSpc>
            </a:pPr>
            <a:r>
              <a:rPr lang="de-DE" sz="1600" dirty="0" smtClean="0">
                <a:latin typeface="Arial" pitchFamily="34" charset="0"/>
                <a:cs typeface="Arial" pitchFamily="34" charset="0"/>
              </a:rPr>
              <a:t>NBIFOM-CT			100%</a:t>
            </a:r>
          </a:p>
          <a:p>
            <a:pPr marL="533400" indent="-533400">
              <a:lnSpc>
                <a:spcPct val="140000"/>
              </a:lnSpc>
            </a:pPr>
            <a:r>
              <a:rPr lang="de-DE" sz="1600" dirty="0" smtClean="0">
                <a:latin typeface="Arial" pitchFamily="34" charset="0"/>
                <a:cs typeface="Arial" pitchFamily="34" charset="0"/>
              </a:rPr>
              <a:t>AESE-CT			100%</a:t>
            </a:r>
          </a:p>
          <a:p>
            <a:pPr marL="533400" indent="-533400">
              <a:lnSpc>
                <a:spcPct val="140000"/>
              </a:lnSpc>
            </a:pPr>
            <a:r>
              <a:rPr lang="en-GB" sz="1600" dirty="0" smtClean="0">
                <a:latin typeface="Arial" pitchFamily="34" charset="0"/>
                <a:cs typeface="Arial" pitchFamily="34" charset="0"/>
              </a:rPr>
              <a:t>SEW1-CT			100%</a:t>
            </a:r>
          </a:p>
          <a:p>
            <a:pPr marL="533400" indent="-533400">
              <a:lnSpc>
                <a:spcPct val="140000"/>
              </a:lnSpc>
            </a:pPr>
            <a:r>
              <a:rPr lang="en-GB" sz="1600" dirty="0" err="1" smtClean="0">
                <a:latin typeface="Arial" pitchFamily="34" charset="0"/>
                <a:cs typeface="Arial" pitchFamily="34" charset="0"/>
              </a:rPr>
              <a:t>eDRX</a:t>
            </a:r>
            <a:r>
              <a:rPr lang="en-GB" sz="1600" dirty="0" smtClean="0">
                <a:latin typeface="Arial" pitchFamily="34" charset="0"/>
                <a:cs typeface="Arial" pitchFamily="34" charset="0"/>
              </a:rPr>
              <a:t>-CT			100%</a:t>
            </a:r>
          </a:p>
          <a:p>
            <a:pPr marL="533400" indent="-533400">
              <a:lnSpc>
                <a:spcPct val="140000"/>
              </a:lnSpc>
            </a:pPr>
            <a:r>
              <a:rPr lang="en-GB" sz="1600" dirty="0" smtClean="0">
                <a:latin typeface="Arial" pitchFamily="34" charset="0"/>
                <a:cs typeface="Arial" pitchFamily="34" charset="0"/>
              </a:rPr>
              <a:t>MCPTT-CT			100%</a:t>
            </a:r>
            <a:endParaRPr lang="en-GB" sz="1600" dirty="0">
              <a:latin typeface="Arial" pitchFamily="34" charset="0"/>
              <a:cs typeface="Arial" pitchFamily="34" charset="0"/>
            </a:endParaRPr>
          </a:p>
          <a:p>
            <a:pPr marL="533400" indent="-533400">
              <a:lnSpc>
                <a:spcPct val="140000"/>
              </a:lnSpc>
            </a:pPr>
            <a:endParaRPr lang="de-DE" sz="1600" dirty="0">
              <a:solidFill>
                <a:srgbClr val="00B050"/>
              </a:solidFill>
              <a:latin typeface="Arial" pitchFamily="34" charset="0"/>
              <a:cs typeface="Arial" pitchFamily="34" charset="0"/>
            </a:endParaRPr>
          </a:p>
          <a:p>
            <a:pPr marL="0" indent="0">
              <a:lnSpc>
                <a:spcPct val="140000"/>
              </a:lnSpc>
              <a:buNone/>
            </a:pPr>
            <a:endParaRPr lang="de-DE" sz="1600" dirty="0">
              <a:latin typeface="Arial" pitchFamily="34" charset="0"/>
              <a:cs typeface="Arial" pitchFamily="34" charset="0"/>
            </a:endParaRPr>
          </a:p>
        </p:txBody>
      </p:sp>
      <p:sp>
        <p:nvSpPr>
          <p:cNvPr id="10" name="Inhaltsplatzhalter 2"/>
          <p:cNvSpPr txBox="1">
            <a:spLocks/>
          </p:cNvSpPr>
          <p:nvPr/>
        </p:nvSpPr>
        <p:spPr>
          <a:xfrm>
            <a:off x="4227513" y="1150938"/>
            <a:ext cx="4838700" cy="4629150"/>
          </a:xfrm>
          <a:prstGeom prst="rect">
            <a:avLst/>
          </a:prstGeom>
        </p:spPr>
        <p:txBody>
          <a:bodyPr/>
          <a:lstStyle>
            <a:lvl1pPr marL="533400" indent="-533400">
              <a:defRPr sz="2800">
                <a:solidFill>
                  <a:schemeClr val="tx1"/>
                </a:solidFill>
                <a:latin typeface="Calibri" pitchFamily="34" charset="0"/>
              </a:defRPr>
            </a:lvl1pPr>
            <a:lvl2pPr>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sz="1600">
                <a:solidFill>
                  <a:schemeClr val="tx1"/>
                </a:solidFill>
                <a:latin typeface="Calibri" pitchFamily="34" charset="0"/>
              </a:defRPr>
            </a:lvl5pPr>
            <a:lvl6pPr>
              <a:defRPr sz="1600">
                <a:solidFill>
                  <a:schemeClr val="tx1"/>
                </a:solidFill>
                <a:latin typeface="Calibri" pitchFamily="34" charset="0"/>
              </a:defRPr>
            </a:lvl6pPr>
            <a:lvl7pPr>
              <a:defRPr sz="1600">
                <a:solidFill>
                  <a:schemeClr val="tx1"/>
                </a:solidFill>
                <a:latin typeface="Calibri" pitchFamily="34" charset="0"/>
              </a:defRPr>
            </a:lvl7pPr>
            <a:lvl8pPr>
              <a:defRPr sz="1600">
                <a:solidFill>
                  <a:schemeClr val="tx1"/>
                </a:solidFill>
                <a:latin typeface="Calibri" pitchFamily="34" charset="0"/>
              </a:defRPr>
            </a:lvl8pPr>
            <a:lvl9pPr>
              <a:defRPr sz="1600">
                <a:solidFill>
                  <a:schemeClr val="tx1"/>
                </a:solidFill>
                <a:latin typeface="Calibri" pitchFamily="34" charset="0"/>
              </a:defRPr>
            </a:lvl9pPr>
          </a:lstStyle>
          <a:p>
            <a:pPr marL="0" indent="0">
              <a:lnSpc>
                <a:spcPct val="140000"/>
              </a:lnSpc>
              <a:spcBef>
                <a:spcPct val="20000"/>
              </a:spcBef>
              <a:defRPr/>
            </a:pPr>
            <a:endParaRPr lang="en-US" altLang="zh-CN" sz="1800" dirty="0" smtClean="0">
              <a:latin typeface="+mn-lt"/>
              <a:ea typeface="宋体" pitchFamily="2" charset="-122"/>
            </a:endParaRPr>
          </a:p>
          <a:p>
            <a:pPr marL="0" indent="0">
              <a:lnSpc>
                <a:spcPct val="140000"/>
              </a:lnSpc>
              <a:spcBef>
                <a:spcPct val="20000"/>
              </a:spcBef>
              <a:defRPr/>
            </a:pPr>
            <a:endParaRPr lang="en-US" altLang="zh-CN" sz="1800" dirty="0" smtClean="0">
              <a:latin typeface="+mn-lt"/>
              <a:ea typeface="宋体" pitchFamily="2" charset="-122"/>
            </a:endParaRPr>
          </a:p>
        </p:txBody>
      </p:sp>
      <p:sp>
        <p:nvSpPr>
          <p:cNvPr id="18437" name="Content Placeholder 2"/>
          <p:cNvSpPr txBox="1">
            <a:spLocks/>
          </p:cNvSpPr>
          <p:nvPr/>
        </p:nvSpPr>
        <p:spPr bwMode="auto">
          <a:xfrm>
            <a:off x="5193084" y="5985329"/>
            <a:ext cx="3295650" cy="755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new since previous plenary</a:t>
            </a:r>
          </a:p>
          <a:p>
            <a:pPr>
              <a:lnSpc>
                <a:spcPct val="90000"/>
              </a:lnSpc>
            </a:pPr>
            <a:r>
              <a:rPr lang="fi-FI" altLang="de-DE" dirty="0">
                <a:cs typeface="Arial" charset="0"/>
              </a:rPr>
              <a:t>	</a:t>
            </a:r>
            <a:r>
              <a:rPr lang="fi-FI" altLang="de-DE" dirty="0">
                <a:solidFill>
                  <a:srgbClr val="00B050"/>
                </a:solidFill>
                <a:cs typeface="Arial" charset="0"/>
              </a:rPr>
              <a:t>Green</a:t>
            </a:r>
            <a:r>
              <a:rPr lang="fi-FI" altLang="de-DE" dirty="0">
                <a:cs typeface="Arial" charset="0"/>
              </a:rPr>
              <a:t> –  progressed since previous plenary </a:t>
            </a:r>
            <a:br>
              <a:rPr lang="fi-FI" altLang="de-DE" dirty="0">
                <a:cs typeface="Arial" charset="0"/>
              </a:rPr>
            </a:br>
            <a:endParaRPr lang="da-DK" altLang="de-DE" dirty="0">
              <a:cs typeface="Arial" charset="0"/>
            </a:endParaRPr>
          </a:p>
        </p:txBody>
      </p:sp>
      <p:sp>
        <p:nvSpPr>
          <p:cNvPr id="6" name="Inhaltsplatzhalter 1"/>
          <p:cNvSpPr txBox="1">
            <a:spLocks/>
          </p:cNvSpPr>
          <p:nvPr/>
        </p:nvSpPr>
        <p:spPr bwMode="auto">
          <a:xfrm>
            <a:off x="4720131" y="1176462"/>
            <a:ext cx="4241556" cy="44937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1600" dirty="0" err="1" smtClean="0">
                <a:latin typeface="Arial" pitchFamily="34" charset="0"/>
                <a:cs typeface="Arial" pitchFamily="34" charset="0"/>
              </a:rPr>
              <a:t>eWebRTCi_CT</a:t>
            </a:r>
            <a:r>
              <a:rPr lang="en-GB" sz="1600" dirty="0" smtClean="0">
                <a:latin typeface="Arial" pitchFamily="34" charset="0"/>
                <a:cs typeface="Arial" pitchFamily="34" charset="0"/>
              </a:rPr>
              <a:t>		100%</a:t>
            </a:r>
          </a:p>
          <a:p>
            <a:r>
              <a:rPr lang="en-GB" sz="1600" dirty="0" err="1" smtClean="0">
                <a:latin typeface="Arial" pitchFamily="34" charset="0"/>
                <a:cs typeface="Arial" pitchFamily="34" charset="0"/>
              </a:rPr>
              <a:t>MBMS_enh</a:t>
            </a:r>
            <a:r>
              <a:rPr lang="en-GB" sz="1600" dirty="0" smtClean="0">
                <a:latin typeface="Arial" pitchFamily="34" charset="0"/>
                <a:cs typeface="Arial" pitchFamily="34" charset="0"/>
              </a:rPr>
              <a:t>-CT		100%</a:t>
            </a:r>
          </a:p>
          <a:p>
            <a:r>
              <a:rPr lang="en-GB" sz="1600" dirty="0" smtClean="0">
                <a:solidFill>
                  <a:srgbClr val="00B050"/>
                </a:solidFill>
                <a:latin typeface="Arial" pitchFamily="34" charset="0"/>
                <a:cs typeface="Arial" pitchFamily="34" charset="0"/>
              </a:rPr>
              <a:t>CIoT-CT		65% =&gt; 100%</a:t>
            </a:r>
          </a:p>
          <a:p>
            <a:pPr marL="0" indent="0">
              <a:buNone/>
            </a:pPr>
            <a:endParaRPr lang="en-GB" sz="1600" dirty="0">
              <a:latin typeface="Arial" pitchFamily="34" charset="0"/>
              <a:cs typeface="Arial" pitchFamily="34" charset="0"/>
            </a:endParaRPr>
          </a:p>
          <a:p>
            <a:pPr marL="533400" indent="-533400">
              <a:lnSpc>
                <a:spcPct val="140000"/>
              </a:lnSpc>
            </a:pPr>
            <a:endParaRPr lang="de-DE" sz="1600" dirty="0" smtClean="0">
              <a:solidFill>
                <a:srgbClr val="00B050"/>
              </a:solidFill>
              <a:latin typeface="Arial" pitchFamily="34" charset="0"/>
              <a:cs typeface="Arial" pitchFamily="34" charset="0"/>
            </a:endParaRPr>
          </a:p>
          <a:p>
            <a:pPr marL="0" indent="0">
              <a:lnSpc>
                <a:spcPct val="140000"/>
              </a:lnSpc>
              <a:buFontTx/>
              <a:buNone/>
            </a:pPr>
            <a:endParaRPr lang="de-DE" sz="1600" dirty="0">
              <a:latin typeface="Arial" pitchFamily="34" charset="0"/>
              <a:cs typeface="Arial" pitchFamily="34" charset="0"/>
            </a:endParaRPr>
          </a:p>
        </p:txBody>
      </p:sp>
    </p:spTree>
    <p:extLst>
      <p:ext uri="{BB962C8B-B14F-4D97-AF65-F5344CB8AC3E}">
        <p14:creationId xmlns="" xmlns:p14="http://schemas.microsoft.com/office/powerpoint/2010/main" val="256045230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dirty="0" smtClean="0">
                <a:latin typeface="Arial" charset="0"/>
                <a:cs typeface="Arial" charset="0"/>
              </a:rPr>
              <a:t>A</a:t>
            </a:r>
            <a:r>
              <a:rPr lang="de-DE" altLang="de-DE" dirty="0" smtClean="0">
                <a:latin typeface="Arial" charset="0"/>
                <a:cs typeface="Arial" charset="0"/>
              </a:rPr>
              <a:t>greed</a:t>
            </a:r>
            <a:r>
              <a:rPr lang="nb-NO" altLang="de-DE" dirty="0" smtClean="0">
                <a:latin typeface="Arial" charset="0"/>
                <a:cs typeface="Arial" charset="0"/>
              </a:rPr>
              <a:t> </a:t>
            </a:r>
            <a:r>
              <a:rPr lang="de-DE" altLang="de-DE" dirty="0" smtClean="0">
                <a:latin typeface="Arial" charset="0"/>
                <a:cs typeface="Arial" charset="0"/>
              </a:rPr>
              <a:t>N</a:t>
            </a:r>
            <a:r>
              <a:rPr lang="nb-NO" altLang="de-DE" dirty="0" smtClean="0">
                <a:latin typeface="Arial" charset="0"/>
                <a:cs typeface="Arial" charset="0"/>
              </a:rPr>
              <a:t>ew </a:t>
            </a:r>
            <a:r>
              <a:rPr lang="nb-NO" altLang="de-DE" dirty="0" smtClean="0">
                <a:latin typeface="Arial" charset="0"/>
                <a:cs typeface="Arial" charset="0"/>
              </a:rPr>
              <a:t>WIs</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2" name="Table 1"/>
          <p:cNvGraphicFramePr>
            <a:graphicFrameLocks noGrp="1"/>
          </p:cNvGraphicFramePr>
          <p:nvPr>
            <p:extLst>
              <p:ext uri="{D42A27DB-BD31-4B8C-83A1-F6EECF244321}">
                <p14:modId xmlns="" xmlns:p14="http://schemas.microsoft.com/office/powerpoint/2010/main" val="749743499"/>
              </p:ext>
            </p:extLst>
          </p:nvPr>
        </p:nvGraphicFramePr>
        <p:xfrm>
          <a:off x="715117" y="1609725"/>
          <a:ext cx="7538235" cy="4041038"/>
        </p:xfrm>
        <a:graphic>
          <a:graphicData uri="http://schemas.openxmlformats.org/drawingml/2006/table">
            <a:tbl>
              <a:tblPr lastCol="1" bandRow="1" bandCol="1"/>
              <a:tblGrid>
                <a:gridCol w="923678"/>
                <a:gridCol w="2594120"/>
                <a:gridCol w="1045488"/>
                <a:gridCol w="2974949"/>
              </a:tblGrid>
              <a:tr h="801319">
                <a:tc>
                  <a:txBody>
                    <a:bodyPr/>
                    <a:lstStyle/>
                    <a:p>
                      <a:pPr algn="l">
                        <a:spcAft>
                          <a:spcPts val="0"/>
                        </a:spcAft>
                      </a:pPr>
                      <a:r>
                        <a:rPr lang="en-GB" sz="1600" b="1" dirty="0" err="1">
                          <a:solidFill>
                            <a:srgbClr val="000000"/>
                          </a:solidFill>
                          <a:effectLst/>
                          <a:latin typeface="Arial"/>
                          <a:ea typeface="Batang"/>
                          <a:cs typeface="Arial"/>
                        </a:rPr>
                        <a:t>Tdoc</a:t>
                      </a:r>
                      <a:r>
                        <a:rPr lang="en-GB" sz="1600" b="1" dirty="0">
                          <a:solidFill>
                            <a:srgbClr val="000000"/>
                          </a:solidFill>
                          <a:effectLst/>
                          <a:latin typeface="Arial"/>
                          <a:ea typeface="Batang"/>
                          <a:cs typeface="Arial"/>
                        </a:rPr>
                        <a:t> </a:t>
                      </a:r>
                      <a:r>
                        <a:rPr lang="en-GB" sz="1600" b="1" dirty="0" smtClean="0">
                          <a:solidFill>
                            <a:srgbClr val="000000"/>
                          </a:solidFill>
                          <a:effectLst/>
                          <a:latin typeface="Arial"/>
                          <a:ea typeface="Batang"/>
                          <a:cs typeface="Arial"/>
                        </a:rPr>
                        <a:t>CP-16#</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dirty="0">
                          <a:solidFill>
                            <a:srgbClr val="000000"/>
                          </a:solidFill>
                          <a:effectLst/>
                          <a:latin typeface="Arial"/>
                          <a:ea typeface="Batang"/>
                          <a:cs typeface="Arial"/>
                        </a:rPr>
                        <a:t>WIDS Agreed</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a:solidFill>
                            <a:srgbClr val="000000"/>
                          </a:solidFill>
                          <a:effectLst/>
                          <a:latin typeface="Arial"/>
                          <a:ea typeface="Batang"/>
                          <a:cs typeface="Arial"/>
                        </a:rPr>
                        <a:t>Source</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a:solidFill>
                            <a:srgbClr val="000000"/>
                          </a:solidFill>
                          <a:effectLst/>
                          <a:latin typeface="Arial"/>
                          <a:ea typeface="Batang"/>
                          <a:cs typeface="Arial"/>
                        </a:rPr>
                        <a:t>Notes</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801319">
                <a:tc>
                  <a:txBody>
                    <a:bodyPr/>
                    <a:lstStyle/>
                    <a:p>
                      <a:pPr algn="l">
                        <a:spcAft>
                          <a:spcPts val="0"/>
                        </a:spcAft>
                      </a:pPr>
                      <a:r>
                        <a:rPr lang="en-GB" sz="1600" kern="1200" dirty="0" smtClean="0">
                          <a:solidFill>
                            <a:schemeClr val="tx1"/>
                          </a:solidFill>
                          <a:effectLst/>
                          <a:latin typeface="Arial"/>
                          <a:ea typeface="Times New Roman"/>
                          <a:cs typeface="Times New Roman"/>
                        </a:rPr>
                        <a:t>CP-160244</a:t>
                      </a:r>
                      <a:endParaRPr lang="en-GB" sz="1600" kern="1200" dirty="0">
                        <a:solidFill>
                          <a:schemeClr val="tx1"/>
                        </a:solidFill>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a:solidFill>
                            <a:srgbClr val="000000"/>
                          </a:solidFill>
                          <a:effectLst/>
                          <a:latin typeface="Arial"/>
                          <a:ea typeface="Times New Roman"/>
                          <a:cs typeface="Arial"/>
                        </a:rPr>
                        <a:t>WID </a:t>
                      </a:r>
                      <a:r>
                        <a:rPr lang="en-GB" sz="1600" dirty="0" smtClean="0">
                          <a:solidFill>
                            <a:srgbClr val="000000"/>
                          </a:solidFill>
                          <a:effectLst/>
                          <a:latin typeface="Arial"/>
                          <a:ea typeface="Times New Roman"/>
                          <a:cs typeface="Arial"/>
                        </a:rPr>
                        <a:t>new:  </a:t>
                      </a:r>
                      <a:r>
                        <a:rPr lang="en-GB" sz="1600" dirty="0">
                          <a:solidFill>
                            <a:srgbClr val="000000"/>
                          </a:solidFill>
                          <a:effectLst/>
                          <a:latin typeface="Arial"/>
                          <a:ea typeface="Times New Roman"/>
                          <a:cs typeface="Arial"/>
                        </a:rPr>
                        <a:t>New WID on CT aspects of EIR check for WLAN access to EPC</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Nokia</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kern="1200" dirty="0" smtClean="0">
                          <a:solidFill>
                            <a:srgbClr val="000000"/>
                          </a:solidFill>
                          <a:effectLst/>
                          <a:latin typeface="Arial"/>
                          <a:ea typeface="Times New Roman"/>
                          <a:cs typeface="Arial"/>
                        </a:rPr>
                        <a:t>WI EWE-CT</a:t>
                      </a:r>
                      <a:endParaRPr lang="en-GB" sz="1600" kern="1200" dirty="0">
                        <a:solidFill>
                          <a:srgbClr val="000000"/>
                        </a:solidFill>
                        <a:effectLst/>
                        <a:latin typeface="Arial"/>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6">
                <a:tc>
                  <a:txBody>
                    <a:bodyPr/>
                    <a:lstStyle/>
                    <a:p>
                      <a:pPr algn="l">
                        <a:spcAft>
                          <a:spcPts val="0"/>
                        </a:spcAft>
                      </a:pPr>
                      <a:r>
                        <a:rPr lang="en-GB" sz="1600" dirty="0" smtClean="0">
                          <a:effectLst/>
                          <a:latin typeface="Arial"/>
                          <a:ea typeface="Times New Roman"/>
                          <a:cs typeface="Times New Roman"/>
                        </a:rPr>
                        <a:t>CP-16</a:t>
                      </a:r>
                      <a:r>
                        <a:rPr lang="en-GB" sz="1600" kern="1200" dirty="0" smtClean="0">
                          <a:solidFill>
                            <a:schemeClr val="tx1"/>
                          </a:solidFill>
                          <a:effectLst/>
                          <a:latin typeface="Arial"/>
                          <a:ea typeface="Times New Roman"/>
                          <a:cs typeface="Times New Roman"/>
                        </a:rPr>
                        <a:t>0243</a:t>
                      </a:r>
                      <a:endParaRPr lang="en-GB" sz="1600" kern="1200" dirty="0">
                        <a:solidFill>
                          <a:schemeClr val="tx1"/>
                        </a:solidFill>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smtClean="0">
                          <a:solidFill>
                            <a:srgbClr val="000000"/>
                          </a:solidFill>
                          <a:effectLst/>
                          <a:latin typeface="Arial"/>
                          <a:ea typeface="Times New Roman"/>
                          <a:cs typeface="Arial"/>
                        </a:rPr>
                        <a:t>WID</a:t>
                      </a:r>
                      <a:r>
                        <a:rPr lang="en-GB" sz="1600" baseline="0" dirty="0" smtClean="0">
                          <a:solidFill>
                            <a:srgbClr val="000000"/>
                          </a:solidFill>
                          <a:effectLst/>
                          <a:latin typeface="Arial"/>
                          <a:ea typeface="Times New Roman"/>
                          <a:cs typeface="Arial"/>
                        </a:rPr>
                        <a:t> new:</a:t>
                      </a:r>
                      <a:r>
                        <a:rPr lang="en-GB" sz="1600" dirty="0" smtClean="0">
                          <a:solidFill>
                            <a:srgbClr val="000000"/>
                          </a:solidFill>
                          <a:effectLst/>
                          <a:latin typeface="Arial"/>
                          <a:ea typeface="Times New Roman"/>
                          <a:cs typeface="Arial"/>
                        </a:rPr>
                        <a:t> </a:t>
                      </a:r>
                      <a:r>
                        <a:rPr lang="en-GB" sz="1600" dirty="0">
                          <a:solidFill>
                            <a:srgbClr val="000000"/>
                          </a:solidFill>
                          <a:effectLst/>
                          <a:latin typeface="Arial"/>
                          <a:ea typeface="Times New Roman"/>
                          <a:cs typeface="Arial"/>
                        </a:rPr>
                        <a:t>New WID on Shared Subscription Data Update</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Nokia</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kern="1200" dirty="0" smtClean="0">
                          <a:solidFill>
                            <a:srgbClr val="000000"/>
                          </a:solidFill>
                          <a:effectLst/>
                          <a:latin typeface="Arial"/>
                          <a:ea typeface="Times New Roman"/>
                          <a:cs typeface="Arial"/>
                        </a:rPr>
                        <a:t>WI </a:t>
                      </a:r>
                      <a:r>
                        <a:rPr lang="en-GB" sz="1600" kern="1200" dirty="0" err="1" smtClean="0">
                          <a:solidFill>
                            <a:srgbClr val="000000"/>
                          </a:solidFill>
                          <a:effectLst/>
                          <a:latin typeface="Arial"/>
                          <a:ea typeface="Times New Roman"/>
                          <a:cs typeface="Arial"/>
                        </a:rPr>
                        <a:t>eSDU</a:t>
                      </a:r>
                      <a:endParaRPr lang="en-GB" sz="1600" kern="1200" dirty="0">
                        <a:solidFill>
                          <a:srgbClr val="000000"/>
                        </a:solidFill>
                        <a:effectLst/>
                        <a:latin typeface="Arial"/>
                        <a:ea typeface="Times New Roman"/>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71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smtClean="0">
                          <a:effectLst/>
                          <a:latin typeface="Arial"/>
                          <a:ea typeface="Times New Roman"/>
                          <a:cs typeface="Times New Roman"/>
                        </a:rPr>
                        <a:t>CP-16</a:t>
                      </a:r>
                      <a:r>
                        <a:rPr lang="en-GB" sz="1600" kern="1200" dirty="0" smtClean="0">
                          <a:solidFill>
                            <a:schemeClr val="tx1"/>
                          </a:solidFill>
                          <a:effectLst/>
                          <a:latin typeface="Arial"/>
                          <a:ea typeface="Times New Roman"/>
                          <a:cs typeface="Times New Roman"/>
                        </a:rPr>
                        <a:t>0250</a:t>
                      </a:r>
                    </a:p>
                    <a:p>
                      <a:pPr algn="l">
                        <a:spcAft>
                          <a:spcPts val="0"/>
                        </a:spcAft>
                      </a:pPr>
                      <a:endParaRPr lang="en-GB" sz="1600" dirty="0">
                        <a:solidFill>
                          <a:srgbClr val="FF0000"/>
                        </a:solidFill>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a:solidFill>
                            <a:srgbClr val="000000"/>
                          </a:solidFill>
                          <a:effectLst/>
                          <a:latin typeface="Arial"/>
                          <a:ea typeface="Times New Roman"/>
                          <a:cs typeface="Arial"/>
                        </a:rPr>
                        <a:t>WID </a:t>
                      </a:r>
                      <a:r>
                        <a:rPr lang="en-GB" sz="1600" dirty="0" smtClean="0">
                          <a:solidFill>
                            <a:srgbClr val="000000"/>
                          </a:solidFill>
                          <a:effectLst/>
                          <a:latin typeface="Arial"/>
                          <a:ea typeface="Times New Roman"/>
                          <a:cs typeface="Arial"/>
                        </a:rPr>
                        <a:t>new but revised from Ljubljana:   </a:t>
                      </a:r>
                      <a:r>
                        <a:rPr lang="en-GB" sz="1600" dirty="0">
                          <a:solidFill>
                            <a:srgbClr val="000000"/>
                          </a:solidFill>
                          <a:effectLst/>
                          <a:latin typeface="Arial"/>
                          <a:ea typeface="Times New Roman"/>
                          <a:cs typeface="Arial"/>
                        </a:rPr>
                        <a:t>Rel-14 Revised WID on CT aspects of MTSI Extension on Multi-stream Multiparty Conferencing Media Handling</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a:solidFill>
                            <a:srgbClr val="000000"/>
                          </a:solidFill>
                          <a:effectLst/>
                          <a:latin typeface="Arial"/>
                          <a:ea typeface="Times New Roman"/>
                          <a:cs typeface="Arial"/>
                        </a:rPr>
                        <a:t>Ericsson</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a:solidFill>
                            <a:srgbClr val="000000"/>
                          </a:solidFill>
                          <a:effectLst/>
                          <a:latin typeface="Arial"/>
                          <a:ea typeface="Times New Roman"/>
                          <a:cs typeface="Arial"/>
                        </a:rPr>
                        <a:t>WI MMCMH-CT</a:t>
                      </a:r>
                      <a:endParaRPr lang="en-GB" sz="1600" dirty="0">
                        <a:effectLst/>
                        <a:latin typeface="Arial"/>
                        <a:ea typeface="Times New Roman"/>
                        <a:cs typeface="Times New Roman"/>
                      </a:endParaRPr>
                    </a:p>
                    <a:p>
                      <a:pPr algn="l">
                        <a:spcAft>
                          <a:spcPts val="0"/>
                        </a:spcAft>
                      </a:pPr>
                      <a:r>
                        <a:rPr lang="en-GB" sz="1600" dirty="0">
                          <a:solidFill>
                            <a:srgbClr val="000000"/>
                          </a:solidFill>
                          <a:effectLst/>
                          <a:latin typeface="Arial"/>
                          <a:ea typeface="Times New Roman"/>
                          <a:cs typeface="Arial"/>
                        </a:rPr>
                        <a:t>CT1 and CT3 have endorsed.</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a:xfrm>
            <a:off x="600075" y="903288"/>
            <a:ext cx="6834188" cy="507957"/>
          </a:xfrm>
        </p:spPr>
        <p:txBody>
          <a:bodyPr/>
          <a:lstStyle/>
          <a:p>
            <a:r>
              <a:rPr lang="de-DE" altLang="de-DE" dirty="0" smtClean="0">
                <a:latin typeface="Arial" pitchFamily="34" charset="0"/>
                <a:cs typeface="Arial" pitchFamily="34" charset="0"/>
              </a:rPr>
              <a:t>Endorsed</a:t>
            </a:r>
            <a:r>
              <a:rPr lang="nb-NO" altLang="de-DE" dirty="0" smtClean="0">
                <a:latin typeface="Arial" pitchFamily="34" charset="0"/>
                <a:cs typeface="Arial" pitchFamily="34" charset="0"/>
              </a:rPr>
              <a:t> WIs</a:t>
            </a:r>
            <a:endParaRPr lang="en-US" altLang="de-DE" dirty="0" smtClean="0">
              <a:latin typeface="Arial" pitchFamily="34" charset="0"/>
              <a:cs typeface="Arial" pitchFamily="34" charset="0"/>
            </a:endParaRPr>
          </a:p>
        </p:txBody>
      </p:sp>
      <p:sp>
        <p:nvSpPr>
          <p:cNvPr id="21507"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2" name="Table 1"/>
          <p:cNvGraphicFramePr>
            <a:graphicFrameLocks noGrp="1"/>
          </p:cNvGraphicFramePr>
          <p:nvPr>
            <p:extLst>
              <p:ext uri="{D42A27DB-BD31-4B8C-83A1-F6EECF244321}">
                <p14:modId xmlns="" xmlns:p14="http://schemas.microsoft.com/office/powerpoint/2010/main" val="3665977464"/>
              </p:ext>
            </p:extLst>
          </p:nvPr>
        </p:nvGraphicFramePr>
        <p:xfrm>
          <a:off x="950912" y="2147886"/>
          <a:ext cx="7468692" cy="2188208"/>
        </p:xfrm>
        <a:graphic>
          <a:graphicData uri="http://schemas.openxmlformats.org/drawingml/2006/table">
            <a:tbl>
              <a:tblPr lastCol="1" bandRow="1" bandCol="1"/>
              <a:tblGrid>
                <a:gridCol w="1056018"/>
                <a:gridCol w="2429327"/>
                <a:gridCol w="1035843"/>
                <a:gridCol w="2947504"/>
              </a:tblGrid>
              <a:tr h="725168">
                <a:tc>
                  <a:txBody>
                    <a:bodyPr/>
                    <a:lstStyle/>
                    <a:p>
                      <a:pPr algn="l">
                        <a:spcAft>
                          <a:spcPts val="0"/>
                        </a:spcAft>
                      </a:pPr>
                      <a:r>
                        <a:rPr lang="en-GB" sz="1600" b="1" dirty="0" err="1">
                          <a:solidFill>
                            <a:srgbClr val="000000"/>
                          </a:solidFill>
                          <a:effectLst/>
                          <a:latin typeface="Arial"/>
                          <a:ea typeface="Batang"/>
                          <a:cs typeface="Arial"/>
                        </a:rPr>
                        <a:t>Tdoc</a:t>
                      </a:r>
                      <a:r>
                        <a:rPr lang="en-GB" sz="1600" b="1" dirty="0">
                          <a:solidFill>
                            <a:srgbClr val="000000"/>
                          </a:solidFill>
                          <a:effectLst/>
                          <a:latin typeface="Arial"/>
                          <a:ea typeface="Batang"/>
                          <a:cs typeface="Arial"/>
                        </a:rPr>
                        <a:t> </a:t>
                      </a:r>
                      <a:r>
                        <a:rPr lang="en-GB" sz="1600" b="1" dirty="0" smtClean="0">
                          <a:solidFill>
                            <a:srgbClr val="000000"/>
                          </a:solidFill>
                          <a:effectLst/>
                          <a:latin typeface="Arial"/>
                          <a:ea typeface="Batang"/>
                          <a:cs typeface="Arial"/>
                        </a:rPr>
                        <a:t>CP-16#</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dirty="0">
                          <a:solidFill>
                            <a:srgbClr val="000000"/>
                          </a:solidFill>
                          <a:effectLst/>
                          <a:latin typeface="Arial"/>
                          <a:ea typeface="Batang"/>
                          <a:cs typeface="Arial"/>
                        </a:rPr>
                        <a:t>WIDS Endorsed</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dirty="0">
                          <a:solidFill>
                            <a:srgbClr val="000000"/>
                          </a:solidFill>
                          <a:effectLst/>
                          <a:latin typeface="Arial"/>
                          <a:ea typeface="Batang"/>
                          <a:cs typeface="Arial"/>
                        </a:rPr>
                        <a:t>Source</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600" b="1" dirty="0">
                          <a:solidFill>
                            <a:srgbClr val="000000"/>
                          </a:solidFill>
                          <a:effectLst/>
                          <a:latin typeface="Arial"/>
                          <a:ea typeface="Batang"/>
                          <a:cs typeface="Arial"/>
                        </a:rPr>
                        <a:t>Notes</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725168">
                <a:tc>
                  <a:txBody>
                    <a:bodyPr/>
                    <a:lstStyle/>
                    <a:p>
                      <a:pPr algn="l">
                        <a:spcAft>
                          <a:spcPts val="0"/>
                        </a:spcAft>
                      </a:pPr>
                      <a:r>
                        <a:rPr lang="en-GB" sz="1600" dirty="0" smtClean="0">
                          <a:effectLst/>
                          <a:latin typeface="Arial"/>
                          <a:ea typeface="Times New Roman"/>
                          <a:cs typeface="Times New Roman"/>
                        </a:rPr>
                        <a:t>CP-160</a:t>
                      </a:r>
                      <a:r>
                        <a:rPr lang="en-GB" sz="1600" dirty="0" smtClean="0">
                          <a:solidFill>
                            <a:srgbClr val="FF0000"/>
                          </a:solidFill>
                          <a:effectLst/>
                          <a:latin typeface="Arial"/>
                          <a:ea typeface="Times New Roman"/>
                          <a:cs typeface="Times New Roman"/>
                        </a:rPr>
                        <a:t>xxx</a:t>
                      </a:r>
                      <a:endParaRPr lang="en-GB" sz="1600" dirty="0">
                        <a:solidFill>
                          <a:srgbClr val="FF0000"/>
                        </a:solidFill>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CT aspects for Non-IP for Cellular Internet of Things for 2G/3G-GPRS</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Orange</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smtClean="0">
                          <a:solidFill>
                            <a:srgbClr val="000000"/>
                          </a:solidFill>
                          <a:effectLst/>
                          <a:latin typeface="Arial"/>
                          <a:ea typeface="Times New Roman"/>
                          <a:cs typeface="Arial"/>
                        </a:rPr>
                        <a:t>WI </a:t>
                      </a:r>
                      <a:r>
                        <a:rPr lang="en-GB" sz="1600" dirty="0" err="1" smtClean="0">
                          <a:solidFill>
                            <a:srgbClr val="000000"/>
                          </a:solidFill>
                          <a:effectLst/>
                          <a:latin typeface="Arial"/>
                          <a:ea typeface="Times New Roman"/>
                          <a:cs typeface="Arial"/>
                        </a:rPr>
                        <a:t>NonIP_GPRS</a:t>
                      </a:r>
                      <a:r>
                        <a:rPr lang="en-GB" sz="1600" dirty="0" smtClean="0">
                          <a:solidFill>
                            <a:srgbClr val="000000"/>
                          </a:solidFill>
                          <a:effectLst/>
                          <a:latin typeface="Arial"/>
                          <a:ea typeface="Times New Roman"/>
                          <a:cs typeface="Arial"/>
                        </a:rPr>
                        <a:t>-CT </a:t>
                      </a:r>
                      <a:endParaRPr lang="en-GB" sz="1600" dirty="0">
                        <a:effectLst/>
                        <a:latin typeface="Arial"/>
                        <a:ea typeface="Times New Roman"/>
                        <a:cs typeface="Times New Roman"/>
                      </a:endParaRPr>
                    </a:p>
                    <a:p>
                      <a:pPr algn="l">
                        <a:spcAft>
                          <a:spcPts val="0"/>
                        </a:spcAft>
                      </a:pPr>
                      <a:r>
                        <a:rPr lang="en-GB" sz="1600" dirty="0" smtClean="0">
                          <a:solidFill>
                            <a:srgbClr val="000000"/>
                          </a:solidFill>
                          <a:effectLst/>
                          <a:latin typeface="Arial"/>
                          <a:ea typeface="Times New Roman"/>
                          <a:cs typeface="Arial"/>
                        </a:rPr>
                        <a:t>.</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51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600" dirty="0" smtClean="0">
                          <a:effectLst/>
                          <a:latin typeface="Arial"/>
                          <a:ea typeface="Times New Roman"/>
                          <a:cs typeface="Times New Roman"/>
                        </a:rPr>
                        <a:t>CP-160</a:t>
                      </a:r>
                      <a:r>
                        <a:rPr lang="en-GB" sz="1600" dirty="0" smtClean="0">
                          <a:solidFill>
                            <a:srgbClr val="FF0000"/>
                          </a:solidFill>
                          <a:effectLst/>
                          <a:latin typeface="Arial"/>
                          <a:ea typeface="Times New Roman"/>
                          <a:cs typeface="Times New Roman"/>
                        </a:rPr>
                        <a:t>YYY</a:t>
                      </a:r>
                    </a:p>
                    <a:p>
                      <a:pPr algn="l">
                        <a:spcAft>
                          <a:spcPts val="0"/>
                        </a:spcAft>
                      </a:pP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Revision of the CIoT WID</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a:solidFill>
                            <a:srgbClr val="000000"/>
                          </a:solidFill>
                          <a:effectLst/>
                          <a:latin typeface="Arial"/>
                          <a:ea typeface="Times New Roman"/>
                          <a:cs typeface="Arial"/>
                        </a:rPr>
                        <a:t>Intel</a:t>
                      </a:r>
                      <a:endParaRPr lang="en-GB" sz="160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600" dirty="0" smtClean="0">
                          <a:solidFill>
                            <a:srgbClr val="000000"/>
                          </a:solidFill>
                          <a:effectLst/>
                          <a:latin typeface="Arial"/>
                          <a:ea typeface="Times New Roman"/>
                          <a:cs typeface="Arial"/>
                        </a:rPr>
                        <a:t>WI CIoT</a:t>
                      </a:r>
                      <a:endParaRPr lang="en-GB" sz="1600" dirty="0">
                        <a:effectLst/>
                        <a:latin typeface="Arial"/>
                        <a:ea typeface="Times New Roman"/>
                        <a:cs typeface="Times New Roman"/>
                      </a:endParaRPr>
                    </a:p>
                    <a:p>
                      <a:pPr algn="l">
                        <a:spcAft>
                          <a:spcPts val="0"/>
                        </a:spcAft>
                      </a:pPr>
                      <a:r>
                        <a:rPr lang="en-GB" sz="1600" dirty="0" smtClean="0">
                          <a:solidFill>
                            <a:srgbClr val="000000"/>
                          </a:solidFill>
                          <a:effectLst/>
                          <a:latin typeface="Arial"/>
                          <a:ea typeface="Times New Roman"/>
                          <a:cs typeface="Arial"/>
                        </a:rPr>
                        <a:t>.</a:t>
                      </a:r>
                      <a:endParaRPr lang="en-GB" sz="16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44162</TotalTime>
  <Words>3366</Words>
  <Application>Microsoft Office PowerPoint</Application>
  <PresentationFormat>On-screen Show (4:3)</PresentationFormat>
  <Paragraphs>582</Paragraphs>
  <Slides>42</Slides>
  <Notes>1</Notes>
  <HiddenSlides>0</HiddenSlides>
  <MMClips>0</MMClips>
  <ScaleCrop>false</ScaleCrop>
  <HeadingPairs>
    <vt:vector size="4" baseType="variant">
      <vt:variant>
        <vt:lpstr>Theme</vt:lpstr>
      </vt:variant>
      <vt:variant>
        <vt:i4>2</vt:i4>
      </vt:variant>
      <vt:variant>
        <vt:lpstr>Slide Titles</vt:lpstr>
      </vt:variant>
      <vt:variant>
        <vt:i4>42</vt:i4>
      </vt:variant>
    </vt:vector>
  </HeadingPairs>
  <TitlesOfParts>
    <vt:vector size="44" baseType="lpstr">
      <vt:lpstr>3gpp</vt:lpstr>
      <vt:lpstr>Custom Design</vt:lpstr>
      <vt:lpstr>Slide 1</vt:lpstr>
      <vt:lpstr>TSG CT WG4 Organisation </vt:lpstr>
      <vt:lpstr>Slide 3</vt:lpstr>
      <vt:lpstr>Slide 4</vt:lpstr>
      <vt:lpstr>Slide 5</vt:lpstr>
      <vt:lpstr>Slide 6</vt:lpstr>
      <vt:lpstr>Slide 7</vt:lpstr>
      <vt:lpstr>Agreed New WIs</vt:lpstr>
      <vt:lpstr>Endorsed WIs</vt:lpstr>
      <vt:lpstr>Technical Reports for Information and Approval</vt:lpstr>
      <vt:lpstr>CT4 Summary for CT Plenary </vt:lpstr>
      <vt:lpstr>CT Plenary Decisions for CT4</vt:lpstr>
      <vt:lpstr>Incoming liaisons to CT plenary</vt:lpstr>
      <vt:lpstr>CRs for Conditional Approval (CT4)</vt:lpstr>
      <vt:lpstr>CRs to CT Plenary</vt:lpstr>
      <vt:lpstr>Rel-14 Overview</vt:lpstr>
      <vt:lpstr>Rel-14 Overview</vt:lpstr>
      <vt:lpstr>Rel-14 Overview</vt:lpstr>
      <vt:lpstr>Rel-14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Rel-13 Overview</vt:lpstr>
      <vt:lpstr>Rel-12 Overview</vt:lpstr>
      <vt:lpstr>Acknowledgements</vt:lpstr>
      <vt:lpstr>Thank  You</vt:lpstr>
    </vt:vector>
  </TitlesOfParts>
  <Company>Nokia Oyj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985</cp:revision>
  <dcterms:created xsi:type="dcterms:W3CDTF">2009-10-13T12:22:16Z</dcterms:created>
  <dcterms:modified xsi:type="dcterms:W3CDTF">2016-06-09T14:04:04Z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