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 id="2147483730" r:id="rId2"/>
  </p:sldMasterIdLst>
  <p:notesMasterIdLst>
    <p:notesMasterId r:id="rId48"/>
  </p:notesMasterIdLst>
  <p:handoutMasterIdLst>
    <p:handoutMasterId r:id="rId49"/>
  </p:handoutMasterIdLst>
  <p:sldIdLst>
    <p:sldId id="337" r:id="rId3"/>
    <p:sldId id="339" r:id="rId4"/>
    <p:sldId id="338" r:id="rId5"/>
    <p:sldId id="415" r:id="rId6"/>
    <p:sldId id="416" r:id="rId7"/>
    <p:sldId id="355" r:id="rId8"/>
    <p:sldId id="385" r:id="rId9"/>
    <p:sldId id="369" r:id="rId10"/>
    <p:sldId id="386" r:id="rId11"/>
    <p:sldId id="457" r:id="rId12"/>
    <p:sldId id="417" r:id="rId13"/>
    <p:sldId id="470" r:id="rId14"/>
    <p:sldId id="388" r:id="rId15"/>
    <p:sldId id="387" r:id="rId16"/>
    <p:sldId id="340" r:id="rId17"/>
    <p:sldId id="406" r:id="rId18"/>
    <p:sldId id="433" r:id="rId19"/>
    <p:sldId id="434" r:id="rId20"/>
    <p:sldId id="438" r:id="rId21"/>
    <p:sldId id="439" r:id="rId22"/>
    <p:sldId id="458" r:id="rId23"/>
    <p:sldId id="440" r:id="rId24"/>
    <p:sldId id="445" r:id="rId25"/>
    <p:sldId id="446" r:id="rId26"/>
    <p:sldId id="447" r:id="rId27"/>
    <p:sldId id="448" r:id="rId28"/>
    <p:sldId id="449" r:id="rId29"/>
    <p:sldId id="450" r:id="rId30"/>
    <p:sldId id="459" r:id="rId31"/>
    <p:sldId id="460" r:id="rId32"/>
    <p:sldId id="461" r:id="rId33"/>
    <p:sldId id="462" r:id="rId34"/>
    <p:sldId id="463" r:id="rId35"/>
    <p:sldId id="464" r:id="rId36"/>
    <p:sldId id="451" r:id="rId37"/>
    <p:sldId id="452" r:id="rId38"/>
    <p:sldId id="453" r:id="rId39"/>
    <p:sldId id="465" r:id="rId40"/>
    <p:sldId id="456" r:id="rId41"/>
    <p:sldId id="466" r:id="rId42"/>
    <p:sldId id="467" r:id="rId43"/>
    <p:sldId id="468" r:id="rId44"/>
    <p:sldId id="469" r:id="rId45"/>
    <p:sldId id="372" r:id="rId46"/>
    <p:sldId id="368" r:id="rId47"/>
  </p:sldIdLst>
  <p:sldSz cx="9144000" cy="6858000" type="screen4x3"/>
  <p:notesSz cx="6797675" cy="9928225"/>
  <p:defaultTextStyle>
    <a:defPPr>
      <a:defRPr lang="en-US"/>
    </a:defPPr>
    <a:lvl1pPr algn="l" rtl="0" eaLnBrk="0" fontAlgn="base" hangingPunct="0">
      <a:spcBef>
        <a:spcPct val="0"/>
      </a:spcBef>
      <a:spcAft>
        <a:spcPct val="0"/>
      </a:spcAft>
      <a:defRPr sz="1000" kern="1200">
        <a:solidFill>
          <a:schemeClr val="tx1"/>
        </a:solidFill>
        <a:latin typeface="Arial" charset="0"/>
        <a:ea typeface="+mn-ea"/>
        <a:cs typeface="+mn-cs"/>
      </a:defRPr>
    </a:lvl1pPr>
    <a:lvl2pPr marL="457200" algn="l" rtl="0" eaLnBrk="0" fontAlgn="base" hangingPunct="0">
      <a:spcBef>
        <a:spcPct val="0"/>
      </a:spcBef>
      <a:spcAft>
        <a:spcPct val="0"/>
      </a:spcAft>
      <a:defRPr sz="1000" kern="1200">
        <a:solidFill>
          <a:schemeClr val="tx1"/>
        </a:solidFill>
        <a:latin typeface="Arial" charset="0"/>
        <a:ea typeface="+mn-ea"/>
        <a:cs typeface="+mn-cs"/>
      </a:defRPr>
    </a:lvl2pPr>
    <a:lvl3pPr marL="914400" algn="l" rtl="0" eaLnBrk="0" fontAlgn="base" hangingPunct="0">
      <a:spcBef>
        <a:spcPct val="0"/>
      </a:spcBef>
      <a:spcAft>
        <a:spcPct val="0"/>
      </a:spcAft>
      <a:defRPr sz="1000" kern="1200">
        <a:solidFill>
          <a:schemeClr val="tx1"/>
        </a:solidFill>
        <a:latin typeface="Arial" charset="0"/>
        <a:ea typeface="+mn-ea"/>
        <a:cs typeface="+mn-cs"/>
      </a:defRPr>
    </a:lvl3pPr>
    <a:lvl4pPr marL="1371600" algn="l" rtl="0" eaLnBrk="0" fontAlgn="base" hangingPunct="0">
      <a:spcBef>
        <a:spcPct val="0"/>
      </a:spcBef>
      <a:spcAft>
        <a:spcPct val="0"/>
      </a:spcAft>
      <a:defRPr sz="1000" kern="1200">
        <a:solidFill>
          <a:schemeClr val="tx1"/>
        </a:solidFill>
        <a:latin typeface="Arial" charset="0"/>
        <a:ea typeface="+mn-ea"/>
        <a:cs typeface="+mn-cs"/>
      </a:defRPr>
    </a:lvl4pPr>
    <a:lvl5pPr marL="1828800" algn="l" rtl="0" eaLnBrk="0" fontAlgn="base" hangingPunct="0">
      <a:spcBef>
        <a:spcPct val="0"/>
      </a:spcBef>
      <a:spcAft>
        <a:spcPct val="0"/>
      </a:spcAft>
      <a:defRPr sz="1000" kern="1200">
        <a:solidFill>
          <a:schemeClr val="tx1"/>
        </a:solidFill>
        <a:latin typeface="Arial" charset="0"/>
        <a:ea typeface="+mn-ea"/>
        <a:cs typeface="+mn-cs"/>
      </a:defRPr>
    </a:lvl5pPr>
    <a:lvl6pPr marL="2286000" algn="l" defTabSz="914400" rtl="0" eaLnBrk="1" latinLnBrk="0" hangingPunct="1">
      <a:defRPr sz="1000" kern="1200">
        <a:solidFill>
          <a:schemeClr val="tx1"/>
        </a:solidFill>
        <a:latin typeface="Arial" charset="0"/>
        <a:ea typeface="+mn-ea"/>
        <a:cs typeface="+mn-cs"/>
      </a:defRPr>
    </a:lvl6pPr>
    <a:lvl7pPr marL="2743200" algn="l" defTabSz="914400" rtl="0" eaLnBrk="1" latinLnBrk="0" hangingPunct="1">
      <a:defRPr sz="1000" kern="1200">
        <a:solidFill>
          <a:schemeClr val="tx1"/>
        </a:solidFill>
        <a:latin typeface="Arial" charset="0"/>
        <a:ea typeface="+mn-ea"/>
        <a:cs typeface="+mn-cs"/>
      </a:defRPr>
    </a:lvl7pPr>
    <a:lvl8pPr marL="3200400" algn="l" defTabSz="914400" rtl="0" eaLnBrk="1" latinLnBrk="0" hangingPunct="1">
      <a:defRPr sz="1000" kern="1200">
        <a:solidFill>
          <a:schemeClr val="tx1"/>
        </a:solidFill>
        <a:latin typeface="Arial" charset="0"/>
        <a:ea typeface="+mn-ea"/>
        <a:cs typeface="+mn-cs"/>
      </a:defRPr>
    </a:lvl8pPr>
    <a:lvl9pPr marL="3657600" algn="l" defTabSz="914400" rtl="0" eaLnBrk="1" latinLnBrk="0" hangingPunct="1">
      <a:defRPr sz="1000" kern="1200">
        <a:solidFill>
          <a:schemeClr val="tx1"/>
        </a:solidFill>
        <a:latin typeface="Arial"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72AF2F"/>
    <a:srgbClr val="FF0000"/>
    <a:srgbClr val="3399FF"/>
    <a:srgbClr val="999999"/>
    <a:srgbClr val="72732F"/>
    <a:srgbClr val="B1D254"/>
    <a:srgbClr val="C6D2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horzBarState="maximized">
    <p:restoredLeft sz="17647" autoAdjust="0"/>
    <p:restoredTop sz="94660"/>
  </p:normalViewPr>
  <p:slideViewPr>
    <p:cSldViewPr snapToGrid="0">
      <p:cViewPr>
        <p:scale>
          <a:sx n="100" d="100"/>
          <a:sy n="100" d="100"/>
        </p:scale>
        <p:origin x="-552" y="-240"/>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3" d="100"/>
          <a:sy n="63" d="100"/>
        </p:scale>
        <p:origin x="-3130" y="-67"/>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defRPr>
            </a:lvl1pPr>
          </a:lstStyle>
          <a:p>
            <a:pPr>
              <a:defRPr/>
            </a:pPr>
            <a:endParaRPr 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pPr>
              <a:defRPr/>
            </a:pPr>
            <a:fld id="{B05324B0-B21C-4180-A49F-47E63A192B2D}" type="slidenum">
              <a:rPr lang="en-GB"/>
              <a:pPr>
                <a:defRPr/>
              </a:pPr>
              <a:t>‹#›</a:t>
            </a:fld>
            <a:endParaRPr lang="en-GB"/>
          </a:p>
        </p:txBody>
      </p:sp>
    </p:spTree>
    <p:extLst>
      <p:ext uri="{BB962C8B-B14F-4D97-AF65-F5344CB8AC3E}">
        <p14:creationId xmlns:p14="http://schemas.microsoft.com/office/powerpoint/2010/main" val="266543915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defRPr>
            </a:lvl1pPr>
          </a:lstStyle>
          <a:p>
            <a:pPr>
              <a:defRPr/>
            </a:pPr>
            <a:endParaRPr lang="en-US"/>
          </a:p>
        </p:txBody>
      </p:sp>
      <p:sp>
        <p:nvSpPr>
          <p:cNvPr id="51204"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pPr>
              <a:defRPr/>
            </a:pPr>
            <a:fld id="{68AC1C94-CDB4-4B40-B394-58C67C32F446}" type="slidenum">
              <a:rPr lang="en-GB"/>
              <a:pPr>
                <a:defRPr/>
              </a:pPr>
              <a:t>‹#›</a:t>
            </a:fld>
            <a:endParaRPr lang="en-GB"/>
          </a:p>
        </p:txBody>
      </p:sp>
    </p:spTree>
    <p:extLst>
      <p:ext uri="{BB962C8B-B14F-4D97-AF65-F5344CB8AC3E}">
        <p14:creationId xmlns:p14="http://schemas.microsoft.com/office/powerpoint/2010/main" val="223775010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de-DE" smtClean="0"/>
          </a:p>
          <a:p>
            <a:pPr eaLnBrk="1" hangingPunct="1"/>
            <a:endParaRPr lang="en-US" altLang="de-DE" smtClean="0"/>
          </a:p>
        </p:txBody>
      </p:sp>
      <p:sp>
        <p:nvSpPr>
          <p:cNvPr id="52228" name="Slide Number Placeholder 3"/>
          <p:cNvSpPr txBox="1">
            <a:spLocks noGrp="1"/>
          </p:cNvSpPr>
          <p:nvPr/>
        </p:nvSpPr>
        <p:spPr bwMode="auto">
          <a:xfrm>
            <a:off x="3851275" y="9431338"/>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859" tIns="46430" rIns="92859" bIns="46430" anchor="b"/>
          <a:lstStyle>
            <a:lvl1pPr defTabSz="930275">
              <a:defRPr sz="1000">
                <a:solidFill>
                  <a:schemeClr val="tx1"/>
                </a:solidFill>
                <a:latin typeface="Arial" charset="0"/>
              </a:defRPr>
            </a:lvl1pPr>
            <a:lvl2pPr marL="742950" indent="-285750" defTabSz="930275">
              <a:defRPr sz="1000">
                <a:solidFill>
                  <a:schemeClr val="tx1"/>
                </a:solidFill>
                <a:latin typeface="Arial" charset="0"/>
              </a:defRPr>
            </a:lvl2pPr>
            <a:lvl3pPr marL="1143000" indent="-228600" defTabSz="930275">
              <a:defRPr sz="1000">
                <a:solidFill>
                  <a:schemeClr val="tx1"/>
                </a:solidFill>
                <a:latin typeface="Arial" charset="0"/>
              </a:defRPr>
            </a:lvl3pPr>
            <a:lvl4pPr marL="1600200" indent="-228600" defTabSz="930275">
              <a:defRPr sz="1000">
                <a:solidFill>
                  <a:schemeClr val="tx1"/>
                </a:solidFill>
                <a:latin typeface="Arial" charset="0"/>
              </a:defRPr>
            </a:lvl4pPr>
            <a:lvl5pPr marL="2057400" indent="-228600" defTabSz="930275">
              <a:defRPr sz="1000">
                <a:solidFill>
                  <a:schemeClr val="tx1"/>
                </a:solidFill>
                <a:latin typeface="Arial" charset="0"/>
              </a:defRPr>
            </a:lvl5pPr>
            <a:lvl6pPr marL="2514600" indent="-228600" defTabSz="930275" eaLnBrk="0" fontAlgn="base" hangingPunct="0">
              <a:spcBef>
                <a:spcPct val="0"/>
              </a:spcBef>
              <a:spcAft>
                <a:spcPct val="0"/>
              </a:spcAft>
              <a:defRPr sz="1000">
                <a:solidFill>
                  <a:schemeClr val="tx1"/>
                </a:solidFill>
                <a:latin typeface="Arial" charset="0"/>
              </a:defRPr>
            </a:lvl6pPr>
            <a:lvl7pPr marL="2971800" indent="-228600" defTabSz="930275" eaLnBrk="0" fontAlgn="base" hangingPunct="0">
              <a:spcBef>
                <a:spcPct val="0"/>
              </a:spcBef>
              <a:spcAft>
                <a:spcPct val="0"/>
              </a:spcAft>
              <a:defRPr sz="1000">
                <a:solidFill>
                  <a:schemeClr val="tx1"/>
                </a:solidFill>
                <a:latin typeface="Arial" charset="0"/>
              </a:defRPr>
            </a:lvl7pPr>
            <a:lvl8pPr marL="3429000" indent="-228600" defTabSz="930275" eaLnBrk="0" fontAlgn="base" hangingPunct="0">
              <a:spcBef>
                <a:spcPct val="0"/>
              </a:spcBef>
              <a:spcAft>
                <a:spcPct val="0"/>
              </a:spcAft>
              <a:defRPr sz="1000">
                <a:solidFill>
                  <a:schemeClr val="tx1"/>
                </a:solidFill>
                <a:latin typeface="Arial" charset="0"/>
              </a:defRPr>
            </a:lvl8pPr>
            <a:lvl9pPr marL="3886200" indent="-228600" defTabSz="930275" eaLnBrk="0" fontAlgn="base" hangingPunct="0">
              <a:spcBef>
                <a:spcPct val="0"/>
              </a:spcBef>
              <a:spcAft>
                <a:spcPct val="0"/>
              </a:spcAft>
              <a:defRPr sz="1000">
                <a:solidFill>
                  <a:schemeClr val="tx1"/>
                </a:solidFill>
                <a:latin typeface="Arial" charset="0"/>
              </a:defRPr>
            </a:lvl9pPr>
          </a:lstStyle>
          <a:p>
            <a:pPr algn="r" eaLnBrk="1" hangingPunct="1"/>
            <a:fld id="{1B08FE9F-E3AB-4566-ADCD-E14AFC046636}" type="slidenum">
              <a:rPr lang="en-GB" altLang="de-DE" sz="1200">
                <a:latin typeface="Times New Roman" pitchFamily="18" charset="0"/>
              </a:rPr>
              <a:pPr algn="r" eaLnBrk="1" hangingPunct="1"/>
              <a:t>2</a:t>
            </a:fld>
            <a:endParaRPr lang="en-GB" altLang="de-DE" sz="1200">
              <a:latin typeface="Times New Roman" pitchFamily="18" charset="0"/>
            </a:endParaRPr>
          </a:p>
        </p:txBody>
      </p:sp>
    </p:spTree>
    <p:extLst>
      <p:ext uri="{BB962C8B-B14F-4D97-AF65-F5344CB8AC3E}">
        <p14:creationId xmlns:p14="http://schemas.microsoft.com/office/powerpoint/2010/main" val="30435063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Slide Number Placeholder 5"/>
          <p:cNvSpPr>
            <a:spLocks noGrp="1"/>
          </p:cNvSpPr>
          <p:nvPr>
            <p:ph type="sldNum" sz="quarter" idx="10"/>
          </p:nvPr>
        </p:nvSpPr>
        <p:spPr/>
        <p:txBody>
          <a:bodyPr/>
          <a:lstStyle>
            <a:lvl1pPr>
              <a:defRPr/>
            </a:lvl1pPr>
          </a:lstStyle>
          <a:p>
            <a:pPr>
              <a:defRPr/>
            </a:pPr>
            <a:fld id="{5D9EC88B-41B2-4A31-B2A7-F92EB4BD2C16}" type="slidenum">
              <a:rPr lang="en-GB"/>
              <a:pPr>
                <a:defRPr/>
              </a:pPr>
              <a:t>‹#›</a:t>
            </a:fld>
            <a:endParaRPr lang="en-GB" dirty="0"/>
          </a:p>
        </p:txBody>
      </p:sp>
    </p:spTree>
    <p:extLst>
      <p:ext uri="{BB962C8B-B14F-4D97-AF65-F5344CB8AC3E}">
        <p14:creationId xmlns:p14="http://schemas.microsoft.com/office/powerpoint/2010/main" val="4182176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5"/>
          <p:cNvSpPr>
            <a:spLocks noGrp="1"/>
          </p:cNvSpPr>
          <p:nvPr>
            <p:ph type="sldNum" sz="quarter" idx="10"/>
          </p:nvPr>
        </p:nvSpPr>
        <p:spPr/>
        <p:txBody>
          <a:bodyPr/>
          <a:lstStyle>
            <a:lvl1pPr>
              <a:defRPr/>
            </a:lvl1pPr>
          </a:lstStyle>
          <a:p>
            <a:pPr>
              <a:defRPr/>
            </a:pPr>
            <a:fld id="{710DE411-EFFA-4E4B-988A-F82C02854727}" type="slidenum">
              <a:rPr lang="en-GB"/>
              <a:pPr>
                <a:defRPr/>
              </a:pPr>
              <a:t>‹#›</a:t>
            </a:fld>
            <a:endParaRPr lang="en-GB" dirty="0"/>
          </a:p>
        </p:txBody>
      </p:sp>
    </p:spTree>
    <p:extLst>
      <p:ext uri="{BB962C8B-B14F-4D97-AF65-F5344CB8AC3E}">
        <p14:creationId xmlns:p14="http://schemas.microsoft.com/office/powerpoint/2010/main" val="6068147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5"/>
          <p:cNvSpPr>
            <a:spLocks noGrp="1"/>
          </p:cNvSpPr>
          <p:nvPr>
            <p:ph type="sldNum" sz="quarter" idx="10"/>
          </p:nvPr>
        </p:nvSpPr>
        <p:spPr/>
        <p:txBody>
          <a:bodyPr/>
          <a:lstStyle>
            <a:lvl1pPr>
              <a:defRPr/>
            </a:lvl1pPr>
          </a:lstStyle>
          <a:p>
            <a:pPr>
              <a:defRPr/>
            </a:pPr>
            <a:fld id="{3D8A136F-1F95-41E8-A45E-BE39AC592D56}" type="slidenum">
              <a:rPr lang="en-GB"/>
              <a:pPr>
                <a:defRPr/>
              </a:pPr>
              <a:t>‹#›</a:t>
            </a:fld>
            <a:endParaRPr lang="en-GB" dirty="0"/>
          </a:p>
        </p:txBody>
      </p:sp>
    </p:spTree>
    <p:extLst>
      <p:ext uri="{BB962C8B-B14F-4D97-AF65-F5344CB8AC3E}">
        <p14:creationId xmlns:p14="http://schemas.microsoft.com/office/powerpoint/2010/main" val="26388152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lstStyle/>
          <a:p>
            <a:pPr lvl="0"/>
            <a:endParaRPr lang="en-US" noProof="0" smtClean="0"/>
          </a:p>
        </p:txBody>
      </p:sp>
      <p:sp>
        <p:nvSpPr>
          <p:cNvPr id="4" name="Slide Number Placeholder 5"/>
          <p:cNvSpPr>
            <a:spLocks noGrp="1"/>
          </p:cNvSpPr>
          <p:nvPr>
            <p:ph type="sldNum" sz="quarter" idx="10"/>
          </p:nvPr>
        </p:nvSpPr>
        <p:spPr/>
        <p:txBody>
          <a:bodyPr/>
          <a:lstStyle>
            <a:lvl1pPr>
              <a:defRPr/>
            </a:lvl1pPr>
          </a:lstStyle>
          <a:p>
            <a:pPr>
              <a:defRPr/>
            </a:pPr>
            <a:fld id="{C288B456-F9B1-4AAF-9A09-31595617CBCF}" type="slidenum">
              <a:rPr lang="en-GB"/>
              <a:pPr>
                <a:defRPr/>
              </a:pPr>
              <a:t>‹#›</a:t>
            </a:fld>
            <a:endParaRPr lang="en-GB" dirty="0"/>
          </a:p>
        </p:txBody>
      </p:sp>
    </p:spTree>
    <p:extLst>
      <p:ext uri="{BB962C8B-B14F-4D97-AF65-F5344CB8AC3E}">
        <p14:creationId xmlns:p14="http://schemas.microsoft.com/office/powerpoint/2010/main" val="25096398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928CAE33-E1A8-4B32-8C65-489B241130DF}" type="datetimeFigureOut">
              <a:rPr lang="en-US"/>
              <a:pPr>
                <a:defRPr/>
              </a:pPr>
              <a:t>11/27/2015</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FD3F404-A207-4201-A772-67413AA32302}" type="slidenum">
              <a:rPr lang="en-US"/>
              <a:pPr>
                <a:defRPr/>
              </a:pPr>
              <a:t>‹#›</a:t>
            </a:fld>
            <a:endParaRPr lang="en-US"/>
          </a:p>
        </p:txBody>
      </p:sp>
    </p:spTree>
    <p:extLst>
      <p:ext uri="{BB962C8B-B14F-4D97-AF65-F5344CB8AC3E}">
        <p14:creationId xmlns:p14="http://schemas.microsoft.com/office/powerpoint/2010/main" val="31598956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CF892347-9E57-4364-821E-92816920C66C}" type="datetimeFigureOut">
              <a:rPr lang="en-US"/>
              <a:pPr>
                <a:defRPr/>
              </a:pPr>
              <a:t>11/27/2015</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601F24E-CFED-46B9-BC16-25017DF0AC3E}" type="slidenum">
              <a:rPr lang="en-US"/>
              <a:pPr>
                <a:defRPr/>
              </a:pPr>
              <a:t>‹#›</a:t>
            </a:fld>
            <a:endParaRPr lang="en-US"/>
          </a:p>
        </p:txBody>
      </p:sp>
    </p:spTree>
    <p:extLst>
      <p:ext uri="{BB962C8B-B14F-4D97-AF65-F5344CB8AC3E}">
        <p14:creationId xmlns:p14="http://schemas.microsoft.com/office/powerpoint/2010/main" val="336972972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2AF55013-9F95-4BFE-94D4-197FB7048F38}" type="datetimeFigureOut">
              <a:rPr lang="en-US"/>
              <a:pPr>
                <a:defRPr/>
              </a:pPr>
              <a:t>11/27/2015</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420A52B-7D80-41DD-B770-E5BFCEF3E7CF}" type="slidenum">
              <a:rPr lang="en-US"/>
              <a:pPr>
                <a:defRPr/>
              </a:pPr>
              <a:t>‹#›</a:t>
            </a:fld>
            <a:endParaRPr lang="en-US"/>
          </a:p>
        </p:txBody>
      </p:sp>
    </p:spTree>
    <p:extLst>
      <p:ext uri="{BB962C8B-B14F-4D97-AF65-F5344CB8AC3E}">
        <p14:creationId xmlns:p14="http://schemas.microsoft.com/office/powerpoint/2010/main" val="26958077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fld id="{22FB6418-CA46-4930-846A-55B7FBB6DFF3}" type="datetimeFigureOut">
              <a:rPr lang="en-US"/>
              <a:pPr>
                <a:defRPr/>
              </a:pPr>
              <a:t>11/27/2015</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08BCA76-7223-4E29-8A51-66240AE467E7}" type="slidenum">
              <a:rPr lang="en-US"/>
              <a:pPr>
                <a:defRPr/>
              </a:pPr>
              <a:t>‹#›</a:t>
            </a:fld>
            <a:endParaRPr lang="en-US"/>
          </a:p>
        </p:txBody>
      </p:sp>
    </p:spTree>
    <p:extLst>
      <p:ext uri="{BB962C8B-B14F-4D97-AF65-F5344CB8AC3E}">
        <p14:creationId xmlns:p14="http://schemas.microsoft.com/office/powerpoint/2010/main" val="152849551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fld id="{2F5880E5-F090-4510-BE0A-AAD1969C565C}" type="datetimeFigureOut">
              <a:rPr lang="en-US"/>
              <a:pPr>
                <a:defRPr/>
              </a:pPr>
              <a:t>11/27/2015</a:t>
            </a:fld>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CE99B55E-A689-498A-996A-87A7BC2FF499}" type="slidenum">
              <a:rPr lang="en-US"/>
              <a:pPr>
                <a:defRPr/>
              </a:pPr>
              <a:t>‹#›</a:t>
            </a:fld>
            <a:endParaRPr lang="en-US"/>
          </a:p>
        </p:txBody>
      </p:sp>
    </p:spTree>
    <p:extLst>
      <p:ext uri="{BB962C8B-B14F-4D97-AF65-F5344CB8AC3E}">
        <p14:creationId xmlns:p14="http://schemas.microsoft.com/office/powerpoint/2010/main" val="73081705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fld id="{8042B7DE-B8FC-4131-B803-AEF4938CB7EA}" type="datetimeFigureOut">
              <a:rPr lang="en-US"/>
              <a:pPr>
                <a:defRPr/>
              </a:pPr>
              <a:t>11/27/2015</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69129EA6-5163-422A-BB58-DD8AFE09FF99}" type="slidenum">
              <a:rPr lang="en-US"/>
              <a:pPr>
                <a:defRPr/>
              </a:pPr>
              <a:t>‹#›</a:t>
            </a:fld>
            <a:endParaRPr lang="en-US"/>
          </a:p>
        </p:txBody>
      </p:sp>
    </p:spTree>
    <p:extLst>
      <p:ext uri="{BB962C8B-B14F-4D97-AF65-F5344CB8AC3E}">
        <p14:creationId xmlns:p14="http://schemas.microsoft.com/office/powerpoint/2010/main" val="36239574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DA7B7E7E-2C86-413E-943D-2F4763E06244}" type="datetimeFigureOut">
              <a:rPr lang="en-US"/>
              <a:pPr>
                <a:defRPr/>
              </a:pPr>
              <a:t>11/27/2015</a:t>
            </a:fld>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3FB3906C-8469-46C0-B4C1-1A2F710AE185}" type="slidenum">
              <a:rPr lang="en-US"/>
              <a:pPr>
                <a:defRPr/>
              </a:pPr>
              <a:t>‹#›</a:t>
            </a:fld>
            <a:endParaRPr lang="en-US"/>
          </a:p>
        </p:txBody>
      </p:sp>
    </p:spTree>
    <p:extLst>
      <p:ext uri="{BB962C8B-B14F-4D97-AF65-F5344CB8AC3E}">
        <p14:creationId xmlns:p14="http://schemas.microsoft.com/office/powerpoint/2010/main" val="9170232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5"/>
          <p:cNvSpPr>
            <a:spLocks noGrp="1"/>
          </p:cNvSpPr>
          <p:nvPr>
            <p:ph type="sldNum" sz="quarter" idx="10"/>
          </p:nvPr>
        </p:nvSpPr>
        <p:spPr/>
        <p:txBody>
          <a:bodyPr/>
          <a:lstStyle>
            <a:lvl1pPr>
              <a:defRPr/>
            </a:lvl1pPr>
          </a:lstStyle>
          <a:p>
            <a:pPr>
              <a:defRPr/>
            </a:pPr>
            <a:fld id="{DCF0FD99-6286-4AFC-91D7-39312A529DFB}" type="slidenum">
              <a:rPr lang="en-GB"/>
              <a:pPr>
                <a:defRPr/>
              </a:pPr>
              <a:t>‹#›</a:t>
            </a:fld>
            <a:endParaRPr lang="en-GB" dirty="0"/>
          </a:p>
        </p:txBody>
      </p:sp>
    </p:spTree>
    <p:extLst>
      <p:ext uri="{BB962C8B-B14F-4D97-AF65-F5344CB8AC3E}">
        <p14:creationId xmlns:p14="http://schemas.microsoft.com/office/powerpoint/2010/main" val="375767582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E67B5BD4-F425-417D-90D8-B43BEBDEF848}" type="datetimeFigureOut">
              <a:rPr lang="en-US"/>
              <a:pPr>
                <a:defRPr/>
              </a:pPr>
              <a:t>11/27/2015</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F14D021-828C-412B-983D-D1FA2F7E177F}" type="slidenum">
              <a:rPr lang="en-US"/>
              <a:pPr>
                <a:defRPr/>
              </a:pPr>
              <a:t>‹#›</a:t>
            </a:fld>
            <a:endParaRPr lang="en-US"/>
          </a:p>
        </p:txBody>
      </p:sp>
    </p:spTree>
    <p:extLst>
      <p:ext uri="{BB962C8B-B14F-4D97-AF65-F5344CB8AC3E}">
        <p14:creationId xmlns:p14="http://schemas.microsoft.com/office/powerpoint/2010/main" val="382553452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AC929478-7400-47F7-8CE0-FE1EC0F677E4}" type="datetimeFigureOut">
              <a:rPr lang="en-US"/>
              <a:pPr>
                <a:defRPr/>
              </a:pPr>
              <a:t>11/27/2015</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4526158-1A65-493D-9772-EFB47DDBE3A9}" type="slidenum">
              <a:rPr lang="en-US"/>
              <a:pPr>
                <a:defRPr/>
              </a:pPr>
              <a:t>‹#›</a:t>
            </a:fld>
            <a:endParaRPr lang="en-US"/>
          </a:p>
        </p:txBody>
      </p:sp>
    </p:spTree>
    <p:extLst>
      <p:ext uri="{BB962C8B-B14F-4D97-AF65-F5344CB8AC3E}">
        <p14:creationId xmlns:p14="http://schemas.microsoft.com/office/powerpoint/2010/main" val="137457346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FB4AD296-15C6-4D51-A2AA-158FF5D19B7F}" type="datetimeFigureOut">
              <a:rPr lang="en-US"/>
              <a:pPr>
                <a:defRPr/>
              </a:pPr>
              <a:t>11/27/2015</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CABAD23-934D-4955-ABF1-9D6E4980B5D0}" type="slidenum">
              <a:rPr lang="en-US"/>
              <a:pPr>
                <a:defRPr/>
              </a:pPr>
              <a:t>‹#›</a:t>
            </a:fld>
            <a:endParaRPr lang="en-US"/>
          </a:p>
        </p:txBody>
      </p:sp>
    </p:spTree>
    <p:extLst>
      <p:ext uri="{BB962C8B-B14F-4D97-AF65-F5344CB8AC3E}">
        <p14:creationId xmlns:p14="http://schemas.microsoft.com/office/powerpoint/2010/main" val="272590063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9B9831A8-76EE-4CED-AE76-6960D3800D6A}" type="datetimeFigureOut">
              <a:rPr lang="en-US"/>
              <a:pPr>
                <a:defRPr/>
              </a:pPr>
              <a:t>11/27/2015</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A5DDA8D-3BF7-48A6-AE76-B2C3BCE8B6A0}" type="slidenum">
              <a:rPr lang="en-US"/>
              <a:pPr>
                <a:defRPr/>
              </a:pPr>
              <a:t>‹#›</a:t>
            </a:fld>
            <a:endParaRPr lang="en-US"/>
          </a:p>
        </p:txBody>
      </p:sp>
    </p:spTree>
    <p:extLst>
      <p:ext uri="{BB962C8B-B14F-4D97-AF65-F5344CB8AC3E}">
        <p14:creationId xmlns:p14="http://schemas.microsoft.com/office/powerpoint/2010/main" val="19525150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5"/>
          <p:cNvSpPr>
            <a:spLocks noGrp="1"/>
          </p:cNvSpPr>
          <p:nvPr>
            <p:ph type="sldNum" sz="quarter" idx="10"/>
          </p:nvPr>
        </p:nvSpPr>
        <p:spPr/>
        <p:txBody>
          <a:bodyPr/>
          <a:lstStyle>
            <a:lvl1pPr>
              <a:defRPr/>
            </a:lvl1pPr>
          </a:lstStyle>
          <a:p>
            <a:pPr>
              <a:defRPr/>
            </a:pPr>
            <a:fld id="{BFFA69B3-A8D0-409C-9AE6-1D9462AA3FEE}" type="slidenum">
              <a:rPr lang="en-GB"/>
              <a:pPr>
                <a:defRPr/>
              </a:pPr>
              <a:t>‹#›</a:t>
            </a:fld>
            <a:endParaRPr lang="en-GB" dirty="0"/>
          </a:p>
        </p:txBody>
      </p:sp>
    </p:spTree>
    <p:extLst>
      <p:ext uri="{BB962C8B-B14F-4D97-AF65-F5344CB8AC3E}">
        <p14:creationId xmlns:p14="http://schemas.microsoft.com/office/powerpoint/2010/main" val="23069771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5"/>
          <p:cNvSpPr>
            <a:spLocks noGrp="1"/>
          </p:cNvSpPr>
          <p:nvPr>
            <p:ph type="sldNum" sz="quarter" idx="10"/>
          </p:nvPr>
        </p:nvSpPr>
        <p:spPr/>
        <p:txBody>
          <a:bodyPr/>
          <a:lstStyle>
            <a:lvl1pPr>
              <a:defRPr/>
            </a:lvl1pPr>
          </a:lstStyle>
          <a:p>
            <a:pPr>
              <a:defRPr/>
            </a:pPr>
            <a:fld id="{6185DEE4-C8EF-4DAE-B1BC-5B8EBA16B497}" type="slidenum">
              <a:rPr lang="en-GB"/>
              <a:pPr>
                <a:defRPr/>
              </a:pPr>
              <a:t>‹#›</a:t>
            </a:fld>
            <a:endParaRPr lang="en-GB" dirty="0"/>
          </a:p>
        </p:txBody>
      </p:sp>
    </p:spTree>
    <p:extLst>
      <p:ext uri="{BB962C8B-B14F-4D97-AF65-F5344CB8AC3E}">
        <p14:creationId xmlns:p14="http://schemas.microsoft.com/office/powerpoint/2010/main" val="28933007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5"/>
          <p:cNvSpPr>
            <a:spLocks noGrp="1"/>
          </p:cNvSpPr>
          <p:nvPr>
            <p:ph type="sldNum" sz="quarter" idx="10"/>
          </p:nvPr>
        </p:nvSpPr>
        <p:spPr/>
        <p:txBody>
          <a:bodyPr/>
          <a:lstStyle>
            <a:lvl1pPr>
              <a:defRPr/>
            </a:lvl1pPr>
          </a:lstStyle>
          <a:p>
            <a:pPr>
              <a:defRPr/>
            </a:pPr>
            <a:fld id="{3CF5FF3C-0BAB-436B-B147-DB704AEEABF3}" type="slidenum">
              <a:rPr lang="en-GB"/>
              <a:pPr>
                <a:defRPr/>
              </a:pPr>
              <a:t>‹#›</a:t>
            </a:fld>
            <a:endParaRPr lang="en-GB" dirty="0"/>
          </a:p>
        </p:txBody>
      </p:sp>
    </p:spTree>
    <p:extLst>
      <p:ext uri="{BB962C8B-B14F-4D97-AF65-F5344CB8AC3E}">
        <p14:creationId xmlns:p14="http://schemas.microsoft.com/office/powerpoint/2010/main" val="13468375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400F1022-DA20-47C2-BD03-5B57638114D5}" type="slidenum">
              <a:rPr lang="en-GB"/>
              <a:pPr>
                <a:defRPr/>
              </a:pPr>
              <a:t>‹#›</a:t>
            </a:fld>
            <a:endParaRPr lang="en-GB" dirty="0"/>
          </a:p>
        </p:txBody>
      </p:sp>
    </p:spTree>
    <p:extLst>
      <p:ext uri="{BB962C8B-B14F-4D97-AF65-F5344CB8AC3E}">
        <p14:creationId xmlns:p14="http://schemas.microsoft.com/office/powerpoint/2010/main" val="20099565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p:txBody>
          <a:bodyPr/>
          <a:lstStyle>
            <a:lvl1pPr>
              <a:defRPr/>
            </a:lvl1pPr>
          </a:lstStyle>
          <a:p>
            <a:pPr>
              <a:defRPr/>
            </a:pPr>
            <a:fld id="{B81650E4-54FA-49A7-AF3F-8627E6E8A5CE}" type="slidenum">
              <a:rPr lang="en-GB"/>
              <a:pPr>
                <a:defRPr/>
              </a:pPr>
              <a:t>‹#›</a:t>
            </a:fld>
            <a:endParaRPr lang="en-GB" dirty="0"/>
          </a:p>
        </p:txBody>
      </p:sp>
    </p:spTree>
    <p:extLst>
      <p:ext uri="{BB962C8B-B14F-4D97-AF65-F5344CB8AC3E}">
        <p14:creationId xmlns:p14="http://schemas.microsoft.com/office/powerpoint/2010/main" val="37568478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5"/>
          <p:cNvSpPr>
            <a:spLocks noGrp="1"/>
          </p:cNvSpPr>
          <p:nvPr>
            <p:ph type="sldNum" sz="quarter" idx="10"/>
          </p:nvPr>
        </p:nvSpPr>
        <p:spPr/>
        <p:txBody>
          <a:bodyPr/>
          <a:lstStyle>
            <a:lvl1pPr>
              <a:defRPr/>
            </a:lvl1pPr>
          </a:lstStyle>
          <a:p>
            <a:pPr>
              <a:defRPr/>
            </a:pPr>
            <a:fld id="{8F0C3EB1-ADA1-4172-A3EB-752C5E2AF4F3}" type="slidenum">
              <a:rPr lang="en-GB"/>
              <a:pPr>
                <a:defRPr/>
              </a:pPr>
              <a:t>‹#›</a:t>
            </a:fld>
            <a:endParaRPr lang="en-GB" dirty="0"/>
          </a:p>
        </p:txBody>
      </p:sp>
    </p:spTree>
    <p:extLst>
      <p:ext uri="{BB962C8B-B14F-4D97-AF65-F5344CB8AC3E}">
        <p14:creationId xmlns:p14="http://schemas.microsoft.com/office/powerpoint/2010/main" val="10818097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5"/>
          <p:cNvSpPr>
            <a:spLocks noGrp="1"/>
          </p:cNvSpPr>
          <p:nvPr>
            <p:ph type="sldNum" sz="quarter" idx="10"/>
          </p:nvPr>
        </p:nvSpPr>
        <p:spPr/>
        <p:txBody>
          <a:bodyPr/>
          <a:lstStyle>
            <a:lvl1pPr>
              <a:defRPr/>
            </a:lvl1pPr>
          </a:lstStyle>
          <a:p>
            <a:pPr>
              <a:defRPr/>
            </a:pPr>
            <a:fld id="{D493730E-EE2F-410B-AA42-3EC4AF123A23}" type="slidenum">
              <a:rPr lang="en-GB"/>
              <a:pPr>
                <a:defRPr/>
              </a:pPr>
              <a:t>‹#›</a:t>
            </a:fld>
            <a:endParaRPr lang="en-GB" dirty="0"/>
          </a:p>
        </p:txBody>
      </p:sp>
    </p:spTree>
    <p:extLst>
      <p:ext uri="{BB962C8B-B14F-4D97-AF65-F5344CB8AC3E}">
        <p14:creationId xmlns:p14="http://schemas.microsoft.com/office/powerpoint/2010/main" val="36406517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438150" y="6456363"/>
            <a:ext cx="46418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457200" y="274638"/>
            <a:ext cx="683418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de-DE" smtClean="0"/>
              <a:t>Click to edit Master title style</a:t>
            </a:r>
          </a:p>
        </p:txBody>
      </p:sp>
      <p:sp>
        <p:nvSpPr>
          <p:cNvPr id="1029"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de-DE" smtClean="0"/>
              <a:t> Click to edit Master text styles</a:t>
            </a:r>
          </a:p>
          <a:p>
            <a:pPr lvl="1"/>
            <a:r>
              <a:rPr lang="en-US" altLang="de-DE" smtClean="0"/>
              <a:t>Second level</a:t>
            </a:r>
          </a:p>
          <a:p>
            <a:pPr lvl="2"/>
            <a:r>
              <a:rPr lang="en-US" altLang="de-DE" smtClean="0"/>
              <a:t>Third level</a:t>
            </a:r>
          </a:p>
          <a:p>
            <a:pPr lvl="3"/>
            <a:r>
              <a:rPr lang="en-US" altLang="de-DE" smtClean="0"/>
              <a:t>Fourth level</a:t>
            </a:r>
          </a:p>
          <a:p>
            <a:pPr lvl="4"/>
            <a:r>
              <a:rPr lang="en-US" altLang="de-DE" smtClean="0"/>
              <a:t>Fifth level</a:t>
            </a:r>
          </a:p>
        </p:txBody>
      </p:sp>
      <p:pic>
        <p:nvPicPr>
          <p:cNvPr id="1030" name="Picture 6" descr="3GPP_TM_RD.jpg"/>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Number Placeholder 5"/>
          <p:cNvSpPr>
            <a:spLocks noGrp="1"/>
          </p:cNvSpPr>
          <p:nvPr>
            <p:ph type="sldNum" sz="quarter" idx="4"/>
          </p:nvPr>
        </p:nvSpPr>
        <p:spPr>
          <a:xfrm>
            <a:off x="8558213" y="6483350"/>
            <a:ext cx="395287" cy="222250"/>
          </a:xfrm>
          <a:prstGeom prst="rect">
            <a:avLst/>
          </a:prstGeom>
        </p:spPr>
        <p:txBody>
          <a:bodyPr/>
          <a:lstStyle>
            <a:lvl1pPr eaLnBrk="1" hangingPunct="1">
              <a:defRPr sz="1100">
                <a:solidFill>
                  <a:schemeClr val="bg1"/>
                </a:solidFill>
                <a:latin typeface="Arial" charset="0"/>
              </a:defRPr>
            </a:lvl1pPr>
          </a:lstStyle>
          <a:p>
            <a:pPr>
              <a:defRPr/>
            </a:pPr>
            <a:fld id="{2B1655FF-5E33-46F1-BB88-97A14AAD3328}" type="slidenum">
              <a:rPr lang="en-GB"/>
              <a:pPr>
                <a:defRPr/>
              </a:pPr>
              <a:t>‹#›</a:t>
            </a:fld>
            <a:endParaRPr lang="en-GB" dirty="0"/>
          </a:p>
        </p:txBody>
      </p:sp>
      <p:sp>
        <p:nvSpPr>
          <p:cNvPr id="1032" name="Rectangle 6"/>
          <p:cNvSpPr>
            <a:spLocks noChangeArrowheads="1"/>
          </p:cNvSpPr>
          <p:nvPr/>
        </p:nvSpPr>
        <p:spPr bwMode="auto">
          <a:xfrm>
            <a:off x="427038" y="6437313"/>
            <a:ext cx="45767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defRPr/>
            </a:pPr>
            <a:r>
              <a:rPr lang="en-US" altLang="de-DE" smtClean="0">
                <a:solidFill>
                  <a:schemeClr val="bg1"/>
                </a:solidFill>
              </a:rPr>
              <a:t>© 3GPP 2009     Mobile World Congress, Barcelona, 19</a:t>
            </a:r>
            <a:r>
              <a:rPr lang="en-US" altLang="de-DE" baseline="30000" smtClean="0">
                <a:solidFill>
                  <a:schemeClr val="bg1"/>
                </a:solidFill>
              </a:rPr>
              <a:t>th</a:t>
            </a:r>
            <a:r>
              <a:rPr lang="en-US" altLang="de-DE" smtClean="0">
                <a:solidFill>
                  <a:schemeClr val="bg1"/>
                </a:solidFill>
              </a:rPr>
              <a:t> February 2009</a:t>
            </a:r>
          </a:p>
        </p:txBody>
      </p:sp>
      <p:pic>
        <p:nvPicPr>
          <p:cNvPr id="1033" name="Picture 7" descr="green2.jp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4" name="Picture 8" descr="green.jpg"/>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438150" y="6456363"/>
            <a:ext cx="46418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5" name="Picture 6" descr="3GPP_TM_RD.jpg"/>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436563" y="6470650"/>
            <a:ext cx="45767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de-DE" dirty="0">
                <a:solidFill>
                  <a:schemeClr val="bg1"/>
                </a:solidFill>
              </a:rPr>
              <a:t>© 3GPP </a:t>
            </a:r>
            <a:r>
              <a:rPr lang="en-US" altLang="de-DE" dirty="0" smtClean="0">
                <a:solidFill>
                  <a:schemeClr val="bg1"/>
                </a:solidFill>
              </a:rPr>
              <a:t>2015     </a:t>
            </a:r>
            <a:r>
              <a:rPr lang="en-US" altLang="de-DE" dirty="0">
                <a:solidFill>
                  <a:schemeClr val="bg1"/>
                </a:solidFill>
              </a:rPr>
              <a:t>CT WG</a:t>
            </a:r>
            <a:r>
              <a:rPr lang="de-DE" altLang="de-DE" dirty="0">
                <a:solidFill>
                  <a:schemeClr val="bg1"/>
                </a:solidFill>
              </a:rPr>
              <a:t>4</a:t>
            </a:r>
            <a:r>
              <a:rPr lang="en-US" altLang="de-DE" dirty="0">
                <a:solidFill>
                  <a:schemeClr val="bg1"/>
                </a:solidFill>
              </a:rPr>
              <a:t> </a:t>
            </a:r>
            <a:r>
              <a:rPr lang="de-DE" altLang="de-DE" dirty="0">
                <a:solidFill>
                  <a:schemeClr val="bg1"/>
                </a:solidFill>
              </a:rPr>
              <a:t>S</a:t>
            </a:r>
            <a:r>
              <a:rPr lang="en-US" altLang="de-DE" dirty="0" err="1">
                <a:solidFill>
                  <a:schemeClr val="bg1"/>
                </a:solidFill>
              </a:rPr>
              <a:t>tatus</a:t>
            </a:r>
            <a:r>
              <a:rPr lang="en-US" altLang="de-DE" dirty="0">
                <a:solidFill>
                  <a:schemeClr val="bg1"/>
                </a:solidFill>
              </a:rPr>
              <a:t> </a:t>
            </a:r>
            <a:r>
              <a:rPr lang="de-DE" altLang="de-DE" dirty="0">
                <a:solidFill>
                  <a:schemeClr val="bg1"/>
                </a:solidFill>
              </a:rPr>
              <a:t>R</a:t>
            </a:r>
            <a:r>
              <a:rPr lang="en-US" altLang="de-DE" dirty="0" err="1">
                <a:solidFill>
                  <a:schemeClr val="bg1"/>
                </a:solidFill>
              </a:rPr>
              <a:t>eport</a:t>
            </a:r>
            <a:r>
              <a:rPr lang="en-US" altLang="de-DE" dirty="0">
                <a:solidFill>
                  <a:schemeClr val="bg1"/>
                </a:solidFill>
              </a:rPr>
              <a:t> to TSG CT </a:t>
            </a:r>
            <a:r>
              <a:rPr lang="en-US" altLang="de-DE" dirty="0" smtClean="0">
                <a:solidFill>
                  <a:schemeClr val="bg1"/>
                </a:solidFill>
              </a:rPr>
              <a:t>#70, December 201</a:t>
            </a:r>
            <a:r>
              <a:rPr lang="de-DE" altLang="de-DE" dirty="0" smtClean="0">
                <a:solidFill>
                  <a:schemeClr val="bg1"/>
                </a:solidFill>
              </a:rPr>
              <a:t>5</a:t>
            </a:r>
            <a:endParaRPr lang="en-US" altLang="de-DE" dirty="0">
              <a:solidFill>
                <a:schemeClr val="bg1"/>
              </a:solidFill>
            </a:endParaRPr>
          </a:p>
        </p:txBody>
      </p:sp>
      <p:sp>
        <p:nvSpPr>
          <p:cNvPr id="56334" name="Slide Number Placeholder 4"/>
          <p:cNvSpPr txBox="1">
            <a:spLocks noGrp="1"/>
          </p:cNvSpPr>
          <p:nvPr/>
        </p:nvSpPr>
        <p:spPr bwMode="auto">
          <a:xfrm>
            <a:off x="8574088" y="6464300"/>
            <a:ext cx="395287"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defRPr/>
            </a:pPr>
            <a:fld id="{2894AF1F-90D0-4887-9D09-6F8742B3338B}" type="slidenum">
              <a:rPr lang="en-US" sz="1100" smtClean="0">
                <a:solidFill>
                  <a:schemeClr val="bg1"/>
                </a:solidFill>
              </a:rPr>
              <a:pPr eaLnBrk="1" hangingPunct="1">
                <a:defRPr/>
              </a:pPr>
              <a:t>‹#›</a:t>
            </a:fld>
            <a:endParaRPr lang="en-US" sz="1100" dirty="0" smtClean="0">
              <a:solidFill>
                <a:schemeClr val="bg1"/>
              </a:solidFill>
            </a:endParaRPr>
          </a:p>
        </p:txBody>
      </p:sp>
      <p:sp>
        <p:nvSpPr>
          <p:cNvPr id="2" name="Footer Placeholder 1"/>
          <p:cNvSpPr>
            <a:spLocks noGrp="1"/>
          </p:cNvSpPr>
          <p:nvPr>
            <p:ph type="ftr" sz="quarter" idx="3"/>
          </p:nvPr>
        </p:nvSpPr>
        <p:spPr>
          <a:xfrm>
            <a:off x="5233988" y="6392863"/>
            <a:ext cx="2895600" cy="365125"/>
          </a:xfrm>
          <a:prstGeom prst="rect">
            <a:avLst/>
          </a:prstGeom>
        </p:spPr>
        <p:txBody>
          <a:bodyPr vert="horz" lIns="91440" tIns="45720" rIns="91440" bIns="45720" rtlCol="0" anchor="ctr"/>
          <a:lstStyle>
            <a:lvl1pPr algn="ctr">
              <a:defRPr sz="1200">
                <a:solidFill>
                  <a:schemeClr val="tx1">
                    <a:tint val="75000"/>
                  </a:schemeClr>
                </a:solidFill>
                <a:latin typeface="Arial" pitchFamily="34" charset="0"/>
              </a:defRPr>
            </a:lvl1pPr>
          </a:lstStyle>
          <a:p>
            <a:pPr>
              <a:defRPr/>
            </a:pPr>
            <a:endParaRPr lang="en-GB"/>
          </a:p>
        </p:txBody>
      </p:sp>
    </p:spTree>
  </p:cSld>
  <p:clrMap bg1="lt1" tx1="dk1" bg2="lt2" tx2="dk2" accent1="accent1" accent2="accent2" accent3="accent3" accent4="accent4" accent5="accent5" accent6="accent6" hlink="hlink" folHlink="folHlink"/>
  <p:sldLayoutIdLst>
    <p:sldLayoutId id="2147484372" r:id="rId1"/>
    <p:sldLayoutId id="2147484373" r:id="rId2"/>
    <p:sldLayoutId id="2147484374" r:id="rId3"/>
    <p:sldLayoutId id="2147484375" r:id="rId4"/>
    <p:sldLayoutId id="2147484376" r:id="rId5"/>
    <p:sldLayoutId id="2147484377" r:id="rId6"/>
    <p:sldLayoutId id="2147484378" r:id="rId7"/>
    <p:sldLayoutId id="2147484379" r:id="rId8"/>
    <p:sldLayoutId id="2147484380" r:id="rId9"/>
    <p:sldLayoutId id="2147484381" r:id="rId10"/>
    <p:sldLayoutId id="2147484382" r:id="rId11"/>
    <p:sldLayoutId id="2147484383" r:id="rId12"/>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1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de-DE" smtClean="0"/>
              <a:t>Click to edit Master title style</a:t>
            </a:r>
          </a:p>
        </p:txBody>
      </p:sp>
      <p:sp>
        <p:nvSpPr>
          <p:cNvPr id="2051"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de-DE" smtClean="0"/>
              <a:t>Click to edit Master text styles</a:t>
            </a:r>
          </a:p>
          <a:p>
            <a:pPr lvl="1"/>
            <a:r>
              <a:rPr lang="en-US" altLang="de-DE" smtClean="0"/>
              <a:t>Second level</a:t>
            </a:r>
          </a:p>
          <a:p>
            <a:pPr lvl="2"/>
            <a:r>
              <a:rPr lang="en-US" altLang="de-DE" smtClean="0"/>
              <a:t>Third level</a:t>
            </a:r>
          </a:p>
          <a:p>
            <a:pPr lvl="3"/>
            <a:r>
              <a:rPr lang="en-US" altLang="de-DE" smtClean="0"/>
              <a:t>Fourth level</a:t>
            </a:r>
          </a:p>
          <a:p>
            <a:pPr lvl="4"/>
            <a:r>
              <a:rPr lang="en-US" altLang="de-DE" smtClean="0"/>
              <a:t>Fifth level</a:t>
            </a:r>
          </a:p>
        </p:txBody>
      </p:sp>
      <p:sp>
        <p:nvSpPr>
          <p:cNvPr id="58372"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atin typeface="Arial" pitchFamily="34" charset="0"/>
              </a:defRPr>
            </a:lvl1pPr>
          </a:lstStyle>
          <a:p>
            <a:pPr>
              <a:defRPr/>
            </a:pPr>
            <a:fld id="{BED503C2-C1D5-44E3-AF72-BD5251E94FD3}" type="datetimeFigureOut">
              <a:rPr lang="en-US"/>
              <a:pPr>
                <a:defRPr/>
              </a:pPr>
              <a:t>11/27/2015</a:t>
            </a:fld>
            <a:endParaRPr lang="en-US"/>
          </a:p>
        </p:txBody>
      </p:sp>
      <p:sp>
        <p:nvSpPr>
          <p:cNvPr id="58373"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atin typeface="Arial" pitchFamily="34" charset="0"/>
              </a:defRPr>
            </a:lvl1pPr>
          </a:lstStyle>
          <a:p>
            <a:pPr>
              <a:defRPr/>
            </a:pPr>
            <a:endParaRPr lang="en-US"/>
          </a:p>
        </p:txBody>
      </p:sp>
      <p:sp>
        <p:nvSpPr>
          <p:cNvPr id="58374"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atin typeface="Arial" pitchFamily="34" charset="0"/>
              </a:defRPr>
            </a:lvl1pPr>
          </a:lstStyle>
          <a:p>
            <a:pPr>
              <a:defRPr/>
            </a:pPr>
            <a:fld id="{D69F49B9-E1D1-4C95-9D5B-A8776C6FBF82}"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361" r:id="rId1"/>
    <p:sldLayoutId id="2147484362" r:id="rId2"/>
    <p:sldLayoutId id="2147484363" r:id="rId3"/>
    <p:sldLayoutId id="2147484364" r:id="rId4"/>
    <p:sldLayoutId id="2147484365" r:id="rId5"/>
    <p:sldLayoutId id="2147484366" r:id="rId6"/>
    <p:sldLayoutId id="2147484367" r:id="rId7"/>
    <p:sldLayoutId id="2147484368" r:id="rId8"/>
    <p:sldLayoutId id="2147484369" r:id="rId9"/>
    <p:sldLayoutId id="2147484370" r:id="rId10"/>
    <p:sldLayoutId id="2147484371"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fontAlgn="base">
        <a:spcBef>
          <a:spcPct val="0"/>
        </a:spcBef>
        <a:spcAft>
          <a:spcPct val="0"/>
        </a:spcAft>
        <a:defRPr sz="4400">
          <a:solidFill>
            <a:schemeClr val="tx2"/>
          </a:solidFill>
          <a:latin typeface="Arial" pitchFamily="34" charset="0"/>
        </a:defRPr>
      </a:lvl6pPr>
      <a:lvl7pPr marL="914400" algn="ctr" rtl="0" fontAlgn="base">
        <a:spcBef>
          <a:spcPct val="0"/>
        </a:spcBef>
        <a:spcAft>
          <a:spcPct val="0"/>
        </a:spcAft>
        <a:defRPr sz="4400">
          <a:solidFill>
            <a:schemeClr val="tx2"/>
          </a:solidFill>
          <a:latin typeface="Arial" pitchFamily="34" charset="0"/>
        </a:defRPr>
      </a:lvl7pPr>
      <a:lvl8pPr marL="1371600" algn="ctr" rtl="0" fontAlgn="base">
        <a:spcBef>
          <a:spcPct val="0"/>
        </a:spcBef>
        <a:spcAft>
          <a:spcPct val="0"/>
        </a:spcAft>
        <a:defRPr sz="4400">
          <a:solidFill>
            <a:schemeClr val="tx2"/>
          </a:solidFill>
          <a:latin typeface="Arial" pitchFamily="34" charset="0"/>
        </a:defRPr>
      </a:lvl8pPr>
      <a:lvl9pPr marL="1828800" algn="ctr" rtl="0" fontAlgn="base">
        <a:spcBef>
          <a:spcPct val="0"/>
        </a:spcBef>
        <a:spcAft>
          <a:spcPct val="0"/>
        </a:spcAft>
        <a:defRPr sz="4400">
          <a:solidFill>
            <a:schemeClr val="tx2"/>
          </a:solidFill>
          <a:latin typeface="Arial"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6" descr="3GPP_TM_RD.jpg"/>
          <p:cNvPicPr>
            <a:picLocks noChangeAspect="1"/>
          </p:cNvPicPr>
          <p:nvPr/>
        </p:nvPicPr>
        <p:blipFill>
          <a:blip r:embed="rId2">
            <a:clrChange>
              <a:clrFrom>
                <a:srgbClr val="FEFEFE"/>
              </a:clrFrom>
              <a:clrTo>
                <a:srgbClr val="FEFEFE">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627856" y="1524000"/>
            <a:ext cx="7620000" cy="443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Subtitle 6"/>
          <p:cNvSpPr>
            <a:spLocks/>
          </p:cNvSpPr>
          <p:nvPr/>
        </p:nvSpPr>
        <p:spPr bwMode="auto">
          <a:xfrm>
            <a:off x="1049338" y="3790950"/>
            <a:ext cx="7135812"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lnSpc>
                <a:spcPct val="90000"/>
              </a:lnSpc>
              <a:spcBef>
                <a:spcPct val="20000"/>
              </a:spcBef>
              <a:defRPr/>
            </a:pPr>
            <a:r>
              <a:rPr lang="en-GB" altLang="de-DE" sz="2400" dirty="0">
                <a:latin typeface="+mn-lt"/>
                <a:cs typeface="Arial" charset="0"/>
              </a:rPr>
              <a:t>TSG CT WG</a:t>
            </a:r>
            <a:r>
              <a:rPr lang="de-DE" altLang="de-DE" sz="2400" dirty="0">
                <a:latin typeface="+mn-lt"/>
                <a:cs typeface="Arial" charset="0"/>
              </a:rPr>
              <a:t>4</a:t>
            </a:r>
            <a:r>
              <a:rPr lang="en-GB" altLang="de-DE" sz="2400" dirty="0">
                <a:latin typeface="+mn-lt"/>
                <a:cs typeface="Arial" charset="0"/>
              </a:rPr>
              <a:t> Chairman</a:t>
            </a:r>
          </a:p>
          <a:p>
            <a:pPr algn="ctr" eaLnBrk="1" hangingPunct="1">
              <a:lnSpc>
                <a:spcPct val="90000"/>
              </a:lnSpc>
              <a:spcBef>
                <a:spcPct val="20000"/>
              </a:spcBef>
              <a:defRPr/>
            </a:pPr>
            <a:r>
              <a:rPr lang="de-DE" altLang="de-DE" sz="2400" dirty="0">
                <a:latin typeface="+mn-lt"/>
                <a:cs typeface="Arial" charset="0"/>
              </a:rPr>
              <a:t>Nigel Berry</a:t>
            </a:r>
            <a:r>
              <a:rPr lang="en-GB" altLang="de-DE" sz="2400" dirty="0">
                <a:latin typeface="+mn-lt"/>
                <a:cs typeface="Arial" charset="0"/>
              </a:rPr>
              <a:t> (</a:t>
            </a:r>
            <a:r>
              <a:rPr lang="de-DE" altLang="de-DE" sz="2400" dirty="0">
                <a:latin typeface="+mn-lt"/>
                <a:cs typeface="Arial" charset="0"/>
              </a:rPr>
              <a:t>Alcatel-Lucent</a:t>
            </a:r>
            <a:r>
              <a:rPr lang="en-GB" altLang="de-DE" sz="2400" dirty="0">
                <a:latin typeface="+mn-lt"/>
                <a:cs typeface="Arial" charset="0"/>
              </a:rPr>
              <a:t>)</a:t>
            </a:r>
          </a:p>
        </p:txBody>
      </p:sp>
      <p:sp>
        <p:nvSpPr>
          <p:cNvPr id="15365" name="Text Box 63"/>
          <p:cNvSpPr txBox="1">
            <a:spLocks noChangeArrowheads="1"/>
          </p:cNvSpPr>
          <p:nvPr/>
        </p:nvSpPr>
        <p:spPr bwMode="auto">
          <a:xfrm>
            <a:off x="1984375" y="2011363"/>
            <a:ext cx="4906963"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a:defRPr/>
            </a:pPr>
            <a:r>
              <a:rPr lang="fi-FI" altLang="de-DE" sz="4000" dirty="0" smtClean="0">
                <a:solidFill>
                  <a:srgbClr val="FF3300"/>
                </a:solidFill>
                <a:latin typeface="+mj-lt"/>
                <a:cs typeface="Arial" charset="0"/>
              </a:rPr>
              <a:t>CT WG</a:t>
            </a:r>
            <a:r>
              <a:rPr lang="de-DE" altLang="de-DE" sz="4000" dirty="0" smtClean="0">
                <a:solidFill>
                  <a:srgbClr val="FF3300"/>
                </a:solidFill>
                <a:latin typeface="+mj-lt"/>
                <a:cs typeface="Arial" charset="0"/>
              </a:rPr>
              <a:t>4</a:t>
            </a:r>
            <a:r>
              <a:rPr lang="fi-FI" altLang="de-DE" sz="4000" dirty="0" smtClean="0">
                <a:solidFill>
                  <a:srgbClr val="FF3300"/>
                </a:solidFill>
                <a:latin typeface="+mj-lt"/>
                <a:cs typeface="Arial" charset="0"/>
              </a:rPr>
              <a:t> </a:t>
            </a:r>
            <a:r>
              <a:rPr lang="de-DE" altLang="de-DE" sz="4000" dirty="0" smtClean="0">
                <a:solidFill>
                  <a:srgbClr val="FF3300"/>
                </a:solidFill>
                <a:latin typeface="+mj-lt"/>
                <a:cs typeface="Arial" charset="0"/>
              </a:rPr>
              <a:t>S</a:t>
            </a:r>
            <a:r>
              <a:rPr lang="fi-FI" altLang="de-DE" sz="4000" dirty="0" smtClean="0">
                <a:solidFill>
                  <a:srgbClr val="FF3300"/>
                </a:solidFill>
                <a:latin typeface="+mj-lt"/>
                <a:cs typeface="Arial" charset="0"/>
              </a:rPr>
              <a:t>tatus </a:t>
            </a:r>
            <a:r>
              <a:rPr lang="de-DE" altLang="de-DE" sz="4000" dirty="0" smtClean="0">
                <a:solidFill>
                  <a:srgbClr val="FF3300"/>
                </a:solidFill>
                <a:latin typeface="+mj-lt"/>
                <a:cs typeface="Arial" charset="0"/>
              </a:rPr>
              <a:t>R</a:t>
            </a:r>
            <a:r>
              <a:rPr lang="fi-FI" altLang="de-DE" sz="4000" dirty="0" smtClean="0">
                <a:solidFill>
                  <a:srgbClr val="FF3300"/>
                </a:solidFill>
                <a:latin typeface="+mj-lt"/>
                <a:cs typeface="Arial" charset="0"/>
              </a:rPr>
              <a:t>eport </a:t>
            </a:r>
            <a:br>
              <a:rPr lang="fi-FI" altLang="de-DE" sz="4000" dirty="0" smtClean="0">
                <a:solidFill>
                  <a:srgbClr val="FF3300"/>
                </a:solidFill>
                <a:latin typeface="+mj-lt"/>
                <a:cs typeface="Arial" charset="0"/>
              </a:rPr>
            </a:br>
            <a:r>
              <a:rPr lang="fi-FI" altLang="de-DE" sz="4000" dirty="0" smtClean="0">
                <a:solidFill>
                  <a:srgbClr val="FF3300"/>
                </a:solidFill>
                <a:latin typeface="+mj-lt"/>
                <a:cs typeface="Arial" charset="0"/>
              </a:rPr>
              <a:t>to TSG CT #70</a:t>
            </a:r>
            <a:endParaRPr lang="en-US" altLang="de-DE" sz="4000" dirty="0" smtClean="0">
              <a:solidFill>
                <a:srgbClr val="FF3300"/>
              </a:solidFill>
              <a:latin typeface="+mj-lt"/>
              <a:cs typeface="Arial" charset="0"/>
            </a:endParaRPr>
          </a:p>
        </p:txBody>
      </p:sp>
      <p:sp>
        <p:nvSpPr>
          <p:cNvPr id="15366" name="Text Box 11"/>
          <p:cNvSpPr txBox="1">
            <a:spLocks noChangeArrowheads="1"/>
          </p:cNvSpPr>
          <p:nvPr/>
        </p:nvSpPr>
        <p:spPr bwMode="auto">
          <a:xfrm>
            <a:off x="382588" y="185738"/>
            <a:ext cx="7092950" cy="6340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spcBef>
                <a:spcPct val="20000"/>
              </a:spcBef>
              <a:defRPr/>
            </a:pPr>
            <a:r>
              <a:rPr lang="en-GB" altLang="de-DE" sz="1600" dirty="0" smtClean="0">
                <a:latin typeface="+mj-lt"/>
              </a:rPr>
              <a:t>3GPP TSG CT Plenary Meeting #70			</a:t>
            </a:r>
            <a:r>
              <a:rPr lang="de-DE" altLang="de-DE" sz="1600" dirty="0" smtClean="0">
                <a:latin typeface="+mj-lt"/>
              </a:rPr>
              <a:t>CP-150610</a:t>
            </a:r>
            <a:endParaRPr lang="en-GB" altLang="de-DE" sz="1600" dirty="0">
              <a:latin typeface="+mj-lt"/>
            </a:endParaRPr>
          </a:p>
          <a:p>
            <a:pPr>
              <a:spcBef>
                <a:spcPct val="20000"/>
              </a:spcBef>
              <a:defRPr/>
            </a:pPr>
            <a:r>
              <a:rPr lang="de-DE" altLang="de-DE" sz="1600" dirty="0" smtClean="0">
                <a:latin typeface="+mj-lt"/>
              </a:rPr>
              <a:t>Sitges</a:t>
            </a:r>
            <a:r>
              <a:rPr lang="en-GB" altLang="de-DE" sz="1600" dirty="0" smtClean="0">
                <a:latin typeface="+mj-lt"/>
              </a:rPr>
              <a:t>, </a:t>
            </a:r>
            <a:r>
              <a:rPr lang="de-DE" altLang="de-DE" sz="1600" dirty="0" smtClean="0">
                <a:latin typeface="+mj-lt"/>
              </a:rPr>
              <a:t>Spain</a:t>
            </a:r>
            <a:r>
              <a:rPr lang="en-US" altLang="de-DE" sz="1600" dirty="0" smtClean="0">
                <a:latin typeface="+mj-lt"/>
              </a:rPr>
              <a:t>; 7</a:t>
            </a:r>
            <a:r>
              <a:rPr lang="en-GB" altLang="de-DE" sz="1600" dirty="0" smtClean="0">
                <a:latin typeface="+mj-lt"/>
              </a:rPr>
              <a:t> – </a:t>
            </a:r>
            <a:r>
              <a:rPr lang="de-DE" altLang="de-DE" sz="1600" dirty="0">
                <a:latin typeface="+mj-lt"/>
              </a:rPr>
              <a:t>8</a:t>
            </a:r>
            <a:r>
              <a:rPr lang="en-GB" altLang="de-DE" sz="1600" dirty="0" smtClean="0">
                <a:latin typeface="+mj-lt"/>
              </a:rPr>
              <a:t> </a:t>
            </a:r>
            <a:r>
              <a:rPr lang="de-DE" altLang="de-DE" sz="1600" dirty="0" smtClean="0">
                <a:latin typeface="+mj-lt"/>
              </a:rPr>
              <a:t>December</a:t>
            </a:r>
            <a:r>
              <a:rPr lang="en-GB" altLang="de-DE" sz="1600" dirty="0" smtClean="0">
                <a:latin typeface="+mj-lt"/>
              </a:rPr>
              <a:t> 201</a:t>
            </a:r>
            <a:r>
              <a:rPr lang="de-DE" altLang="de-DE" sz="1600" dirty="0">
                <a:latin typeface="+mj-lt"/>
              </a:rPr>
              <a:t>5</a:t>
            </a:r>
            <a:r>
              <a:rPr lang="de-DE" altLang="de-DE" sz="1600" dirty="0" smtClean="0">
                <a:latin typeface="+mj-lt"/>
              </a:rPr>
              <a:t>	</a:t>
            </a:r>
            <a:r>
              <a:rPr lang="fi-FI" altLang="de-DE" sz="1600" dirty="0" smtClean="0">
                <a:latin typeface="+mj-lt"/>
              </a:rPr>
              <a:t>	</a:t>
            </a:r>
            <a:r>
              <a:rPr lang="de-DE" altLang="de-DE" sz="1600" dirty="0"/>
              <a:t> </a:t>
            </a:r>
            <a:r>
              <a:rPr lang="de-DE" altLang="de-DE" sz="1400" i="1" dirty="0" smtClean="0"/>
              <a:t>Revision of CP-15</a:t>
            </a:r>
            <a:endParaRPr lang="en-US" altLang="de-DE" sz="1400" i="1" dirty="0" smtClean="0">
              <a:latin typeface="+mj-l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Exception Request Sheets for Rel-13</a:t>
            </a:r>
            <a:endParaRPr lang="en-GB" dirty="0"/>
          </a:p>
        </p:txBody>
      </p:sp>
      <p:sp>
        <p:nvSpPr>
          <p:cNvPr id="4" name="Slide Number Placeholder 3"/>
          <p:cNvSpPr>
            <a:spLocks noGrp="1"/>
          </p:cNvSpPr>
          <p:nvPr>
            <p:ph type="sldNum" sz="quarter" idx="10"/>
          </p:nvPr>
        </p:nvSpPr>
        <p:spPr/>
        <p:txBody>
          <a:bodyPr/>
          <a:lstStyle/>
          <a:p>
            <a:pPr>
              <a:defRPr/>
            </a:pPr>
            <a:fld id="{C288B456-F9B1-4AAF-9A09-31595617CBCF}" type="slidenum">
              <a:rPr lang="en-GB" smtClean="0"/>
              <a:pPr>
                <a:defRPr/>
              </a:pPr>
              <a:t>10</a:t>
            </a:fld>
            <a:endParaRPr lang="en-GB" dirty="0"/>
          </a:p>
        </p:txBody>
      </p:sp>
      <p:graphicFrame>
        <p:nvGraphicFramePr>
          <p:cNvPr id="5" name="Table 4"/>
          <p:cNvGraphicFramePr>
            <a:graphicFrameLocks noGrp="1"/>
          </p:cNvGraphicFramePr>
          <p:nvPr>
            <p:extLst>
              <p:ext uri="{D42A27DB-BD31-4B8C-83A1-F6EECF244321}">
                <p14:modId xmlns:p14="http://schemas.microsoft.com/office/powerpoint/2010/main" val="1668828515"/>
              </p:ext>
            </p:extLst>
          </p:nvPr>
        </p:nvGraphicFramePr>
        <p:xfrm>
          <a:off x="457200" y="1227338"/>
          <a:ext cx="8237539" cy="4386200"/>
        </p:xfrm>
        <a:graphic>
          <a:graphicData uri="http://schemas.openxmlformats.org/drawingml/2006/table">
            <a:tbl>
              <a:tblPr/>
              <a:tblGrid>
                <a:gridCol w="790575"/>
                <a:gridCol w="4375021"/>
                <a:gridCol w="1411196"/>
                <a:gridCol w="992934"/>
                <a:gridCol w="667813"/>
              </a:tblGrid>
              <a:tr h="167219">
                <a:tc>
                  <a:txBody>
                    <a:bodyPr/>
                    <a:lstStyle/>
                    <a:p>
                      <a:pPr>
                        <a:spcAft>
                          <a:spcPts val="0"/>
                        </a:spcAft>
                      </a:pPr>
                      <a:r>
                        <a:rPr lang="fr-FR" sz="1400" dirty="0" smtClean="0">
                          <a:latin typeface="Arial" pitchFamily="34" charset="0"/>
                          <a:ea typeface="Times New Roman"/>
                          <a:cs typeface="Arial" pitchFamily="34" charset="0"/>
                        </a:rPr>
                        <a:t>CP-15xxxx</a:t>
                      </a:r>
                      <a:endParaRPr lang="fr-FR" sz="1400" dirty="0">
                        <a:latin typeface="Arial" pitchFamily="34" charset="0"/>
                        <a:ea typeface="Times New Roman"/>
                        <a:cs typeface="Arial" pitchFamily="34" charset="0"/>
                      </a:endParaRPr>
                    </a:p>
                  </a:txBody>
                  <a:tcPr marL="68144" marR="681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spcAft>
                          <a:spcPts val="0"/>
                        </a:spcAft>
                      </a:pPr>
                      <a:r>
                        <a:rPr lang="en-GB" sz="1400" b="1" dirty="0">
                          <a:latin typeface="Arial" pitchFamily="34" charset="0"/>
                          <a:ea typeface="Times New Roman"/>
                          <a:cs typeface="Arial" pitchFamily="34" charset="0"/>
                        </a:rPr>
                        <a:t>Work Item</a:t>
                      </a:r>
                      <a:endParaRPr lang="fr-FR" sz="1400" dirty="0">
                        <a:latin typeface="Arial" pitchFamily="34" charset="0"/>
                        <a:ea typeface="Times New Roman"/>
                        <a:cs typeface="Arial" pitchFamily="34" charset="0"/>
                      </a:endParaRPr>
                    </a:p>
                  </a:txBody>
                  <a:tcPr marL="68144" marR="681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spcAft>
                          <a:spcPts val="0"/>
                        </a:spcAft>
                      </a:pPr>
                      <a:r>
                        <a:rPr lang="en-GB" sz="1400" b="1" dirty="0">
                          <a:latin typeface="Arial" pitchFamily="34" charset="0"/>
                          <a:ea typeface="Times New Roman"/>
                          <a:cs typeface="Arial" pitchFamily="34" charset="0"/>
                        </a:rPr>
                        <a:t>Rapporteur</a:t>
                      </a:r>
                      <a:endParaRPr lang="fr-FR" sz="1400" dirty="0">
                        <a:latin typeface="Arial" pitchFamily="34" charset="0"/>
                        <a:ea typeface="Times New Roman"/>
                        <a:cs typeface="Arial" pitchFamily="34" charset="0"/>
                      </a:endParaRPr>
                    </a:p>
                  </a:txBody>
                  <a:tcPr marL="68144" marR="681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spcAft>
                          <a:spcPts val="0"/>
                        </a:spcAft>
                      </a:pPr>
                      <a:r>
                        <a:rPr lang="en-GB" sz="1400" b="1" dirty="0">
                          <a:latin typeface="Arial" pitchFamily="34" charset="0"/>
                          <a:ea typeface="Times New Roman"/>
                          <a:cs typeface="Arial" pitchFamily="34" charset="0"/>
                        </a:rPr>
                        <a:t>Leading CT WG</a:t>
                      </a:r>
                      <a:endParaRPr lang="fr-FR" sz="1400" dirty="0">
                        <a:latin typeface="Arial" pitchFamily="34" charset="0"/>
                        <a:ea typeface="Times New Roman"/>
                        <a:cs typeface="Arial" pitchFamily="34" charset="0"/>
                      </a:endParaRPr>
                    </a:p>
                  </a:txBody>
                  <a:tcPr marL="68144" marR="681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spcAft>
                          <a:spcPts val="0"/>
                        </a:spcAft>
                      </a:pPr>
                      <a:r>
                        <a:rPr lang="en-GB" sz="1400" b="1" dirty="0">
                          <a:latin typeface="Arial" pitchFamily="34" charset="0"/>
                          <a:ea typeface="Times New Roman"/>
                          <a:cs typeface="Arial" pitchFamily="34" charset="0"/>
                        </a:rPr>
                        <a:t>Progress</a:t>
                      </a:r>
                      <a:endParaRPr lang="fr-FR" sz="1400" dirty="0">
                        <a:latin typeface="Arial" pitchFamily="34" charset="0"/>
                        <a:ea typeface="Times New Roman"/>
                        <a:cs typeface="Arial" pitchFamily="34" charset="0"/>
                      </a:endParaRPr>
                    </a:p>
                  </a:txBody>
                  <a:tcPr marL="68144" marR="681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r>
              <a:tr h="332360">
                <a:tc>
                  <a:txBody>
                    <a:bodyPr/>
                    <a:lstStyle/>
                    <a:p>
                      <a:pPr>
                        <a:spcAft>
                          <a:spcPts val="0"/>
                        </a:spcAft>
                      </a:pPr>
                      <a:r>
                        <a:rPr lang="fr-FR" sz="1400" dirty="0" smtClean="0">
                          <a:latin typeface="Arial" pitchFamily="34" charset="0"/>
                          <a:ea typeface="Times New Roman"/>
                          <a:cs typeface="Arial" pitchFamily="34" charset="0"/>
                        </a:rPr>
                        <a:t>0618</a:t>
                      </a:r>
                      <a:endParaRPr lang="fr-FR" sz="1400" dirty="0">
                        <a:latin typeface="Arial" pitchFamily="34" charset="0"/>
                        <a:ea typeface="Times New Roman"/>
                        <a:cs typeface="Arial" pitchFamily="34" charset="0"/>
                      </a:endParaRPr>
                    </a:p>
                  </a:txBody>
                  <a:tcPr marL="68144" marR="681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400" dirty="0">
                          <a:latin typeface="Arial" pitchFamily="34" charset="0"/>
                          <a:ea typeface="Times New Roman"/>
                          <a:cs typeface="Arial" pitchFamily="34" charset="0"/>
                        </a:rPr>
                        <a:t>CT aspects of EVS in 3G Circuit-Switched Networks</a:t>
                      </a:r>
                      <a:endParaRPr lang="fr-FR" sz="1400" dirty="0">
                        <a:latin typeface="Arial" pitchFamily="34" charset="0"/>
                        <a:ea typeface="Times New Roman"/>
                        <a:cs typeface="Arial" pitchFamily="34" charset="0"/>
                      </a:endParaRPr>
                    </a:p>
                  </a:txBody>
                  <a:tcPr marL="68144" marR="681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400">
                          <a:latin typeface="Arial" pitchFamily="34" charset="0"/>
                          <a:ea typeface="Times New Roman"/>
                          <a:cs typeface="Arial" pitchFamily="34" charset="0"/>
                        </a:rPr>
                        <a:t>Qualcomm</a:t>
                      </a:r>
                      <a:endParaRPr lang="fr-FR" sz="1400">
                        <a:latin typeface="Arial" pitchFamily="34" charset="0"/>
                        <a:ea typeface="Times New Roman"/>
                        <a:cs typeface="Arial" pitchFamily="34" charset="0"/>
                      </a:endParaRPr>
                    </a:p>
                  </a:txBody>
                  <a:tcPr marL="68144" marR="681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GB" sz="1400">
                          <a:latin typeface="Arial" pitchFamily="34" charset="0"/>
                          <a:ea typeface="Times New Roman"/>
                          <a:cs typeface="Arial" pitchFamily="34" charset="0"/>
                        </a:rPr>
                        <a:t>CT4</a:t>
                      </a:r>
                      <a:endParaRPr lang="fr-FR" sz="1400">
                        <a:latin typeface="Arial" pitchFamily="34" charset="0"/>
                        <a:ea typeface="Times New Roman"/>
                        <a:cs typeface="Arial" pitchFamily="34" charset="0"/>
                      </a:endParaRPr>
                    </a:p>
                  </a:txBody>
                  <a:tcPr marL="68144" marR="681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GB" sz="1400">
                          <a:latin typeface="Arial" pitchFamily="34" charset="0"/>
                          <a:ea typeface="Times New Roman"/>
                          <a:cs typeface="Arial" pitchFamily="34" charset="0"/>
                        </a:rPr>
                        <a:t>95%</a:t>
                      </a:r>
                      <a:endParaRPr lang="fr-FR" sz="1400">
                        <a:latin typeface="Arial" pitchFamily="34" charset="0"/>
                        <a:ea typeface="Times New Roman"/>
                        <a:cs typeface="Arial" pitchFamily="34" charset="0"/>
                      </a:endParaRPr>
                    </a:p>
                  </a:txBody>
                  <a:tcPr marL="68144" marR="681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2791">
                <a:tc>
                  <a:txBody>
                    <a:bodyPr/>
                    <a:lstStyle/>
                    <a:p>
                      <a:pPr>
                        <a:spcAft>
                          <a:spcPts val="0"/>
                        </a:spcAft>
                      </a:pPr>
                      <a:r>
                        <a:rPr lang="fr-FR" sz="1400" dirty="0" smtClean="0">
                          <a:latin typeface="Arial" pitchFamily="34" charset="0"/>
                          <a:ea typeface="Times New Roman"/>
                          <a:cs typeface="Arial" pitchFamily="34" charset="0"/>
                        </a:rPr>
                        <a:t>0619</a:t>
                      </a:r>
                      <a:endParaRPr lang="fr-FR" sz="1400" dirty="0">
                        <a:latin typeface="Arial" pitchFamily="34" charset="0"/>
                        <a:ea typeface="Times New Roman"/>
                        <a:cs typeface="Arial" pitchFamily="34" charset="0"/>
                      </a:endParaRPr>
                    </a:p>
                  </a:txBody>
                  <a:tcPr marL="68144" marR="681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400" dirty="0">
                          <a:latin typeface="Arial" pitchFamily="34" charset="0"/>
                          <a:ea typeface="Times New Roman"/>
                          <a:cs typeface="Arial" pitchFamily="34" charset="0"/>
                        </a:rPr>
                        <a:t>Monitoring Enhancements CT aspects</a:t>
                      </a:r>
                      <a:endParaRPr lang="fr-FR" sz="1400" dirty="0">
                        <a:latin typeface="Arial" pitchFamily="34" charset="0"/>
                        <a:ea typeface="Times New Roman"/>
                        <a:cs typeface="Arial" pitchFamily="34" charset="0"/>
                      </a:endParaRPr>
                    </a:p>
                  </a:txBody>
                  <a:tcPr marL="68144" marR="681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400">
                          <a:latin typeface="Arial" pitchFamily="34" charset="0"/>
                          <a:ea typeface="Times New Roman"/>
                          <a:cs typeface="Arial" pitchFamily="34" charset="0"/>
                        </a:rPr>
                        <a:t>Huawei</a:t>
                      </a:r>
                      <a:endParaRPr lang="fr-FR" sz="1400">
                        <a:latin typeface="Arial" pitchFamily="34" charset="0"/>
                        <a:ea typeface="Times New Roman"/>
                        <a:cs typeface="Arial" pitchFamily="34" charset="0"/>
                      </a:endParaRPr>
                    </a:p>
                  </a:txBody>
                  <a:tcPr marL="68144" marR="681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GB" sz="1400">
                          <a:latin typeface="Arial" pitchFamily="34" charset="0"/>
                          <a:ea typeface="Times New Roman"/>
                          <a:cs typeface="Arial" pitchFamily="34" charset="0"/>
                        </a:rPr>
                        <a:t>CT4</a:t>
                      </a:r>
                      <a:endParaRPr lang="fr-FR" sz="1400">
                        <a:latin typeface="Arial" pitchFamily="34" charset="0"/>
                        <a:ea typeface="Times New Roman"/>
                        <a:cs typeface="Arial" pitchFamily="34" charset="0"/>
                      </a:endParaRPr>
                    </a:p>
                  </a:txBody>
                  <a:tcPr marL="68144" marR="681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GB" sz="1400">
                          <a:latin typeface="Arial" pitchFamily="34" charset="0"/>
                          <a:ea typeface="Times New Roman"/>
                          <a:cs typeface="Arial" pitchFamily="34" charset="0"/>
                        </a:rPr>
                        <a:t>85%</a:t>
                      </a:r>
                      <a:endParaRPr lang="fr-FR" sz="1400">
                        <a:latin typeface="Arial" pitchFamily="34" charset="0"/>
                        <a:ea typeface="Times New Roman"/>
                        <a:cs typeface="Arial" pitchFamily="34" charset="0"/>
                      </a:endParaRPr>
                    </a:p>
                  </a:txBody>
                  <a:tcPr marL="68144" marR="681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2791">
                <a:tc>
                  <a:txBody>
                    <a:bodyPr/>
                    <a:lstStyle/>
                    <a:p>
                      <a:pPr>
                        <a:spcAft>
                          <a:spcPts val="0"/>
                        </a:spcAft>
                      </a:pPr>
                      <a:r>
                        <a:rPr lang="fr-FR" sz="1400" dirty="0" smtClean="0">
                          <a:latin typeface="Arial" pitchFamily="34" charset="0"/>
                          <a:ea typeface="Times New Roman"/>
                          <a:cs typeface="Arial" pitchFamily="34" charset="0"/>
                        </a:rPr>
                        <a:t>0614</a:t>
                      </a:r>
                      <a:endParaRPr lang="fr-FR" sz="1400" dirty="0">
                        <a:latin typeface="Arial" pitchFamily="34" charset="0"/>
                        <a:ea typeface="Times New Roman"/>
                        <a:cs typeface="Arial" pitchFamily="34" charset="0"/>
                      </a:endParaRPr>
                    </a:p>
                  </a:txBody>
                  <a:tcPr marL="68144" marR="681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400" dirty="0">
                          <a:latin typeface="Arial" pitchFamily="34" charset="0"/>
                          <a:ea typeface="Times New Roman"/>
                          <a:cs typeface="Arial" pitchFamily="34" charset="0"/>
                        </a:rPr>
                        <a:t>SDP Capability Negotiation for IMS Media Plane</a:t>
                      </a:r>
                      <a:endParaRPr lang="fr-FR" sz="1400" dirty="0">
                        <a:latin typeface="Arial" pitchFamily="34" charset="0"/>
                        <a:ea typeface="Times New Roman"/>
                        <a:cs typeface="Arial" pitchFamily="34" charset="0"/>
                      </a:endParaRPr>
                    </a:p>
                  </a:txBody>
                  <a:tcPr marL="68144" marR="681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400">
                          <a:latin typeface="Arial" pitchFamily="34" charset="0"/>
                          <a:ea typeface="Times New Roman"/>
                          <a:cs typeface="Arial" pitchFamily="34" charset="0"/>
                        </a:rPr>
                        <a:t>Huawei</a:t>
                      </a:r>
                      <a:endParaRPr lang="fr-FR" sz="1400">
                        <a:latin typeface="Arial" pitchFamily="34" charset="0"/>
                        <a:ea typeface="Times New Roman"/>
                        <a:cs typeface="Arial" pitchFamily="34" charset="0"/>
                      </a:endParaRPr>
                    </a:p>
                  </a:txBody>
                  <a:tcPr marL="68144" marR="681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GB" sz="1400">
                          <a:latin typeface="Arial" pitchFamily="34" charset="0"/>
                          <a:ea typeface="Times New Roman"/>
                          <a:cs typeface="Arial" pitchFamily="34" charset="0"/>
                        </a:rPr>
                        <a:t>CT4</a:t>
                      </a:r>
                      <a:endParaRPr lang="fr-FR" sz="1400">
                        <a:latin typeface="Arial" pitchFamily="34" charset="0"/>
                        <a:ea typeface="Times New Roman"/>
                        <a:cs typeface="Arial" pitchFamily="34" charset="0"/>
                      </a:endParaRPr>
                    </a:p>
                  </a:txBody>
                  <a:tcPr marL="68144" marR="681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GB" sz="1400">
                          <a:latin typeface="Arial" pitchFamily="34" charset="0"/>
                          <a:ea typeface="Times New Roman"/>
                          <a:cs typeface="Arial" pitchFamily="34" charset="0"/>
                        </a:rPr>
                        <a:t>70%</a:t>
                      </a:r>
                      <a:endParaRPr lang="fr-FR" sz="1400">
                        <a:latin typeface="Arial" pitchFamily="34" charset="0"/>
                        <a:ea typeface="Times New Roman"/>
                        <a:cs typeface="Arial" pitchFamily="34" charset="0"/>
                      </a:endParaRPr>
                    </a:p>
                  </a:txBody>
                  <a:tcPr marL="68144" marR="681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2791">
                <a:tc>
                  <a:txBody>
                    <a:bodyPr/>
                    <a:lstStyle/>
                    <a:p>
                      <a:pPr>
                        <a:spcAft>
                          <a:spcPts val="0"/>
                        </a:spcAft>
                      </a:pPr>
                      <a:r>
                        <a:rPr lang="fr-FR" sz="1400" dirty="0" smtClean="0">
                          <a:latin typeface="Arial" pitchFamily="34" charset="0"/>
                          <a:ea typeface="Times New Roman"/>
                          <a:cs typeface="Arial" pitchFamily="34" charset="0"/>
                        </a:rPr>
                        <a:t>0620</a:t>
                      </a:r>
                      <a:endParaRPr lang="fr-FR" sz="1400" dirty="0">
                        <a:latin typeface="Arial" pitchFamily="34" charset="0"/>
                        <a:ea typeface="Times New Roman"/>
                        <a:cs typeface="Arial" pitchFamily="34" charset="0"/>
                      </a:endParaRPr>
                    </a:p>
                  </a:txBody>
                  <a:tcPr marL="68144" marR="681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400" dirty="0">
                          <a:latin typeface="Arial" pitchFamily="34" charset="0"/>
                          <a:ea typeface="Times New Roman"/>
                          <a:cs typeface="Arial" pitchFamily="34" charset="0"/>
                        </a:rPr>
                        <a:t>CT Aspects of </a:t>
                      </a:r>
                      <a:r>
                        <a:rPr lang="en-GB" sz="1400" dirty="0" err="1">
                          <a:latin typeface="Arial" pitchFamily="34" charset="0"/>
                          <a:ea typeface="Times New Roman"/>
                          <a:cs typeface="Arial" pitchFamily="34" charset="0"/>
                        </a:rPr>
                        <a:t>QoS</a:t>
                      </a:r>
                      <a:r>
                        <a:rPr lang="en-GB" sz="1400" dirty="0">
                          <a:latin typeface="Arial" pitchFamily="34" charset="0"/>
                          <a:ea typeface="Times New Roman"/>
                          <a:cs typeface="Arial" pitchFamily="34" charset="0"/>
                        </a:rPr>
                        <a:t> End-to-End MTSI Extensions</a:t>
                      </a:r>
                      <a:endParaRPr lang="fr-FR" sz="1400" dirty="0">
                        <a:latin typeface="Arial" pitchFamily="34" charset="0"/>
                        <a:ea typeface="Times New Roman"/>
                        <a:cs typeface="Arial" pitchFamily="34" charset="0"/>
                      </a:endParaRPr>
                    </a:p>
                  </a:txBody>
                  <a:tcPr marL="68144" marR="681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400">
                          <a:latin typeface="Arial" pitchFamily="34" charset="0"/>
                          <a:ea typeface="Times New Roman"/>
                          <a:cs typeface="Arial" pitchFamily="34" charset="0"/>
                        </a:rPr>
                        <a:t>Ericsson</a:t>
                      </a:r>
                      <a:endParaRPr lang="fr-FR" sz="1400">
                        <a:latin typeface="Arial" pitchFamily="34" charset="0"/>
                        <a:ea typeface="Times New Roman"/>
                        <a:cs typeface="Arial" pitchFamily="34" charset="0"/>
                      </a:endParaRPr>
                    </a:p>
                  </a:txBody>
                  <a:tcPr marL="68144" marR="681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GB" sz="1400">
                          <a:latin typeface="Arial" pitchFamily="34" charset="0"/>
                          <a:ea typeface="Times New Roman"/>
                          <a:cs typeface="Arial" pitchFamily="34" charset="0"/>
                        </a:rPr>
                        <a:t>CT3</a:t>
                      </a:r>
                      <a:endParaRPr lang="fr-FR" sz="1400">
                        <a:latin typeface="Arial" pitchFamily="34" charset="0"/>
                        <a:ea typeface="Times New Roman"/>
                        <a:cs typeface="Arial" pitchFamily="34" charset="0"/>
                      </a:endParaRPr>
                    </a:p>
                  </a:txBody>
                  <a:tcPr marL="68144" marR="681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GB" sz="1400" b="1">
                          <a:solidFill>
                            <a:srgbClr val="FF0000"/>
                          </a:solidFill>
                          <a:latin typeface="Arial" pitchFamily="34" charset="0"/>
                          <a:ea typeface="Times New Roman"/>
                          <a:cs typeface="Arial" pitchFamily="34" charset="0"/>
                        </a:rPr>
                        <a:t>0%</a:t>
                      </a:r>
                      <a:endParaRPr lang="fr-FR" sz="1400">
                        <a:latin typeface="Arial" pitchFamily="34" charset="0"/>
                        <a:ea typeface="Times New Roman"/>
                        <a:cs typeface="Arial" pitchFamily="34" charset="0"/>
                      </a:endParaRPr>
                    </a:p>
                  </a:txBody>
                  <a:tcPr marL="68144" marR="681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2360">
                <a:tc>
                  <a:txBody>
                    <a:bodyPr/>
                    <a:lstStyle/>
                    <a:p>
                      <a:pPr>
                        <a:spcAft>
                          <a:spcPts val="0"/>
                        </a:spcAft>
                      </a:pPr>
                      <a:r>
                        <a:rPr lang="fr-FR" sz="1400" dirty="0" smtClean="0">
                          <a:latin typeface="Arial" pitchFamily="34" charset="0"/>
                          <a:ea typeface="Times New Roman"/>
                          <a:cs typeface="Arial" pitchFamily="34" charset="0"/>
                        </a:rPr>
                        <a:t>0616</a:t>
                      </a:r>
                      <a:endParaRPr lang="fr-FR" sz="1400" dirty="0">
                        <a:latin typeface="Arial" pitchFamily="34" charset="0"/>
                        <a:ea typeface="Times New Roman"/>
                        <a:cs typeface="Arial" pitchFamily="34" charset="0"/>
                      </a:endParaRPr>
                    </a:p>
                  </a:txBody>
                  <a:tcPr marL="68144" marR="681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400" dirty="0">
                          <a:latin typeface="Arial" pitchFamily="34" charset="0"/>
                          <a:ea typeface="Times New Roman"/>
                          <a:cs typeface="Arial" pitchFamily="34" charset="0"/>
                        </a:rPr>
                        <a:t>Enhancements to Proximity-based Services extensions</a:t>
                      </a:r>
                      <a:endParaRPr lang="fr-FR" sz="1400" dirty="0">
                        <a:latin typeface="Arial" pitchFamily="34" charset="0"/>
                        <a:ea typeface="Times New Roman"/>
                        <a:cs typeface="Arial" pitchFamily="34" charset="0"/>
                      </a:endParaRPr>
                    </a:p>
                  </a:txBody>
                  <a:tcPr marL="68144" marR="681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400">
                          <a:latin typeface="Arial" pitchFamily="34" charset="0"/>
                          <a:ea typeface="Times New Roman"/>
                          <a:cs typeface="Arial" pitchFamily="34" charset="0"/>
                        </a:rPr>
                        <a:t>Qualcomm </a:t>
                      </a:r>
                      <a:endParaRPr lang="fr-FR" sz="1400">
                        <a:latin typeface="Arial" pitchFamily="34" charset="0"/>
                        <a:ea typeface="Times New Roman"/>
                        <a:cs typeface="Arial" pitchFamily="34" charset="0"/>
                      </a:endParaRPr>
                    </a:p>
                  </a:txBody>
                  <a:tcPr marL="68144" marR="681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GB" sz="1400">
                          <a:latin typeface="Arial" pitchFamily="34" charset="0"/>
                          <a:ea typeface="Times New Roman"/>
                          <a:cs typeface="Arial" pitchFamily="34" charset="0"/>
                        </a:rPr>
                        <a:t>CT1</a:t>
                      </a:r>
                      <a:endParaRPr lang="fr-FR" sz="1400">
                        <a:latin typeface="Arial" pitchFamily="34" charset="0"/>
                        <a:ea typeface="Times New Roman"/>
                        <a:cs typeface="Arial" pitchFamily="34" charset="0"/>
                      </a:endParaRPr>
                    </a:p>
                  </a:txBody>
                  <a:tcPr marL="68144" marR="681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GB" sz="1400">
                          <a:latin typeface="Arial" pitchFamily="34" charset="0"/>
                          <a:ea typeface="Times New Roman"/>
                          <a:cs typeface="Arial" pitchFamily="34" charset="0"/>
                        </a:rPr>
                        <a:t>80%</a:t>
                      </a:r>
                      <a:endParaRPr lang="fr-FR" sz="1400">
                        <a:latin typeface="Arial" pitchFamily="34" charset="0"/>
                        <a:ea typeface="Times New Roman"/>
                        <a:cs typeface="Arial" pitchFamily="34" charset="0"/>
                      </a:endParaRPr>
                    </a:p>
                  </a:txBody>
                  <a:tcPr marL="68144" marR="681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5582">
                <a:tc>
                  <a:txBody>
                    <a:bodyPr/>
                    <a:lstStyle/>
                    <a:p>
                      <a:pPr>
                        <a:spcAft>
                          <a:spcPts val="0"/>
                        </a:spcAft>
                      </a:pPr>
                      <a:r>
                        <a:rPr lang="fr-FR" sz="1400" dirty="0" smtClean="0">
                          <a:latin typeface="Arial" pitchFamily="34" charset="0"/>
                          <a:ea typeface="Times New Roman"/>
                          <a:cs typeface="Arial" pitchFamily="34" charset="0"/>
                        </a:rPr>
                        <a:t>0617</a:t>
                      </a:r>
                      <a:endParaRPr lang="fr-FR" sz="1400" dirty="0">
                        <a:latin typeface="Arial" pitchFamily="34" charset="0"/>
                        <a:ea typeface="Times New Roman"/>
                        <a:cs typeface="Arial" pitchFamily="34" charset="0"/>
                      </a:endParaRPr>
                    </a:p>
                  </a:txBody>
                  <a:tcPr marL="68144" marR="681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400" dirty="0">
                          <a:latin typeface="Arial" pitchFamily="34" charset="0"/>
                          <a:ea typeface="Times New Roman"/>
                          <a:cs typeface="Arial" pitchFamily="34" charset="0"/>
                        </a:rPr>
                        <a:t>Dedicated Core Networks</a:t>
                      </a:r>
                      <a:endParaRPr lang="fr-FR" sz="1400" dirty="0">
                        <a:latin typeface="Arial" pitchFamily="34" charset="0"/>
                        <a:ea typeface="Times New Roman"/>
                        <a:cs typeface="Arial" pitchFamily="34" charset="0"/>
                      </a:endParaRPr>
                    </a:p>
                  </a:txBody>
                  <a:tcPr marL="68144" marR="681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400" dirty="0">
                          <a:latin typeface="Arial" pitchFamily="34" charset="0"/>
                          <a:ea typeface="Times New Roman"/>
                          <a:cs typeface="Arial" pitchFamily="34" charset="0"/>
                        </a:rPr>
                        <a:t>DOCOMO Communications Lab.</a:t>
                      </a:r>
                      <a:endParaRPr lang="fr-FR" sz="1400" dirty="0">
                        <a:latin typeface="Arial" pitchFamily="34" charset="0"/>
                        <a:ea typeface="Times New Roman"/>
                        <a:cs typeface="Arial" pitchFamily="34" charset="0"/>
                      </a:endParaRPr>
                    </a:p>
                  </a:txBody>
                  <a:tcPr marL="68144" marR="681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GB" sz="1400" dirty="0">
                          <a:latin typeface="Arial" pitchFamily="34" charset="0"/>
                          <a:ea typeface="Times New Roman"/>
                          <a:cs typeface="Arial" pitchFamily="34" charset="0"/>
                        </a:rPr>
                        <a:t>CT4</a:t>
                      </a:r>
                      <a:endParaRPr lang="fr-FR" sz="1400" dirty="0">
                        <a:latin typeface="Arial" pitchFamily="34" charset="0"/>
                        <a:ea typeface="Times New Roman"/>
                        <a:cs typeface="Arial" pitchFamily="34" charset="0"/>
                      </a:endParaRPr>
                    </a:p>
                  </a:txBody>
                  <a:tcPr marL="68144" marR="681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GB" sz="1400">
                          <a:latin typeface="Arial" pitchFamily="34" charset="0"/>
                          <a:ea typeface="Times New Roman"/>
                          <a:cs typeface="Arial" pitchFamily="34" charset="0"/>
                        </a:rPr>
                        <a:t>90%</a:t>
                      </a:r>
                      <a:endParaRPr lang="fr-FR" sz="1400">
                        <a:latin typeface="Arial" pitchFamily="34" charset="0"/>
                        <a:ea typeface="Times New Roman"/>
                        <a:cs typeface="Arial" pitchFamily="34" charset="0"/>
                      </a:endParaRPr>
                    </a:p>
                  </a:txBody>
                  <a:tcPr marL="68144" marR="681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2791">
                <a:tc>
                  <a:txBody>
                    <a:bodyPr/>
                    <a:lstStyle/>
                    <a:p>
                      <a:pPr>
                        <a:spcAft>
                          <a:spcPts val="0"/>
                        </a:spcAft>
                      </a:pPr>
                      <a:r>
                        <a:rPr lang="fr-FR" sz="1400" dirty="0" smtClean="0">
                          <a:latin typeface="Arial" pitchFamily="34" charset="0"/>
                          <a:ea typeface="Times New Roman"/>
                          <a:cs typeface="Arial" pitchFamily="34" charset="0"/>
                        </a:rPr>
                        <a:t>0615</a:t>
                      </a:r>
                      <a:endParaRPr lang="fr-FR" sz="1400" dirty="0">
                        <a:latin typeface="Arial" pitchFamily="34" charset="0"/>
                        <a:ea typeface="Times New Roman"/>
                        <a:cs typeface="Arial" pitchFamily="34" charset="0"/>
                      </a:endParaRPr>
                    </a:p>
                  </a:txBody>
                  <a:tcPr marL="68144" marR="681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400" dirty="0">
                          <a:latin typeface="Arial" pitchFamily="34" charset="0"/>
                          <a:ea typeface="Times New Roman"/>
                          <a:cs typeface="Arial" pitchFamily="34" charset="0"/>
                        </a:rPr>
                        <a:t>IMS Signalling Activated Trace</a:t>
                      </a:r>
                      <a:endParaRPr lang="fr-FR" sz="1400" dirty="0">
                        <a:latin typeface="Arial" pitchFamily="34" charset="0"/>
                        <a:ea typeface="Times New Roman"/>
                        <a:cs typeface="Arial" pitchFamily="34" charset="0"/>
                      </a:endParaRPr>
                    </a:p>
                  </a:txBody>
                  <a:tcPr marL="68144" marR="681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400">
                          <a:latin typeface="Arial" pitchFamily="34" charset="0"/>
                          <a:ea typeface="Times New Roman"/>
                          <a:cs typeface="Arial" pitchFamily="34" charset="0"/>
                        </a:rPr>
                        <a:t>Vodafone</a:t>
                      </a:r>
                      <a:endParaRPr lang="fr-FR" sz="1400">
                        <a:latin typeface="Arial" pitchFamily="34" charset="0"/>
                        <a:ea typeface="Times New Roman"/>
                        <a:cs typeface="Arial" pitchFamily="34" charset="0"/>
                      </a:endParaRPr>
                    </a:p>
                  </a:txBody>
                  <a:tcPr marL="68144" marR="681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GB" sz="1400" dirty="0">
                          <a:latin typeface="Arial" pitchFamily="34" charset="0"/>
                          <a:ea typeface="Times New Roman"/>
                          <a:cs typeface="Arial" pitchFamily="34" charset="0"/>
                        </a:rPr>
                        <a:t>CT1</a:t>
                      </a:r>
                      <a:endParaRPr lang="fr-FR" sz="1400" dirty="0">
                        <a:latin typeface="Arial" pitchFamily="34" charset="0"/>
                        <a:ea typeface="Times New Roman"/>
                        <a:cs typeface="Arial" pitchFamily="34" charset="0"/>
                      </a:endParaRPr>
                    </a:p>
                  </a:txBody>
                  <a:tcPr marL="68144" marR="681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GB" sz="1400">
                          <a:latin typeface="Arial" pitchFamily="34" charset="0"/>
                          <a:ea typeface="Times New Roman"/>
                          <a:cs typeface="Arial" pitchFamily="34" charset="0"/>
                        </a:rPr>
                        <a:t>90%</a:t>
                      </a:r>
                      <a:endParaRPr lang="fr-FR" sz="1400">
                        <a:latin typeface="Arial" pitchFamily="34" charset="0"/>
                        <a:ea typeface="Times New Roman"/>
                        <a:cs typeface="Arial" pitchFamily="34" charset="0"/>
                      </a:endParaRPr>
                    </a:p>
                  </a:txBody>
                  <a:tcPr marL="68144" marR="681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2360">
                <a:tc>
                  <a:txBody>
                    <a:bodyPr/>
                    <a:lstStyle/>
                    <a:p>
                      <a:pPr>
                        <a:spcAft>
                          <a:spcPts val="0"/>
                        </a:spcAft>
                      </a:pPr>
                      <a:r>
                        <a:rPr lang="fr-FR" sz="1400" dirty="0" smtClean="0">
                          <a:latin typeface="Arial" pitchFamily="34" charset="0"/>
                          <a:ea typeface="Times New Roman"/>
                          <a:cs typeface="Arial" pitchFamily="34" charset="0"/>
                        </a:rPr>
                        <a:t>0621</a:t>
                      </a:r>
                      <a:endParaRPr lang="fr-FR" sz="1400" dirty="0">
                        <a:latin typeface="Arial" pitchFamily="34" charset="0"/>
                        <a:ea typeface="Times New Roman"/>
                        <a:cs typeface="Arial" pitchFamily="34" charset="0"/>
                      </a:endParaRPr>
                    </a:p>
                  </a:txBody>
                  <a:tcPr marL="68144" marR="681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400" dirty="0">
                          <a:latin typeface="Arial" pitchFamily="34" charset="0"/>
                          <a:ea typeface="Times New Roman"/>
                          <a:cs typeface="Arial" pitchFamily="34" charset="0"/>
                        </a:rPr>
                        <a:t>Mission Critical Push To Talk over LTE protocol aspects</a:t>
                      </a:r>
                      <a:endParaRPr lang="fr-FR" sz="1400" dirty="0">
                        <a:latin typeface="Arial" pitchFamily="34" charset="0"/>
                        <a:ea typeface="Times New Roman"/>
                        <a:cs typeface="Arial" pitchFamily="34" charset="0"/>
                      </a:endParaRPr>
                    </a:p>
                  </a:txBody>
                  <a:tcPr marL="68144" marR="681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400" dirty="0">
                          <a:latin typeface="Arial" pitchFamily="34" charset="0"/>
                          <a:ea typeface="Times New Roman"/>
                          <a:cs typeface="Arial" pitchFamily="34" charset="0"/>
                        </a:rPr>
                        <a:t>Alcatel-Lucent</a:t>
                      </a:r>
                      <a:endParaRPr lang="fr-FR" sz="1400" dirty="0">
                        <a:latin typeface="Arial" pitchFamily="34" charset="0"/>
                        <a:ea typeface="Times New Roman"/>
                        <a:cs typeface="Arial" pitchFamily="34" charset="0"/>
                      </a:endParaRPr>
                    </a:p>
                  </a:txBody>
                  <a:tcPr marL="68144" marR="681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GB" sz="1400" dirty="0">
                          <a:latin typeface="Arial" pitchFamily="34" charset="0"/>
                          <a:ea typeface="Times New Roman"/>
                          <a:cs typeface="Arial" pitchFamily="34" charset="0"/>
                        </a:rPr>
                        <a:t>CT1</a:t>
                      </a:r>
                      <a:endParaRPr lang="fr-FR" sz="1400" dirty="0">
                        <a:latin typeface="Arial" pitchFamily="34" charset="0"/>
                        <a:ea typeface="Times New Roman"/>
                        <a:cs typeface="Arial" pitchFamily="34" charset="0"/>
                      </a:endParaRPr>
                    </a:p>
                  </a:txBody>
                  <a:tcPr marL="68144" marR="681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GB" sz="1400" b="1">
                          <a:solidFill>
                            <a:srgbClr val="FF0000"/>
                          </a:solidFill>
                          <a:latin typeface="Arial" pitchFamily="34" charset="0"/>
                          <a:ea typeface="Times New Roman"/>
                          <a:cs typeface="Arial" pitchFamily="34" charset="0"/>
                        </a:rPr>
                        <a:t>0%</a:t>
                      </a:r>
                      <a:endParaRPr lang="fr-FR" sz="1400">
                        <a:latin typeface="Arial" pitchFamily="34" charset="0"/>
                        <a:ea typeface="Times New Roman"/>
                        <a:cs typeface="Arial" pitchFamily="34" charset="0"/>
                      </a:endParaRPr>
                    </a:p>
                  </a:txBody>
                  <a:tcPr marL="68144" marR="681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2791">
                <a:tc>
                  <a:txBody>
                    <a:bodyPr/>
                    <a:lstStyle/>
                    <a:p>
                      <a:pPr>
                        <a:spcAft>
                          <a:spcPts val="0"/>
                        </a:spcAft>
                      </a:pPr>
                      <a:r>
                        <a:rPr lang="fr-FR" sz="1400" dirty="0" smtClean="0">
                          <a:latin typeface="Arial" pitchFamily="34" charset="0"/>
                          <a:ea typeface="Times New Roman"/>
                          <a:cs typeface="Arial" pitchFamily="34" charset="0"/>
                        </a:rPr>
                        <a:t>0623</a:t>
                      </a:r>
                      <a:endParaRPr lang="fr-FR" sz="1400" dirty="0">
                        <a:latin typeface="Arial" pitchFamily="34" charset="0"/>
                        <a:ea typeface="Times New Roman"/>
                        <a:cs typeface="Arial" pitchFamily="34" charset="0"/>
                      </a:endParaRPr>
                    </a:p>
                  </a:txBody>
                  <a:tcPr marL="68144" marR="681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400" dirty="0" smtClean="0">
                          <a:latin typeface="Arial" pitchFamily="34" charset="0"/>
                          <a:ea typeface="Times New Roman"/>
                          <a:cs typeface="Arial" pitchFamily="34" charset="0"/>
                        </a:rPr>
                        <a:t>Enhancements to WEBRTC interoperability </a:t>
                      </a:r>
                      <a:r>
                        <a:rPr lang="en-GB" sz="1400" dirty="0" err="1" smtClean="0">
                          <a:latin typeface="Arial" pitchFamily="34" charset="0"/>
                          <a:ea typeface="Times New Roman"/>
                          <a:cs typeface="Arial" pitchFamily="34" charset="0"/>
                        </a:rPr>
                        <a:t>eWebRTCi_CT</a:t>
                      </a:r>
                      <a:endParaRPr lang="fr-FR" sz="1400" dirty="0">
                        <a:latin typeface="Arial" pitchFamily="34" charset="0"/>
                        <a:ea typeface="Times New Roman"/>
                        <a:cs typeface="Arial" pitchFamily="34" charset="0"/>
                      </a:endParaRPr>
                    </a:p>
                  </a:txBody>
                  <a:tcPr marL="68144" marR="681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400" dirty="0">
                          <a:latin typeface="Arial" pitchFamily="34" charset="0"/>
                          <a:ea typeface="Times New Roman"/>
                          <a:cs typeface="Arial" pitchFamily="34" charset="0"/>
                        </a:rPr>
                        <a:t>China Mobile</a:t>
                      </a:r>
                      <a:endParaRPr lang="fr-FR" sz="1400" dirty="0">
                        <a:latin typeface="Arial" pitchFamily="34" charset="0"/>
                        <a:ea typeface="Times New Roman"/>
                        <a:cs typeface="Arial" pitchFamily="34" charset="0"/>
                      </a:endParaRPr>
                    </a:p>
                  </a:txBody>
                  <a:tcPr marL="68144" marR="681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GB" sz="1400" dirty="0">
                          <a:latin typeface="Arial" pitchFamily="34" charset="0"/>
                          <a:ea typeface="Times New Roman"/>
                          <a:cs typeface="Arial" pitchFamily="34" charset="0"/>
                        </a:rPr>
                        <a:t>CT1</a:t>
                      </a:r>
                      <a:endParaRPr lang="fr-FR" sz="1400" dirty="0">
                        <a:latin typeface="Arial" pitchFamily="34" charset="0"/>
                        <a:ea typeface="Times New Roman"/>
                        <a:cs typeface="Arial" pitchFamily="34" charset="0"/>
                      </a:endParaRPr>
                    </a:p>
                  </a:txBody>
                  <a:tcPr marL="68144" marR="681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GB" sz="1400" b="1">
                          <a:solidFill>
                            <a:srgbClr val="FF0000"/>
                          </a:solidFill>
                          <a:latin typeface="Arial" pitchFamily="34" charset="0"/>
                          <a:ea typeface="Times New Roman"/>
                          <a:cs typeface="Arial" pitchFamily="34" charset="0"/>
                        </a:rPr>
                        <a:t>0%</a:t>
                      </a:r>
                      <a:endParaRPr lang="fr-FR" sz="1400">
                        <a:latin typeface="Arial" pitchFamily="34" charset="0"/>
                        <a:ea typeface="Times New Roman"/>
                        <a:cs typeface="Arial" pitchFamily="34" charset="0"/>
                      </a:endParaRPr>
                    </a:p>
                  </a:txBody>
                  <a:tcPr marL="68144" marR="681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2791">
                <a:tc>
                  <a:txBody>
                    <a:bodyPr/>
                    <a:lstStyle/>
                    <a:p>
                      <a:pPr>
                        <a:spcAft>
                          <a:spcPts val="0"/>
                        </a:spcAft>
                      </a:pPr>
                      <a:r>
                        <a:rPr lang="fr-FR" sz="1400" dirty="0" smtClean="0">
                          <a:latin typeface="Arial" pitchFamily="34" charset="0"/>
                          <a:ea typeface="Times New Roman"/>
                          <a:cs typeface="Arial" pitchFamily="34" charset="0"/>
                        </a:rPr>
                        <a:t>0622</a:t>
                      </a:r>
                      <a:endParaRPr lang="fr-FR" sz="1400" dirty="0">
                        <a:latin typeface="Arial" pitchFamily="34" charset="0"/>
                        <a:ea typeface="Times New Roman"/>
                        <a:cs typeface="Arial" pitchFamily="34" charset="0"/>
                      </a:endParaRPr>
                    </a:p>
                  </a:txBody>
                  <a:tcPr marL="68144" marR="681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400" dirty="0">
                          <a:latin typeface="Arial" pitchFamily="34" charset="0"/>
                          <a:ea typeface="Times New Roman"/>
                          <a:cs typeface="Arial" pitchFamily="34" charset="0"/>
                        </a:rPr>
                        <a:t>Diameter Message Priority</a:t>
                      </a:r>
                      <a:endParaRPr lang="fr-FR" sz="1400" dirty="0">
                        <a:latin typeface="Arial" pitchFamily="34" charset="0"/>
                        <a:ea typeface="Times New Roman"/>
                        <a:cs typeface="Arial" pitchFamily="34" charset="0"/>
                      </a:endParaRPr>
                    </a:p>
                  </a:txBody>
                  <a:tcPr marL="68144" marR="681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400" dirty="0">
                          <a:latin typeface="Arial" pitchFamily="34" charset="0"/>
                          <a:ea typeface="Times New Roman"/>
                          <a:cs typeface="Arial" pitchFamily="34" charset="0"/>
                        </a:rPr>
                        <a:t>Alcatel-Lucent</a:t>
                      </a:r>
                      <a:endParaRPr lang="fr-FR" sz="1400" dirty="0">
                        <a:latin typeface="Arial" pitchFamily="34" charset="0"/>
                        <a:ea typeface="Times New Roman"/>
                        <a:cs typeface="Arial" pitchFamily="34" charset="0"/>
                      </a:endParaRPr>
                    </a:p>
                  </a:txBody>
                  <a:tcPr marL="68144" marR="681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GB" sz="1400">
                          <a:latin typeface="Arial" pitchFamily="34" charset="0"/>
                          <a:ea typeface="Times New Roman"/>
                          <a:cs typeface="Arial" pitchFamily="34" charset="0"/>
                        </a:rPr>
                        <a:t>CT4</a:t>
                      </a:r>
                      <a:endParaRPr lang="fr-FR" sz="1400">
                        <a:latin typeface="Arial" pitchFamily="34" charset="0"/>
                        <a:ea typeface="Times New Roman"/>
                        <a:cs typeface="Arial" pitchFamily="34" charset="0"/>
                      </a:endParaRPr>
                    </a:p>
                  </a:txBody>
                  <a:tcPr marL="68144" marR="681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GB" sz="1400">
                          <a:latin typeface="Arial" pitchFamily="34" charset="0"/>
                          <a:ea typeface="Times New Roman"/>
                          <a:cs typeface="Arial" pitchFamily="34" charset="0"/>
                        </a:rPr>
                        <a:t>70%</a:t>
                      </a:r>
                      <a:endParaRPr lang="fr-FR" sz="1400">
                        <a:latin typeface="Arial" pitchFamily="34" charset="0"/>
                        <a:ea typeface="Times New Roman"/>
                        <a:cs typeface="Arial" pitchFamily="34" charset="0"/>
                      </a:endParaRPr>
                    </a:p>
                  </a:txBody>
                  <a:tcPr marL="68144" marR="681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5582">
                <a:tc>
                  <a:txBody>
                    <a:bodyPr/>
                    <a:lstStyle/>
                    <a:p>
                      <a:pPr>
                        <a:spcAft>
                          <a:spcPts val="0"/>
                        </a:spcAft>
                      </a:pPr>
                      <a:r>
                        <a:rPr lang="fr-FR" sz="1400" dirty="0" smtClean="0">
                          <a:latin typeface="Arial" pitchFamily="34" charset="0"/>
                          <a:ea typeface="Times New Roman"/>
                          <a:cs typeface="Arial" pitchFamily="34" charset="0"/>
                        </a:rPr>
                        <a:t>0639</a:t>
                      </a:r>
                      <a:endParaRPr lang="fr-FR" sz="1400" dirty="0">
                        <a:latin typeface="Arial" pitchFamily="34" charset="0"/>
                        <a:ea typeface="Times New Roman"/>
                        <a:cs typeface="Arial" pitchFamily="34" charset="0"/>
                      </a:endParaRPr>
                    </a:p>
                  </a:txBody>
                  <a:tcPr marL="68144" marR="681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400" dirty="0">
                          <a:latin typeface="Arial" pitchFamily="34" charset="0"/>
                          <a:ea typeface="Times New Roman"/>
                          <a:cs typeface="Arial" pitchFamily="34" charset="0"/>
                        </a:rPr>
                        <a:t>CT4 Aspect of H.248 Aspects of WebRTC Data Channel on IMS Access Gateway </a:t>
                      </a:r>
                      <a:r>
                        <a:rPr lang="en-GB" sz="1400" i="1" dirty="0" smtClean="0">
                          <a:latin typeface="Arial" pitchFamily="34" charset="0"/>
                          <a:ea typeface="Times New Roman"/>
                          <a:cs typeface="Arial" pitchFamily="34" charset="0"/>
                        </a:rPr>
                        <a:t>(Note 2)</a:t>
                      </a:r>
                      <a:endParaRPr lang="fr-FR" sz="1400" i="1" dirty="0">
                        <a:latin typeface="Arial" pitchFamily="34" charset="0"/>
                        <a:ea typeface="Times New Roman"/>
                        <a:cs typeface="Arial" pitchFamily="34" charset="0"/>
                      </a:endParaRPr>
                    </a:p>
                  </a:txBody>
                  <a:tcPr marL="68144" marR="681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400" dirty="0">
                          <a:latin typeface="Arial" pitchFamily="34" charset="0"/>
                          <a:ea typeface="Times New Roman"/>
                          <a:cs typeface="Arial" pitchFamily="34" charset="0"/>
                        </a:rPr>
                        <a:t>China Mobile</a:t>
                      </a:r>
                      <a:endParaRPr lang="fr-FR" sz="1400" dirty="0">
                        <a:latin typeface="Arial" pitchFamily="34" charset="0"/>
                        <a:ea typeface="Times New Roman"/>
                        <a:cs typeface="Arial" pitchFamily="34" charset="0"/>
                      </a:endParaRPr>
                    </a:p>
                  </a:txBody>
                  <a:tcPr marL="68144" marR="681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GB" sz="1400" dirty="0">
                          <a:latin typeface="Arial" pitchFamily="34" charset="0"/>
                          <a:ea typeface="Times New Roman"/>
                          <a:cs typeface="Arial" pitchFamily="34" charset="0"/>
                        </a:rPr>
                        <a:t>CT4</a:t>
                      </a:r>
                      <a:endParaRPr lang="fr-FR" sz="1400" dirty="0">
                        <a:latin typeface="Arial" pitchFamily="34" charset="0"/>
                        <a:ea typeface="Times New Roman"/>
                        <a:cs typeface="Arial" pitchFamily="34" charset="0"/>
                      </a:endParaRPr>
                    </a:p>
                  </a:txBody>
                  <a:tcPr marL="68144" marR="681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GB" sz="1400" dirty="0">
                          <a:latin typeface="Arial" pitchFamily="34" charset="0"/>
                          <a:ea typeface="Times New Roman"/>
                          <a:cs typeface="Arial" pitchFamily="34" charset="0"/>
                        </a:rPr>
                        <a:t>90%</a:t>
                      </a:r>
                      <a:endParaRPr lang="fr-FR" sz="1400" dirty="0">
                        <a:latin typeface="Arial" pitchFamily="34" charset="0"/>
                        <a:ea typeface="Times New Roman"/>
                        <a:cs typeface="Arial" pitchFamily="34" charset="0"/>
                      </a:endParaRPr>
                    </a:p>
                  </a:txBody>
                  <a:tcPr marL="68144" marR="681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2791">
                <a:tc>
                  <a:txBody>
                    <a:bodyPr/>
                    <a:lstStyle/>
                    <a:p>
                      <a:pPr>
                        <a:spcAft>
                          <a:spcPts val="0"/>
                        </a:spcAft>
                      </a:pPr>
                      <a:endParaRPr lang="fr-FR" sz="1400" dirty="0">
                        <a:latin typeface="Arial" pitchFamily="34" charset="0"/>
                        <a:ea typeface="Times New Roman"/>
                        <a:cs typeface="Arial" pitchFamily="34" charset="0"/>
                      </a:endParaRPr>
                    </a:p>
                  </a:txBody>
                  <a:tcPr marL="68144" marR="681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400" dirty="0" err="1">
                          <a:latin typeface="Arial" pitchFamily="34" charset="0"/>
                          <a:ea typeface="Times New Roman"/>
                          <a:cs typeface="Arial" pitchFamily="34" charset="0"/>
                        </a:rPr>
                        <a:t>CIoT</a:t>
                      </a:r>
                      <a:r>
                        <a:rPr lang="en-GB" sz="1400" dirty="0">
                          <a:latin typeface="Arial" pitchFamily="34" charset="0"/>
                          <a:ea typeface="Times New Roman"/>
                          <a:cs typeface="Arial" pitchFamily="34" charset="0"/>
                        </a:rPr>
                        <a:t> </a:t>
                      </a:r>
                      <a:r>
                        <a:rPr lang="en-GB" sz="1400" i="1" dirty="0" smtClean="0">
                          <a:latin typeface="Arial" pitchFamily="34" charset="0"/>
                          <a:ea typeface="Times New Roman"/>
                          <a:cs typeface="Arial" pitchFamily="34" charset="0"/>
                        </a:rPr>
                        <a:t>(Note 1)</a:t>
                      </a:r>
                      <a:endParaRPr lang="fr-FR" sz="1400" dirty="0">
                        <a:latin typeface="Arial" pitchFamily="34" charset="0"/>
                        <a:ea typeface="Times New Roman"/>
                        <a:cs typeface="Arial" pitchFamily="34" charset="0"/>
                      </a:endParaRPr>
                    </a:p>
                  </a:txBody>
                  <a:tcPr marL="68144" marR="681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400" dirty="0">
                          <a:latin typeface="Arial" pitchFamily="34" charset="0"/>
                          <a:ea typeface="Times New Roman"/>
                          <a:cs typeface="Arial" pitchFamily="34" charset="0"/>
                        </a:rPr>
                        <a:t>Intel</a:t>
                      </a:r>
                      <a:endParaRPr lang="fr-FR" sz="1400" dirty="0">
                        <a:latin typeface="Arial" pitchFamily="34" charset="0"/>
                        <a:ea typeface="Times New Roman"/>
                        <a:cs typeface="Arial" pitchFamily="34" charset="0"/>
                      </a:endParaRPr>
                    </a:p>
                  </a:txBody>
                  <a:tcPr marL="68144" marR="681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GB" sz="1400" dirty="0">
                          <a:latin typeface="Arial" pitchFamily="34" charset="0"/>
                          <a:ea typeface="Times New Roman"/>
                          <a:cs typeface="Arial" pitchFamily="34" charset="0"/>
                        </a:rPr>
                        <a:t>CT1</a:t>
                      </a:r>
                      <a:endParaRPr lang="fr-FR" sz="1400" dirty="0">
                        <a:latin typeface="Arial" pitchFamily="34" charset="0"/>
                        <a:ea typeface="Times New Roman"/>
                        <a:cs typeface="Arial" pitchFamily="34" charset="0"/>
                      </a:endParaRPr>
                    </a:p>
                  </a:txBody>
                  <a:tcPr marL="68144" marR="681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0"/>
                        </a:spcAft>
                      </a:pPr>
                      <a:r>
                        <a:rPr lang="en-GB" sz="1400" b="1" dirty="0">
                          <a:solidFill>
                            <a:srgbClr val="FF0000"/>
                          </a:solidFill>
                          <a:latin typeface="Arial" pitchFamily="34" charset="0"/>
                          <a:ea typeface="Times New Roman"/>
                          <a:cs typeface="Arial" pitchFamily="34" charset="0"/>
                        </a:rPr>
                        <a:t>0%</a:t>
                      </a:r>
                      <a:endParaRPr lang="fr-FR" sz="1400" dirty="0">
                        <a:latin typeface="Arial" pitchFamily="34" charset="0"/>
                        <a:ea typeface="Times New Roman"/>
                        <a:cs typeface="Arial" pitchFamily="34" charset="0"/>
                      </a:endParaRPr>
                    </a:p>
                  </a:txBody>
                  <a:tcPr marL="68144" marR="681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6" name="Rectangle 4"/>
          <p:cNvSpPr>
            <a:spLocks noChangeArrowheads="1"/>
          </p:cNvSpPr>
          <p:nvPr/>
        </p:nvSpPr>
        <p:spPr bwMode="auto">
          <a:xfrm>
            <a:off x="468729" y="6007101"/>
            <a:ext cx="72961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GB" sz="1400" i="1" dirty="0"/>
              <a:t>N</a:t>
            </a:r>
            <a:r>
              <a:rPr lang="en-GB" sz="1400" i="1" dirty="0" smtClean="0"/>
              <a:t>ote 1:  </a:t>
            </a:r>
            <a:r>
              <a:rPr lang="en-GB" sz="1400" i="1" dirty="0"/>
              <a:t>no exception sheet has been prepared </a:t>
            </a:r>
            <a:r>
              <a:rPr lang="en-GB" sz="1400" i="1" dirty="0" smtClean="0"/>
              <a:t>yet</a:t>
            </a:r>
          </a:p>
          <a:p>
            <a:r>
              <a:rPr lang="en-GB" sz="1400" i="1" dirty="0" smtClean="0"/>
              <a:t>Note 2: Company contribution.</a:t>
            </a:r>
            <a:endParaRPr lang="fr-FR" sz="1400" dirty="0"/>
          </a:p>
        </p:txBody>
      </p:sp>
    </p:spTree>
    <p:extLst>
      <p:ext uri="{BB962C8B-B14F-4D97-AF65-F5344CB8AC3E}">
        <p14:creationId xmlns:p14="http://schemas.microsoft.com/office/powerpoint/2010/main" val="27566474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p:cNvSpPr>
          <p:nvPr>
            <p:ph type="title"/>
          </p:nvPr>
        </p:nvSpPr>
        <p:spPr>
          <a:xfrm>
            <a:off x="315913" y="368300"/>
            <a:ext cx="7772400" cy="593601"/>
          </a:xfrm>
        </p:spPr>
        <p:txBody>
          <a:bodyPr/>
          <a:lstStyle/>
          <a:p>
            <a:r>
              <a:rPr lang="de-DE" altLang="de-DE" dirty="0" smtClean="0">
                <a:latin typeface="Arial" charset="0"/>
                <a:cs typeface="Arial" charset="0"/>
              </a:rPr>
              <a:t>CT4 Summary f</a:t>
            </a:r>
            <a:r>
              <a:rPr lang="en-US" altLang="de-DE" dirty="0" smtClean="0">
                <a:latin typeface="Arial" charset="0"/>
                <a:cs typeface="Arial" charset="0"/>
              </a:rPr>
              <a:t>or CT Plenary </a:t>
            </a:r>
            <a:endParaRPr lang="en-US" altLang="de-DE" sz="2000" dirty="0" smtClean="0">
              <a:latin typeface="Arial" charset="0"/>
              <a:cs typeface="Arial" charset="0"/>
            </a:endParaRPr>
          </a:p>
        </p:txBody>
      </p:sp>
      <p:sp>
        <p:nvSpPr>
          <p:cNvPr id="25603" name="Rectangle 3"/>
          <p:cNvSpPr>
            <a:spLocks noGrp="1" noChangeArrowheads="1"/>
          </p:cNvSpPr>
          <p:nvPr>
            <p:ph type="body" idx="1"/>
          </p:nvPr>
        </p:nvSpPr>
        <p:spPr>
          <a:xfrm>
            <a:off x="229549" y="1056443"/>
            <a:ext cx="8686800" cy="5439359"/>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lstStyle/>
          <a:p>
            <a:r>
              <a:rPr lang="en-GB" sz="2000" dirty="0"/>
              <a:t>CT4 made much progress and completed many Rel-13 work items on time</a:t>
            </a:r>
            <a:r>
              <a:rPr lang="en-GB" sz="2000" dirty="0" smtClean="0"/>
              <a:t>.</a:t>
            </a:r>
          </a:p>
          <a:p>
            <a:r>
              <a:rPr lang="en-GB" sz="2000" dirty="0"/>
              <a:t>A new CT-wide Work Item has been </a:t>
            </a:r>
            <a:r>
              <a:rPr lang="en-GB" sz="2000" dirty="0" smtClean="0"/>
              <a:t>endorsed </a:t>
            </a:r>
            <a:r>
              <a:rPr lang="en-GB" sz="2000" dirty="0"/>
              <a:t>to specify the CT impacts of the on-going SA2 work on Architecture enhancements for Cellular Internet of Things (</a:t>
            </a:r>
            <a:r>
              <a:rPr lang="en-GB" sz="2000" dirty="0" err="1"/>
              <a:t>CIoT</a:t>
            </a:r>
            <a:r>
              <a:rPr lang="en-GB" sz="2000" dirty="0"/>
              <a:t>). This will be specified as part of Rel-13, although this work </a:t>
            </a:r>
            <a:r>
              <a:rPr lang="en-GB" sz="2000" dirty="0" smtClean="0"/>
              <a:t>may</a:t>
            </a:r>
            <a:r>
              <a:rPr lang="en-GB" sz="2000" dirty="0" smtClean="0"/>
              <a:t> </a:t>
            </a:r>
            <a:r>
              <a:rPr lang="en-GB" sz="2000" dirty="0"/>
              <a:t>extend until June 2016 due to very late stage 2 requirements</a:t>
            </a:r>
            <a:r>
              <a:rPr lang="en-GB" sz="2000" dirty="0" smtClean="0"/>
              <a:t>.</a:t>
            </a:r>
            <a:endParaRPr lang="en-GB" sz="2000" dirty="0"/>
          </a:p>
          <a:p>
            <a:r>
              <a:rPr lang="en-GB" sz="2000" dirty="0"/>
              <a:t>CT4 is lacking stage 2 requirements on Mission Critical Push To Talk (MCPTT) to specify the stage 3 protocol specifications for the MCPTT-2 (MCPTT user database to MCPTT server) and AAA-1 (SIP database to SIP core) reference points. It was decided to schedule conference calls with SA6 before CT#70, and a tentative Ad-hoc meeting in January to progress the corresponding stage 2 and stage 3 work in CT4 if no outstanding issues arise during the conference calls; the work on these reference points would shift to Rel-14 otherwise. </a:t>
            </a:r>
          </a:p>
          <a:p>
            <a:r>
              <a:rPr lang="en-GB" sz="2000" dirty="0"/>
              <a:t>The studies on Diameter Load Control and Diameter Base Protocol Update have not been completed and will thus be pursued within the Rel-14 timeframe</a:t>
            </a:r>
            <a:r>
              <a:rPr lang="en-GB" sz="2000" dirty="0" smtClean="0"/>
              <a:t>. </a:t>
            </a:r>
            <a:endParaRPr lang="en-GB" sz="2000" dirty="0">
              <a:latin typeface="Arial" pitchFamily="34" charset="0"/>
              <a:cs typeface="Arial" pitchFamily="34" charset="0"/>
            </a:endParaRPr>
          </a:p>
        </p:txBody>
      </p:sp>
    </p:spTree>
    <p:extLst>
      <p:ext uri="{BB962C8B-B14F-4D97-AF65-F5344CB8AC3E}">
        <p14:creationId xmlns:p14="http://schemas.microsoft.com/office/powerpoint/2010/main" val="2134094711"/>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p:cNvSpPr>
          <p:nvPr>
            <p:ph type="title"/>
          </p:nvPr>
        </p:nvSpPr>
        <p:spPr>
          <a:xfrm>
            <a:off x="315913" y="368300"/>
            <a:ext cx="7772400" cy="593601"/>
          </a:xfrm>
        </p:spPr>
        <p:txBody>
          <a:bodyPr/>
          <a:lstStyle/>
          <a:p>
            <a:r>
              <a:rPr lang="en-US" altLang="de-DE" dirty="0">
                <a:latin typeface="Arial" charset="0"/>
                <a:cs typeface="Arial" charset="0"/>
              </a:rPr>
              <a:t>CT </a:t>
            </a:r>
            <a:r>
              <a:rPr lang="en-US" altLang="de-DE" dirty="0" smtClean="0">
                <a:latin typeface="Arial" charset="0"/>
                <a:cs typeface="Arial" charset="0"/>
              </a:rPr>
              <a:t>Plenary Decisions </a:t>
            </a:r>
            <a:r>
              <a:rPr lang="de-DE" altLang="de-DE" dirty="0">
                <a:latin typeface="Arial" charset="0"/>
                <a:cs typeface="Arial" charset="0"/>
              </a:rPr>
              <a:t>f</a:t>
            </a:r>
            <a:r>
              <a:rPr lang="en-US" altLang="de-DE" dirty="0" smtClean="0">
                <a:latin typeface="Arial" charset="0"/>
                <a:cs typeface="Arial" charset="0"/>
              </a:rPr>
              <a:t>or </a:t>
            </a:r>
            <a:r>
              <a:rPr lang="de-DE" altLang="de-DE" dirty="0" smtClean="0">
                <a:latin typeface="Arial" charset="0"/>
                <a:cs typeface="Arial" charset="0"/>
              </a:rPr>
              <a:t>CT4</a:t>
            </a:r>
            <a:endParaRPr lang="en-US" altLang="de-DE" sz="2000" dirty="0" smtClean="0">
              <a:latin typeface="Arial" charset="0"/>
              <a:cs typeface="Arial" charset="0"/>
            </a:endParaRPr>
          </a:p>
        </p:txBody>
      </p:sp>
      <p:sp>
        <p:nvSpPr>
          <p:cNvPr id="25603" name="Rectangle 3"/>
          <p:cNvSpPr>
            <a:spLocks noGrp="1" noChangeArrowheads="1"/>
          </p:cNvSpPr>
          <p:nvPr>
            <p:ph type="body" idx="1"/>
          </p:nvPr>
        </p:nvSpPr>
        <p:spPr>
          <a:xfrm>
            <a:off x="229549" y="1600200"/>
            <a:ext cx="8686800" cy="4895602"/>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lstStyle/>
          <a:p>
            <a:r>
              <a:rPr lang="en-GB" sz="2000" dirty="0">
                <a:solidFill>
                  <a:srgbClr val="FF0000"/>
                </a:solidFill>
                <a:latin typeface="Arial" pitchFamily="34" charset="0"/>
                <a:cs typeface="Arial" pitchFamily="34" charset="0"/>
              </a:rPr>
              <a:t>CT Plenary needs to confirm the new CT4 Ad-hoc </a:t>
            </a:r>
            <a:r>
              <a:rPr lang="en-GB" sz="2000" dirty="0" smtClean="0">
                <a:solidFill>
                  <a:srgbClr val="FF0000"/>
                </a:solidFill>
                <a:latin typeface="Arial" pitchFamily="34" charset="0"/>
                <a:cs typeface="Arial" pitchFamily="34" charset="0"/>
              </a:rPr>
              <a:t>meeting on </a:t>
            </a:r>
            <a:r>
              <a:rPr lang="en-GB" sz="2000" dirty="0">
                <a:solidFill>
                  <a:srgbClr val="FF0000"/>
                </a:solidFill>
                <a:latin typeface="Arial" pitchFamily="34" charset="0"/>
                <a:cs typeface="Arial" pitchFamily="34" charset="0"/>
              </a:rPr>
              <a:t>MCPTT in January 2016</a:t>
            </a:r>
            <a:r>
              <a:rPr lang="en-GB" sz="2000" dirty="0" smtClean="0">
                <a:solidFill>
                  <a:srgbClr val="FF0000"/>
                </a:solidFill>
                <a:latin typeface="Arial" pitchFamily="34" charset="0"/>
                <a:cs typeface="Arial" pitchFamily="34" charset="0"/>
              </a:rPr>
              <a:t>. It is currently a placeholder.</a:t>
            </a:r>
          </a:p>
          <a:p>
            <a:pPr lvl="1"/>
            <a:r>
              <a:rPr lang="en-GB" sz="1600" dirty="0" smtClean="0">
                <a:solidFill>
                  <a:srgbClr val="FF0000"/>
                </a:solidFill>
                <a:latin typeface="Arial" pitchFamily="34" charset="0"/>
                <a:cs typeface="Arial" pitchFamily="34" charset="0"/>
              </a:rPr>
              <a:t>This will only be held if there is enough input from SA6 so that CT4 have enough input to justify this meeting.</a:t>
            </a:r>
          </a:p>
          <a:p>
            <a:r>
              <a:rPr lang="en-GB" sz="2000" dirty="0" smtClean="0">
                <a:solidFill>
                  <a:srgbClr val="FF0000"/>
                </a:solidFill>
                <a:latin typeface="Arial" pitchFamily="34" charset="0"/>
                <a:cs typeface="Arial" pitchFamily="34" charset="0"/>
              </a:rPr>
              <a:t>For </a:t>
            </a:r>
            <a:r>
              <a:rPr lang="en-GB" sz="2000" dirty="0" err="1" smtClean="0">
                <a:solidFill>
                  <a:srgbClr val="FF0000"/>
                </a:solidFill>
                <a:latin typeface="Arial" pitchFamily="34" charset="0"/>
                <a:cs typeface="Arial" pitchFamily="34" charset="0"/>
              </a:rPr>
              <a:t>CIot</a:t>
            </a:r>
            <a:r>
              <a:rPr lang="en-GB" sz="2000" dirty="0" smtClean="0">
                <a:solidFill>
                  <a:srgbClr val="FF0000"/>
                </a:solidFill>
                <a:latin typeface="Arial" pitchFamily="34" charset="0"/>
                <a:cs typeface="Arial" pitchFamily="34" charset="0"/>
              </a:rPr>
              <a:t>, there is a new CT wide WID but no exception request sheets so this deviates from the 3GPP process for Rel-13. What is the planning here to complete </a:t>
            </a:r>
            <a:r>
              <a:rPr lang="en-GB" sz="2000" dirty="0" err="1" smtClean="0">
                <a:solidFill>
                  <a:srgbClr val="FF0000"/>
                </a:solidFill>
                <a:latin typeface="Arial" pitchFamily="34" charset="0"/>
                <a:cs typeface="Arial" pitchFamily="34" charset="0"/>
              </a:rPr>
              <a:t>CIoT</a:t>
            </a:r>
            <a:r>
              <a:rPr lang="en-GB" sz="2000" dirty="0" smtClean="0">
                <a:solidFill>
                  <a:srgbClr val="FF0000"/>
                </a:solidFill>
                <a:latin typeface="Arial" pitchFamily="34" charset="0"/>
                <a:cs typeface="Arial" pitchFamily="34" charset="0"/>
              </a:rPr>
              <a:t> for Rel-13? There are no stage 2 requirements yet! PCG mandate to complete the work in Rel-13.</a:t>
            </a:r>
            <a:endParaRPr lang="en-GB" sz="2000" dirty="0">
              <a:latin typeface="Arial" pitchFamily="34" charset="0"/>
              <a:cs typeface="Arial" pitchFamily="34" charset="0"/>
            </a:endParaRPr>
          </a:p>
        </p:txBody>
      </p:sp>
    </p:spTree>
    <p:extLst>
      <p:ext uri="{BB962C8B-B14F-4D97-AF65-F5344CB8AC3E}">
        <p14:creationId xmlns:p14="http://schemas.microsoft.com/office/powerpoint/2010/main" val="1076316080"/>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457200" y="274639"/>
            <a:ext cx="6834188" cy="639762"/>
          </a:xfrm>
        </p:spPr>
        <p:txBody>
          <a:bodyPr/>
          <a:lstStyle/>
          <a:p>
            <a:r>
              <a:rPr lang="en-GB" dirty="0" smtClean="0">
                <a:latin typeface="Arial" charset="0"/>
              </a:rPr>
              <a:t>Incoming liaisons to CT plenary</a:t>
            </a:r>
            <a:endParaRPr lang="en-GB" dirty="0" smtClean="0"/>
          </a:p>
        </p:txBody>
      </p:sp>
      <p:sp>
        <p:nvSpPr>
          <p:cNvPr id="27651"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fld id="{EF7B0EA8-6FDB-4673-AC15-7684ACE5070E}" type="slidenum">
              <a:rPr lang="en-GB" sz="1100" smtClean="0">
                <a:solidFill>
                  <a:schemeClr val="bg1"/>
                </a:solidFill>
              </a:rPr>
              <a:pPr/>
              <a:t>13</a:t>
            </a:fld>
            <a:endParaRPr lang="en-GB" sz="1100" smtClean="0">
              <a:solidFill>
                <a:schemeClr val="bg1"/>
              </a:solidFill>
            </a:endParaRPr>
          </a:p>
        </p:txBody>
      </p:sp>
      <p:sp>
        <p:nvSpPr>
          <p:cNvPr id="5" name="Rectangle 4"/>
          <p:cNvSpPr/>
          <p:nvPr/>
        </p:nvSpPr>
        <p:spPr>
          <a:xfrm>
            <a:off x="332509" y="1255760"/>
            <a:ext cx="8455231" cy="3416320"/>
          </a:xfrm>
          <a:prstGeom prst="rect">
            <a:avLst/>
          </a:prstGeom>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20000"/>
              </a:spcBef>
              <a:buFontTx/>
              <a:buBlip>
                <a:blip r:embed="rId2"/>
              </a:buBlip>
              <a:defRPr/>
            </a:pPr>
            <a:r>
              <a:rPr lang="en-GB" sz="2000" dirty="0" smtClean="0">
                <a:latin typeface="Arial" pitchFamily="34" charset="0"/>
                <a:ea typeface="ＭＳ Ｐゴシック" pitchFamily="34" charset="-128"/>
                <a:cs typeface="Arial" pitchFamily="34" charset="0"/>
              </a:rPr>
              <a:t> To CT :</a:t>
            </a:r>
          </a:p>
          <a:p>
            <a:pPr lvl="1">
              <a:spcBef>
                <a:spcPct val="20000"/>
              </a:spcBef>
              <a:buFontTx/>
              <a:buBlip>
                <a:blip r:embed="rId2"/>
              </a:buBlip>
              <a:defRPr/>
            </a:pPr>
            <a:r>
              <a:rPr lang="en-GB" sz="2000" dirty="0" smtClean="0">
                <a:latin typeface="Arial" pitchFamily="34" charset="0"/>
                <a:ea typeface="ＭＳ Ｐゴシック" pitchFamily="34" charset="-128"/>
                <a:cs typeface="Arial" pitchFamily="34" charset="0"/>
              </a:rPr>
              <a:t>None</a:t>
            </a:r>
          </a:p>
          <a:p>
            <a:pPr>
              <a:spcBef>
                <a:spcPct val="20000"/>
              </a:spcBef>
              <a:buFontTx/>
              <a:buBlip>
                <a:blip r:embed="rId2"/>
              </a:buBlip>
              <a:defRPr/>
            </a:pPr>
            <a:r>
              <a:rPr lang="en-GB" sz="2000" dirty="0">
                <a:latin typeface="Arial" pitchFamily="34" charset="0"/>
                <a:ea typeface="ＭＳ Ｐゴシック" pitchFamily="34" charset="-128"/>
                <a:cs typeface="Arial" pitchFamily="34" charset="0"/>
              </a:rPr>
              <a:t> </a:t>
            </a:r>
            <a:r>
              <a:rPr lang="en-GB" sz="2000" dirty="0" smtClean="0">
                <a:latin typeface="Arial" pitchFamily="34" charset="0"/>
                <a:ea typeface="ＭＳ Ｐゴシック" pitchFamily="34" charset="-128"/>
                <a:cs typeface="Arial" pitchFamily="34" charset="0"/>
              </a:rPr>
              <a:t> </a:t>
            </a:r>
            <a:r>
              <a:rPr lang="en-GB" sz="2000" dirty="0" err="1" smtClean="0">
                <a:latin typeface="Arial" pitchFamily="34" charset="0"/>
                <a:ea typeface="ＭＳ Ｐゴシック" pitchFamily="34" charset="-128"/>
                <a:cs typeface="Arial" pitchFamily="34" charset="0"/>
              </a:rPr>
              <a:t>CCed</a:t>
            </a:r>
            <a:r>
              <a:rPr lang="en-GB" sz="2000" dirty="0" smtClean="0">
                <a:latin typeface="Arial" pitchFamily="34" charset="0"/>
                <a:ea typeface="ＭＳ Ｐゴシック" pitchFamily="34" charset="-128"/>
                <a:cs typeface="Arial" pitchFamily="34" charset="0"/>
              </a:rPr>
              <a:t> to CT: </a:t>
            </a:r>
          </a:p>
          <a:p>
            <a:pPr lvl="1">
              <a:spcBef>
                <a:spcPct val="20000"/>
              </a:spcBef>
              <a:buBlip>
                <a:blip r:embed="rId2"/>
              </a:buBlip>
              <a:defRPr/>
            </a:pPr>
            <a:r>
              <a:rPr lang="en-US" sz="2000" dirty="0">
                <a:solidFill>
                  <a:srgbClr val="000000"/>
                </a:solidFill>
                <a:latin typeface="Arial" pitchFamily="34" charset="0"/>
                <a:cs typeface="Arial" pitchFamily="34" charset="0"/>
              </a:rPr>
              <a:t>Reply LS on </a:t>
            </a:r>
            <a:r>
              <a:rPr lang="en-GB" sz="2000" dirty="0">
                <a:latin typeface="Arial" pitchFamily="34" charset="0"/>
                <a:cs typeface="Arial" pitchFamily="34" charset="0"/>
              </a:rPr>
              <a:t>3GPP Work on Explicit Congestion Notification for Lower Layer Protocols</a:t>
            </a:r>
            <a:r>
              <a:rPr lang="en-US" sz="2000" dirty="0">
                <a:solidFill>
                  <a:srgbClr val="000000"/>
                </a:solidFill>
                <a:latin typeface="Arial" pitchFamily="34" charset="0"/>
                <a:cs typeface="Arial" pitchFamily="34" charset="0"/>
              </a:rPr>
              <a:t/>
            </a:r>
            <a:br>
              <a:rPr lang="en-US" sz="2000" dirty="0">
                <a:solidFill>
                  <a:srgbClr val="000000"/>
                </a:solidFill>
                <a:latin typeface="Arial" pitchFamily="34" charset="0"/>
                <a:cs typeface="Arial" pitchFamily="34" charset="0"/>
              </a:rPr>
            </a:br>
            <a:r>
              <a:rPr lang="en-US" sz="2000" dirty="0">
                <a:solidFill>
                  <a:srgbClr val="000000"/>
                </a:solidFill>
                <a:latin typeface="Arial" pitchFamily="34" charset="0"/>
                <a:cs typeface="Arial" pitchFamily="34" charset="0"/>
              </a:rPr>
              <a:t>To SA, Cc CT</a:t>
            </a:r>
            <a:br>
              <a:rPr lang="en-US" sz="2000" dirty="0">
                <a:solidFill>
                  <a:srgbClr val="000000"/>
                </a:solidFill>
                <a:latin typeface="Arial" pitchFamily="34" charset="0"/>
                <a:cs typeface="Arial" pitchFamily="34" charset="0"/>
              </a:rPr>
            </a:br>
            <a:r>
              <a:rPr lang="en-GB" sz="2000" dirty="0">
                <a:latin typeface="Arial" pitchFamily="34" charset="0"/>
                <a:cs typeface="Arial" pitchFamily="34" charset="0"/>
              </a:rPr>
              <a:t>CT4 provides the list of CT4 TS which provides support for ECN. The list of TSs which would be affected by any new potential work on ECN would depend on the requirements specified by SA2 and SA4.</a:t>
            </a:r>
          </a:p>
          <a:p>
            <a:pPr>
              <a:spcBef>
                <a:spcPct val="20000"/>
              </a:spcBef>
              <a:buFontTx/>
              <a:buBlip>
                <a:blip r:embed="rId2"/>
              </a:buBlip>
              <a:defRPr/>
            </a:pPr>
            <a:endParaRPr lang="en-GB" sz="2000" dirty="0">
              <a:latin typeface="Arial" pitchFamily="34" charset="0"/>
              <a:ea typeface="ＭＳ Ｐゴシック" pitchFamily="34" charset="-128"/>
              <a:cs typeface="Arial"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p:cNvSpPr>
          <p:nvPr>
            <p:ph type="title"/>
          </p:nvPr>
        </p:nvSpPr>
        <p:spPr>
          <a:xfrm>
            <a:off x="457200" y="274638"/>
            <a:ext cx="6834188" cy="439737"/>
          </a:xfrm>
        </p:spPr>
        <p:txBody>
          <a:bodyPr/>
          <a:lstStyle/>
          <a:p>
            <a:r>
              <a:rPr lang="nb-NO" altLang="de-DE" dirty="0" smtClean="0">
                <a:latin typeface="Arial" charset="0"/>
                <a:cs typeface="Arial" charset="0"/>
              </a:rPr>
              <a:t>CRs for </a:t>
            </a:r>
            <a:r>
              <a:rPr lang="de-DE" altLang="de-DE" dirty="0" smtClean="0">
                <a:latin typeface="Arial" charset="0"/>
                <a:cs typeface="Arial" charset="0"/>
              </a:rPr>
              <a:t>C</a:t>
            </a:r>
            <a:r>
              <a:rPr lang="nb-NO" altLang="de-DE" dirty="0" smtClean="0">
                <a:latin typeface="Arial" charset="0"/>
                <a:cs typeface="Arial" charset="0"/>
              </a:rPr>
              <a:t>onditional </a:t>
            </a:r>
            <a:r>
              <a:rPr lang="de-DE" altLang="de-DE" dirty="0" smtClean="0">
                <a:latin typeface="Arial" charset="0"/>
                <a:cs typeface="Arial" charset="0"/>
              </a:rPr>
              <a:t>A</a:t>
            </a:r>
            <a:r>
              <a:rPr lang="nb-NO" altLang="de-DE" dirty="0" smtClean="0">
                <a:latin typeface="Arial" charset="0"/>
                <a:cs typeface="Arial" charset="0"/>
              </a:rPr>
              <a:t>pproval (CT</a:t>
            </a:r>
            <a:r>
              <a:rPr lang="de-DE" altLang="de-DE" dirty="0" smtClean="0">
                <a:latin typeface="Arial" charset="0"/>
                <a:cs typeface="Arial" charset="0"/>
              </a:rPr>
              <a:t>4</a:t>
            </a:r>
            <a:r>
              <a:rPr lang="nb-NO" altLang="de-DE" dirty="0" smtClean="0">
                <a:latin typeface="Arial" charset="0"/>
                <a:cs typeface="Arial" charset="0"/>
              </a:rPr>
              <a:t>)</a:t>
            </a:r>
            <a:endParaRPr lang="en-US" altLang="de-DE" dirty="0" smtClean="0">
              <a:latin typeface="Arial" charset="0"/>
              <a:cs typeface="Arial" charset="0"/>
            </a:endParaRPr>
          </a:p>
        </p:txBody>
      </p:sp>
      <p:sp>
        <p:nvSpPr>
          <p:cNvPr id="29699" name="Rectangle 1097"/>
          <p:cNvSpPr>
            <a:spLocks noChangeArrowheads="1"/>
          </p:cNvSpPr>
          <p:nvPr/>
        </p:nvSpPr>
        <p:spPr bwMode="auto">
          <a:xfrm>
            <a:off x="0" y="-5762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sz="1800"/>
          </a:p>
        </p:txBody>
      </p:sp>
      <p:sp>
        <p:nvSpPr>
          <p:cNvPr id="29700" name="Rectangle 1098"/>
          <p:cNvSpPr>
            <a:spLocks noChangeArrowheads="1"/>
          </p:cNvSpPr>
          <p:nvPr/>
        </p:nvSpPr>
        <p:spPr bwMode="auto">
          <a:xfrm>
            <a:off x="0" y="-576263"/>
            <a:ext cx="4143375"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9701" name="Rectangle 1248"/>
          <p:cNvSpPr>
            <a:spLocks noChangeArrowheads="1"/>
          </p:cNvSpPr>
          <p:nvPr/>
        </p:nvSpPr>
        <p:spPr bwMode="auto">
          <a:xfrm>
            <a:off x="0" y="74342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sz="1800"/>
          </a:p>
        </p:txBody>
      </p:sp>
      <p:sp>
        <p:nvSpPr>
          <p:cNvPr id="29702" name="Rectangle 1256"/>
          <p:cNvSpPr>
            <a:spLocks noChangeArrowheads="1"/>
          </p:cNvSpPr>
          <p:nvPr/>
        </p:nvSpPr>
        <p:spPr bwMode="auto">
          <a:xfrm>
            <a:off x="1147763" y="-576263"/>
            <a:ext cx="4143375"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9703" name="Rectangle 1417"/>
          <p:cNvSpPr>
            <a:spLocks noChangeArrowheads="1"/>
          </p:cNvSpPr>
          <p:nvPr/>
        </p:nvSpPr>
        <p:spPr bwMode="auto">
          <a:xfrm>
            <a:off x="1147763" y="-576263"/>
            <a:ext cx="4143375"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9704" name="Rectangle 3668"/>
          <p:cNvSpPr>
            <a:spLocks noChangeArrowheads="1"/>
          </p:cNvSpPr>
          <p:nvPr/>
        </p:nvSpPr>
        <p:spPr bwMode="auto">
          <a:xfrm>
            <a:off x="0" y="-2452688"/>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graphicFrame>
        <p:nvGraphicFramePr>
          <p:cNvPr id="4" name="Table 3"/>
          <p:cNvGraphicFramePr>
            <a:graphicFrameLocks noGrp="1"/>
          </p:cNvGraphicFramePr>
          <p:nvPr>
            <p:extLst>
              <p:ext uri="{D42A27DB-BD31-4B8C-83A1-F6EECF244321}">
                <p14:modId xmlns:p14="http://schemas.microsoft.com/office/powerpoint/2010/main" val="172759685"/>
              </p:ext>
            </p:extLst>
          </p:nvPr>
        </p:nvGraphicFramePr>
        <p:xfrm>
          <a:off x="133349" y="695324"/>
          <a:ext cx="7705727" cy="5667905"/>
        </p:xfrm>
        <a:graphic>
          <a:graphicData uri="http://schemas.openxmlformats.org/drawingml/2006/table">
            <a:tbl>
              <a:tblPr/>
              <a:tblGrid>
                <a:gridCol w="1125535"/>
                <a:gridCol w="598035"/>
                <a:gridCol w="513032"/>
                <a:gridCol w="426824"/>
                <a:gridCol w="598637"/>
                <a:gridCol w="2990777"/>
                <a:gridCol w="1452887"/>
              </a:tblGrid>
              <a:tr h="97092">
                <a:tc>
                  <a:txBody>
                    <a:bodyPr/>
                    <a:lstStyle/>
                    <a:p>
                      <a:pPr algn="ctr">
                        <a:lnSpc>
                          <a:spcPct val="107000"/>
                        </a:lnSpc>
                        <a:spcAft>
                          <a:spcPts val="800"/>
                        </a:spcAft>
                      </a:pPr>
                      <a:r>
                        <a:rPr lang="en-GB" sz="600" b="1" dirty="0">
                          <a:effectLst/>
                          <a:latin typeface="Arial"/>
                          <a:ea typeface="Calibri"/>
                          <a:cs typeface="Times New Roman"/>
                        </a:rPr>
                        <a:t>CP- number</a:t>
                      </a:r>
                      <a:endParaRPr lang="en-GB" sz="600" dirty="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3F3F3"/>
                    </a:solidFill>
                  </a:tcPr>
                </a:tc>
                <a:tc>
                  <a:txBody>
                    <a:bodyPr/>
                    <a:lstStyle/>
                    <a:p>
                      <a:pPr algn="ctr">
                        <a:lnSpc>
                          <a:spcPct val="107000"/>
                        </a:lnSpc>
                        <a:spcAft>
                          <a:spcPts val="800"/>
                        </a:spcAft>
                      </a:pPr>
                      <a:r>
                        <a:rPr lang="en-GB" sz="600" b="1">
                          <a:effectLst/>
                          <a:latin typeface="Arial"/>
                          <a:ea typeface="Calibri"/>
                          <a:cs typeface="Times New Roman"/>
                        </a:rPr>
                        <a:t>TS</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3F3F3"/>
                    </a:solidFill>
                  </a:tcPr>
                </a:tc>
                <a:tc>
                  <a:txBody>
                    <a:bodyPr/>
                    <a:lstStyle/>
                    <a:p>
                      <a:pPr algn="ctr">
                        <a:lnSpc>
                          <a:spcPct val="107000"/>
                        </a:lnSpc>
                        <a:spcAft>
                          <a:spcPts val="800"/>
                        </a:spcAft>
                      </a:pPr>
                      <a:r>
                        <a:rPr lang="en-GB" sz="600" b="1">
                          <a:effectLst/>
                          <a:latin typeface="Arial"/>
                          <a:ea typeface="Calibri"/>
                          <a:cs typeface="Times New Roman"/>
                        </a:rPr>
                        <a:t>CR</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3F3F3"/>
                    </a:solidFill>
                  </a:tcPr>
                </a:tc>
                <a:tc>
                  <a:txBody>
                    <a:bodyPr/>
                    <a:lstStyle/>
                    <a:p>
                      <a:pPr algn="ctr">
                        <a:lnSpc>
                          <a:spcPct val="107000"/>
                        </a:lnSpc>
                        <a:spcAft>
                          <a:spcPts val="800"/>
                        </a:spcAft>
                      </a:pPr>
                      <a:r>
                        <a:rPr lang="en-GB" sz="600" b="1">
                          <a:effectLst/>
                          <a:latin typeface="Arial"/>
                          <a:ea typeface="Calibri"/>
                          <a:cs typeface="Times New Roman"/>
                        </a:rPr>
                        <a:t>Rev</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3F3F3"/>
                    </a:solidFill>
                  </a:tcPr>
                </a:tc>
                <a:tc>
                  <a:txBody>
                    <a:bodyPr/>
                    <a:lstStyle/>
                    <a:p>
                      <a:pPr algn="ctr">
                        <a:lnSpc>
                          <a:spcPct val="107000"/>
                        </a:lnSpc>
                        <a:spcAft>
                          <a:spcPts val="800"/>
                        </a:spcAft>
                      </a:pPr>
                      <a:r>
                        <a:rPr lang="en-GB" sz="600" b="1">
                          <a:effectLst/>
                          <a:latin typeface="Arial"/>
                          <a:ea typeface="Calibri"/>
                          <a:cs typeface="Times New Roman"/>
                        </a:rPr>
                        <a:t>Rel</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3F3F3"/>
                    </a:solidFill>
                  </a:tcPr>
                </a:tc>
                <a:tc>
                  <a:txBody>
                    <a:bodyPr/>
                    <a:lstStyle/>
                    <a:p>
                      <a:pPr algn="ctr">
                        <a:lnSpc>
                          <a:spcPct val="107000"/>
                        </a:lnSpc>
                        <a:spcAft>
                          <a:spcPts val="800"/>
                        </a:spcAft>
                      </a:pPr>
                      <a:r>
                        <a:rPr lang="en-GB" sz="600" b="1" dirty="0">
                          <a:effectLst/>
                          <a:latin typeface="Arial"/>
                          <a:ea typeface="Calibri"/>
                          <a:cs typeface="Times New Roman"/>
                        </a:rPr>
                        <a:t>Title</a:t>
                      </a:r>
                      <a:endParaRPr lang="en-GB" sz="600" dirty="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3F3F3"/>
                    </a:solidFill>
                  </a:tcPr>
                </a:tc>
                <a:tc>
                  <a:txBody>
                    <a:bodyPr/>
                    <a:lstStyle/>
                    <a:p>
                      <a:pPr algn="ctr">
                        <a:lnSpc>
                          <a:spcPct val="107000"/>
                        </a:lnSpc>
                        <a:spcAft>
                          <a:spcPts val="800"/>
                        </a:spcAft>
                      </a:pPr>
                      <a:r>
                        <a:rPr lang="en-GB" sz="600" b="1">
                          <a:effectLst/>
                          <a:latin typeface="Arial"/>
                          <a:ea typeface="Calibri"/>
                          <a:cs typeface="Times New Roman"/>
                        </a:rPr>
                        <a:t>Other Aff Specs</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3F3F3"/>
                    </a:solidFill>
                  </a:tcPr>
                </a:tc>
              </a:tr>
              <a:tr h="97092">
                <a:tc>
                  <a:txBody>
                    <a:bodyPr/>
                    <a:lstStyle/>
                    <a:p>
                      <a:pPr>
                        <a:lnSpc>
                          <a:spcPct val="107000"/>
                        </a:lnSpc>
                        <a:spcAft>
                          <a:spcPts val="800"/>
                        </a:spcAft>
                      </a:pPr>
                      <a:r>
                        <a:rPr lang="en-GB" sz="600" dirty="0">
                          <a:effectLst/>
                          <a:latin typeface="Arial"/>
                          <a:ea typeface="Calibri"/>
                          <a:cs typeface="Times New Roman"/>
                        </a:rPr>
                        <a:t>CP-150752</a:t>
                      </a:r>
                      <a:endParaRPr lang="en-GB" sz="600" dirty="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29.274</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1665</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2</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Rel-13</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F-Container Type Value</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29.274-1642</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7092">
                <a:tc>
                  <a:txBody>
                    <a:bodyPr/>
                    <a:lstStyle/>
                    <a:p>
                      <a:pPr>
                        <a:lnSpc>
                          <a:spcPct val="107000"/>
                        </a:lnSpc>
                        <a:spcAft>
                          <a:spcPts val="800"/>
                        </a:spcAft>
                      </a:pPr>
                      <a:r>
                        <a:rPr lang="en-GB" sz="600">
                          <a:effectLst/>
                          <a:latin typeface="Arial"/>
                          <a:ea typeface="Calibri"/>
                          <a:cs typeface="Times New Roman"/>
                        </a:rPr>
                        <a:t>CP-150754</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29.228</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0653</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2</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Rel-12</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Allowed WAF and/or WWSF Identities</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29.229-0297, 23.008-0467</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7092">
                <a:tc>
                  <a:txBody>
                    <a:bodyPr/>
                    <a:lstStyle/>
                    <a:p>
                      <a:pPr>
                        <a:lnSpc>
                          <a:spcPct val="107000"/>
                        </a:lnSpc>
                        <a:spcAft>
                          <a:spcPts val="800"/>
                        </a:spcAft>
                      </a:pPr>
                      <a:r>
                        <a:rPr lang="en-GB" sz="600">
                          <a:effectLst/>
                          <a:latin typeface="Arial"/>
                          <a:ea typeface="Calibri"/>
                          <a:cs typeface="Times New Roman"/>
                        </a:rPr>
                        <a:t>CP-150754</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29.229</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0279</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2</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Rel-12</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Allowed WAF and/or WWSF Identities</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29.228-0653, 29.230-0480</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7092">
                <a:tc>
                  <a:txBody>
                    <a:bodyPr/>
                    <a:lstStyle/>
                    <a:p>
                      <a:pPr>
                        <a:lnSpc>
                          <a:spcPct val="107000"/>
                        </a:lnSpc>
                        <a:spcAft>
                          <a:spcPts val="800"/>
                        </a:spcAft>
                      </a:pPr>
                      <a:r>
                        <a:rPr lang="en-GB" sz="600">
                          <a:effectLst/>
                          <a:latin typeface="Arial"/>
                          <a:ea typeface="Calibri"/>
                          <a:cs typeface="Times New Roman"/>
                        </a:rPr>
                        <a:t>CP-150754</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29.230</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0480</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1</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Rel-12</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Allowed WAF and/or WWSF Identities</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29.229-0279</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7092">
                <a:tc>
                  <a:txBody>
                    <a:bodyPr/>
                    <a:lstStyle/>
                    <a:p>
                      <a:pPr>
                        <a:lnSpc>
                          <a:spcPct val="107000"/>
                        </a:lnSpc>
                        <a:spcAft>
                          <a:spcPts val="800"/>
                        </a:spcAft>
                      </a:pPr>
                      <a:r>
                        <a:rPr lang="en-GB" sz="600">
                          <a:effectLst/>
                          <a:latin typeface="Arial"/>
                          <a:ea typeface="Calibri"/>
                          <a:cs typeface="Times New Roman"/>
                        </a:rPr>
                        <a:t>CP-150754</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29.230</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0481</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1</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Rel-13</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Allowed WAF and/or WWSF Identities</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29.229-0279</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7092">
                <a:tc>
                  <a:txBody>
                    <a:bodyPr/>
                    <a:lstStyle/>
                    <a:p>
                      <a:pPr>
                        <a:lnSpc>
                          <a:spcPct val="107000"/>
                        </a:lnSpc>
                        <a:spcAft>
                          <a:spcPts val="800"/>
                        </a:spcAft>
                      </a:pPr>
                      <a:r>
                        <a:rPr lang="en-GB" sz="600">
                          <a:effectLst/>
                          <a:latin typeface="Arial"/>
                          <a:ea typeface="Calibri"/>
                          <a:cs typeface="Times New Roman"/>
                        </a:rPr>
                        <a:t>CP-150755</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29.230</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0485</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1</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Rel-12</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Metadata in Match-Report</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29.345-0033, 29.345-0032</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7092">
                <a:tc>
                  <a:txBody>
                    <a:bodyPr/>
                    <a:lstStyle/>
                    <a:p>
                      <a:pPr>
                        <a:lnSpc>
                          <a:spcPct val="107000"/>
                        </a:lnSpc>
                        <a:spcAft>
                          <a:spcPts val="800"/>
                        </a:spcAft>
                      </a:pPr>
                      <a:r>
                        <a:rPr lang="en-GB" sz="600">
                          <a:effectLst/>
                          <a:latin typeface="Arial"/>
                          <a:ea typeface="Calibri"/>
                          <a:cs typeface="Times New Roman"/>
                        </a:rPr>
                        <a:t>CP-150755</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29.230</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0486</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Rel-13</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Metadata in Match-Report</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29.345-0033, 29.345-0032</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7092">
                <a:tc>
                  <a:txBody>
                    <a:bodyPr/>
                    <a:lstStyle/>
                    <a:p>
                      <a:pPr>
                        <a:lnSpc>
                          <a:spcPct val="107000"/>
                        </a:lnSpc>
                        <a:spcAft>
                          <a:spcPts val="800"/>
                        </a:spcAft>
                      </a:pPr>
                      <a:r>
                        <a:rPr lang="en-GB" sz="600">
                          <a:effectLst/>
                          <a:latin typeface="Arial"/>
                          <a:ea typeface="Calibri"/>
                          <a:cs typeface="Times New Roman"/>
                        </a:rPr>
                        <a:t>CP-150755</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29.230</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0487</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Rel-12</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New Group AVP for ProSe direct discovery procedures</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29.345-0032</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7092">
                <a:tc>
                  <a:txBody>
                    <a:bodyPr/>
                    <a:lstStyle/>
                    <a:p>
                      <a:pPr>
                        <a:lnSpc>
                          <a:spcPct val="107000"/>
                        </a:lnSpc>
                        <a:spcAft>
                          <a:spcPts val="800"/>
                        </a:spcAft>
                      </a:pPr>
                      <a:r>
                        <a:rPr lang="en-GB" sz="600">
                          <a:effectLst/>
                          <a:latin typeface="Arial"/>
                          <a:ea typeface="Calibri"/>
                          <a:cs typeface="Times New Roman"/>
                        </a:rPr>
                        <a:t>CP-150755</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29.230</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0488</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Rel-13</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New Group AVP for ProSe direct discovery procedures</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29.345-0032</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7092">
                <a:tc>
                  <a:txBody>
                    <a:bodyPr/>
                    <a:lstStyle/>
                    <a:p>
                      <a:pPr>
                        <a:lnSpc>
                          <a:spcPct val="107000"/>
                        </a:lnSpc>
                        <a:spcAft>
                          <a:spcPts val="800"/>
                        </a:spcAft>
                      </a:pPr>
                      <a:r>
                        <a:rPr lang="en-GB" sz="600">
                          <a:effectLst/>
                          <a:latin typeface="Arial"/>
                          <a:ea typeface="Calibri"/>
                          <a:cs typeface="Times New Roman"/>
                        </a:rPr>
                        <a:t>CP-150756</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29.274</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1661</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1</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Rel-12</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Presence Reporting Area Identifier</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23.003-0429</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7092">
                <a:tc>
                  <a:txBody>
                    <a:bodyPr/>
                    <a:lstStyle/>
                    <a:p>
                      <a:pPr>
                        <a:lnSpc>
                          <a:spcPct val="107000"/>
                        </a:lnSpc>
                        <a:spcAft>
                          <a:spcPts val="800"/>
                        </a:spcAft>
                      </a:pPr>
                      <a:r>
                        <a:rPr lang="en-GB" sz="600">
                          <a:effectLst/>
                          <a:latin typeface="Arial"/>
                          <a:ea typeface="Calibri"/>
                          <a:cs typeface="Times New Roman"/>
                        </a:rPr>
                        <a:t>CP-150756</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29.274</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1662</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1</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Rel-13</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Presence Reporting Area Identifier</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23.003-0430</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7092">
                <a:tc>
                  <a:txBody>
                    <a:bodyPr/>
                    <a:lstStyle/>
                    <a:p>
                      <a:pPr>
                        <a:lnSpc>
                          <a:spcPct val="107000"/>
                        </a:lnSpc>
                        <a:spcAft>
                          <a:spcPts val="800"/>
                        </a:spcAft>
                      </a:pPr>
                      <a:r>
                        <a:rPr lang="en-GB" sz="600">
                          <a:effectLst/>
                          <a:latin typeface="Arial"/>
                          <a:ea typeface="Calibri"/>
                          <a:cs typeface="Times New Roman"/>
                        </a:rPr>
                        <a:t>CP-150761</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29.230</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0473</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Rel-13</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Addition of MBMS-Cell-List AVP</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29.061-0456</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7092">
                <a:tc>
                  <a:txBody>
                    <a:bodyPr/>
                    <a:lstStyle/>
                    <a:p>
                      <a:pPr>
                        <a:lnSpc>
                          <a:spcPct val="107000"/>
                        </a:lnSpc>
                        <a:spcAft>
                          <a:spcPts val="800"/>
                        </a:spcAft>
                      </a:pPr>
                      <a:r>
                        <a:rPr lang="en-GB" sz="600">
                          <a:effectLst/>
                          <a:latin typeface="Arial"/>
                          <a:ea typeface="Calibri"/>
                          <a:cs typeface="Times New Roman"/>
                        </a:rPr>
                        <a:t>CP-150766</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800"/>
                        </a:spcAft>
                      </a:pPr>
                      <a:r>
                        <a:rPr lang="en-GB" sz="600">
                          <a:effectLst/>
                          <a:latin typeface="Arial"/>
                          <a:ea typeface="Calibri"/>
                          <a:cs typeface="Times New Roman"/>
                        </a:rPr>
                        <a:t>29.002</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800"/>
                        </a:spcAft>
                      </a:pPr>
                      <a:r>
                        <a:rPr lang="en-GB" sz="600">
                          <a:effectLst/>
                          <a:latin typeface="Arial"/>
                          <a:ea typeface="Calibri"/>
                          <a:cs typeface="Times New Roman"/>
                        </a:rPr>
                        <a:t>1196</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800"/>
                        </a:spcAft>
                      </a:pPr>
                      <a:r>
                        <a:rPr lang="en-GB" sz="600">
                          <a:effectLst/>
                          <a:latin typeface="Arial"/>
                          <a:ea typeface="Calibri"/>
                          <a:cs typeface="Times New Roman"/>
                        </a:rPr>
                        <a:t>1</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800"/>
                        </a:spcAft>
                      </a:pPr>
                      <a:r>
                        <a:rPr lang="en-GB" sz="600">
                          <a:effectLst/>
                          <a:latin typeface="Arial"/>
                          <a:ea typeface="Calibri"/>
                          <a:cs typeface="Times New Roman"/>
                        </a:rPr>
                        <a:t>Rel-13</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800"/>
                        </a:spcAft>
                      </a:pPr>
                      <a:r>
                        <a:rPr lang="en-GB" sz="600">
                          <a:effectLst/>
                          <a:latin typeface="Arial"/>
                          <a:ea typeface="Calibri"/>
                          <a:cs typeface="Times New Roman"/>
                        </a:rPr>
                        <a:t>Positioning enhancement impacts on MAP protocol</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800"/>
                        </a:spcAft>
                      </a:pPr>
                      <a:r>
                        <a:rPr lang="en-GB" sz="600">
                          <a:effectLst/>
                          <a:latin typeface="Arial"/>
                          <a:ea typeface="Calibri"/>
                          <a:cs typeface="Times New Roman"/>
                        </a:rPr>
                        <a:t>25.413-CR 1307</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97092">
                <a:tc>
                  <a:txBody>
                    <a:bodyPr/>
                    <a:lstStyle/>
                    <a:p>
                      <a:pPr>
                        <a:lnSpc>
                          <a:spcPct val="107000"/>
                        </a:lnSpc>
                        <a:spcAft>
                          <a:spcPts val="800"/>
                        </a:spcAft>
                      </a:pPr>
                      <a:r>
                        <a:rPr lang="en-GB" sz="600">
                          <a:effectLst/>
                          <a:latin typeface="Arial"/>
                          <a:ea typeface="Calibri"/>
                          <a:cs typeface="Times New Roman"/>
                        </a:rPr>
                        <a:t>CP-150766</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800"/>
                        </a:spcAft>
                      </a:pPr>
                      <a:r>
                        <a:rPr lang="en-GB" sz="600">
                          <a:effectLst/>
                          <a:latin typeface="Arial"/>
                          <a:ea typeface="Calibri"/>
                          <a:cs typeface="Times New Roman"/>
                        </a:rPr>
                        <a:t>29.171</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800"/>
                        </a:spcAft>
                      </a:pPr>
                      <a:r>
                        <a:rPr lang="en-GB" sz="600">
                          <a:effectLst/>
                          <a:latin typeface="Arial"/>
                          <a:ea typeface="Calibri"/>
                          <a:cs typeface="Times New Roman"/>
                        </a:rPr>
                        <a:t>0029</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800"/>
                        </a:spcAft>
                      </a:pPr>
                      <a:r>
                        <a:rPr lang="en-GB" sz="600">
                          <a:effectLst/>
                          <a:latin typeface="Arial"/>
                          <a:ea typeface="Calibri"/>
                          <a:cs typeface="Times New Roman"/>
                        </a:rPr>
                        <a:t>2</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800"/>
                        </a:spcAft>
                      </a:pPr>
                      <a:r>
                        <a:rPr lang="en-GB" sz="600">
                          <a:effectLst/>
                          <a:latin typeface="Arial"/>
                          <a:ea typeface="Calibri"/>
                          <a:cs typeface="Times New Roman"/>
                        </a:rPr>
                        <a:t>Rel-13</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800"/>
                        </a:spcAft>
                      </a:pPr>
                      <a:r>
                        <a:rPr lang="en-GB" sz="600">
                          <a:effectLst/>
                          <a:latin typeface="Arial"/>
                          <a:ea typeface="Calibri"/>
                          <a:cs typeface="Times New Roman"/>
                        </a:rPr>
                        <a:t>Indoor Positioning support in LCS-AP</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800"/>
                        </a:spcAft>
                      </a:pPr>
                      <a:r>
                        <a:rPr lang="en-GB" sz="600">
                          <a:effectLst/>
                          <a:latin typeface="Arial"/>
                          <a:ea typeface="Calibri"/>
                          <a:cs typeface="Times New Roman"/>
                        </a:rPr>
                        <a:t>36.305-0061</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97092">
                <a:tc>
                  <a:txBody>
                    <a:bodyPr/>
                    <a:lstStyle/>
                    <a:p>
                      <a:pPr>
                        <a:lnSpc>
                          <a:spcPct val="107000"/>
                        </a:lnSpc>
                        <a:spcAft>
                          <a:spcPts val="800"/>
                        </a:spcAft>
                      </a:pPr>
                      <a:r>
                        <a:rPr lang="en-GB" sz="600">
                          <a:effectLst/>
                          <a:latin typeface="Arial"/>
                          <a:ea typeface="Calibri"/>
                          <a:cs typeface="Times New Roman"/>
                        </a:rPr>
                        <a:t>CP-150766</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800"/>
                        </a:spcAft>
                      </a:pPr>
                      <a:r>
                        <a:rPr lang="en-GB" sz="600">
                          <a:effectLst/>
                          <a:latin typeface="Arial"/>
                          <a:ea typeface="Calibri"/>
                          <a:cs typeface="Times New Roman"/>
                        </a:rPr>
                        <a:t>29.172</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800"/>
                        </a:spcAft>
                      </a:pPr>
                      <a:r>
                        <a:rPr lang="en-GB" sz="600">
                          <a:effectLst/>
                          <a:latin typeface="Arial"/>
                          <a:ea typeface="Calibri"/>
                          <a:cs typeface="Times New Roman"/>
                        </a:rPr>
                        <a:t>0034</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800"/>
                        </a:spcAft>
                      </a:pPr>
                      <a:r>
                        <a:rPr lang="en-GB" sz="600">
                          <a:effectLst/>
                          <a:latin typeface="Arial"/>
                          <a:ea typeface="Calibri"/>
                          <a:cs typeface="Times New Roman"/>
                        </a:rPr>
                        <a:t>2</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800"/>
                        </a:spcAft>
                      </a:pPr>
                      <a:r>
                        <a:rPr lang="en-GB" sz="600">
                          <a:effectLst/>
                          <a:latin typeface="Arial"/>
                          <a:ea typeface="Calibri"/>
                          <a:cs typeface="Times New Roman"/>
                        </a:rPr>
                        <a:t>Rel-13</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800"/>
                        </a:spcAft>
                      </a:pPr>
                      <a:r>
                        <a:rPr lang="en-GB" sz="600">
                          <a:effectLst/>
                          <a:latin typeface="Arial"/>
                          <a:ea typeface="Calibri"/>
                          <a:cs typeface="Times New Roman"/>
                        </a:rPr>
                        <a:t>Indoor Positioning support in SLg/Lgd</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800"/>
                        </a:spcAft>
                      </a:pPr>
                      <a:r>
                        <a:rPr lang="en-GB" sz="600">
                          <a:effectLst/>
                          <a:latin typeface="Arial"/>
                          <a:ea typeface="Calibri"/>
                          <a:cs typeface="Times New Roman"/>
                        </a:rPr>
                        <a:t>36.305-0061</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97092">
                <a:tc>
                  <a:txBody>
                    <a:bodyPr/>
                    <a:lstStyle/>
                    <a:p>
                      <a:pPr>
                        <a:lnSpc>
                          <a:spcPct val="107000"/>
                        </a:lnSpc>
                        <a:spcAft>
                          <a:spcPts val="800"/>
                        </a:spcAft>
                      </a:pPr>
                      <a:r>
                        <a:rPr lang="en-GB" sz="600">
                          <a:effectLst/>
                          <a:latin typeface="Arial"/>
                          <a:ea typeface="Calibri"/>
                          <a:cs typeface="Times New Roman"/>
                        </a:rPr>
                        <a:t>CP-150766</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29.230</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0495</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1</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Rel-13</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AVP codes for Indoor Positioning support in SLg/Lgd</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29.172-0034</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7092">
                <a:tc>
                  <a:txBody>
                    <a:bodyPr/>
                    <a:lstStyle/>
                    <a:p>
                      <a:pPr>
                        <a:lnSpc>
                          <a:spcPct val="107000"/>
                        </a:lnSpc>
                        <a:spcAft>
                          <a:spcPts val="800"/>
                        </a:spcAft>
                      </a:pPr>
                      <a:r>
                        <a:rPr lang="en-GB" sz="600">
                          <a:effectLst/>
                          <a:latin typeface="Arial"/>
                          <a:ea typeface="Calibri"/>
                          <a:cs typeface="Times New Roman"/>
                        </a:rPr>
                        <a:t>CP-150770</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23.008</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0460</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1</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Rel-13</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Emergency PDN connection over untrusted WLAN access</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29.273-0429</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7092">
                <a:tc>
                  <a:txBody>
                    <a:bodyPr/>
                    <a:lstStyle/>
                    <a:p>
                      <a:pPr>
                        <a:lnSpc>
                          <a:spcPct val="107000"/>
                        </a:lnSpc>
                        <a:spcAft>
                          <a:spcPts val="800"/>
                        </a:spcAft>
                      </a:pPr>
                      <a:r>
                        <a:rPr lang="en-GB" sz="600">
                          <a:effectLst/>
                          <a:latin typeface="Arial"/>
                          <a:ea typeface="Calibri"/>
                          <a:cs typeface="Times New Roman"/>
                        </a:rPr>
                        <a:t>CP-150770</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29.230</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0475</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1</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Rel-13</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Emergency PDN connection over untrusted WLAN access</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29.273-0429</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7092">
                <a:tc>
                  <a:txBody>
                    <a:bodyPr/>
                    <a:lstStyle/>
                    <a:p>
                      <a:pPr>
                        <a:lnSpc>
                          <a:spcPct val="107000"/>
                        </a:lnSpc>
                        <a:spcAft>
                          <a:spcPts val="800"/>
                        </a:spcAft>
                      </a:pPr>
                      <a:r>
                        <a:rPr lang="en-GB" sz="600">
                          <a:effectLst/>
                          <a:latin typeface="Arial"/>
                          <a:ea typeface="Calibri"/>
                          <a:cs typeface="Times New Roman"/>
                        </a:rPr>
                        <a:t>CP-150770</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800"/>
                        </a:spcAft>
                      </a:pPr>
                      <a:r>
                        <a:rPr lang="en-GB" sz="600">
                          <a:effectLst/>
                          <a:latin typeface="Arial"/>
                          <a:ea typeface="Calibri"/>
                          <a:cs typeface="Times New Roman"/>
                        </a:rPr>
                        <a:t>29.274</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800"/>
                        </a:spcAft>
                      </a:pPr>
                      <a:r>
                        <a:rPr lang="en-GB" sz="600">
                          <a:effectLst/>
                          <a:latin typeface="Arial"/>
                          <a:ea typeface="Calibri"/>
                          <a:cs typeface="Times New Roman"/>
                        </a:rPr>
                        <a:t>1660</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800"/>
                        </a:spcAft>
                      </a:pPr>
                      <a:r>
                        <a:rPr lang="en-GB" sz="600">
                          <a:effectLst/>
                          <a:latin typeface="Arial"/>
                          <a:ea typeface="Calibri"/>
                          <a:cs typeface="Times New Roman"/>
                        </a:rPr>
                        <a:t>1</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800"/>
                        </a:spcAft>
                      </a:pPr>
                      <a:r>
                        <a:rPr lang="en-GB" sz="600">
                          <a:effectLst/>
                          <a:latin typeface="Arial"/>
                          <a:ea typeface="Calibri"/>
                          <a:cs typeface="Times New Roman"/>
                        </a:rPr>
                        <a:t>Rel-13</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800"/>
                        </a:spcAft>
                      </a:pPr>
                      <a:r>
                        <a:rPr lang="en-GB" sz="600">
                          <a:effectLst/>
                          <a:latin typeface="Arial"/>
                          <a:ea typeface="Calibri"/>
                          <a:cs typeface="Times New Roman"/>
                        </a:rPr>
                        <a:t>User Location Information reporting extensions over S2b</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800"/>
                        </a:spcAft>
                      </a:pPr>
                      <a:r>
                        <a:rPr lang="en-GB" sz="600">
                          <a:effectLst/>
                          <a:latin typeface="Arial"/>
                          <a:ea typeface="Calibri"/>
                          <a:cs typeface="Times New Roman"/>
                        </a:rPr>
                        <a:t>23.402-2906</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97092">
                <a:tc>
                  <a:txBody>
                    <a:bodyPr/>
                    <a:lstStyle/>
                    <a:p>
                      <a:pPr>
                        <a:lnSpc>
                          <a:spcPct val="107000"/>
                        </a:lnSpc>
                        <a:spcAft>
                          <a:spcPts val="800"/>
                        </a:spcAft>
                      </a:pPr>
                      <a:r>
                        <a:rPr lang="en-GB" sz="600">
                          <a:effectLst/>
                          <a:latin typeface="Arial"/>
                          <a:ea typeface="Calibri"/>
                          <a:cs typeface="Times New Roman"/>
                        </a:rPr>
                        <a:t>CP-150771</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800"/>
                        </a:spcAft>
                      </a:pPr>
                      <a:r>
                        <a:rPr lang="en-GB" sz="600">
                          <a:effectLst/>
                          <a:latin typeface="Arial"/>
                          <a:ea typeface="Calibri"/>
                          <a:cs typeface="Times New Roman"/>
                        </a:rPr>
                        <a:t>23.008</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800"/>
                        </a:spcAft>
                      </a:pPr>
                      <a:r>
                        <a:rPr lang="en-GB" sz="600">
                          <a:effectLst/>
                          <a:latin typeface="Arial"/>
                          <a:ea typeface="Calibri"/>
                          <a:cs typeface="Times New Roman"/>
                        </a:rPr>
                        <a:t>0463</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800"/>
                        </a:spcAft>
                      </a:pPr>
                      <a:r>
                        <a:rPr lang="en-GB" sz="600">
                          <a:effectLst/>
                          <a:latin typeface="Arial"/>
                          <a:ea typeface="Calibri"/>
                          <a:cs typeface="Times New Roman"/>
                        </a:rPr>
                        <a:t>3</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800"/>
                        </a:spcAft>
                      </a:pPr>
                      <a:r>
                        <a:rPr lang="en-GB" sz="600">
                          <a:effectLst/>
                          <a:latin typeface="Arial"/>
                          <a:ea typeface="Calibri"/>
                          <a:cs typeface="Times New Roman"/>
                        </a:rPr>
                        <a:t>Rel-13</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800"/>
                        </a:spcAft>
                      </a:pPr>
                      <a:r>
                        <a:rPr lang="en-GB" sz="600">
                          <a:effectLst/>
                          <a:latin typeface="Arial"/>
                          <a:ea typeface="Calibri"/>
                          <a:cs typeface="Times New Roman"/>
                        </a:rPr>
                        <a:t>Storage of CP parameters</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800"/>
                        </a:spcAft>
                      </a:pPr>
                      <a:r>
                        <a:rPr lang="en-GB" sz="600">
                          <a:effectLst/>
                          <a:latin typeface="Arial"/>
                          <a:ea typeface="Calibri"/>
                          <a:cs typeface="Times New Roman"/>
                        </a:rPr>
                        <a:t>23.682-0142</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194183">
                <a:tc>
                  <a:txBody>
                    <a:bodyPr/>
                    <a:lstStyle/>
                    <a:p>
                      <a:pPr>
                        <a:lnSpc>
                          <a:spcPct val="107000"/>
                        </a:lnSpc>
                        <a:spcAft>
                          <a:spcPts val="800"/>
                        </a:spcAft>
                      </a:pPr>
                      <a:r>
                        <a:rPr lang="en-GB" sz="600">
                          <a:effectLst/>
                          <a:latin typeface="Arial"/>
                          <a:ea typeface="Calibri"/>
                          <a:cs typeface="Times New Roman"/>
                        </a:rPr>
                        <a:t>CP-150771</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800"/>
                        </a:spcAft>
                      </a:pPr>
                      <a:r>
                        <a:rPr lang="en-GB" sz="600">
                          <a:effectLst/>
                          <a:latin typeface="Arial"/>
                          <a:ea typeface="Calibri"/>
                          <a:cs typeface="Times New Roman"/>
                        </a:rPr>
                        <a:t>29.272</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800"/>
                        </a:spcAft>
                      </a:pPr>
                      <a:r>
                        <a:rPr lang="en-GB" sz="600">
                          <a:effectLst/>
                          <a:latin typeface="Arial"/>
                          <a:ea typeface="Calibri"/>
                          <a:cs typeface="Times New Roman"/>
                        </a:rPr>
                        <a:t>0604</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800"/>
                        </a:spcAft>
                      </a:pPr>
                      <a:r>
                        <a:rPr lang="en-GB" sz="600">
                          <a:effectLst/>
                          <a:latin typeface="Arial"/>
                          <a:ea typeface="Calibri"/>
                          <a:cs typeface="Times New Roman"/>
                        </a:rPr>
                        <a:t>2</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800"/>
                        </a:spcAft>
                      </a:pPr>
                      <a:r>
                        <a:rPr lang="en-GB" sz="600">
                          <a:effectLst/>
                          <a:latin typeface="Arial"/>
                          <a:ea typeface="Calibri"/>
                          <a:cs typeface="Times New Roman"/>
                        </a:rPr>
                        <a:t>Rel-13</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800"/>
                        </a:spcAft>
                      </a:pPr>
                      <a:r>
                        <a:rPr lang="en-GB" sz="600">
                          <a:effectLst/>
                          <a:latin typeface="Arial"/>
                          <a:ea typeface="Calibri"/>
                          <a:cs typeface="Times New Roman"/>
                        </a:rPr>
                        <a:t>Introduction of validity time delete and replace procedure for CP sets</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800"/>
                        </a:spcAft>
                      </a:pPr>
                      <a:r>
                        <a:rPr lang="en-GB" sz="600">
                          <a:effectLst/>
                          <a:latin typeface="Arial"/>
                          <a:ea typeface="Calibri"/>
                          <a:cs typeface="Times New Roman"/>
                        </a:rPr>
                        <a:t>23.682-0142</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97092">
                <a:tc>
                  <a:txBody>
                    <a:bodyPr/>
                    <a:lstStyle/>
                    <a:p>
                      <a:pPr>
                        <a:lnSpc>
                          <a:spcPct val="107000"/>
                        </a:lnSpc>
                        <a:spcAft>
                          <a:spcPts val="800"/>
                        </a:spcAft>
                      </a:pPr>
                      <a:r>
                        <a:rPr lang="en-GB" sz="600">
                          <a:effectLst/>
                          <a:latin typeface="Arial"/>
                          <a:ea typeface="Calibri"/>
                          <a:cs typeface="Times New Roman"/>
                        </a:rPr>
                        <a:t>CP-150771</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800"/>
                        </a:spcAft>
                      </a:pPr>
                      <a:r>
                        <a:rPr lang="en-GB" sz="600">
                          <a:effectLst/>
                          <a:latin typeface="Arial"/>
                          <a:ea typeface="Calibri"/>
                          <a:cs typeface="Times New Roman"/>
                        </a:rPr>
                        <a:t>29.336</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800"/>
                        </a:spcAft>
                      </a:pPr>
                      <a:r>
                        <a:rPr lang="en-GB" sz="600">
                          <a:effectLst/>
                          <a:latin typeface="Arial"/>
                          <a:ea typeface="Calibri"/>
                          <a:cs typeface="Times New Roman"/>
                        </a:rPr>
                        <a:t>0027</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800"/>
                        </a:spcAft>
                      </a:pPr>
                      <a:r>
                        <a:rPr lang="en-GB" sz="600">
                          <a:effectLst/>
                          <a:latin typeface="Arial"/>
                          <a:ea typeface="Calibri"/>
                          <a:cs typeface="Times New Roman"/>
                        </a:rPr>
                        <a:t>3</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800"/>
                        </a:spcAft>
                      </a:pPr>
                      <a:r>
                        <a:rPr lang="en-GB" sz="600">
                          <a:effectLst/>
                          <a:latin typeface="Arial"/>
                          <a:ea typeface="Calibri"/>
                          <a:cs typeface="Times New Roman"/>
                        </a:rPr>
                        <a:t>Rel-13</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800"/>
                        </a:spcAft>
                      </a:pPr>
                      <a:r>
                        <a:rPr lang="en-GB" sz="600">
                          <a:effectLst/>
                          <a:latin typeface="Arial"/>
                          <a:ea typeface="Calibri"/>
                          <a:cs typeface="Times New Roman"/>
                        </a:rPr>
                        <a:t>Introducing CP parameter to CIR/CIA commands on S6t</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800"/>
                        </a:spcAft>
                      </a:pPr>
                      <a:r>
                        <a:rPr lang="en-GB" sz="600">
                          <a:effectLst/>
                          <a:latin typeface="Arial"/>
                          <a:ea typeface="Calibri"/>
                          <a:cs typeface="Times New Roman"/>
                        </a:rPr>
                        <a:t>23.682-0142</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97092">
                <a:tc>
                  <a:txBody>
                    <a:bodyPr/>
                    <a:lstStyle/>
                    <a:p>
                      <a:pPr>
                        <a:lnSpc>
                          <a:spcPct val="107000"/>
                        </a:lnSpc>
                        <a:spcAft>
                          <a:spcPts val="800"/>
                        </a:spcAft>
                      </a:pPr>
                      <a:r>
                        <a:rPr lang="en-GB" sz="600">
                          <a:effectLst/>
                          <a:latin typeface="Arial"/>
                          <a:ea typeface="Calibri"/>
                          <a:cs typeface="Times New Roman"/>
                        </a:rPr>
                        <a:t>CP-150772</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800"/>
                        </a:spcAft>
                      </a:pPr>
                      <a:r>
                        <a:rPr lang="en-GB" sz="600">
                          <a:effectLst/>
                          <a:latin typeface="Arial"/>
                          <a:ea typeface="Calibri"/>
                          <a:cs typeface="Times New Roman"/>
                        </a:rPr>
                        <a:t>23.003</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800"/>
                        </a:spcAft>
                      </a:pPr>
                      <a:r>
                        <a:rPr lang="en-GB" sz="600">
                          <a:effectLst/>
                          <a:latin typeface="Arial"/>
                          <a:ea typeface="Calibri"/>
                          <a:cs typeface="Times New Roman"/>
                        </a:rPr>
                        <a:t>0433</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800"/>
                        </a:spcAft>
                      </a:pPr>
                      <a:r>
                        <a:rPr lang="en-GB" sz="600">
                          <a:effectLst/>
                          <a:latin typeface="Arial"/>
                          <a:ea typeface="Calibri"/>
                          <a:cs typeface="Times New Roman"/>
                        </a:rPr>
                        <a:t>1</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800"/>
                        </a:spcAft>
                      </a:pPr>
                      <a:r>
                        <a:rPr lang="en-GB" sz="600">
                          <a:effectLst/>
                          <a:latin typeface="Arial"/>
                          <a:ea typeface="Calibri"/>
                          <a:cs typeface="Times New Roman"/>
                        </a:rPr>
                        <a:t>Rel-13</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800"/>
                        </a:spcAft>
                      </a:pPr>
                      <a:r>
                        <a:rPr lang="en-GB" sz="600">
                          <a:effectLst/>
                          <a:latin typeface="Arial"/>
                          <a:ea typeface="Calibri"/>
                          <a:cs typeface="Times New Roman"/>
                        </a:rPr>
                        <a:t>ProSe identifiers used in direct discovery for public safety</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800"/>
                        </a:spcAft>
                      </a:pPr>
                      <a:r>
                        <a:rPr lang="en-GB" sz="600">
                          <a:effectLst/>
                          <a:latin typeface="Arial"/>
                          <a:ea typeface="Calibri"/>
                          <a:cs typeface="Times New Roman"/>
                        </a:rPr>
                        <a:t>24.334-0153.</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97092">
                <a:tc>
                  <a:txBody>
                    <a:bodyPr/>
                    <a:lstStyle/>
                    <a:p>
                      <a:pPr>
                        <a:lnSpc>
                          <a:spcPct val="107000"/>
                        </a:lnSpc>
                        <a:spcAft>
                          <a:spcPts val="800"/>
                        </a:spcAft>
                      </a:pPr>
                      <a:r>
                        <a:rPr lang="en-GB" sz="600">
                          <a:effectLst/>
                          <a:latin typeface="Arial"/>
                          <a:ea typeface="Calibri"/>
                          <a:cs typeface="Times New Roman"/>
                        </a:rPr>
                        <a:t>CP-150772</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800"/>
                        </a:spcAft>
                      </a:pPr>
                      <a:r>
                        <a:rPr lang="en-GB" sz="600">
                          <a:effectLst/>
                          <a:latin typeface="Arial"/>
                          <a:ea typeface="Calibri"/>
                          <a:cs typeface="Times New Roman"/>
                        </a:rPr>
                        <a:t>23.008</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800"/>
                        </a:spcAft>
                      </a:pPr>
                      <a:r>
                        <a:rPr lang="en-GB" sz="600">
                          <a:effectLst/>
                          <a:latin typeface="Arial"/>
                          <a:ea typeface="Calibri"/>
                          <a:cs typeface="Times New Roman"/>
                        </a:rPr>
                        <a:t>0462</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800"/>
                        </a:spcAft>
                      </a:pPr>
                      <a:r>
                        <a:rPr lang="en-GB" sz="600">
                          <a:effectLst/>
                          <a:latin typeface="Arial"/>
                          <a:ea typeface="Calibri"/>
                          <a:cs typeface="Times New Roman"/>
                        </a:rPr>
                        <a:t>2</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800"/>
                        </a:spcAft>
                      </a:pPr>
                      <a:r>
                        <a:rPr lang="en-GB" sz="600">
                          <a:effectLst/>
                          <a:latin typeface="Arial"/>
                          <a:ea typeface="Calibri"/>
                          <a:cs typeface="Times New Roman"/>
                        </a:rPr>
                        <a:t>Rel-13</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800"/>
                        </a:spcAft>
                      </a:pPr>
                      <a:r>
                        <a:rPr lang="en-GB" sz="600">
                          <a:effectLst/>
                          <a:latin typeface="Arial"/>
                          <a:ea typeface="Calibri"/>
                          <a:cs typeface="Times New Roman"/>
                        </a:rPr>
                        <a:t>Storage information of ProSe-Metadata-Index-Mask</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800"/>
                        </a:spcAft>
                      </a:pPr>
                      <a:r>
                        <a:rPr lang="en-GB" sz="600">
                          <a:effectLst/>
                          <a:latin typeface="Arial"/>
                          <a:ea typeface="Calibri"/>
                          <a:cs typeface="Times New Roman"/>
                        </a:rPr>
                        <a:t>24.334-0188</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97092">
                <a:tc>
                  <a:txBody>
                    <a:bodyPr/>
                    <a:lstStyle/>
                    <a:p>
                      <a:pPr>
                        <a:lnSpc>
                          <a:spcPct val="107000"/>
                        </a:lnSpc>
                        <a:spcAft>
                          <a:spcPts val="800"/>
                        </a:spcAft>
                      </a:pPr>
                      <a:r>
                        <a:rPr lang="en-GB" sz="600">
                          <a:effectLst/>
                          <a:latin typeface="Arial"/>
                          <a:ea typeface="Calibri"/>
                          <a:cs typeface="Times New Roman"/>
                        </a:rPr>
                        <a:t>CP-150772</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800"/>
                        </a:spcAft>
                      </a:pPr>
                      <a:r>
                        <a:rPr lang="en-GB" sz="600">
                          <a:effectLst/>
                          <a:latin typeface="Arial"/>
                          <a:ea typeface="Calibri"/>
                          <a:cs typeface="Times New Roman"/>
                        </a:rPr>
                        <a:t>23.008</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800"/>
                        </a:spcAft>
                      </a:pPr>
                      <a:r>
                        <a:rPr lang="en-GB" sz="600">
                          <a:effectLst/>
                          <a:latin typeface="Arial"/>
                          <a:ea typeface="Calibri"/>
                          <a:cs typeface="Times New Roman"/>
                        </a:rPr>
                        <a:t>0471</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800"/>
                        </a:spcAft>
                      </a:pPr>
                      <a:r>
                        <a:rPr lang="en-GB" sz="600">
                          <a:effectLst/>
                          <a:latin typeface="Arial"/>
                          <a:ea typeface="Calibri"/>
                          <a:cs typeface="Times New Roman"/>
                        </a:rPr>
                        <a:t>-</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800"/>
                        </a:spcAft>
                      </a:pPr>
                      <a:r>
                        <a:rPr lang="en-GB" sz="600">
                          <a:effectLst/>
                          <a:latin typeface="Arial"/>
                          <a:ea typeface="Calibri"/>
                          <a:cs typeface="Times New Roman"/>
                        </a:rPr>
                        <a:t>Rel-13</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800"/>
                        </a:spcAft>
                      </a:pPr>
                      <a:r>
                        <a:rPr lang="en-GB" sz="600">
                          <a:effectLst/>
                          <a:latin typeface="Arial"/>
                          <a:ea typeface="Calibri"/>
                          <a:cs typeface="Times New Roman"/>
                        </a:rPr>
                        <a:t>The storage of a list of remote UEs</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800"/>
                        </a:spcAft>
                      </a:pPr>
                      <a:r>
                        <a:rPr lang="en-GB" sz="600">
                          <a:effectLst/>
                          <a:latin typeface="Arial"/>
                          <a:ea typeface="Calibri"/>
                          <a:cs typeface="Times New Roman"/>
                        </a:rPr>
                        <a:t>23.303-0195</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97092">
                <a:tc>
                  <a:txBody>
                    <a:bodyPr/>
                    <a:lstStyle/>
                    <a:p>
                      <a:pPr>
                        <a:lnSpc>
                          <a:spcPct val="107000"/>
                        </a:lnSpc>
                        <a:spcAft>
                          <a:spcPts val="800"/>
                        </a:spcAft>
                      </a:pPr>
                      <a:r>
                        <a:rPr lang="en-GB" sz="600">
                          <a:effectLst/>
                          <a:latin typeface="Arial"/>
                          <a:ea typeface="Calibri"/>
                          <a:cs typeface="Times New Roman"/>
                        </a:rPr>
                        <a:t>CP-150772</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29.230</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0479</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1</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Rel-13</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Definition of ProSe-Metadata-Index-Mask</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29.345-0030</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7092">
                <a:tc>
                  <a:txBody>
                    <a:bodyPr/>
                    <a:lstStyle/>
                    <a:p>
                      <a:pPr>
                        <a:lnSpc>
                          <a:spcPct val="107000"/>
                        </a:lnSpc>
                        <a:spcAft>
                          <a:spcPts val="800"/>
                        </a:spcAft>
                      </a:pPr>
                      <a:r>
                        <a:rPr lang="en-GB" sz="600">
                          <a:effectLst/>
                          <a:latin typeface="Arial"/>
                          <a:ea typeface="Calibri"/>
                          <a:cs typeface="Times New Roman"/>
                        </a:rPr>
                        <a:t>CP-150772</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29.230</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0489</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Rel-13</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Addition of AVPs and result-codes</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29.345-0031</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4183">
                <a:tc>
                  <a:txBody>
                    <a:bodyPr/>
                    <a:lstStyle/>
                    <a:p>
                      <a:pPr>
                        <a:lnSpc>
                          <a:spcPct val="107000"/>
                        </a:lnSpc>
                        <a:spcAft>
                          <a:spcPts val="800"/>
                        </a:spcAft>
                      </a:pPr>
                      <a:r>
                        <a:rPr lang="en-GB" sz="600">
                          <a:effectLst/>
                          <a:latin typeface="Arial"/>
                          <a:ea typeface="Calibri"/>
                          <a:cs typeface="Times New Roman"/>
                        </a:rPr>
                        <a:t>CP-150772</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29.230</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0500</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Rel-13</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Addition of AVP used in match report procedure for eProSe-Ext-CT</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29.345-0034</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7092">
                <a:tc>
                  <a:txBody>
                    <a:bodyPr/>
                    <a:lstStyle/>
                    <a:p>
                      <a:pPr>
                        <a:lnSpc>
                          <a:spcPct val="107000"/>
                        </a:lnSpc>
                        <a:spcAft>
                          <a:spcPts val="800"/>
                        </a:spcAft>
                      </a:pPr>
                      <a:r>
                        <a:rPr lang="en-GB" sz="600">
                          <a:effectLst/>
                          <a:latin typeface="Arial"/>
                          <a:ea typeface="Calibri"/>
                          <a:cs typeface="Times New Roman"/>
                        </a:rPr>
                        <a:t>CP-150772</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800"/>
                        </a:spcAft>
                      </a:pPr>
                      <a:r>
                        <a:rPr lang="en-GB" sz="600">
                          <a:effectLst/>
                          <a:latin typeface="Arial"/>
                          <a:ea typeface="Calibri"/>
                          <a:cs typeface="Times New Roman"/>
                        </a:rPr>
                        <a:t>29.274</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800"/>
                        </a:spcAft>
                      </a:pPr>
                      <a:r>
                        <a:rPr lang="en-GB" sz="600">
                          <a:effectLst/>
                          <a:latin typeface="Arial"/>
                          <a:ea typeface="Calibri"/>
                          <a:cs typeface="Times New Roman"/>
                        </a:rPr>
                        <a:t>1656</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800"/>
                        </a:spcAft>
                      </a:pPr>
                      <a:r>
                        <a:rPr lang="en-GB" sz="600">
                          <a:effectLst/>
                          <a:latin typeface="Arial"/>
                          <a:ea typeface="Calibri"/>
                          <a:cs typeface="Times New Roman"/>
                        </a:rPr>
                        <a:t>2</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800"/>
                        </a:spcAft>
                      </a:pPr>
                      <a:r>
                        <a:rPr lang="en-GB" sz="600">
                          <a:effectLst/>
                          <a:latin typeface="Arial"/>
                          <a:ea typeface="Calibri"/>
                          <a:cs typeface="Times New Roman"/>
                        </a:rPr>
                        <a:t>Rel-13</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800"/>
                        </a:spcAft>
                      </a:pPr>
                      <a:r>
                        <a:rPr lang="en-GB" sz="600">
                          <a:effectLst/>
                          <a:latin typeface="Arial"/>
                          <a:ea typeface="Calibri"/>
                          <a:cs typeface="Times New Roman"/>
                        </a:rPr>
                        <a:t>Remote UE Report Notification</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800"/>
                        </a:spcAft>
                      </a:pPr>
                      <a:r>
                        <a:rPr lang="en-GB" sz="600">
                          <a:effectLst/>
                          <a:latin typeface="Arial"/>
                          <a:ea typeface="Calibri"/>
                          <a:cs typeface="Times New Roman"/>
                        </a:rPr>
                        <a:t>23.303-0195</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97092">
                <a:tc>
                  <a:txBody>
                    <a:bodyPr/>
                    <a:lstStyle/>
                    <a:p>
                      <a:pPr>
                        <a:lnSpc>
                          <a:spcPct val="107000"/>
                        </a:lnSpc>
                        <a:spcAft>
                          <a:spcPts val="800"/>
                        </a:spcAft>
                      </a:pPr>
                      <a:r>
                        <a:rPr lang="en-GB" sz="600">
                          <a:effectLst/>
                          <a:latin typeface="Arial"/>
                          <a:ea typeface="Calibri"/>
                          <a:cs typeface="Times New Roman"/>
                        </a:rPr>
                        <a:t>CP-150772</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800"/>
                        </a:spcAft>
                      </a:pPr>
                      <a:r>
                        <a:rPr lang="en-GB" sz="600">
                          <a:effectLst/>
                          <a:latin typeface="Arial"/>
                          <a:ea typeface="Calibri"/>
                          <a:cs typeface="Times New Roman"/>
                        </a:rPr>
                        <a:t>29.344</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800"/>
                        </a:spcAft>
                      </a:pPr>
                      <a:r>
                        <a:rPr lang="en-GB" sz="600">
                          <a:effectLst/>
                          <a:latin typeface="Arial"/>
                          <a:ea typeface="Calibri"/>
                          <a:cs typeface="Times New Roman"/>
                        </a:rPr>
                        <a:t>0016</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800"/>
                        </a:spcAft>
                      </a:pPr>
                      <a:r>
                        <a:rPr lang="en-GB" sz="600">
                          <a:effectLst/>
                          <a:latin typeface="Arial"/>
                          <a:ea typeface="Calibri"/>
                          <a:cs typeface="Times New Roman"/>
                        </a:rPr>
                        <a:t>3</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800"/>
                        </a:spcAft>
                      </a:pPr>
                      <a:r>
                        <a:rPr lang="en-GB" sz="600">
                          <a:effectLst/>
                          <a:latin typeface="Arial"/>
                          <a:ea typeface="Calibri"/>
                          <a:cs typeface="Times New Roman"/>
                        </a:rPr>
                        <a:t>Rel-13</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800"/>
                        </a:spcAft>
                      </a:pPr>
                      <a:r>
                        <a:rPr lang="en-GB" sz="600">
                          <a:effectLst/>
                          <a:latin typeface="Arial"/>
                          <a:ea typeface="Calibri"/>
                          <a:cs typeface="Times New Roman"/>
                        </a:rPr>
                        <a:t>Enhancements to subscription data</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800"/>
                        </a:spcAft>
                      </a:pPr>
                      <a:r>
                        <a:rPr lang="en-GB" sz="600">
                          <a:effectLst/>
                          <a:latin typeface="Arial"/>
                          <a:ea typeface="Calibri"/>
                          <a:cs typeface="Times New Roman"/>
                        </a:rPr>
                        <a:t>23.303-0223.</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97092">
                <a:tc>
                  <a:txBody>
                    <a:bodyPr/>
                    <a:lstStyle/>
                    <a:p>
                      <a:pPr>
                        <a:lnSpc>
                          <a:spcPct val="107000"/>
                        </a:lnSpc>
                        <a:spcAft>
                          <a:spcPts val="800"/>
                        </a:spcAft>
                      </a:pPr>
                      <a:r>
                        <a:rPr lang="en-GB" sz="600">
                          <a:effectLst/>
                          <a:latin typeface="Arial"/>
                          <a:ea typeface="Calibri"/>
                          <a:cs typeface="Times New Roman"/>
                        </a:rPr>
                        <a:t>CP-150772</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800"/>
                        </a:spcAft>
                      </a:pPr>
                      <a:r>
                        <a:rPr lang="en-GB" sz="600">
                          <a:effectLst/>
                          <a:latin typeface="Arial"/>
                          <a:ea typeface="Calibri"/>
                          <a:cs typeface="Times New Roman"/>
                        </a:rPr>
                        <a:t>29.345</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800"/>
                        </a:spcAft>
                      </a:pPr>
                      <a:r>
                        <a:rPr lang="en-GB" sz="600">
                          <a:effectLst/>
                          <a:latin typeface="Arial"/>
                          <a:ea typeface="Calibri"/>
                          <a:cs typeface="Times New Roman"/>
                        </a:rPr>
                        <a:t>0030</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800"/>
                        </a:spcAft>
                      </a:pPr>
                      <a:r>
                        <a:rPr lang="en-GB" sz="600">
                          <a:effectLst/>
                          <a:latin typeface="Arial"/>
                          <a:ea typeface="Calibri"/>
                          <a:cs typeface="Times New Roman"/>
                        </a:rPr>
                        <a:t>2</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800"/>
                        </a:spcAft>
                      </a:pPr>
                      <a:r>
                        <a:rPr lang="en-GB" sz="600">
                          <a:effectLst/>
                          <a:latin typeface="Arial"/>
                          <a:ea typeface="Calibri"/>
                          <a:cs typeface="Times New Roman"/>
                        </a:rPr>
                        <a:t>Rel-13</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800"/>
                        </a:spcAft>
                      </a:pPr>
                      <a:r>
                        <a:rPr lang="en-GB" sz="600">
                          <a:effectLst/>
                          <a:latin typeface="Arial"/>
                          <a:ea typeface="Calibri"/>
                          <a:cs typeface="Times New Roman"/>
                        </a:rPr>
                        <a:t>ProSe Open Discovery for Dynamic Metadata</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800"/>
                        </a:spcAft>
                      </a:pPr>
                      <a:r>
                        <a:rPr lang="en-GB" sz="600">
                          <a:effectLst/>
                          <a:latin typeface="Arial"/>
                          <a:ea typeface="Calibri"/>
                          <a:cs typeface="Times New Roman"/>
                        </a:rPr>
                        <a:t>24.334-0188</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97092">
                <a:tc>
                  <a:txBody>
                    <a:bodyPr/>
                    <a:lstStyle/>
                    <a:p>
                      <a:pPr>
                        <a:lnSpc>
                          <a:spcPct val="107000"/>
                        </a:lnSpc>
                        <a:spcAft>
                          <a:spcPts val="800"/>
                        </a:spcAft>
                      </a:pPr>
                      <a:r>
                        <a:rPr lang="en-GB" sz="600">
                          <a:effectLst/>
                          <a:latin typeface="Arial"/>
                          <a:ea typeface="Calibri"/>
                          <a:cs typeface="Times New Roman"/>
                        </a:rPr>
                        <a:t>CP-150773</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800"/>
                        </a:spcAft>
                      </a:pPr>
                      <a:r>
                        <a:rPr lang="en-GB" sz="600">
                          <a:effectLst/>
                          <a:latin typeface="Arial"/>
                          <a:ea typeface="Calibri"/>
                          <a:cs typeface="Times New Roman"/>
                        </a:rPr>
                        <a:t>29.273</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800"/>
                        </a:spcAft>
                      </a:pPr>
                      <a:r>
                        <a:rPr lang="en-GB" sz="600">
                          <a:effectLst/>
                          <a:latin typeface="Arial"/>
                          <a:ea typeface="Calibri"/>
                          <a:cs typeface="Times New Roman"/>
                        </a:rPr>
                        <a:t>0436</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800"/>
                        </a:spcAft>
                      </a:pPr>
                      <a:r>
                        <a:rPr lang="en-GB" sz="600">
                          <a:effectLst/>
                          <a:latin typeface="Arial"/>
                          <a:ea typeface="Calibri"/>
                          <a:cs typeface="Times New Roman"/>
                        </a:rPr>
                        <a:t>3</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800"/>
                        </a:spcAft>
                      </a:pPr>
                      <a:r>
                        <a:rPr lang="en-GB" sz="600">
                          <a:effectLst/>
                          <a:latin typeface="Arial"/>
                          <a:ea typeface="Calibri"/>
                          <a:cs typeface="Times New Roman"/>
                        </a:rPr>
                        <a:t>Rel-13</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800"/>
                        </a:spcAft>
                      </a:pPr>
                      <a:r>
                        <a:rPr lang="en-GB" sz="600">
                          <a:effectLst/>
                          <a:latin typeface="Arial"/>
                          <a:ea typeface="Calibri"/>
                          <a:cs typeface="Times New Roman"/>
                        </a:rPr>
                        <a:t>Multiple accesses to a PDN connection not allowed for SCM</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800"/>
                        </a:spcAft>
                      </a:pPr>
                      <a:r>
                        <a:rPr lang="en-GB" sz="600">
                          <a:effectLst/>
                          <a:latin typeface="Arial"/>
                          <a:ea typeface="Calibri"/>
                          <a:cs typeface="Times New Roman"/>
                        </a:rPr>
                        <a:t>29.274-1650, 24.302-0515</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97092">
                <a:tc>
                  <a:txBody>
                    <a:bodyPr/>
                    <a:lstStyle/>
                    <a:p>
                      <a:pPr>
                        <a:lnSpc>
                          <a:spcPct val="107000"/>
                        </a:lnSpc>
                        <a:spcAft>
                          <a:spcPts val="800"/>
                        </a:spcAft>
                      </a:pPr>
                      <a:r>
                        <a:rPr lang="en-GB" sz="600">
                          <a:effectLst/>
                          <a:latin typeface="Arial"/>
                          <a:ea typeface="Calibri"/>
                          <a:cs typeface="Times New Roman"/>
                        </a:rPr>
                        <a:t>CP-150773</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800"/>
                        </a:spcAft>
                      </a:pPr>
                      <a:r>
                        <a:rPr lang="en-GB" sz="600">
                          <a:effectLst/>
                          <a:latin typeface="Arial"/>
                          <a:ea typeface="Calibri"/>
                          <a:cs typeface="Times New Roman"/>
                        </a:rPr>
                        <a:t>29.273</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800"/>
                        </a:spcAft>
                      </a:pPr>
                      <a:r>
                        <a:rPr lang="en-GB" sz="600">
                          <a:effectLst/>
                          <a:latin typeface="Arial"/>
                          <a:ea typeface="Calibri"/>
                          <a:cs typeface="Times New Roman"/>
                        </a:rPr>
                        <a:t>0436</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800"/>
                        </a:spcAft>
                      </a:pPr>
                      <a:r>
                        <a:rPr lang="en-GB" sz="600">
                          <a:effectLst/>
                          <a:latin typeface="Arial"/>
                          <a:ea typeface="Calibri"/>
                          <a:cs typeface="Times New Roman"/>
                        </a:rPr>
                        <a:t>3</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800"/>
                        </a:spcAft>
                      </a:pPr>
                      <a:r>
                        <a:rPr lang="en-GB" sz="600">
                          <a:effectLst/>
                          <a:latin typeface="Arial"/>
                          <a:ea typeface="Calibri"/>
                          <a:cs typeface="Times New Roman"/>
                        </a:rPr>
                        <a:t>Rel-13</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800"/>
                        </a:spcAft>
                      </a:pPr>
                      <a:r>
                        <a:rPr lang="en-GB" sz="600">
                          <a:effectLst/>
                          <a:latin typeface="Arial"/>
                          <a:ea typeface="Calibri"/>
                          <a:cs typeface="Times New Roman"/>
                        </a:rPr>
                        <a:t>Multiple accesses to a PDN connection not allowed for SCM</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800"/>
                        </a:spcAft>
                      </a:pPr>
                      <a:r>
                        <a:rPr lang="en-GB" sz="600">
                          <a:effectLst/>
                          <a:latin typeface="Arial"/>
                          <a:ea typeface="Calibri"/>
                          <a:cs typeface="Times New Roman"/>
                        </a:rPr>
                        <a:t>29.274-1650, 24.302-0515</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97092">
                <a:tc>
                  <a:txBody>
                    <a:bodyPr/>
                    <a:lstStyle/>
                    <a:p>
                      <a:pPr>
                        <a:lnSpc>
                          <a:spcPct val="107000"/>
                        </a:lnSpc>
                        <a:spcAft>
                          <a:spcPts val="800"/>
                        </a:spcAft>
                      </a:pPr>
                      <a:r>
                        <a:rPr lang="en-GB" sz="600">
                          <a:effectLst/>
                          <a:latin typeface="Arial"/>
                          <a:ea typeface="Calibri"/>
                          <a:cs typeface="Times New Roman"/>
                        </a:rPr>
                        <a:t>CP-150774</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800"/>
                        </a:spcAft>
                      </a:pPr>
                      <a:r>
                        <a:rPr lang="en-GB" sz="600">
                          <a:effectLst/>
                          <a:latin typeface="Arial"/>
                          <a:ea typeface="Calibri"/>
                          <a:cs typeface="Times New Roman"/>
                        </a:rPr>
                        <a:t>29.168</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800"/>
                        </a:spcAft>
                      </a:pPr>
                      <a:r>
                        <a:rPr lang="en-GB" sz="600">
                          <a:effectLst/>
                          <a:latin typeface="Arial"/>
                          <a:ea typeface="Calibri"/>
                          <a:cs typeface="Times New Roman"/>
                        </a:rPr>
                        <a:t>0058</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800"/>
                        </a:spcAft>
                      </a:pPr>
                      <a:r>
                        <a:rPr lang="en-GB" sz="600">
                          <a:effectLst/>
                          <a:latin typeface="Arial"/>
                          <a:ea typeface="Calibri"/>
                          <a:cs typeface="Times New Roman"/>
                        </a:rPr>
                        <a:t>2</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800"/>
                        </a:spcAft>
                      </a:pPr>
                      <a:r>
                        <a:rPr lang="en-GB" sz="600">
                          <a:effectLst/>
                          <a:latin typeface="Arial"/>
                          <a:ea typeface="Calibri"/>
                          <a:cs typeface="Times New Roman"/>
                        </a:rPr>
                        <a:t>Rel-13</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800"/>
                        </a:spcAft>
                      </a:pPr>
                      <a:r>
                        <a:rPr lang="en-GB" sz="600">
                          <a:effectLst/>
                          <a:latin typeface="Arial"/>
                          <a:ea typeface="Calibri"/>
                          <a:cs typeface="Times New Roman"/>
                        </a:rPr>
                        <a:t>Failure Indication</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800"/>
                        </a:spcAft>
                      </a:pPr>
                      <a:r>
                        <a:rPr lang="en-GB" sz="600">
                          <a:effectLst/>
                          <a:latin typeface="Arial"/>
                          <a:ea typeface="Calibri"/>
                          <a:cs typeface="Times New Roman"/>
                        </a:rPr>
                        <a:t>23.041-0157</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194183">
                <a:tc>
                  <a:txBody>
                    <a:bodyPr/>
                    <a:lstStyle/>
                    <a:p>
                      <a:pPr>
                        <a:lnSpc>
                          <a:spcPct val="107000"/>
                        </a:lnSpc>
                        <a:spcAft>
                          <a:spcPts val="800"/>
                        </a:spcAft>
                      </a:pPr>
                      <a:r>
                        <a:rPr lang="en-GB" sz="600">
                          <a:effectLst/>
                          <a:latin typeface="Arial"/>
                          <a:ea typeface="Calibri"/>
                          <a:cs typeface="Times New Roman"/>
                        </a:rPr>
                        <a:t>CP-150776</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29.230</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0476</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Rel-13</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EPC-MT-LR and PS-MT-LR procedure for UEs transiently not reachable due to power saving</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29.172-0032</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7092">
                <a:tc>
                  <a:txBody>
                    <a:bodyPr/>
                    <a:lstStyle/>
                    <a:p>
                      <a:pPr>
                        <a:lnSpc>
                          <a:spcPct val="107000"/>
                        </a:lnSpc>
                        <a:spcAft>
                          <a:spcPts val="800"/>
                        </a:spcAft>
                      </a:pPr>
                      <a:r>
                        <a:rPr lang="en-GB" sz="600">
                          <a:effectLst/>
                          <a:latin typeface="Arial"/>
                          <a:ea typeface="Calibri"/>
                          <a:cs typeface="Times New Roman"/>
                        </a:rPr>
                        <a:t>CP-150776</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29.230</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0497</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1</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Rel-13</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Mobile Terminating SMS handling for extended Idle mode DRX</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29.338-0017</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4183">
                <a:tc>
                  <a:txBody>
                    <a:bodyPr/>
                    <a:lstStyle/>
                    <a:p>
                      <a:pPr>
                        <a:lnSpc>
                          <a:spcPct val="107000"/>
                        </a:lnSpc>
                        <a:spcAft>
                          <a:spcPts val="800"/>
                        </a:spcAft>
                      </a:pPr>
                      <a:r>
                        <a:rPr lang="en-GB" sz="600">
                          <a:effectLst/>
                          <a:latin typeface="Arial"/>
                          <a:ea typeface="Calibri"/>
                          <a:cs typeface="Times New Roman"/>
                        </a:rPr>
                        <a:t>CP-150776</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29.230</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0498</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1</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Rel-13</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Mobile Terminating SMS handling for extended Idle mode DRX - Additional Option</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29.338-0018</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7092">
                <a:tc>
                  <a:txBody>
                    <a:bodyPr/>
                    <a:lstStyle/>
                    <a:p>
                      <a:pPr>
                        <a:lnSpc>
                          <a:spcPct val="107000"/>
                        </a:lnSpc>
                        <a:spcAft>
                          <a:spcPts val="800"/>
                        </a:spcAft>
                      </a:pPr>
                      <a:r>
                        <a:rPr lang="en-GB" sz="600">
                          <a:effectLst/>
                          <a:latin typeface="Arial"/>
                          <a:ea typeface="Calibri"/>
                          <a:cs typeface="Times New Roman"/>
                        </a:rPr>
                        <a:t>CP-150776</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29.272</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0616</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1</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Rel-13</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Mobile Terminating SMS handling for extended Idle mode DRX</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29.338-0017</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7092">
                <a:tc>
                  <a:txBody>
                    <a:bodyPr/>
                    <a:lstStyle/>
                    <a:p>
                      <a:pPr>
                        <a:lnSpc>
                          <a:spcPct val="107000"/>
                        </a:lnSpc>
                        <a:spcAft>
                          <a:spcPts val="800"/>
                        </a:spcAft>
                      </a:pPr>
                      <a:r>
                        <a:rPr lang="en-GB" sz="600">
                          <a:effectLst/>
                          <a:latin typeface="Arial"/>
                          <a:ea typeface="Calibri"/>
                          <a:cs typeface="Times New Roman"/>
                        </a:rPr>
                        <a:t>CP-150776</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29.274</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1655</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1</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Rel-13</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DTCI in SGW</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23.007-0326</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7092">
                <a:tc>
                  <a:txBody>
                    <a:bodyPr/>
                    <a:lstStyle/>
                    <a:p>
                      <a:pPr>
                        <a:lnSpc>
                          <a:spcPct val="107000"/>
                        </a:lnSpc>
                        <a:spcAft>
                          <a:spcPts val="800"/>
                        </a:spcAft>
                      </a:pPr>
                      <a:r>
                        <a:rPr lang="en-GB" sz="600">
                          <a:effectLst/>
                          <a:latin typeface="Arial"/>
                          <a:ea typeface="Calibri"/>
                          <a:cs typeface="Times New Roman"/>
                        </a:rPr>
                        <a:t>CP-150778</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29.230</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0478</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1</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Rel-13</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Bitmask to inform the SCEF of the Monitoring capabilities</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29.336-0025</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4183">
                <a:tc>
                  <a:txBody>
                    <a:bodyPr/>
                    <a:lstStyle/>
                    <a:p>
                      <a:pPr>
                        <a:lnSpc>
                          <a:spcPct val="107000"/>
                        </a:lnSpc>
                        <a:spcAft>
                          <a:spcPts val="800"/>
                        </a:spcAft>
                      </a:pPr>
                      <a:r>
                        <a:rPr lang="en-GB" sz="600">
                          <a:effectLst/>
                          <a:latin typeface="Arial"/>
                          <a:ea typeface="Calibri"/>
                          <a:cs typeface="Times New Roman"/>
                        </a:rPr>
                        <a:t>CP-150778</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29.230</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0494</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2</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Rel-13</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Definition of AVP for deletion of all Monitoring events assigned to a subscriber (UE)</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29.336-0033</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7092">
                <a:tc>
                  <a:txBody>
                    <a:bodyPr/>
                    <a:lstStyle/>
                    <a:p>
                      <a:pPr>
                        <a:lnSpc>
                          <a:spcPct val="107000"/>
                        </a:lnSpc>
                        <a:spcAft>
                          <a:spcPts val="800"/>
                        </a:spcAft>
                      </a:pPr>
                      <a:r>
                        <a:rPr lang="en-GB" sz="600">
                          <a:effectLst/>
                          <a:latin typeface="Arial"/>
                          <a:ea typeface="Calibri"/>
                          <a:cs typeface="Times New Roman"/>
                        </a:rPr>
                        <a:t>CP-150778</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29.230</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0501</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1</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Rel-13</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Definition of AVP SCEF-ID</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29.336-0031</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7092">
                <a:tc>
                  <a:txBody>
                    <a:bodyPr/>
                    <a:lstStyle/>
                    <a:p>
                      <a:pPr>
                        <a:lnSpc>
                          <a:spcPct val="107000"/>
                        </a:lnSpc>
                        <a:spcAft>
                          <a:spcPts val="800"/>
                        </a:spcAft>
                      </a:pPr>
                      <a:r>
                        <a:rPr lang="en-GB" sz="600">
                          <a:effectLst/>
                          <a:latin typeface="Arial"/>
                          <a:ea typeface="Calibri"/>
                          <a:cs typeface="Times New Roman"/>
                        </a:rPr>
                        <a:t>CP-150778</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29.230</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0502</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2</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Rel-13</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Service result per Event configuration</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29.336-0030</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4183">
                <a:tc>
                  <a:txBody>
                    <a:bodyPr/>
                    <a:lstStyle/>
                    <a:p>
                      <a:pPr>
                        <a:lnSpc>
                          <a:spcPct val="107000"/>
                        </a:lnSpc>
                        <a:spcAft>
                          <a:spcPts val="800"/>
                        </a:spcAft>
                      </a:pPr>
                      <a:r>
                        <a:rPr lang="en-GB" sz="600">
                          <a:effectLst/>
                          <a:latin typeface="Arial"/>
                          <a:ea typeface="Calibri"/>
                          <a:cs typeface="Times New Roman"/>
                        </a:rPr>
                        <a:t>CP-150778</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29.272</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0607</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4</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Rel-13</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Introducing a Bitmask to inform the HSS of the Monitoring capabilities of the MME/SGSN</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29.336-0025</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7092">
                <a:tc>
                  <a:txBody>
                    <a:bodyPr/>
                    <a:lstStyle/>
                    <a:p>
                      <a:pPr>
                        <a:lnSpc>
                          <a:spcPct val="107000"/>
                        </a:lnSpc>
                        <a:spcAft>
                          <a:spcPts val="800"/>
                        </a:spcAft>
                      </a:pPr>
                      <a:r>
                        <a:rPr lang="en-GB" sz="600">
                          <a:effectLst/>
                          <a:latin typeface="Arial"/>
                          <a:ea typeface="Calibri"/>
                          <a:cs typeface="Times New Roman"/>
                        </a:rPr>
                        <a:t>CP-150778</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29.274</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1671</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3</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Rel-13</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Remove Editor's Note on the Monitoring Event Information</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29.336-0028</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7092">
                <a:tc>
                  <a:txBody>
                    <a:bodyPr/>
                    <a:lstStyle/>
                    <a:p>
                      <a:pPr>
                        <a:lnSpc>
                          <a:spcPct val="107000"/>
                        </a:lnSpc>
                        <a:spcAft>
                          <a:spcPts val="800"/>
                        </a:spcAft>
                      </a:pPr>
                      <a:r>
                        <a:rPr lang="en-GB" sz="600">
                          <a:effectLst/>
                          <a:latin typeface="Arial"/>
                          <a:ea typeface="Calibri"/>
                          <a:cs typeface="Times New Roman"/>
                        </a:rPr>
                        <a:t>CP-150778</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29.336</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0024</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3</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Rel-13</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Enhancements to S6t on MONTE</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29.272-0590</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4183">
                <a:tc>
                  <a:txBody>
                    <a:bodyPr/>
                    <a:lstStyle/>
                    <a:p>
                      <a:pPr>
                        <a:lnSpc>
                          <a:spcPct val="107000"/>
                        </a:lnSpc>
                        <a:spcAft>
                          <a:spcPts val="800"/>
                        </a:spcAft>
                      </a:pPr>
                      <a:r>
                        <a:rPr lang="en-GB" sz="600">
                          <a:effectLst/>
                          <a:latin typeface="Arial"/>
                          <a:ea typeface="Calibri"/>
                          <a:cs typeface="Times New Roman"/>
                        </a:rPr>
                        <a:t>CP-150780</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29.282</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0034</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Rel-13</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Extensions for P-CSCF restoration for trusted and untrusted WLAN access</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29.275-0327</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7092">
                <a:tc>
                  <a:txBody>
                    <a:bodyPr/>
                    <a:lstStyle/>
                    <a:p>
                      <a:pPr>
                        <a:lnSpc>
                          <a:spcPct val="107000"/>
                        </a:lnSpc>
                        <a:spcAft>
                          <a:spcPts val="800"/>
                        </a:spcAft>
                      </a:pPr>
                      <a:r>
                        <a:rPr lang="en-GB" sz="600">
                          <a:effectLst/>
                          <a:latin typeface="Arial"/>
                          <a:ea typeface="Calibri"/>
                          <a:cs typeface="Times New Roman"/>
                        </a:rPr>
                        <a:t>CP-150781</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29.230</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0484</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1</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Rel-13</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AVP code allocation for "UE Usage Type"</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29.272-0600</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7092">
                <a:tc>
                  <a:txBody>
                    <a:bodyPr/>
                    <a:lstStyle/>
                    <a:p>
                      <a:pPr>
                        <a:lnSpc>
                          <a:spcPct val="107000"/>
                        </a:lnSpc>
                        <a:spcAft>
                          <a:spcPts val="800"/>
                        </a:spcAft>
                      </a:pPr>
                      <a:r>
                        <a:rPr lang="en-GB" sz="600">
                          <a:effectLst/>
                          <a:latin typeface="Arial"/>
                          <a:ea typeface="Calibri"/>
                          <a:cs typeface="Times New Roman"/>
                        </a:rPr>
                        <a:t>CP-150781</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29.274</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1668</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1</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Rel-13</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UE Usage Type Coding</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29.272-0600</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7092">
                <a:tc>
                  <a:txBody>
                    <a:bodyPr/>
                    <a:lstStyle/>
                    <a:p>
                      <a:pPr>
                        <a:lnSpc>
                          <a:spcPct val="107000"/>
                        </a:lnSpc>
                        <a:spcAft>
                          <a:spcPts val="800"/>
                        </a:spcAft>
                      </a:pPr>
                      <a:r>
                        <a:rPr lang="en-GB" sz="600">
                          <a:effectLst/>
                          <a:latin typeface="Arial"/>
                          <a:ea typeface="Calibri"/>
                          <a:cs typeface="Times New Roman"/>
                        </a:rPr>
                        <a:t>CP-150784</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29.305</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0061</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-1</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Rel-13</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a:effectLst/>
                          <a:latin typeface="Arial"/>
                          <a:ea typeface="Calibri"/>
                          <a:cs typeface="Times New Roman"/>
                        </a:rPr>
                        <a:t>Introducing IMSI-Group ID List</a:t>
                      </a:r>
                      <a:endParaRPr lang="en-GB" sz="60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600" dirty="0">
                          <a:effectLst/>
                          <a:latin typeface="Arial"/>
                          <a:ea typeface="Calibri"/>
                          <a:cs typeface="Times New Roman"/>
                        </a:rPr>
                        <a:t>29.002-1192</a:t>
                      </a:r>
                      <a:endParaRPr lang="en-GB" sz="600" dirty="0">
                        <a:effectLst/>
                        <a:latin typeface="Calibri"/>
                        <a:ea typeface="Calibri"/>
                        <a:cs typeface="Times New Roman"/>
                      </a:endParaRPr>
                    </a:p>
                  </a:txBody>
                  <a:tcPr marL="41030" marR="410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p:cNvSpPr>
          <p:nvPr>
            <p:ph type="title"/>
          </p:nvPr>
        </p:nvSpPr>
        <p:spPr>
          <a:xfrm>
            <a:off x="0" y="381000"/>
            <a:ext cx="8610600" cy="1143000"/>
          </a:xfrm>
        </p:spPr>
        <p:txBody>
          <a:bodyPr/>
          <a:lstStyle/>
          <a:p>
            <a:r>
              <a:rPr lang="en-GB" smtClean="0"/>
              <a:t>CRs to Plenary</a:t>
            </a:r>
            <a:endParaRPr lang="en-US" altLang="de-DE" smtClean="0"/>
          </a:p>
        </p:txBody>
      </p:sp>
      <p:sp>
        <p:nvSpPr>
          <p:cNvPr id="30723" name="Rectangle 3"/>
          <p:cNvSpPr>
            <a:spLocks noGrp="1"/>
          </p:cNvSpPr>
          <p:nvPr>
            <p:ph type="body" idx="1"/>
          </p:nvPr>
        </p:nvSpPr>
        <p:spPr>
          <a:xfrm>
            <a:off x="874713" y="1335088"/>
            <a:ext cx="7907337" cy="4730750"/>
          </a:xfrm>
        </p:spPr>
        <p:txBody>
          <a:bodyPr/>
          <a:lstStyle/>
          <a:p>
            <a:pPr>
              <a:lnSpc>
                <a:spcPct val="80000"/>
              </a:lnSpc>
              <a:buFont typeface="Wingdings" pitchFamily="2" charset="2"/>
              <a:buNone/>
            </a:pPr>
            <a:r>
              <a:rPr lang="en-US" sz="2400" dirty="0" smtClean="0">
                <a:latin typeface="Arial" pitchFamily="34" charset="0"/>
                <a:cs typeface="Arial" pitchFamily="34" charset="0"/>
              </a:rPr>
              <a:t>CRs agreed at:	CT4#70bis</a:t>
            </a:r>
            <a:r>
              <a:rPr lang="en-US" sz="2400" dirty="0">
                <a:latin typeface="Arial" pitchFamily="34" charset="0"/>
                <a:cs typeface="Arial" pitchFamily="34" charset="0"/>
              </a:rPr>
              <a:t>	 </a:t>
            </a:r>
            <a:r>
              <a:rPr lang="en-US" sz="2400" dirty="0" smtClean="0">
                <a:latin typeface="Arial" pitchFamily="34" charset="0"/>
                <a:cs typeface="Arial" pitchFamily="34" charset="0"/>
              </a:rPr>
              <a:t>CT4#71	  		</a:t>
            </a:r>
          </a:p>
          <a:p>
            <a:pPr marL="457200" lvl="1" indent="0">
              <a:lnSpc>
                <a:spcPct val="80000"/>
              </a:lnSpc>
              <a:buNone/>
            </a:pPr>
            <a:r>
              <a:rPr lang="en-US" sz="2000" dirty="0" smtClean="0">
                <a:latin typeface="Arial" pitchFamily="34" charset="0"/>
                <a:cs typeface="Arial" pitchFamily="34" charset="0"/>
              </a:rPr>
              <a:t>	</a:t>
            </a:r>
          </a:p>
          <a:p>
            <a:pPr lvl="1">
              <a:lnSpc>
                <a:spcPct val="80000"/>
              </a:lnSpc>
            </a:pPr>
            <a:r>
              <a:rPr lang="en-US" sz="2000" dirty="0" smtClean="0">
                <a:latin typeface="Arial" pitchFamily="34" charset="0"/>
                <a:cs typeface="Arial" pitchFamily="34" charset="0"/>
              </a:rPr>
              <a:t>Rel-8	=</a:t>
            </a:r>
            <a:r>
              <a:rPr lang="en-US" sz="2000" dirty="0">
                <a:latin typeface="Arial" pitchFamily="34" charset="0"/>
                <a:cs typeface="Arial" pitchFamily="34" charset="0"/>
              </a:rPr>
              <a:t>	</a:t>
            </a:r>
            <a:r>
              <a:rPr lang="en-US" sz="2000" dirty="0" smtClean="0">
                <a:latin typeface="Arial" pitchFamily="34" charset="0"/>
                <a:cs typeface="Arial" pitchFamily="34" charset="0"/>
              </a:rPr>
              <a:t>	1		0		</a:t>
            </a:r>
          </a:p>
          <a:p>
            <a:pPr lvl="1">
              <a:lnSpc>
                <a:spcPct val="80000"/>
              </a:lnSpc>
            </a:pPr>
            <a:r>
              <a:rPr lang="en-GB" sz="2000" dirty="0" smtClean="0">
                <a:latin typeface="Arial" pitchFamily="34" charset="0"/>
                <a:cs typeface="Arial" pitchFamily="34" charset="0"/>
              </a:rPr>
              <a:t>Rel-9	=		0		1	</a:t>
            </a:r>
          </a:p>
          <a:p>
            <a:pPr lvl="1">
              <a:lnSpc>
                <a:spcPct val="80000"/>
              </a:lnSpc>
            </a:pPr>
            <a:r>
              <a:rPr lang="en-GB" sz="2000" dirty="0" smtClean="0">
                <a:latin typeface="Arial" pitchFamily="34" charset="0"/>
                <a:cs typeface="Arial" pitchFamily="34" charset="0"/>
              </a:rPr>
              <a:t>Rel-10	=		0		2	</a:t>
            </a:r>
          </a:p>
          <a:p>
            <a:pPr lvl="1">
              <a:lnSpc>
                <a:spcPct val="80000"/>
              </a:lnSpc>
            </a:pPr>
            <a:r>
              <a:rPr lang="en-GB" sz="2000" dirty="0" smtClean="0">
                <a:latin typeface="Arial" pitchFamily="34" charset="0"/>
                <a:cs typeface="Arial" pitchFamily="34" charset="0"/>
              </a:rPr>
              <a:t>Rel-11	=		1		4	</a:t>
            </a:r>
          </a:p>
          <a:p>
            <a:pPr lvl="1">
              <a:lnSpc>
                <a:spcPct val="80000"/>
              </a:lnSpc>
            </a:pPr>
            <a:r>
              <a:rPr lang="en-GB" sz="2000" dirty="0" smtClean="0">
                <a:latin typeface="Arial" pitchFamily="34" charset="0"/>
                <a:cs typeface="Arial" pitchFamily="34" charset="0"/>
              </a:rPr>
              <a:t>Rel-12	=		16		27	</a:t>
            </a:r>
          </a:p>
          <a:p>
            <a:pPr lvl="1">
              <a:lnSpc>
                <a:spcPct val="80000"/>
              </a:lnSpc>
            </a:pPr>
            <a:r>
              <a:rPr lang="en-GB" sz="2000" dirty="0" smtClean="0">
                <a:latin typeface="Arial" pitchFamily="34" charset="0"/>
                <a:cs typeface="Arial" pitchFamily="34" charset="0"/>
              </a:rPr>
              <a:t>Rel-13	=		75		109</a:t>
            </a:r>
            <a:endParaRPr lang="en-US" sz="2000" dirty="0" smtClean="0">
              <a:latin typeface="Arial" pitchFamily="34" charset="0"/>
              <a:cs typeface="Arial" pitchFamily="34" charset="0"/>
            </a:endParaRPr>
          </a:p>
          <a:p>
            <a:pPr lvl="1">
              <a:lnSpc>
                <a:spcPct val="80000"/>
              </a:lnSpc>
            </a:pPr>
            <a:endParaRPr lang="en-GB" sz="2000" dirty="0" smtClean="0">
              <a:latin typeface="Arial" pitchFamily="34" charset="0"/>
              <a:cs typeface="Arial" pitchFamily="34" charset="0"/>
            </a:endParaRPr>
          </a:p>
          <a:p>
            <a:pPr lvl="1">
              <a:lnSpc>
                <a:spcPct val="80000"/>
              </a:lnSpc>
            </a:pPr>
            <a:r>
              <a:rPr lang="en-GB" sz="2000" dirty="0" smtClean="0">
                <a:latin typeface="Arial" pitchFamily="34" charset="0"/>
                <a:cs typeface="Arial" pitchFamily="34" charset="0"/>
              </a:rPr>
              <a:t>No mirror CRs are included in these figures</a:t>
            </a:r>
          </a:p>
          <a:p>
            <a:pPr lvl="1">
              <a:lnSpc>
                <a:spcPct val="80000"/>
              </a:lnSpc>
            </a:pPr>
            <a:r>
              <a:rPr lang="en-GB" sz="2000" dirty="0" smtClean="0">
                <a:latin typeface="Arial" pitchFamily="34" charset="0"/>
                <a:cs typeface="Arial" pitchFamily="34" charset="0"/>
              </a:rPr>
              <a:t>Rel-8 to Rel-12 CRs are under FASMO acceptance, i.e. CRs that solve Frequent and Serious </a:t>
            </a:r>
            <a:r>
              <a:rPr lang="en-GB" sz="2000" dirty="0" err="1" smtClean="0">
                <a:latin typeface="Arial" pitchFamily="34" charset="0"/>
                <a:cs typeface="Arial" pitchFamily="34" charset="0"/>
              </a:rPr>
              <a:t>Mis</a:t>
            </a:r>
            <a:r>
              <a:rPr lang="en-GB" sz="2000" dirty="0" smtClean="0">
                <a:latin typeface="Arial" pitchFamily="34" charset="0"/>
                <a:cs typeface="Arial" pitchFamily="34" charset="0"/>
              </a:rPr>
              <a:t>-operation Only are accepted.</a:t>
            </a:r>
          </a:p>
          <a:p>
            <a:pPr>
              <a:lnSpc>
                <a:spcPct val="80000"/>
              </a:lnSpc>
            </a:pPr>
            <a:endParaRPr lang="en-US" altLang="de-DE" sz="2400" dirty="0" smtClean="0">
              <a:latin typeface="Arial" pitchFamily="34" charset="0"/>
              <a:cs typeface="Arial" pitchFamily="34" charset="0"/>
            </a:endParaRP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392439" y="1039415"/>
            <a:ext cx="8567737" cy="5415148"/>
          </a:xfrm>
        </p:spPr>
        <p:txBody>
          <a:bodyPr/>
          <a:lstStyle/>
          <a:p>
            <a:pPr>
              <a:lnSpc>
                <a:spcPct val="80000"/>
              </a:lnSpc>
              <a:defRPr/>
            </a:pPr>
            <a:r>
              <a:rPr lang="en-GB" sz="2000" dirty="0">
                <a:latin typeface="Arial" pitchFamily="34" charset="0"/>
                <a:cs typeface="Arial" pitchFamily="34" charset="0"/>
              </a:rPr>
              <a:t>6.1.3 P-CSCF </a:t>
            </a:r>
            <a:r>
              <a:rPr lang="en-GB" sz="2000" dirty="0" smtClean="0">
                <a:latin typeface="Arial" pitchFamily="34" charset="0"/>
                <a:cs typeface="Arial" pitchFamily="34" charset="0"/>
              </a:rPr>
              <a:t>Restoration </a:t>
            </a:r>
            <a:r>
              <a:rPr lang="en-GB" sz="2000" dirty="0">
                <a:latin typeface="Arial" pitchFamily="34" charset="0"/>
                <a:cs typeface="Arial" pitchFamily="34" charset="0"/>
              </a:rPr>
              <a:t>E</a:t>
            </a:r>
            <a:r>
              <a:rPr lang="en-GB" sz="2000" dirty="0" smtClean="0">
                <a:latin typeface="Arial" pitchFamily="34" charset="0"/>
                <a:cs typeface="Arial" pitchFamily="34" charset="0"/>
              </a:rPr>
              <a:t>nhancements </a:t>
            </a:r>
            <a:r>
              <a:rPr lang="en-GB" sz="2000" dirty="0">
                <a:latin typeface="Arial" pitchFamily="34" charset="0"/>
                <a:cs typeface="Arial" pitchFamily="34" charset="0"/>
              </a:rPr>
              <a:t>with WLAN [PCSCF_RES_WLAN</a:t>
            </a:r>
            <a:r>
              <a:rPr lang="en-GB" sz="2000" dirty="0" smtClean="0">
                <a:latin typeface="Arial" pitchFamily="34" charset="0"/>
                <a:cs typeface="Arial" pitchFamily="34" charset="0"/>
              </a:rPr>
              <a:t>]</a:t>
            </a:r>
          </a:p>
          <a:p>
            <a:r>
              <a:rPr lang="en-GB" sz="2000" dirty="0"/>
              <a:t>The stage 3work was </a:t>
            </a:r>
            <a:r>
              <a:rPr lang="en-GB" sz="2000" dirty="0" smtClean="0"/>
              <a:t>finalized:</a:t>
            </a:r>
            <a:endParaRPr lang="en-GB" sz="2000" dirty="0"/>
          </a:p>
          <a:p>
            <a:r>
              <a:rPr lang="en-US" sz="2000" dirty="0"/>
              <a:t>stage 3 CRS to TS 29.273 specify the P-CSCF restoration mechanism for WLAN over </a:t>
            </a:r>
            <a:r>
              <a:rPr lang="en-US" sz="2000" dirty="0" err="1"/>
              <a:t>SWx</a:t>
            </a:r>
            <a:r>
              <a:rPr lang="en-US" sz="2000" dirty="0"/>
              <a:t> and over S6b. The reuse of the RAR command (Re-</a:t>
            </a:r>
            <a:r>
              <a:rPr lang="en-US" sz="2000" dirty="0" err="1"/>
              <a:t>auth</a:t>
            </a:r>
            <a:r>
              <a:rPr lang="en-US" sz="2000" dirty="0"/>
              <a:t> request) over S6b to transfer the P-CSCF restoration request implies an additional AAR/AAA command pair exchange </a:t>
            </a:r>
            <a:r>
              <a:rPr lang="en-GB" sz="2000" dirty="0"/>
              <a:t>when the PGW applies the extended  P-CSCF restoration mechanism</a:t>
            </a:r>
            <a:r>
              <a:rPr lang="en-GB" sz="2000" dirty="0" smtClean="0"/>
              <a:t>.</a:t>
            </a:r>
            <a:endParaRPr lang="en-GB" sz="2000" dirty="0" smtClean="0"/>
          </a:p>
          <a:p>
            <a:pPr lvl="0"/>
            <a:r>
              <a:rPr lang="en-GB" sz="2000" dirty="0" smtClean="0"/>
              <a:t>a </a:t>
            </a:r>
            <a:r>
              <a:rPr lang="en-GB" sz="2000" dirty="0"/>
              <a:t>CR to TS 23.380 </a:t>
            </a:r>
            <a:r>
              <a:rPr lang="en-GB" sz="2000" dirty="0" smtClean="0"/>
              <a:t>covers</a:t>
            </a:r>
            <a:r>
              <a:rPr lang="en-GB" sz="2000" dirty="0" smtClean="0"/>
              <a:t> </a:t>
            </a:r>
            <a:r>
              <a:rPr lang="en-GB" sz="2000" dirty="0"/>
              <a:t>the interaction between NBIFOM and P-CSCF restoration where the extended mechanism is applied if supported at least on one of the access, otherwise through the basic mechanism with a cause "reactivation requested". The reception of this cause over one access requests the UE to also release the PDN connection over the other access. A corresponding pCR in CT1 was agreed.</a:t>
            </a:r>
          </a:p>
          <a:p>
            <a:pPr marL="342900" lvl="2" indent="-342900">
              <a:lnSpc>
                <a:spcPct val="80000"/>
              </a:lnSpc>
              <a:buBlip>
                <a:blip r:embed="rId2"/>
              </a:buBlip>
              <a:defRPr/>
            </a:pPr>
            <a:r>
              <a:rPr lang="en-US" dirty="0"/>
              <a:t>GTPv2 and PMIP CRs were also agreed</a:t>
            </a:r>
            <a:endParaRPr lang="en-GB" sz="3200" dirty="0"/>
          </a:p>
          <a:p>
            <a:pPr marL="0" indent="0">
              <a:lnSpc>
                <a:spcPct val="80000"/>
              </a:lnSpc>
              <a:buNone/>
              <a:defRPr/>
            </a:pPr>
            <a:endParaRPr lang="en-GB" sz="2000" dirty="0">
              <a:latin typeface="Arial" pitchFamily="34" charset="0"/>
              <a:cs typeface="Arial" pitchFamily="34" charset="0"/>
            </a:endParaRPr>
          </a:p>
          <a:p>
            <a:pPr marL="0" indent="0">
              <a:lnSpc>
                <a:spcPct val="80000"/>
              </a:lnSpc>
              <a:buNone/>
              <a:defRPr/>
            </a:pPr>
            <a:endParaRPr lang="en-GB" altLang="ko-KR" sz="2000" dirty="0" smtClean="0">
              <a:latin typeface="Arial" pitchFamily="34" charset="0"/>
              <a:ea typeface="굴림" pitchFamily="34" charset="-127"/>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val="318146013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532884"/>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259110" y="1009656"/>
            <a:ext cx="8712942" cy="5000357"/>
          </a:xfrm>
        </p:spPr>
        <p:txBody>
          <a:bodyPr/>
          <a:lstStyle/>
          <a:p>
            <a:pPr>
              <a:lnSpc>
                <a:spcPct val="80000"/>
              </a:lnSpc>
              <a:defRPr/>
            </a:pPr>
            <a:r>
              <a:rPr lang="en-GB" sz="2000" dirty="0" smtClean="0">
                <a:latin typeface="Arial" pitchFamily="34" charset="0"/>
                <a:cs typeface="Arial" pitchFamily="34" charset="0"/>
              </a:rPr>
              <a:t>6.1.5 </a:t>
            </a:r>
            <a:r>
              <a:rPr lang="en-GB" sz="2000" dirty="0">
                <a:latin typeface="Arial"/>
                <a:ea typeface="Times New Roman"/>
              </a:rPr>
              <a:t>Study on EPC Signalling Improvement for Race Scenarios</a:t>
            </a:r>
            <a:r>
              <a:rPr lang="en-GB" sz="2000" dirty="0">
                <a:latin typeface="Times New Roman"/>
                <a:ea typeface="Times New Roman"/>
              </a:rPr>
              <a:t> </a:t>
            </a:r>
            <a:r>
              <a:rPr lang="en-GB" sz="2000" dirty="0" smtClean="0">
                <a:latin typeface="Arial" pitchFamily="34" charset="0"/>
                <a:cs typeface="Arial" pitchFamily="34" charset="0"/>
              </a:rPr>
              <a:t> [</a:t>
            </a:r>
            <a:r>
              <a:rPr lang="en-GB" sz="2000" dirty="0">
                <a:latin typeface="Arial" pitchFamily="34" charset="0"/>
                <a:cs typeface="Arial" pitchFamily="34" charset="0"/>
              </a:rPr>
              <a:t>FS_EPC_SIG_RACE</a:t>
            </a:r>
            <a:r>
              <a:rPr lang="en-GB" sz="2000" dirty="0" smtClean="0">
                <a:latin typeface="Arial" pitchFamily="34" charset="0"/>
                <a:cs typeface="Arial" pitchFamily="34" charset="0"/>
              </a:rPr>
              <a:t>]</a:t>
            </a:r>
          </a:p>
          <a:p>
            <a:pPr>
              <a:lnSpc>
                <a:spcPct val="80000"/>
              </a:lnSpc>
              <a:defRPr/>
            </a:pPr>
            <a:r>
              <a:rPr lang="en-GB" sz="2000" dirty="0" smtClean="0"/>
              <a:t>The study is now complete.</a:t>
            </a:r>
            <a:endParaRPr lang="en-GB" sz="2000" dirty="0"/>
          </a:p>
          <a:p>
            <a:pPr>
              <a:lnSpc>
                <a:spcPct val="80000"/>
              </a:lnSpc>
              <a:defRPr/>
            </a:pPr>
            <a:endParaRPr lang="en-GB" sz="2000" dirty="0" smtClean="0">
              <a:latin typeface="Arial" pitchFamily="34" charset="0"/>
              <a:cs typeface="Arial" pitchFamily="34" charset="0"/>
            </a:endParaRPr>
          </a:p>
          <a:p>
            <a:pPr>
              <a:lnSpc>
                <a:spcPct val="80000"/>
              </a:lnSpc>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val="248074886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391303" y="1583209"/>
            <a:ext cx="8567737" cy="5000357"/>
          </a:xfrm>
        </p:spPr>
        <p:txBody>
          <a:bodyPr/>
          <a:lstStyle/>
          <a:p>
            <a:pPr>
              <a:lnSpc>
                <a:spcPct val="80000"/>
              </a:lnSpc>
              <a:defRPr/>
            </a:pPr>
            <a:r>
              <a:rPr lang="en-GB" sz="2000" dirty="0" smtClean="0">
                <a:latin typeface="Arial" pitchFamily="34" charset="0"/>
                <a:cs typeface="Arial" pitchFamily="34" charset="0"/>
              </a:rPr>
              <a:t>6.</a:t>
            </a:r>
            <a:r>
              <a:rPr lang="en-GB" sz="2000" dirty="0">
                <a:latin typeface="Arial" pitchFamily="34" charset="0"/>
                <a:cs typeface="Arial" pitchFamily="34" charset="0"/>
              </a:rPr>
              <a:t>1.7 CT aspects of EVS in 3G Circuit-Switched Networks  [</a:t>
            </a:r>
            <a:r>
              <a:rPr lang="en-GB" sz="2000" dirty="0" err="1">
                <a:latin typeface="Arial" pitchFamily="34" charset="0"/>
                <a:cs typeface="Arial" pitchFamily="34" charset="0"/>
              </a:rPr>
              <a:t>EVSoCS</a:t>
            </a:r>
            <a:r>
              <a:rPr lang="en-GB" sz="2000" dirty="0">
                <a:latin typeface="Arial" pitchFamily="34" charset="0"/>
                <a:cs typeface="Arial" pitchFamily="34" charset="0"/>
              </a:rPr>
              <a:t>-CT</a:t>
            </a:r>
            <a:r>
              <a:rPr lang="en-GB" sz="2000" dirty="0" smtClean="0">
                <a:latin typeface="Arial" pitchFamily="34" charset="0"/>
                <a:cs typeface="Arial" pitchFamily="34" charset="0"/>
              </a:rPr>
              <a:t>]</a:t>
            </a:r>
          </a:p>
          <a:p>
            <a:pPr>
              <a:lnSpc>
                <a:spcPct val="80000"/>
              </a:lnSpc>
              <a:defRPr/>
            </a:pPr>
            <a:r>
              <a:rPr lang="en-GB" sz="2000" dirty="0"/>
              <a:t>Further progress on "side aspects" are not controversial. </a:t>
            </a:r>
            <a:endParaRPr lang="en-GB" sz="2000" dirty="0" smtClean="0">
              <a:latin typeface="Arial" pitchFamily="34" charset="0"/>
              <a:cs typeface="Arial" pitchFamily="34" charset="0"/>
            </a:endParaRPr>
          </a:p>
          <a:p>
            <a:pPr marL="0" indent="0">
              <a:lnSpc>
                <a:spcPct val="80000"/>
              </a:lnSpc>
              <a:buNone/>
              <a:defRPr/>
            </a:pPr>
            <a:endParaRPr lang="en-GB" sz="2000" dirty="0">
              <a:latin typeface="Arial" pitchFamily="34" charset="0"/>
              <a:cs typeface="Arial" pitchFamily="34" charset="0"/>
            </a:endParaRPr>
          </a:p>
          <a:p>
            <a:pPr marL="0" indent="0">
              <a:lnSpc>
                <a:spcPct val="80000"/>
              </a:lnSpc>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val="270207552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420485" y="1291378"/>
            <a:ext cx="8567737" cy="5000357"/>
          </a:xfrm>
        </p:spPr>
        <p:txBody>
          <a:bodyPr/>
          <a:lstStyle/>
          <a:p>
            <a:pPr>
              <a:lnSpc>
                <a:spcPct val="80000"/>
              </a:lnSpc>
              <a:defRPr/>
            </a:pPr>
            <a:r>
              <a:rPr lang="en-GB" sz="2000" dirty="0" smtClean="0">
                <a:latin typeface="Arial" pitchFamily="34" charset="0"/>
                <a:cs typeface="Arial" pitchFamily="34" charset="0"/>
              </a:rPr>
              <a:t>6.</a:t>
            </a:r>
            <a:r>
              <a:rPr lang="en-GB" sz="2000" dirty="0">
                <a:latin typeface="Arial" pitchFamily="34" charset="0"/>
                <a:cs typeface="Arial" pitchFamily="34" charset="0"/>
              </a:rPr>
              <a:t>1.8 H.248 Aspects of WebRTC Data Channel on IMS Access Gateway  [WebRTCH248DC</a:t>
            </a:r>
            <a:r>
              <a:rPr lang="en-GB" sz="2000" dirty="0" smtClean="0">
                <a:latin typeface="Arial" pitchFamily="34" charset="0"/>
                <a:cs typeface="Arial" pitchFamily="34" charset="0"/>
              </a:rPr>
              <a:t>]</a:t>
            </a:r>
          </a:p>
          <a:p>
            <a:pPr>
              <a:lnSpc>
                <a:spcPct val="80000"/>
              </a:lnSpc>
              <a:defRPr/>
            </a:pPr>
            <a:endParaRPr lang="en-GB" sz="2000" dirty="0" smtClean="0">
              <a:latin typeface="Arial" pitchFamily="34" charset="0"/>
              <a:cs typeface="Arial" pitchFamily="34" charset="0"/>
            </a:endParaRPr>
          </a:p>
          <a:p>
            <a:pPr marL="342900" lvl="1" indent="-342900">
              <a:lnSpc>
                <a:spcPct val="80000"/>
              </a:lnSpc>
              <a:buClrTx/>
              <a:buBlip>
                <a:blip r:embed="rId2"/>
              </a:buBlip>
              <a:defRPr/>
            </a:pPr>
            <a:r>
              <a:rPr lang="en-US" sz="2000" dirty="0"/>
              <a:t>CT4 selected Diameter as the protocol to be used over T6a/b</a:t>
            </a:r>
            <a:r>
              <a:rPr lang="en-US" sz="2000" dirty="0" smtClean="0"/>
              <a:t>.</a:t>
            </a:r>
            <a:endParaRPr lang="en-GB" sz="2000" dirty="0" smtClean="0"/>
          </a:p>
          <a:p>
            <a:pPr>
              <a:lnSpc>
                <a:spcPct val="80000"/>
              </a:lnSpc>
              <a:defRPr/>
            </a:pPr>
            <a:r>
              <a:rPr lang="en-GB" sz="2000" dirty="0" smtClean="0"/>
              <a:t>Stage </a:t>
            </a:r>
            <a:r>
              <a:rPr lang="en-GB" sz="2000" dirty="0"/>
              <a:t>2 and </a:t>
            </a:r>
            <a:r>
              <a:rPr lang="en-GB" sz="2000" dirty="0" smtClean="0"/>
              <a:t>Stage </a:t>
            </a:r>
            <a:r>
              <a:rPr lang="en-GB" sz="2000" dirty="0"/>
              <a:t>3 CRs were agreed which allow support of a first WebRTC data application (= MSRP). </a:t>
            </a:r>
            <a:r>
              <a:rPr lang="en-GB" sz="2000" dirty="0" smtClean="0"/>
              <a:t>There is </a:t>
            </a:r>
            <a:r>
              <a:rPr lang="en-GB" sz="2000" dirty="0"/>
              <a:t>not a complete solution for a minimum IMS-WebRTC call service. WebRTC as such needs to be further evolved in 3GPP Rel-14 because 1</a:t>
            </a:r>
            <a:r>
              <a:rPr lang="en-GB" sz="2000" baseline="30000" dirty="0"/>
              <a:t>st</a:t>
            </a:r>
            <a:r>
              <a:rPr lang="en-GB" sz="2000" dirty="0"/>
              <a:t>) some open 3GPP items and 2</a:t>
            </a:r>
            <a:r>
              <a:rPr lang="en-GB" sz="2000" baseline="30000" dirty="0"/>
              <a:t>nd</a:t>
            </a:r>
            <a:r>
              <a:rPr lang="en-GB" sz="2000" dirty="0"/>
              <a:t>) IETF RTCWEB does not yet complete their </a:t>
            </a:r>
            <a:r>
              <a:rPr lang="en-GB" sz="2000" dirty="0" smtClean="0"/>
              <a:t>work.</a:t>
            </a:r>
            <a:endParaRPr lang="en-GB" sz="2000" dirty="0" smtClean="0">
              <a:latin typeface="Arial" pitchFamily="34" charset="0"/>
              <a:cs typeface="Arial" pitchFamily="34" charset="0"/>
            </a:endParaRPr>
          </a:p>
          <a:p>
            <a:pPr lvl="0"/>
            <a:endParaRPr lang="en-GB" sz="2000" dirty="0">
              <a:latin typeface="Arial" pitchFamily="34" charset="0"/>
              <a:cs typeface="Arial" pitchFamily="34" charset="0"/>
            </a:endParaRPr>
          </a:p>
          <a:p>
            <a:pPr marL="0" indent="0">
              <a:buNone/>
            </a:pPr>
            <a:endParaRPr lang="en-GB" sz="2000" dirty="0"/>
          </a:p>
          <a:p>
            <a:pPr marL="0" indent="0">
              <a:buNone/>
            </a:pPr>
            <a:endParaRPr lang="en-GB" sz="2000" dirty="0">
              <a:latin typeface="Arial" pitchFamily="34" charset="0"/>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val="212137770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idx="4294967295"/>
          </p:nvPr>
        </p:nvSpPr>
        <p:spPr>
          <a:xfrm>
            <a:off x="457200" y="284163"/>
            <a:ext cx="6834188" cy="1143000"/>
          </a:xfrm>
        </p:spPr>
        <p:txBody>
          <a:bodyPr/>
          <a:lstStyle/>
          <a:p>
            <a:pPr eaLnBrk="1" hangingPunct="1"/>
            <a:r>
              <a:rPr lang="en-US" altLang="de-DE" dirty="0" smtClean="0">
                <a:cs typeface="Arial" charset="0"/>
              </a:rPr>
              <a:t>TSG CT WG</a:t>
            </a:r>
            <a:r>
              <a:rPr lang="de-DE" altLang="de-DE" dirty="0" smtClean="0">
                <a:cs typeface="Arial" charset="0"/>
              </a:rPr>
              <a:t>4</a:t>
            </a:r>
            <a:r>
              <a:rPr lang="en-US" altLang="de-DE" dirty="0" smtClean="0">
                <a:cs typeface="Arial" charset="0"/>
              </a:rPr>
              <a:t> </a:t>
            </a:r>
            <a:r>
              <a:rPr lang="en-GB" altLang="de-DE" dirty="0" smtClean="0">
                <a:cs typeface="Arial" charset="0"/>
              </a:rPr>
              <a:t>Organisation </a:t>
            </a:r>
          </a:p>
        </p:txBody>
      </p:sp>
      <p:sp>
        <p:nvSpPr>
          <p:cNvPr id="16387" name="Content Placeholder 2"/>
          <p:cNvSpPr txBox="1">
            <a:spLocks/>
          </p:cNvSpPr>
          <p:nvPr/>
        </p:nvSpPr>
        <p:spPr bwMode="auto">
          <a:xfrm>
            <a:off x="3900488" y="1385889"/>
            <a:ext cx="4927600" cy="4424362"/>
          </a:xfrm>
          <a:prstGeom prst="rect">
            <a:avLst/>
          </a:prstGeom>
          <a:noFill/>
          <a:ln w="9525">
            <a:solidFill>
              <a:srgbClr val="FFFF00"/>
            </a:solidFill>
            <a:miter lim="800000"/>
            <a:headEnd/>
            <a:tailEnd/>
          </a:ln>
          <a:extLst/>
        </p:spPr>
        <p:txBody>
          <a:bodyPr/>
          <a:lstStyle>
            <a:lvl1pPr marL="342900" indent="-342900">
              <a:defRPr sz="1000">
                <a:solidFill>
                  <a:schemeClr val="tx1"/>
                </a:solidFill>
                <a:latin typeface="Arial" charset="0"/>
              </a:defRPr>
            </a:lvl1pPr>
            <a:lvl2pPr marL="742950" indent="-285750">
              <a:defRPr sz="1000">
                <a:solidFill>
                  <a:schemeClr val="tx1"/>
                </a:solidFill>
                <a:latin typeface="Arial" charset="0"/>
              </a:defRPr>
            </a:lvl2pPr>
            <a:lvl3pPr>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spcBef>
                <a:spcPct val="20000"/>
              </a:spcBef>
              <a:buFontTx/>
              <a:buBlip>
                <a:blip r:embed="rId3"/>
              </a:buBlip>
              <a:defRPr/>
            </a:pPr>
            <a:r>
              <a:rPr lang="en-US" altLang="de-DE" sz="1800" dirty="0">
                <a:cs typeface="Arial" charset="0"/>
              </a:rPr>
              <a:t>Meetings</a:t>
            </a:r>
          </a:p>
          <a:p>
            <a:pPr lvl="1" eaLnBrk="1" hangingPunct="1">
              <a:spcBef>
                <a:spcPct val="20000"/>
              </a:spcBef>
              <a:buClr>
                <a:schemeClr val="hlink"/>
              </a:buClr>
              <a:buFont typeface="Arial" charset="0"/>
              <a:buChar char="•"/>
              <a:defRPr/>
            </a:pPr>
            <a:r>
              <a:rPr lang="en-US" altLang="de-DE" sz="1800" dirty="0">
                <a:cs typeface="Arial" charset="0"/>
              </a:rPr>
              <a:t>CT</a:t>
            </a:r>
            <a:r>
              <a:rPr lang="de-DE" altLang="de-DE" sz="1800" dirty="0">
                <a:cs typeface="Arial" charset="0"/>
              </a:rPr>
              <a:t>4</a:t>
            </a:r>
            <a:r>
              <a:rPr lang="en-US" altLang="de-DE" sz="1800" dirty="0">
                <a:cs typeface="Arial" charset="0"/>
              </a:rPr>
              <a:t> has had </a:t>
            </a:r>
            <a:r>
              <a:rPr lang="de-DE" altLang="de-DE" sz="1800" dirty="0" smtClean="0">
                <a:cs typeface="Arial" charset="0"/>
              </a:rPr>
              <a:t>two</a:t>
            </a:r>
            <a:r>
              <a:rPr lang="en-US" altLang="de-DE" sz="1800" dirty="0" smtClean="0">
                <a:cs typeface="Arial" charset="0"/>
              </a:rPr>
              <a:t> meetings </a:t>
            </a:r>
            <a:r>
              <a:rPr lang="en-US" altLang="de-DE" sz="1800" dirty="0">
                <a:cs typeface="Arial" charset="0"/>
              </a:rPr>
              <a:t>since the last CT plenary:</a:t>
            </a:r>
          </a:p>
          <a:p>
            <a:pPr marL="800100" lvl="1" eaLnBrk="1" hangingPunct="1">
              <a:spcBef>
                <a:spcPct val="20000"/>
              </a:spcBef>
              <a:buClr>
                <a:schemeClr val="hlink"/>
              </a:buClr>
              <a:buFont typeface="+mj-lt"/>
              <a:buAutoNum type="arabicPeriod"/>
              <a:defRPr/>
            </a:pPr>
            <a:r>
              <a:rPr lang="en-US" altLang="de-DE" sz="1800" dirty="0">
                <a:cs typeface="Arial" charset="0"/>
              </a:rPr>
              <a:t>CT</a:t>
            </a:r>
            <a:r>
              <a:rPr lang="de-DE" altLang="de-DE" sz="1800" dirty="0">
                <a:cs typeface="Arial" charset="0"/>
              </a:rPr>
              <a:t>4</a:t>
            </a:r>
            <a:r>
              <a:rPr lang="en-US" altLang="de-DE" sz="1800" dirty="0" smtClean="0">
                <a:cs typeface="Arial" charset="0"/>
              </a:rPr>
              <a:t>#</a:t>
            </a:r>
            <a:r>
              <a:rPr lang="de-DE" altLang="de-DE" sz="1800" dirty="0" smtClean="0">
                <a:cs typeface="Arial" charset="0"/>
              </a:rPr>
              <a:t>70bis</a:t>
            </a:r>
            <a:r>
              <a:rPr lang="en-US" altLang="de-DE" sz="1800" dirty="0" smtClean="0">
                <a:cs typeface="Arial" charset="0"/>
              </a:rPr>
              <a:t> (Belgrade), </a:t>
            </a:r>
            <a:r>
              <a:rPr lang="en-US" altLang="de-DE" sz="1800" dirty="0">
                <a:cs typeface="Arial" charset="0"/>
              </a:rPr>
              <a:t>co-lo</a:t>
            </a:r>
            <a:r>
              <a:rPr lang="de-DE" altLang="de-DE" sz="1800" dirty="0">
                <a:cs typeface="Arial" charset="0"/>
              </a:rPr>
              <a:t>cate</a:t>
            </a:r>
            <a:r>
              <a:rPr lang="en-US" altLang="de-DE" sz="1800" dirty="0">
                <a:cs typeface="Arial" charset="0"/>
              </a:rPr>
              <a:t>d with CT</a:t>
            </a:r>
            <a:r>
              <a:rPr lang="de-DE" altLang="de-DE" sz="1800" dirty="0" smtClean="0">
                <a:cs typeface="Arial" charset="0"/>
              </a:rPr>
              <a:t>1</a:t>
            </a:r>
            <a:r>
              <a:rPr lang="de-DE" altLang="de-DE" sz="1800" dirty="0">
                <a:cs typeface="Arial" charset="0"/>
              </a:rPr>
              <a:t> </a:t>
            </a:r>
            <a:r>
              <a:rPr lang="de-DE" altLang="de-DE" sz="1800" dirty="0" smtClean="0">
                <a:cs typeface="Arial" charset="0"/>
              </a:rPr>
              <a:t>and CT3;</a:t>
            </a:r>
          </a:p>
          <a:p>
            <a:pPr marL="800100" lvl="1" eaLnBrk="1" hangingPunct="1">
              <a:spcBef>
                <a:spcPct val="20000"/>
              </a:spcBef>
              <a:buClr>
                <a:schemeClr val="hlink"/>
              </a:buClr>
              <a:buFont typeface="+mj-lt"/>
              <a:buAutoNum type="arabicPeriod"/>
              <a:defRPr/>
            </a:pPr>
            <a:r>
              <a:rPr lang="en-US" altLang="de-DE" sz="1800" dirty="0">
                <a:cs typeface="Arial" charset="0"/>
              </a:rPr>
              <a:t>CT4#71 (Anaheim) co-located with all CT, RAN, SA and GERAN </a:t>
            </a:r>
            <a:r>
              <a:rPr lang="en-US" altLang="de-DE" sz="1800" dirty="0" smtClean="0">
                <a:cs typeface="Arial" charset="0"/>
              </a:rPr>
              <a:t>WGs</a:t>
            </a:r>
            <a:endParaRPr lang="de-DE" altLang="de-DE" sz="1800" dirty="0">
              <a:cs typeface="Arial" charset="0"/>
            </a:endParaRPr>
          </a:p>
          <a:p>
            <a:pPr marL="628650" lvl="2" eaLnBrk="1" hangingPunct="1">
              <a:spcBef>
                <a:spcPct val="20000"/>
              </a:spcBef>
              <a:buClr>
                <a:schemeClr val="hlink"/>
              </a:buClr>
              <a:defRPr/>
            </a:pPr>
            <a:r>
              <a:rPr lang="de-DE" altLang="de-DE" sz="1800" dirty="0" smtClean="0">
                <a:cs typeface="Arial" charset="0"/>
              </a:rPr>
              <a:t>The </a:t>
            </a:r>
            <a:r>
              <a:rPr lang="de-DE" altLang="de-DE" sz="1800" dirty="0">
                <a:cs typeface="Arial" charset="0"/>
              </a:rPr>
              <a:t>Meeting </a:t>
            </a:r>
            <a:r>
              <a:rPr lang="de-DE" altLang="de-DE" sz="1800" dirty="0" smtClean="0">
                <a:cs typeface="Arial" charset="0"/>
              </a:rPr>
              <a:t>Reports are </a:t>
            </a:r>
            <a:r>
              <a:rPr lang="de-DE" altLang="de-DE" sz="1800" dirty="0">
                <a:cs typeface="Arial" charset="0"/>
              </a:rPr>
              <a:t>in </a:t>
            </a:r>
            <a:r>
              <a:rPr lang="de-DE" altLang="de-DE" sz="1800" dirty="0" smtClean="0">
                <a:cs typeface="Arial" charset="0"/>
              </a:rPr>
              <a:t>CP-150611.</a:t>
            </a:r>
            <a:endParaRPr lang="en-US" altLang="de-DE" sz="1800" dirty="0">
              <a:cs typeface="Arial" charset="0"/>
            </a:endParaRPr>
          </a:p>
          <a:p>
            <a:pPr lvl="1" eaLnBrk="1" hangingPunct="1">
              <a:spcBef>
                <a:spcPct val="20000"/>
              </a:spcBef>
              <a:buClr>
                <a:schemeClr val="hlink"/>
              </a:buClr>
              <a:buFont typeface="Arial" charset="0"/>
              <a:buChar char="•"/>
              <a:defRPr/>
            </a:pPr>
            <a:r>
              <a:rPr lang="en-US" altLang="de-DE" sz="1800" dirty="0" smtClean="0">
                <a:cs typeface="Arial" charset="0"/>
              </a:rPr>
              <a:t>CT</a:t>
            </a:r>
            <a:r>
              <a:rPr lang="de-DE" altLang="de-DE" sz="1800" dirty="0">
                <a:cs typeface="Arial" charset="0"/>
              </a:rPr>
              <a:t>4</a:t>
            </a:r>
            <a:r>
              <a:rPr lang="en-US" altLang="de-DE" sz="1800" dirty="0">
                <a:cs typeface="Arial" charset="0"/>
              </a:rPr>
              <a:t> will have </a:t>
            </a:r>
            <a:r>
              <a:rPr lang="de-DE" altLang="de-DE" sz="1800" dirty="0" smtClean="0">
                <a:cs typeface="Arial" charset="0"/>
              </a:rPr>
              <a:t>two</a:t>
            </a:r>
            <a:r>
              <a:rPr lang="en-US" altLang="de-DE" sz="1800" dirty="0" smtClean="0">
                <a:cs typeface="Arial" charset="0"/>
              </a:rPr>
              <a:t> meetings </a:t>
            </a:r>
            <a:r>
              <a:rPr lang="en-US" altLang="de-DE" sz="1800" dirty="0">
                <a:cs typeface="Arial" charset="0"/>
              </a:rPr>
              <a:t>during </a:t>
            </a:r>
            <a:r>
              <a:rPr lang="en-US" altLang="de-DE" sz="1800" dirty="0" smtClean="0">
                <a:cs typeface="Arial" charset="0"/>
              </a:rPr>
              <a:t>the next </a:t>
            </a:r>
            <a:r>
              <a:rPr lang="en-US" altLang="de-DE" sz="1800" dirty="0">
                <a:cs typeface="Arial" charset="0"/>
              </a:rPr>
              <a:t>plenary cycle:</a:t>
            </a:r>
          </a:p>
          <a:p>
            <a:pPr marL="971550" lvl="2" indent="-342900" eaLnBrk="1" hangingPunct="1">
              <a:spcBef>
                <a:spcPct val="20000"/>
              </a:spcBef>
              <a:buClr>
                <a:schemeClr val="hlink"/>
              </a:buClr>
              <a:buFont typeface="+mj-lt"/>
              <a:buAutoNum type="arabicPeriod"/>
              <a:defRPr/>
            </a:pPr>
            <a:r>
              <a:rPr lang="en-US" altLang="de-DE" sz="1800" dirty="0" smtClean="0">
                <a:cs typeface="Arial" charset="0"/>
              </a:rPr>
              <a:t>CT4 Ad-Hoc (Nashville) on MCPTT co-lo</a:t>
            </a:r>
            <a:r>
              <a:rPr lang="de-DE" altLang="de-DE" sz="1800" dirty="0">
                <a:cs typeface="Arial" charset="0"/>
              </a:rPr>
              <a:t>cate</a:t>
            </a:r>
            <a:r>
              <a:rPr lang="en-US" altLang="de-DE" sz="1800" dirty="0">
                <a:cs typeface="Arial" charset="0"/>
              </a:rPr>
              <a:t>d with CT</a:t>
            </a:r>
            <a:r>
              <a:rPr lang="de-DE" altLang="de-DE" sz="1800" dirty="0" smtClean="0">
                <a:cs typeface="Arial" charset="0"/>
              </a:rPr>
              <a:t>1</a:t>
            </a:r>
            <a:r>
              <a:rPr lang="en-US" altLang="de-DE" sz="1800" dirty="0" smtClean="0">
                <a:cs typeface="Arial" charset="0"/>
              </a:rPr>
              <a:t>; </a:t>
            </a:r>
            <a:r>
              <a:rPr lang="en-US" altLang="de-DE" sz="1800" dirty="0" smtClean="0">
                <a:solidFill>
                  <a:srgbClr val="FF0000"/>
                </a:solidFill>
                <a:cs typeface="Arial" charset="0"/>
              </a:rPr>
              <a:t>Note</a:t>
            </a:r>
            <a:endParaRPr lang="en-US" altLang="de-DE" sz="1800" dirty="0" smtClean="0">
              <a:solidFill>
                <a:srgbClr val="FF0000"/>
              </a:solidFill>
              <a:cs typeface="Arial" charset="0"/>
            </a:endParaRPr>
          </a:p>
          <a:p>
            <a:pPr marL="971550" lvl="2" indent="-342900" eaLnBrk="1" hangingPunct="1">
              <a:spcBef>
                <a:spcPct val="20000"/>
              </a:spcBef>
              <a:buClr>
                <a:schemeClr val="hlink"/>
              </a:buClr>
              <a:buFont typeface="+mj-lt"/>
              <a:buAutoNum type="arabicPeriod"/>
              <a:defRPr/>
            </a:pPr>
            <a:r>
              <a:rPr lang="en-US" altLang="de-DE" sz="1800" dirty="0" smtClean="0">
                <a:cs typeface="Arial" charset="0"/>
              </a:rPr>
              <a:t>CT4#72 (</a:t>
            </a:r>
            <a:r>
              <a:rPr lang="en-US" altLang="de-DE" sz="1800" dirty="0" err="1" smtClean="0">
                <a:cs typeface="Arial" charset="0"/>
              </a:rPr>
              <a:t>Jeju</a:t>
            </a:r>
            <a:r>
              <a:rPr lang="en-US" altLang="de-DE" sz="1800" dirty="0" smtClean="0">
                <a:cs typeface="Arial" charset="0"/>
              </a:rPr>
              <a:t>) </a:t>
            </a:r>
            <a:r>
              <a:rPr lang="en-US" altLang="de-DE" sz="1800" dirty="0">
                <a:cs typeface="Arial" charset="0"/>
              </a:rPr>
              <a:t>co-lo</a:t>
            </a:r>
            <a:r>
              <a:rPr lang="de-DE" altLang="de-DE" sz="1800" dirty="0">
                <a:cs typeface="Arial" charset="0"/>
              </a:rPr>
              <a:t>cate</a:t>
            </a:r>
            <a:r>
              <a:rPr lang="en-US" altLang="de-DE" sz="1800" dirty="0">
                <a:cs typeface="Arial" charset="0"/>
              </a:rPr>
              <a:t>d with CT</a:t>
            </a:r>
            <a:r>
              <a:rPr lang="de-DE" altLang="de-DE" sz="1800" dirty="0">
                <a:cs typeface="Arial" charset="0"/>
              </a:rPr>
              <a:t>1 and CT3;</a:t>
            </a:r>
            <a:endParaRPr lang="en-US" altLang="de-DE" sz="1800" dirty="0" smtClean="0">
              <a:cs typeface="Arial" charset="0"/>
            </a:endParaRPr>
          </a:p>
        </p:txBody>
      </p:sp>
      <p:sp>
        <p:nvSpPr>
          <p:cNvPr id="16388" name="Content Placeholder 2"/>
          <p:cNvSpPr>
            <a:spLocks/>
          </p:cNvSpPr>
          <p:nvPr/>
        </p:nvSpPr>
        <p:spPr bwMode="auto">
          <a:xfrm>
            <a:off x="171450" y="1393825"/>
            <a:ext cx="4103688" cy="410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eaLnBrk="1" hangingPunct="1">
              <a:spcBef>
                <a:spcPct val="20000"/>
              </a:spcBef>
              <a:buFontTx/>
              <a:buBlip>
                <a:blip r:embed="rId3"/>
              </a:buBlip>
              <a:defRPr/>
            </a:pPr>
            <a:r>
              <a:rPr lang="en-US" altLang="de-DE" sz="1800" dirty="0">
                <a:cs typeface="Arial" charset="0"/>
              </a:rPr>
              <a:t>TSG CT WG</a:t>
            </a:r>
            <a:r>
              <a:rPr lang="de-DE" altLang="de-DE" sz="1800" dirty="0">
                <a:cs typeface="Arial" charset="0"/>
              </a:rPr>
              <a:t>4</a:t>
            </a:r>
            <a:r>
              <a:rPr lang="en-US" altLang="de-DE" sz="1800" dirty="0">
                <a:cs typeface="Arial" charset="0"/>
              </a:rPr>
              <a:t> officials are:</a:t>
            </a:r>
          </a:p>
          <a:p>
            <a:pPr marL="742950" lvl="1" indent="-285750" eaLnBrk="1" hangingPunct="1">
              <a:spcBef>
                <a:spcPct val="20000"/>
              </a:spcBef>
              <a:buClr>
                <a:srgbClr val="C00000"/>
              </a:buClr>
              <a:buFont typeface="Arial" charset="0"/>
              <a:buChar char="•"/>
              <a:defRPr/>
            </a:pPr>
            <a:r>
              <a:rPr lang="en-US" altLang="de-DE" sz="1800" dirty="0">
                <a:cs typeface="Arial" charset="0"/>
              </a:rPr>
              <a:t>Chairman:</a:t>
            </a:r>
          </a:p>
          <a:p>
            <a:pPr marL="1143000" lvl="2" indent="-228600" eaLnBrk="1" hangingPunct="1">
              <a:spcBef>
                <a:spcPct val="20000"/>
              </a:spcBef>
              <a:buClr>
                <a:schemeClr val="hlink"/>
              </a:buClr>
              <a:buFont typeface="Arial" charset="0"/>
              <a:buChar char="•"/>
              <a:defRPr/>
            </a:pPr>
            <a:r>
              <a:rPr lang="de-DE" altLang="de-DE" sz="1800" dirty="0">
                <a:cs typeface="Arial" charset="0"/>
              </a:rPr>
              <a:t>Nigel Berry</a:t>
            </a:r>
            <a:r>
              <a:rPr lang="en-GB" altLang="de-DE" sz="1800" dirty="0">
                <a:cs typeface="Arial" charset="0"/>
              </a:rPr>
              <a:t/>
            </a:r>
            <a:br>
              <a:rPr lang="en-GB" altLang="de-DE" sz="1800" dirty="0">
                <a:cs typeface="Arial" charset="0"/>
              </a:rPr>
            </a:br>
            <a:r>
              <a:rPr lang="da-DK" altLang="de-DE" sz="1800" dirty="0">
                <a:cs typeface="Arial" charset="0"/>
              </a:rPr>
              <a:t>(</a:t>
            </a:r>
            <a:r>
              <a:rPr lang="de-DE" altLang="de-DE" sz="1800" dirty="0">
                <a:cs typeface="Arial" charset="0"/>
              </a:rPr>
              <a:t>Alcatel-Lucent</a:t>
            </a:r>
            <a:r>
              <a:rPr lang="da-DK" altLang="de-DE" sz="1800" dirty="0">
                <a:cs typeface="Arial" charset="0"/>
              </a:rPr>
              <a:t> / </a:t>
            </a:r>
            <a:r>
              <a:rPr lang="de-DE" altLang="de-DE" sz="1800" dirty="0">
                <a:cs typeface="Arial" charset="0"/>
              </a:rPr>
              <a:t>ETSI</a:t>
            </a:r>
            <a:r>
              <a:rPr lang="da-DK" altLang="de-DE" sz="1800" dirty="0">
                <a:cs typeface="Arial" charset="0"/>
              </a:rPr>
              <a:t>)</a:t>
            </a:r>
            <a:endParaRPr lang="en-GB" altLang="de-DE" sz="1800" dirty="0">
              <a:cs typeface="Arial" charset="0"/>
            </a:endParaRPr>
          </a:p>
          <a:p>
            <a:pPr marL="742950" lvl="1" indent="-285750" eaLnBrk="1" hangingPunct="1">
              <a:spcBef>
                <a:spcPct val="20000"/>
              </a:spcBef>
              <a:buClr>
                <a:srgbClr val="C00000"/>
              </a:buClr>
              <a:buFont typeface="Arial" charset="0"/>
              <a:buChar char="•"/>
              <a:defRPr/>
            </a:pPr>
            <a:r>
              <a:rPr lang="en-US" altLang="de-DE" sz="1800" dirty="0">
                <a:cs typeface="Arial" charset="0"/>
              </a:rPr>
              <a:t>Vice chairs:</a:t>
            </a:r>
            <a:endParaRPr lang="en-GB" altLang="de-DE" sz="1800" dirty="0">
              <a:cs typeface="Arial" charset="0"/>
            </a:endParaRPr>
          </a:p>
          <a:p>
            <a:pPr marL="1143000" lvl="2" indent="-228600" eaLnBrk="1" hangingPunct="1">
              <a:spcBef>
                <a:spcPct val="20000"/>
              </a:spcBef>
              <a:buClr>
                <a:schemeClr val="hlink"/>
              </a:buClr>
              <a:buFont typeface="Arial" charset="0"/>
              <a:buChar char="•"/>
              <a:defRPr/>
            </a:pPr>
            <a:r>
              <a:rPr lang="de-DE" altLang="de-DE" sz="1800" dirty="0">
                <a:cs typeface="Arial" charset="0"/>
              </a:rPr>
              <a:t>Lionel Morand </a:t>
            </a:r>
            <a:r>
              <a:rPr lang="en-GB" altLang="de-DE" sz="1800" dirty="0">
                <a:cs typeface="Arial" charset="0"/>
              </a:rPr>
              <a:t>(</a:t>
            </a:r>
            <a:r>
              <a:rPr lang="de-DE" altLang="de-DE" sz="1800" dirty="0">
                <a:cs typeface="Arial" charset="0"/>
              </a:rPr>
              <a:t>Orange</a:t>
            </a:r>
            <a:r>
              <a:rPr lang="en-GB" altLang="de-DE" sz="1800" dirty="0">
                <a:cs typeface="Arial" charset="0"/>
              </a:rPr>
              <a:t> / ETSI)</a:t>
            </a:r>
          </a:p>
          <a:p>
            <a:pPr marL="1143000" lvl="2" indent="-228600" eaLnBrk="1" hangingPunct="1">
              <a:spcBef>
                <a:spcPct val="20000"/>
              </a:spcBef>
              <a:buClr>
                <a:schemeClr val="hlink"/>
              </a:buClr>
              <a:buFont typeface="Arial" charset="0"/>
              <a:buChar char="•"/>
              <a:defRPr/>
            </a:pPr>
            <a:r>
              <a:rPr lang="de-DE" altLang="de-DE" sz="1800" dirty="0">
                <a:cs typeface="Arial" charset="0"/>
              </a:rPr>
              <a:t>Yvette Koza (DT</a:t>
            </a:r>
            <a:r>
              <a:rPr lang="en-GB" altLang="de-DE" sz="1800" dirty="0">
                <a:cs typeface="Arial" charset="0"/>
              </a:rPr>
              <a:t> / ETSI)</a:t>
            </a:r>
          </a:p>
          <a:p>
            <a:pPr marL="742950" lvl="1" indent="-285750" eaLnBrk="1" hangingPunct="1">
              <a:spcBef>
                <a:spcPct val="20000"/>
              </a:spcBef>
              <a:buClr>
                <a:srgbClr val="C00000"/>
              </a:buClr>
              <a:buFont typeface="Arial" charset="0"/>
              <a:buChar char="•"/>
              <a:defRPr/>
            </a:pPr>
            <a:r>
              <a:rPr lang="en-GB" altLang="de-DE" sz="1800" dirty="0">
                <a:cs typeface="Arial" charset="0"/>
              </a:rPr>
              <a:t>MCC support:</a:t>
            </a:r>
          </a:p>
          <a:p>
            <a:pPr marL="1143000" lvl="2" indent="-228600" eaLnBrk="1" hangingPunct="1">
              <a:spcBef>
                <a:spcPct val="20000"/>
              </a:spcBef>
              <a:buClr>
                <a:schemeClr val="hlink"/>
              </a:buClr>
              <a:buFont typeface="Arial" charset="0"/>
              <a:buChar char="•"/>
              <a:defRPr/>
            </a:pPr>
            <a:r>
              <a:rPr lang="en-GB" altLang="de-DE" sz="1800" dirty="0">
                <a:cs typeface="Arial" charset="0"/>
              </a:rPr>
              <a:t>Kimmo Kymäläinen</a:t>
            </a:r>
          </a:p>
        </p:txBody>
      </p:sp>
      <p:sp>
        <p:nvSpPr>
          <p:cNvPr id="16389" name="Content Placeholder 2"/>
          <p:cNvSpPr txBox="1">
            <a:spLocks/>
          </p:cNvSpPr>
          <p:nvPr/>
        </p:nvSpPr>
        <p:spPr bwMode="auto">
          <a:xfrm>
            <a:off x="171450" y="5707063"/>
            <a:ext cx="4529138" cy="62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nSpc>
                <a:spcPct val="90000"/>
              </a:lnSpc>
              <a:defRPr/>
            </a:pPr>
            <a:r>
              <a:rPr lang="fi-FI" altLang="de-DE" dirty="0" smtClean="0">
                <a:latin typeface="Arial" pitchFamily="34" charset="0"/>
                <a:cs typeface="Arial" pitchFamily="34" charset="0"/>
              </a:rPr>
              <a:t>Legend</a:t>
            </a:r>
            <a:br>
              <a:rPr lang="fi-FI" altLang="de-DE" dirty="0" smtClean="0">
                <a:latin typeface="Arial" pitchFamily="34" charset="0"/>
                <a:cs typeface="Arial" pitchFamily="34" charset="0"/>
              </a:rPr>
            </a:br>
            <a:r>
              <a:rPr lang="fi-FI" altLang="de-DE" dirty="0" smtClean="0">
                <a:solidFill>
                  <a:srgbClr val="0070C0"/>
                </a:solidFill>
                <a:latin typeface="Arial" pitchFamily="34" charset="0"/>
                <a:cs typeface="Arial" pitchFamily="34" charset="0"/>
              </a:rPr>
              <a:t>Blue –  (re)elected since previous plenary </a:t>
            </a:r>
            <a:br>
              <a:rPr lang="fi-FI" altLang="de-DE" dirty="0" smtClean="0">
                <a:solidFill>
                  <a:srgbClr val="0070C0"/>
                </a:solidFill>
                <a:latin typeface="Arial" pitchFamily="34" charset="0"/>
                <a:cs typeface="Arial" pitchFamily="34" charset="0"/>
              </a:rPr>
            </a:br>
            <a:r>
              <a:rPr lang="fi-FI" altLang="de-DE" dirty="0" smtClean="0">
                <a:solidFill>
                  <a:srgbClr val="FF3300"/>
                </a:solidFill>
                <a:latin typeface="Arial" pitchFamily="34" charset="0"/>
                <a:cs typeface="Arial" pitchFamily="34" charset="0"/>
              </a:rPr>
              <a:t>Re</a:t>
            </a:r>
            <a:r>
              <a:rPr lang="fi-FI" altLang="de-DE" dirty="0" smtClean="0">
                <a:solidFill>
                  <a:srgbClr val="FF0000"/>
                </a:solidFill>
                <a:latin typeface="Arial" pitchFamily="34" charset="0"/>
                <a:cs typeface="Arial" pitchFamily="34" charset="0"/>
              </a:rPr>
              <a:t>d –   for (re)election in coming plenary period</a:t>
            </a:r>
            <a:endParaRPr lang="da-DK" altLang="de-DE" dirty="0" smtClean="0">
              <a:solidFill>
                <a:srgbClr val="FF0000"/>
              </a:solidFill>
              <a:latin typeface="Arial" pitchFamily="34" charset="0"/>
              <a:cs typeface="Arial" pitchFamily="34" charset="0"/>
            </a:endParaRPr>
          </a:p>
        </p:txBody>
      </p:sp>
      <p:sp>
        <p:nvSpPr>
          <p:cNvPr id="2" name="TextBox 1"/>
          <p:cNvSpPr txBox="1"/>
          <p:nvPr/>
        </p:nvSpPr>
        <p:spPr>
          <a:xfrm>
            <a:off x="4181475" y="5934076"/>
            <a:ext cx="4105275" cy="523220"/>
          </a:xfrm>
          <a:prstGeom prst="rect">
            <a:avLst/>
          </a:prstGeom>
          <a:noFill/>
        </p:spPr>
        <p:txBody>
          <a:bodyPr wrap="square" rtlCol="0">
            <a:spAutoFit/>
          </a:bodyPr>
          <a:lstStyle/>
          <a:p>
            <a:r>
              <a:rPr lang="en-GB" sz="1400" dirty="0" smtClean="0">
                <a:solidFill>
                  <a:srgbClr val="FF0000"/>
                </a:solidFill>
              </a:rPr>
              <a:t>Note: CT Plenary needs to confirm the new CT4 Ad-hoc on MCPTT in January 2016.</a:t>
            </a:r>
            <a:endParaRPr lang="en-GB" sz="1400" dirty="0">
              <a:solidFill>
                <a:srgbClr val="FF0000"/>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471086"/>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297897" y="712630"/>
            <a:ext cx="8567737" cy="5000357"/>
          </a:xfrm>
        </p:spPr>
        <p:txBody>
          <a:bodyPr/>
          <a:lstStyle/>
          <a:p>
            <a:pPr>
              <a:lnSpc>
                <a:spcPct val="80000"/>
              </a:lnSpc>
              <a:defRPr/>
            </a:pPr>
            <a:r>
              <a:rPr lang="en-GB" sz="2000" dirty="0" smtClean="0">
                <a:latin typeface="Arial" pitchFamily="34" charset="0"/>
                <a:cs typeface="Arial" pitchFamily="34" charset="0"/>
              </a:rPr>
              <a:t>6.1.9 </a:t>
            </a:r>
            <a:r>
              <a:rPr lang="en-GB" sz="2000" dirty="0">
                <a:latin typeface="Arial" pitchFamily="34" charset="0"/>
                <a:cs typeface="Arial" pitchFamily="34" charset="0"/>
              </a:rPr>
              <a:t>Monitoring Enhancements CT aspects  [MONTE-CT</a:t>
            </a:r>
            <a:r>
              <a:rPr lang="en-GB" sz="2000" dirty="0" smtClean="0">
                <a:latin typeface="Arial" pitchFamily="34" charset="0"/>
                <a:cs typeface="Arial" pitchFamily="34" charset="0"/>
              </a:rPr>
              <a:t>]</a:t>
            </a:r>
          </a:p>
          <a:p>
            <a:r>
              <a:rPr lang="en-GB" sz="2000" dirty="0"/>
              <a:t>A part of the work was on the specification of the T6a/b protocol between MME/SGSN and SCEF plus the possibility of an IWK-SCEF in roaming cases, with the following </a:t>
            </a:r>
            <a:r>
              <a:rPr lang="en-GB" sz="2000" dirty="0" err="1"/>
              <a:t>pCRs</a:t>
            </a:r>
            <a:r>
              <a:rPr lang="en-GB" sz="2000" dirty="0"/>
              <a:t> to TS 29.128 almost completing the T6a/b work (70%):</a:t>
            </a:r>
          </a:p>
          <a:p>
            <a:pPr lvl="1"/>
            <a:r>
              <a:rPr lang="en-GB" sz="1600" dirty="0"/>
              <a:t>A pCR defines the Report and Configuration Event procedures;</a:t>
            </a:r>
          </a:p>
          <a:p>
            <a:pPr lvl="1"/>
            <a:r>
              <a:rPr lang="en-GB" sz="1600" dirty="0"/>
              <a:t>A pCR defines the two command pairs and additional AVPs;</a:t>
            </a:r>
          </a:p>
          <a:p>
            <a:pPr lvl="1"/>
            <a:r>
              <a:rPr lang="en-GB" sz="1600" dirty="0"/>
              <a:t>Support of overload control; the SCEF can request traffic reduction</a:t>
            </a:r>
            <a:r>
              <a:rPr lang="en-GB" sz="1600" dirty="0" smtClean="0"/>
              <a:t>.</a:t>
            </a:r>
            <a:endParaRPr lang="en-GB" sz="1600" dirty="0"/>
          </a:p>
          <a:p>
            <a:r>
              <a:rPr lang="en-GB" sz="2000" dirty="0"/>
              <a:t>Other CRs complement the work for TS 29.336 and TS 29.272:</a:t>
            </a:r>
          </a:p>
          <a:p>
            <a:pPr lvl="1"/>
            <a:r>
              <a:rPr lang="en-GB" sz="1600" dirty="0"/>
              <a:t>IMSI is not used to identify the user over S6t (SCEF should not be aware of the IMSI);</a:t>
            </a:r>
          </a:p>
          <a:p>
            <a:pPr lvl="1"/>
            <a:r>
              <a:rPr lang="en-GB" sz="1600" dirty="0"/>
              <a:t>SCEF-Reference-ID and SCEF-Reference-ID-For-Deletion are Unsigned32. SCEF ID has a </a:t>
            </a:r>
            <a:r>
              <a:rPr lang="en-GB" sz="1600" dirty="0" err="1"/>
              <a:t>DiameterIdentity</a:t>
            </a:r>
            <a:r>
              <a:rPr lang="en-GB" sz="1600" dirty="0"/>
              <a:t> type;</a:t>
            </a:r>
          </a:p>
          <a:p>
            <a:pPr lvl="1"/>
            <a:r>
              <a:rPr lang="en-GB" sz="1600" dirty="0"/>
              <a:t>Definition of a Service-Result-Code AVP to convey the result per monitoring event of a Configuration Event procedure with multiple events over S6t and S6a/d;</a:t>
            </a:r>
          </a:p>
          <a:p>
            <a:pPr lvl="1"/>
            <a:r>
              <a:rPr lang="en-GB" sz="1600" dirty="0"/>
              <a:t>A bitmask to inform the HSS of the Monitoring capabilities of the MME/SGSN specified over S6a/d;</a:t>
            </a:r>
          </a:p>
          <a:p>
            <a:pPr lvl="1"/>
            <a:r>
              <a:rPr lang="en-GB" sz="1600" dirty="0"/>
              <a:t>When an IWK-SCEF is deployed, the MME/SGSN does not need to wait for the feedback of the IWK-SCEF to acknowledge an event configuration to the HSS;</a:t>
            </a:r>
          </a:p>
          <a:p>
            <a:pPr lvl="1"/>
            <a:r>
              <a:rPr lang="en-GB" sz="1600" dirty="0"/>
              <a:t>Deletion of all monitoring events configured in the HSS and the MME/SGSN for a UE and associated to a given SCEF</a:t>
            </a:r>
            <a:r>
              <a:rPr lang="en-GB" sz="1600" dirty="0" smtClean="0"/>
              <a:t>.</a:t>
            </a:r>
            <a:endParaRPr lang="en-GB" sz="2000" dirty="0" smtClean="0">
              <a:latin typeface="Arial" pitchFamily="34" charset="0"/>
              <a:cs typeface="Arial" pitchFamily="34" charset="0"/>
            </a:endParaRPr>
          </a:p>
          <a:p>
            <a:pPr>
              <a:lnSpc>
                <a:spcPct val="80000"/>
              </a:lnSpc>
              <a:defRPr/>
            </a:pPr>
            <a:endParaRPr lang="en-GB" sz="2000" dirty="0"/>
          </a:p>
          <a:p>
            <a:pPr marL="0" indent="0">
              <a:buNone/>
            </a:pPr>
            <a:endParaRPr lang="en-GB" sz="2000" dirty="0"/>
          </a:p>
          <a:p>
            <a:pPr>
              <a:lnSpc>
                <a:spcPct val="80000"/>
              </a:lnSpc>
              <a:defRPr/>
            </a:pPr>
            <a:endParaRPr lang="en-GB" sz="2000" dirty="0" smtClean="0">
              <a:latin typeface="Arial" pitchFamily="34" charset="0"/>
              <a:cs typeface="Arial" pitchFamily="34" charset="0"/>
            </a:endParaRPr>
          </a:p>
          <a:p>
            <a:pPr>
              <a:lnSpc>
                <a:spcPct val="80000"/>
              </a:lnSpc>
              <a:defRPr/>
            </a:pPr>
            <a:endParaRPr lang="en-GB" sz="2000" dirty="0">
              <a:latin typeface="Arial" pitchFamily="34" charset="0"/>
              <a:cs typeface="Arial" pitchFamily="34" charset="0"/>
            </a:endParaRPr>
          </a:p>
          <a:p>
            <a:pPr marL="0" indent="0">
              <a:buNone/>
            </a:pPr>
            <a:r>
              <a:rPr lang="en-GB" sz="2000" dirty="0" smtClean="0">
                <a:latin typeface="Arial" pitchFamily="34" charset="0"/>
                <a:cs typeface="Arial" pitchFamily="34" charset="0"/>
              </a:rPr>
              <a:t> </a:t>
            </a:r>
            <a:endParaRPr lang="en-GB" sz="2000" dirty="0">
              <a:latin typeface="Arial" pitchFamily="34" charset="0"/>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val="35402873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471086"/>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253509" y="916816"/>
            <a:ext cx="8567737" cy="5000357"/>
          </a:xfrm>
        </p:spPr>
        <p:txBody>
          <a:bodyPr/>
          <a:lstStyle/>
          <a:p>
            <a:pPr>
              <a:lnSpc>
                <a:spcPct val="80000"/>
              </a:lnSpc>
              <a:defRPr/>
            </a:pPr>
            <a:r>
              <a:rPr lang="en-GB" sz="2000" dirty="0" smtClean="0">
                <a:latin typeface="Arial" pitchFamily="34" charset="0"/>
                <a:cs typeface="Arial" pitchFamily="34" charset="0"/>
              </a:rPr>
              <a:t>6.1.9 </a:t>
            </a:r>
            <a:r>
              <a:rPr lang="en-GB" sz="2000" dirty="0">
                <a:latin typeface="Arial" pitchFamily="34" charset="0"/>
                <a:cs typeface="Arial" pitchFamily="34" charset="0"/>
              </a:rPr>
              <a:t>Monitoring Enhancements CT aspects  [MONTE-CT</a:t>
            </a:r>
            <a:r>
              <a:rPr lang="en-GB" sz="2000" dirty="0" smtClean="0">
                <a:latin typeface="Arial" pitchFamily="34" charset="0"/>
                <a:cs typeface="Arial" pitchFamily="34" charset="0"/>
              </a:rPr>
              <a:t>]</a:t>
            </a:r>
            <a:r>
              <a:rPr lang="en-GB" sz="2000" dirty="0"/>
              <a:t> </a:t>
            </a:r>
            <a:r>
              <a:rPr lang="en-GB" sz="2000" dirty="0" smtClean="0"/>
              <a:t>Cont.</a:t>
            </a:r>
            <a:endParaRPr lang="en-GB" sz="2000" dirty="0"/>
          </a:p>
          <a:p>
            <a:r>
              <a:rPr lang="en-GB" sz="2000" dirty="0"/>
              <a:t>The exception sheet has still pending points to address with some of them waiting for a SA2 reply (e.g. subscription per type of monitoring event, stop of reporting, information of the SCEF about an unsuccessful event configuration in the MME/SGSN). Regarding restoration, it is to be assessed if a reset procedure from HSS to SCEF should be specified as well as a reset procedure from SCEF to HSS.</a:t>
            </a:r>
          </a:p>
          <a:p>
            <a:pPr marL="0" indent="0">
              <a:buNone/>
            </a:pPr>
            <a:endParaRPr lang="en-GB" sz="2000" dirty="0"/>
          </a:p>
          <a:p>
            <a:r>
              <a:rPr lang="en-GB" sz="2000" dirty="0"/>
              <a:t>TS 29.128 is sent for information to the CT Plenary</a:t>
            </a:r>
            <a:r>
              <a:rPr lang="en-GB" sz="2000" dirty="0" smtClean="0"/>
              <a:t>.</a:t>
            </a:r>
            <a:endParaRPr lang="en-GB" sz="2000" dirty="0" smtClean="0">
              <a:latin typeface="Arial" pitchFamily="34" charset="0"/>
              <a:cs typeface="Arial" pitchFamily="34" charset="0"/>
            </a:endParaRPr>
          </a:p>
          <a:p>
            <a:pPr>
              <a:lnSpc>
                <a:spcPct val="80000"/>
              </a:lnSpc>
              <a:defRPr/>
            </a:pPr>
            <a:endParaRPr lang="en-GB" sz="2000" dirty="0">
              <a:latin typeface="Arial" pitchFamily="34" charset="0"/>
              <a:cs typeface="Arial" pitchFamily="34" charset="0"/>
            </a:endParaRPr>
          </a:p>
          <a:p>
            <a:pPr marL="0" indent="0">
              <a:buNone/>
            </a:pPr>
            <a:r>
              <a:rPr lang="en-GB" sz="2000" dirty="0" smtClean="0">
                <a:latin typeface="Arial" pitchFamily="34" charset="0"/>
                <a:cs typeface="Arial" pitchFamily="34" charset="0"/>
              </a:rPr>
              <a:t> </a:t>
            </a:r>
            <a:endParaRPr lang="en-GB" sz="2000" dirty="0">
              <a:latin typeface="Arial" pitchFamily="34" charset="0"/>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val="416986295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375132" y="1202945"/>
            <a:ext cx="8567737" cy="5000357"/>
          </a:xfrm>
        </p:spPr>
        <p:txBody>
          <a:bodyPr/>
          <a:lstStyle/>
          <a:p>
            <a:pPr>
              <a:lnSpc>
                <a:spcPct val="80000"/>
              </a:lnSpc>
              <a:defRPr/>
            </a:pPr>
            <a:r>
              <a:rPr lang="en-GB" sz="2000" dirty="0" smtClean="0">
                <a:latin typeface="Arial" pitchFamily="34" charset="0"/>
                <a:cs typeface="Arial" pitchFamily="34" charset="0"/>
              </a:rPr>
              <a:t>6.1.10</a:t>
            </a:r>
            <a:r>
              <a:rPr lang="en-GB" sz="2000" dirty="0">
                <a:latin typeface="Arial" pitchFamily="34" charset="0"/>
                <a:cs typeface="Arial" pitchFamily="34" charset="0"/>
              </a:rPr>
              <a:t> Mobile Equipment signalling over the WLAN access  [MEI_WLAN</a:t>
            </a:r>
            <a:r>
              <a:rPr lang="en-GB" sz="2000" dirty="0" smtClean="0">
                <a:latin typeface="Arial" pitchFamily="34" charset="0"/>
                <a:cs typeface="Arial" pitchFamily="34" charset="0"/>
              </a:rPr>
              <a:t>]</a:t>
            </a:r>
          </a:p>
          <a:p>
            <a:r>
              <a:rPr lang="en-US" sz="2000" dirty="0"/>
              <a:t>It was clarified that the 3GPP AAA Server shall signal the IMEI (if available) to the HSS in the Non-3GPP IP Access Registration request when registering to the HSS or when the IMEI value changes from the last value previously reported to the </a:t>
            </a:r>
            <a:r>
              <a:rPr lang="en-US" sz="2000" dirty="0" smtClean="0"/>
              <a:t>HSS.</a:t>
            </a:r>
            <a:endParaRPr lang="en-GB" sz="2000" dirty="0"/>
          </a:p>
          <a:p>
            <a:pPr marL="0" indent="0">
              <a:lnSpc>
                <a:spcPct val="80000"/>
              </a:lnSpc>
              <a:buNone/>
              <a:defRPr/>
            </a:pPr>
            <a:endParaRPr lang="en-GB" sz="2000" dirty="0" smtClean="0">
              <a:latin typeface="Arial" pitchFamily="34" charset="0"/>
              <a:cs typeface="Arial" pitchFamily="34" charset="0"/>
            </a:endParaRPr>
          </a:p>
          <a:p>
            <a:endParaRPr lang="en-GB" sz="2000" dirty="0"/>
          </a:p>
          <a:p>
            <a:pPr>
              <a:lnSpc>
                <a:spcPct val="80000"/>
              </a:lnSpc>
              <a:defRPr/>
            </a:pPr>
            <a:endParaRPr lang="en-GB" sz="2000" dirty="0" smtClean="0">
              <a:latin typeface="Arial" pitchFamily="34" charset="0"/>
              <a:cs typeface="Arial" pitchFamily="34" charset="0"/>
            </a:endParaRPr>
          </a:p>
          <a:p>
            <a:pPr>
              <a:lnSpc>
                <a:spcPct val="80000"/>
              </a:lnSpc>
              <a:defRPr/>
            </a:pPr>
            <a:endParaRPr lang="en-GB" sz="2000" dirty="0">
              <a:latin typeface="Arial" pitchFamily="34" charset="0"/>
              <a:cs typeface="Arial" pitchFamily="34" charset="0"/>
            </a:endParaRPr>
          </a:p>
          <a:p>
            <a:pPr marL="0" indent="0">
              <a:buNone/>
            </a:pPr>
            <a:r>
              <a:rPr lang="en-GB" sz="2000" dirty="0" smtClean="0">
                <a:latin typeface="Arial" pitchFamily="34" charset="0"/>
                <a:cs typeface="Arial" pitchFamily="34" charset="0"/>
              </a:rPr>
              <a:t> </a:t>
            </a:r>
            <a:endParaRPr lang="en-GB" sz="2000" dirty="0">
              <a:latin typeface="Arial" pitchFamily="34" charset="0"/>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val="70289626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375132" y="1202945"/>
            <a:ext cx="8567737" cy="5000357"/>
          </a:xfrm>
        </p:spPr>
        <p:txBody>
          <a:bodyPr/>
          <a:lstStyle/>
          <a:p>
            <a:pPr>
              <a:lnSpc>
                <a:spcPct val="80000"/>
              </a:lnSpc>
              <a:defRPr/>
            </a:pPr>
            <a:r>
              <a:rPr lang="en-GB" sz="2000" dirty="0" smtClean="0">
                <a:latin typeface="Arial" pitchFamily="34" charset="0"/>
                <a:cs typeface="Arial" pitchFamily="34" charset="0"/>
              </a:rPr>
              <a:t>6.1.11 </a:t>
            </a:r>
            <a:r>
              <a:rPr lang="en-GB" sz="2000" dirty="0">
                <a:latin typeface="Arial"/>
                <a:ea typeface="Times New Roman"/>
              </a:rPr>
              <a:t>Study on SCC AS Restoration</a:t>
            </a:r>
            <a:r>
              <a:rPr lang="en-GB" sz="2000" dirty="0" smtClean="0">
                <a:latin typeface="Arial" pitchFamily="34" charset="0"/>
                <a:cs typeface="Arial" pitchFamily="34" charset="0"/>
              </a:rPr>
              <a:t>  [</a:t>
            </a:r>
            <a:r>
              <a:rPr lang="en-GB" sz="2000" dirty="0"/>
              <a:t>FS_SCCAS_RES</a:t>
            </a:r>
            <a:r>
              <a:rPr lang="en-GB" sz="2000" dirty="0" smtClean="0">
                <a:latin typeface="Arial" pitchFamily="34" charset="0"/>
                <a:cs typeface="Arial" pitchFamily="34" charset="0"/>
              </a:rPr>
              <a:t>]</a:t>
            </a:r>
          </a:p>
          <a:p>
            <a:r>
              <a:rPr lang="en-GB" sz="2000" dirty="0"/>
              <a:t>The procedure for the enhanced Third Party Registration was clarified.</a:t>
            </a:r>
          </a:p>
          <a:p>
            <a:r>
              <a:rPr lang="en-GB" sz="2000" dirty="0"/>
              <a:t>A pCR analysed the described solution with its impact, advantages and disadvantages. A clear advantage is that there is no impact on the existing interfaces (use of transparent data over </a:t>
            </a:r>
            <a:r>
              <a:rPr lang="en-GB" sz="2000" dirty="0" err="1"/>
              <a:t>Sh</a:t>
            </a:r>
            <a:r>
              <a:rPr lang="en-GB" sz="2000" dirty="0"/>
              <a:t>). A small disadvantage is that it requires an additional message exchange over </a:t>
            </a:r>
            <a:r>
              <a:rPr lang="en-GB" sz="2000" dirty="0" err="1"/>
              <a:t>Sh</a:t>
            </a:r>
            <a:r>
              <a:rPr lang="en-GB" sz="2000" dirty="0"/>
              <a:t> at registration, which can be avoided if the Update-</a:t>
            </a:r>
            <a:r>
              <a:rPr lang="en-GB" sz="2000" dirty="0" err="1"/>
              <a:t>Eff</a:t>
            </a:r>
            <a:r>
              <a:rPr lang="en-GB" sz="2000" dirty="0"/>
              <a:t>-Enhance feature is supported.</a:t>
            </a:r>
          </a:p>
          <a:p>
            <a:r>
              <a:rPr lang="en-GB" sz="2000" dirty="0"/>
              <a:t>It was concluded that the described solution was the preferred way to handle the scenario for SCC-AS </a:t>
            </a:r>
            <a:r>
              <a:rPr lang="en-GB" sz="2000" dirty="0" smtClean="0"/>
              <a:t>restoration.</a:t>
            </a:r>
            <a:endParaRPr lang="en-GB" sz="2000" dirty="0"/>
          </a:p>
          <a:p>
            <a:r>
              <a:rPr lang="en-GB" sz="2000" dirty="0"/>
              <a:t>A debate occurred on the normative work. </a:t>
            </a:r>
            <a:r>
              <a:rPr lang="en-GB" sz="2000" dirty="0" smtClean="0"/>
              <a:t>Some consider </a:t>
            </a:r>
            <a:r>
              <a:rPr lang="en-GB" sz="2000" dirty="0"/>
              <a:t>that no normative work is needed. </a:t>
            </a:r>
            <a:r>
              <a:rPr lang="en-GB" sz="2000" dirty="0" smtClean="0"/>
              <a:t>Some </a:t>
            </a:r>
            <a:r>
              <a:rPr lang="en-GB" sz="2000" dirty="0"/>
              <a:t>would like to have a stage 2 update in TS 23.380, even if stage 3 specifications remain unchanged. No conclusion was indicated in TR 29.812 on this point. </a:t>
            </a:r>
            <a:r>
              <a:rPr lang="en-GB" sz="2000" dirty="0" smtClean="0"/>
              <a:t>There </a:t>
            </a:r>
            <a:r>
              <a:rPr lang="en-GB" sz="2000" dirty="0"/>
              <a:t>may </a:t>
            </a:r>
            <a:r>
              <a:rPr lang="en-GB" sz="2000" dirty="0" smtClean="0"/>
              <a:t>be </a:t>
            </a:r>
            <a:r>
              <a:rPr lang="en-GB" sz="2000" dirty="0"/>
              <a:t>a normative </a:t>
            </a:r>
            <a:r>
              <a:rPr lang="en-GB" sz="2000" dirty="0" smtClean="0"/>
              <a:t>WI.</a:t>
            </a:r>
            <a:endParaRPr lang="en-GB" sz="2000" dirty="0"/>
          </a:p>
          <a:p>
            <a:r>
              <a:rPr lang="en-GB" sz="2000" dirty="0"/>
              <a:t>TR 29.812 is sent for approval to the CT Plenary.</a:t>
            </a:r>
          </a:p>
          <a:p>
            <a:pPr>
              <a:lnSpc>
                <a:spcPct val="80000"/>
              </a:lnSpc>
              <a:defRPr/>
            </a:pPr>
            <a:endParaRPr lang="en-GB" sz="2000" dirty="0" smtClean="0">
              <a:latin typeface="Arial" pitchFamily="34" charset="0"/>
              <a:cs typeface="Arial" pitchFamily="34" charset="0"/>
            </a:endParaRPr>
          </a:p>
          <a:p>
            <a:endParaRPr lang="en-GB" sz="2000" dirty="0" smtClean="0">
              <a:latin typeface="Arial" pitchFamily="34" charset="0"/>
              <a:cs typeface="Arial" pitchFamily="34" charset="0"/>
            </a:endParaRPr>
          </a:p>
          <a:p>
            <a:pPr>
              <a:lnSpc>
                <a:spcPct val="80000"/>
              </a:lnSpc>
              <a:defRPr/>
            </a:pPr>
            <a:endParaRPr lang="en-GB" sz="2000" dirty="0">
              <a:latin typeface="Arial" pitchFamily="34" charset="0"/>
              <a:cs typeface="Arial" pitchFamily="34" charset="0"/>
            </a:endParaRPr>
          </a:p>
          <a:p>
            <a:pPr marL="0" indent="0">
              <a:buNone/>
            </a:pPr>
            <a:r>
              <a:rPr lang="en-GB" sz="2000" dirty="0" smtClean="0">
                <a:latin typeface="Arial" pitchFamily="34" charset="0"/>
                <a:cs typeface="Arial" pitchFamily="34" charset="0"/>
              </a:rPr>
              <a:t> </a:t>
            </a:r>
            <a:endParaRPr lang="en-GB" sz="2000" dirty="0">
              <a:latin typeface="Arial" pitchFamily="34" charset="0"/>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val="236646090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375132" y="1202945"/>
            <a:ext cx="8567737" cy="5000357"/>
          </a:xfrm>
        </p:spPr>
        <p:txBody>
          <a:bodyPr/>
          <a:lstStyle/>
          <a:p>
            <a:pPr>
              <a:lnSpc>
                <a:spcPct val="80000"/>
              </a:lnSpc>
              <a:defRPr/>
            </a:pPr>
            <a:r>
              <a:rPr lang="en-GB" sz="2000" dirty="0" smtClean="0">
                <a:latin typeface="Arial" pitchFamily="34" charset="0"/>
                <a:cs typeface="Arial" pitchFamily="34" charset="0"/>
              </a:rPr>
              <a:t>6.1.12 </a:t>
            </a:r>
            <a:r>
              <a:rPr lang="en-GB" sz="2000" dirty="0">
                <a:latin typeface="Arial"/>
                <a:ea typeface="Times New Roman"/>
              </a:rPr>
              <a:t>SDP Capability Negotiation for IMS Media Plane</a:t>
            </a:r>
            <a:r>
              <a:rPr lang="en-GB" sz="2000" dirty="0" smtClean="0">
                <a:latin typeface="Arial" pitchFamily="34" charset="0"/>
                <a:cs typeface="Arial" pitchFamily="34" charset="0"/>
              </a:rPr>
              <a:t>  [</a:t>
            </a:r>
            <a:r>
              <a:rPr lang="en-GB" sz="2000" dirty="0"/>
              <a:t>SDPCN_IMS</a:t>
            </a:r>
            <a:r>
              <a:rPr lang="en-GB" sz="2000" dirty="0" smtClean="0">
                <a:latin typeface="Arial" pitchFamily="34" charset="0"/>
                <a:cs typeface="Arial" pitchFamily="34" charset="0"/>
              </a:rPr>
              <a:t>]</a:t>
            </a:r>
          </a:p>
          <a:p>
            <a:pPr>
              <a:lnSpc>
                <a:spcPct val="80000"/>
              </a:lnSpc>
              <a:defRPr/>
            </a:pPr>
            <a:endParaRPr lang="en-GB" sz="2000" dirty="0" smtClean="0"/>
          </a:p>
          <a:p>
            <a:pPr>
              <a:lnSpc>
                <a:spcPct val="80000"/>
              </a:lnSpc>
              <a:defRPr/>
            </a:pPr>
            <a:r>
              <a:rPr lang="en-GB" sz="2000" dirty="0" smtClean="0"/>
              <a:t>Some </a:t>
            </a:r>
            <a:r>
              <a:rPr lang="en-GB" sz="2000" dirty="0" smtClean="0"/>
              <a:t>progress was made </a:t>
            </a:r>
            <a:r>
              <a:rPr lang="en-GB" sz="2000" dirty="0"/>
              <a:t>but </a:t>
            </a:r>
            <a:r>
              <a:rPr lang="en-GB" sz="2000" dirty="0" smtClean="0"/>
              <a:t>the WI is not </a:t>
            </a:r>
            <a:r>
              <a:rPr lang="en-GB" sz="2000" dirty="0"/>
              <a:t>yet completed. </a:t>
            </a:r>
          </a:p>
          <a:p>
            <a:pPr>
              <a:lnSpc>
                <a:spcPct val="80000"/>
              </a:lnSpc>
              <a:defRPr/>
            </a:pPr>
            <a:endParaRPr lang="en-GB" sz="2000" dirty="0" smtClean="0">
              <a:latin typeface="Arial" pitchFamily="34" charset="0"/>
              <a:cs typeface="Arial" pitchFamily="34" charset="0"/>
            </a:endParaRPr>
          </a:p>
          <a:p>
            <a:endParaRPr lang="en-GB" sz="2000" dirty="0"/>
          </a:p>
          <a:p>
            <a:pPr>
              <a:lnSpc>
                <a:spcPct val="80000"/>
              </a:lnSpc>
              <a:defRPr/>
            </a:pPr>
            <a:endParaRPr lang="en-GB" sz="2000" dirty="0" smtClean="0">
              <a:latin typeface="Arial" pitchFamily="34" charset="0"/>
              <a:cs typeface="Arial" pitchFamily="34" charset="0"/>
            </a:endParaRPr>
          </a:p>
          <a:p>
            <a:pPr>
              <a:lnSpc>
                <a:spcPct val="80000"/>
              </a:lnSpc>
              <a:defRPr/>
            </a:pPr>
            <a:endParaRPr lang="en-GB" sz="2000" dirty="0">
              <a:latin typeface="Arial" pitchFamily="34" charset="0"/>
              <a:cs typeface="Arial" pitchFamily="34" charset="0"/>
            </a:endParaRPr>
          </a:p>
          <a:p>
            <a:pPr marL="0" indent="0">
              <a:buNone/>
            </a:pPr>
            <a:r>
              <a:rPr lang="en-GB" sz="2000" dirty="0" smtClean="0">
                <a:latin typeface="Arial" pitchFamily="34" charset="0"/>
                <a:cs typeface="Arial" pitchFamily="34" charset="0"/>
              </a:rPr>
              <a:t> </a:t>
            </a:r>
            <a:endParaRPr lang="en-GB" sz="2000" dirty="0">
              <a:latin typeface="Arial" pitchFamily="34" charset="0"/>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val="236646090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375132" y="1202945"/>
            <a:ext cx="8567737" cy="5000357"/>
          </a:xfrm>
        </p:spPr>
        <p:txBody>
          <a:bodyPr/>
          <a:lstStyle/>
          <a:p>
            <a:pPr>
              <a:lnSpc>
                <a:spcPct val="80000"/>
              </a:lnSpc>
              <a:defRPr/>
            </a:pPr>
            <a:r>
              <a:rPr lang="en-GB" sz="2000" dirty="0" smtClean="0">
                <a:latin typeface="Arial" pitchFamily="34" charset="0"/>
                <a:cs typeface="Arial" pitchFamily="34" charset="0"/>
              </a:rPr>
              <a:t>6.1.13 </a:t>
            </a:r>
            <a:r>
              <a:rPr lang="en-GB" sz="2000" dirty="0">
                <a:latin typeface="Arial"/>
                <a:ea typeface="Times New Roman"/>
              </a:rPr>
              <a:t>CT aspects of Optimizations to Support High Latency </a:t>
            </a:r>
            <a:r>
              <a:rPr lang="en-GB" sz="2000" dirty="0" smtClean="0">
                <a:latin typeface="Arial"/>
                <a:ea typeface="Times New Roman"/>
              </a:rPr>
              <a:t>Communications </a:t>
            </a:r>
            <a:r>
              <a:rPr lang="en-GB" sz="2000" dirty="0" smtClean="0">
                <a:latin typeface="Arial" pitchFamily="34" charset="0"/>
                <a:cs typeface="Arial" pitchFamily="34" charset="0"/>
              </a:rPr>
              <a:t> [</a:t>
            </a:r>
            <a:r>
              <a:rPr lang="de-DE" sz="2000" dirty="0">
                <a:latin typeface="Arial"/>
                <a:ea typeface="Times New Roman"/>
              </a:rPr>
              <a:t>HLcom-CT</a:t>
            </a:r>
            <a:r>
              <a:rPr lang="en-GB" sz="2000" dirty="0" smtClean="0">
                <a:latin typeface="Arial" pitchFamily="34" charset="0"/>
                <a:cs typeface="Arial" pitchFamily="34" charset="0"/>
              </a:rPr>
              <a:t>]</a:t>
            </a:r>
          </a:p>
          <a:p>
            <a:pPr marL="342900" lvl="1" indent="-342900">
              <a:buClrTx/>
              <a:buBlip>
                <a:blip r:embed="rId2"/>
              </a:buBlip>
            </a:pPr>
            <a:r>
              <a:rPr lang="en-US" sz="2000" dirty="0"/>
              <a:t>It was clarified that the DL-Buffering-Suggested-Packet-Count AVP (in the user subscription data) indicates whether extended buffering of downlink packets at the SGW is applicable or not to the user, and that the MME/SGSN should take into account the DL-Buffering-Suggested-Packet-Count AVP, if received in the subscription data, in addition to local policies, to determine whether to invoke extended buffering of downlink data at the </a:t>
            </a:r>
            <a:r>
              <a:rPr lang="en-US" sz="2000" dirty="0" smtClean="0"/>
              <a:t>SGW</a:t>
            </a:r>
            <a:r>
              <a:rPr lang="en-GB" sz="2000" dirty="0"/>
              <a:t>.</a:t>
            </a:r>
            <a:endParaRPr lang="en-GB" sz="2000" dirty="0" smtClean="0"/>
          </a:p>
          <a:p>
            <a:r>
              <a:rPr lang="en-GB" sz="2000" dirty="0" smtClean="0"/>
              <a:t>S6a/S6d </a:t>
            </a:r>
            <a:r>
              <a:rPr lang="en-GB" sz="2000" dirty="0"/>
              <a:t>changes were agreed to support the configuration of the Availability after DDN Failure event.</a:t>
            </a:r>
          </a:p>
          <a:p>
            <a:r>
              <a:rPr lang="en-GB" sz="2000" dirty="0"/>
              <a:t>It was clarified that the number of DL packets the SGW decides to buffer is implementation specific and can depend on the DL Buffering Suggested Packet Count received from the MME/SGSN.</a:t>
            </a:r>
          </a:p>
          <a:p>
            <a:pPr marL="0" indent="0">
              <a:lnSpc>
                <a:spcPct val="80000"/>
              </a:lnSpc>
              <a:buNone/>
              <a:defRPr/>
            </a:pPr>
            <a:endParaRPr lang="en-GB" sz="2000" dirty="0" smtClean="0">
              <a:latin typeface="Arial" pitchFamily="34" charset="0"/>
              <a:cs typeface="Arial" pitchFamily="34" charset="0"/>
            </a:endParaRPr>
          </a:p>
          <a:p>
            <a:pPr marL="0" indent="0">
              <a:buNone/>
            </a:pPr>
            <a:endParaRPr lang="en-GB" sz="2000" dirty="0" smtClean="0">
              <a:latin typeface="Arial" pitchFamily="34" charset="0"/>
              <a:cs typeface="Arial" pitchFamily="34" charset="0"/>
            </a:endParaRPr>
          </a:p>
          <a:p>
            <a:pPr>
              <a:lnSpc>
                <a:spcPct val="80000"/>
              </a:lnSpc>
              <a:defRPr/>
            </a:pPr>
            <a:endParaRPr lang="en-GB" sz="2000" dirty="0">
              <a:latin typeface="Arial" pitchFamily="34" charset="0"/>
              <a:cs typeface="Arial" pitchFamily="34" charset="0"/>
            </a:endParaRPr>
          </a:p>
          <a:p>
            <a:pPr marL="0" indent="0">
              <a:buNone/>
            </a:pPr>
            <a:r>
              <a:rPr lang="en-GB" sz="2000" dirty="0" smtClean="0">
                <a:latin typeface="Arial" pitchFamily="34" charset="0"/>
                <a:cs typeface="Arial" pitchFamily="34" charset="0"/>
              </a:rPr>
              <a:t> </a:t>
            </a:r>
            <a:endParaRPr lang="en-GB" sz="2000" dirty="0">
              <a:latin typeface="Arial" pitchFamily="34" charset="0"/>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val="236646090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375132" y="1202945"/>
            <a:ext cx="8567737" cy="5000357"/>
          </a:xfrm>
        </p:spPr>
        <p:txBody>
          <a:bodyPr/>
          <a:lstStyle/>
          <a:p>
            <a:pPr>
              <a:lnSpc>
                <a:spcPct val="80000"/>
              </a:lnSpc>
              <a:defRPr/>
            </a:pPr>
            <a:r>
              <a:rPr lang="en-GB" sz="2000" dirty="0" smtClean="0">
                <a:latin typeface="Arial" pitchFamily="34" charset="0"/>
                <a:cs typeface="Arial" pitchFamily="34" charset="0"/>
              </a:rPr>
              <a:t>6.1.14 </a:t>
            </a:r>
            <a:r>
              <a:rPr lang="en-GB" sz="2000" dirty="0">
                <a:latin typeface="Arial"/>
                <a:ea typeface="Times New Roman"/>
              </a:rPr>
              <a:t>CT aspects of Group based Enhancements</a:t>
            </a:r>
            <a:r>
              <a:rPr lang="en-GB" sz="2000" dirty="0" smtClean="0">
                <a:latin typeface="Arial"/>
                <a:ea typeface="Times New Roman"/>
              </a:rPr>
              <a:t> </a:t>
            </a:r>
            <a:r>
              <a:rPr lang="en-GB" sz="2000" dirty="0" smtClean="0">
                <a:latin typeface="Arial" pitchFamily="34" charset="0"/>
                <a:cs typeface="Arial" pitchFamily="34" charset="0"/>
              </a:rPr>
              <a:t> [</a:t>
            </a:r>
            <a:r>
              <a:rPr lang="de-DE" sz="2000" dirty="0">
                <a:latin typeface="Arial"/>
                <a:ea typeface="Times New Roman"/>
              </a:rPr>
              <a:t>GROUPE-CT</a:t>
            </a:r>
            <a:r>
              <a:rPr lang="en-GB" sz="2000" dirty="0" smtClean="0">
                <a:latin typeface="Arial" pitchFamily="34" charset="0"/>
                <a:cs typeface="Arial" pitchFamily="34" charset="0"/>
              </a:rPr>
              <a:t>]</a:t>
            </a:r>
          </a:p>
          <a:p>
            <a:pPr>
              <a:lnSpc>
                <a:spcPct val="80000"/>
              </a:lnSpc>
              <a:defRPr/>
            </a:pPr>
            <a:endParaRPr lang="en-GB" sz="2000" dirty="0" smtClean="0">
              <a:latin typeface="Arial" pitchFamily="34" charset="0"/>
              <a:cs typeface="Arial" pitchFamily="34" charset="0"/>
            </a:endParaRPr>
          </a:p>
          <a:p>
            <a:pPr marL="342900" lvl="1" indent="-342900">
              <a:lnSpc>
                <a:spcPct val="80000"/>
              </a:lnSpc>
              <a:buClrTx/>
              <a:buBlip>
                <a:blip r:embed="rId2"/>
              </a:buBlip>
              <a:defRPr/>
            </a:pPr>
            <a:r>
              <a:rPr lang="en-US" sz="2000" dirty="0">
                <a:latin typeface="Arial" pitchFamily="34" charset="0"/>
                <a:cs typeface="Arial" pitchFamily="34" charset="0"/>
              </a:rPr>
              <a:t>A CR to TS 29.002 introduces the IMSI-Group-ID List in the MAP-INSERT-SUBSCRIBER-DATA request with a maximum number of 50 IMSI-groups. An additional CR to TS 29.305 describes the mapping of the IMSI-Group-ID List between MAP and </a:t>
            </a:r>
            <a:r>
              <a:rPr lang="en-US" sz="2000" dirty="0" smtClean="0">
                <a:latin typeface="Arial" pitchFamily="34" charset="0"/>
                <a:cs typeface="Arial" pitchFamily="34" charset="0"/>
              </a:rPr>
              <a:t>Diameter</a:t>
            </a:r>
            <a:r>
              <a:rPr lang="en-GB" sz="2000" dirty="0">
                <a:latin typeface="Arial" pitchFamily="34" charset="0"/>
                <a:cs typeface="Arial" pitchFamily="34" charset="0"/>
              </a:rPr>
              <a:t>.</a:t>
            </a:r>
            <a:endParaRPr lang="en-GB" sz="2000" dirty="0" smtClean="0">
              <a:latin typeface="Arial" pitchFamily="34" charset="0"/>
              <a:cs typeface="Arial" pitchFamily="34" charset="0"/>
            </a:endParaRPr>
          </a:p>
          <a:p>
            <a:pPr>
              <a:lnSpc>
                <a:spcPct val="80000"/>
              </a:lnSpc>
              <a:defRPr/>
            </a:pPr>
            <a:r>
              <a:rPr lang="en-GB" sz="2000" dirty="0" smtClean="0">
                <a:latin typeface="Arial" pitchFamily="34" charset="0"/>
                <a:cs typeface="Arial" pitchFamily="34" charset="0"/>
              </a:rPr>
              <a:t>GROUPE </a:t>
            </a:r>
            <a:r>
              <a:rPr lang="en-GB" sz="2000" dirty="0" smtClean="0">
                <a:latin typeface="Arial" pitchFamily="34" charset="0"/>
                <a:cs typeface="Arial" pitchFamily="34" charset="0"/>
              </a:rPr>
              <a:t>is now complete.</a:t>
            </a:r>
          </a:p>
          <a:p>
            <a:endParaRPr lang="en-GB" sz="2000" dirty="0" smtClean="0">
              <a:latin typeface="Arial" pitchFamily="34" charset="0"/>
              <a:cs typeface="Arial" pitchFamily="34" charset="0"/>
            </a:endParaRPr>
          </a:p>
          <a:p>
            <a:pPr>
              <a:lnSpc>
                <a:spcPct val="80000"/>
              </a:lnSpc>
              <a:defRPr/>
            </a:pPr>
            <a:endParaRPr lang="en-GB" sz="2000" dirty="0">
              <a:latin typeface="Arial" pitchFamily="34" charset="0"/>
              <a:cs typeface="Arial" pitchFamily="34" charset="0"/>
            </a:endParaRPr>
          </a:p>
          <a:p>
            <a:pPr marL="0" indent="0">
              <a:buNone/>
            </a:pPr>
            <a:r>
              <a:rPr lang="en-GB" sz="2000" dirty="0" smtClean="0">
                <a:latin typeface="Arial" pitchFamily="34" charset="0"/>
                <a:cs typeface="Arial" pitchFamily="34" charset="0"/>
              </a:rPr>
              <a:t> </a:t>
            </a:r>
            <a:endParaRPr lang="en-GB" sz="2000" dirty="0">
              <a:latin typeface="Arial" pitchFamily="34" charset="0"/>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val="89030856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375132" y="1202945"/>
            <a:ext cx="8567737" cy="5000357"/>
          </a:xfrm>
        </p:spPr>
        <p:txBody>
          <a:bodyPr/>
          <a:lstStyle/>
          <a:p>
            <a:pPr>
              <a:lnSpc>
                <a:spcPct val="80000"/>
              </a:lnSpc>
              <a:defRPr/>
            </a:pPr>
            <a:r>
              <a:rPr lang="en-GB" sz="2000" dirty="0" smtClean="0">
                <a:latin typeface="Arial" pitchFamily="34" charset="0"/>
                <a:cs typeface="Arial" pitchFamily="34" charset="0"/>
              </a:rPr>
              <a:t>6.1.15 </a:t>
            </a:r>
            <a:r>
              <a:rPr lang="en-GB" sz="2000" dirty="0">
                <a:latin typeface="Arial"/>
                <a:ea typeface="Times New Roman"/>
              </a:rPr>
              <a:t>CT Aspects of Video Enhancements by Region-of-Interest Information Signalling</a:t>
            </a:r>
            <a:r>
              <a:rPr lang="en-GB" sz="2000" dirty="0" smtClean="0">
                <a:latin typeface="Arial"/>
                <a:ea typeface="Times New Roman"/>
              </a:rPr>
              <a:t> </a:t>
            </a:r>
            <a:r>
              <a:rPr lang="en-GB" sz="2000" dirty="0" smtClean="0">
                <a:latin typeface="Arial" pitchFamily="34" charset="0"/>
                <a:cs typeface="Arial" pitchFamily="34" charset="0"/>
              </a:rPr>
              <a:t> [</a:t>
            </a:r>
            <a:r>
              <a:rPr lang="de-DE" sz="2000" dirty="0">
                <a:latin typeface="Arial"/>
                <a:ea typeface="Times New Roman"/>
              </a:rPr>
              <a:t>ROI-CT</a:t>
            </a:r>
            <a:r>
              <a:rPr lang="en-GB" sz="2000" dirty="0" smtClean="0">
                <a:latin typeface="Arial" pitchFamily="34" charset="0"/>
                <a:cs typeface="Arial" pitchFamily="34" charset="0"/>
              </a:rPr>
              <a:t>]</a:t>
            </a:r>
          </a:p>
          <a:p>
            <a:pPr>
              <a:lnSpc>
                <a:spcPct val="80000"/>
              </a:lnSpc>
              <a:defRPr/>
            </a:pPr>
            <a:r>
              <a:rPr lang="en-GB" sz="2000" dirty="0"/>
              <a:t>Work </a:t>
            </a:r>
            <a:r>
              <a:rPr lang="en-GB" sz="2000" dirty="0" smtClean="0"/>
              <a:t>is completed</a:t>
            </a:r>
            <a:r>
              <a:rPr lang="en-GB" sz="2000" dirty="0"/>
              <a:t>. The video ROI </a:t>
            </a:r>
            <a:r>
              <a:rPr lang="en-GB" sz="2000" dirty="0" smtClean="0"/>
              <a:t>needs </a:t>
            </a:r>
            <a:r>
              <a:rPr lang="en-GB" sz="2000" dirty="0"/>
              <a:t>to </a:t>
            </a:r>
            <a:r>
              <a:rPr lang="en-GB" sz="2000" dirty="0" smtClean="0"/>
              <a:t>be supported </a:t>
            </a:r>
            <a:r>
              <a:rPr lang="en-GB" sz="2000" dirty="0"/>
              <a:t>by </a:t>
            </a:r>
            <a:r>
              <a:rPr lang="en-GB" sz="2000" dirty="0" err="1"/>
              <a:t>Iq</a:t>
            </a:r>
            <a:r>
              <a:rPr lang="en-GB" sz="2000" dirty="0"/>
              <a:t>, Ix and </a:t>
            </a:r>
            <a:r>
              <a:rPr lang="en-GB" sz="2000" dirty="0" err="1"/>
              <a:t>Mp</a:t>
            </a:r>
            <a:r>
              <a:rPr lang="en-GB" sz="2000" dirty="0"/>
              <a:t>: precise support in (media unaware) handling of RTP packets and particularly RTCP packets. </a:t>
            </a:r>
          </a:p>
          <a:p>
            <a:pPr>
              <a:lnSpc>
                <a:spcPct val="80000"/>
              </a:lnSpc>
              <a:defRPr/>
            </a:pPr>
            <a:endParaRPr lang="en-GB" sz="2000" dirty="0" smtClean="0">
              <a:latin typeface="Arial" pitchFamily="34" charset="0"/>
              <a:cs typeface="Arial" pitchFamily="34" charset="0"/>
            </a:endParaRPr>
          </a:p>
          <a:p>
            <a:pPr lvl="0"/>
            <a:endParaRPr lang="en-GB" sz="2000" dirty="0"/>
          </a:p>
          <a:p>
            <a:pPr>
              <a:lnSpc>
                <a:spcPct val="80000"/>
              </a:lnSpc>
              <a:defRPr/>
            </a:pPr>
            <a:endParaRPr lang="en-GB" sz="2000" dirty="0" smtClean="0">
              <a:latin typeface="Arial" pitchFamily="34" charset="0"/>
              <a:cs typeface="Arial" pitchFamily="34" charset="0"/>
            </a:endParaRPr>
          </a:p>
          <a:p>
            <a:pPr>
              <a:lnSpc>
                <a:spcPct val="80000"/>
              </a:lnSpc>
              <a:defRPr/>
            </a:pPr>
            <a:endParaRPr lang="en-GB" sz="2000" dirty="0">
              <a:latin typeface="Arial" pitchFamily="34" charset="0"/>
              <a:cs typeface="Arial" pitchFamily="34" charset="0"/>
            </a:endParaRPr>
          </a:p>
          <a:p>
            <a:pPr marL="0" indent="0">
              <a:buNone/>
            </a:pPr>
            <a:r>
              <a:rPr lang="en-GB" sz="2000" dirty="0" smtClean="0">
                <a:latin typeface="Arial" pitchFamily="34" charset="0"/>
                <a:cs typeface="Arial" pitchFamily="34" charset="0"/>
              </a:rPr>
              <a:t> </a:t>
            </a:r>
            <a:endParaRPr lang="en-GB" sz="2000" dirty="0">
              <a:latin typeface="Arial" pitchFamily="34" charset="0"/>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val="49413984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375132" y="1202945"/>
            <a:ext cx="8567737" cy="5000357"/>
          </a:xfrm>
        </p:spPr>
        <p:txBody>
          <a:bodyPr/>
          <a:lstStyle/>
          <a:p>
            <a:pPr>
              <a:lnSpc>
                <a:spcPct val="80000"/>
              </a:lnSpc>
              <a:defRPr/>
            </a:pPr>
            <a:r>
              <a:rPr lang="en-GB" sz="2000" dirty="0" smtClean="0">
                <a:latin typeface="Arial" pitchFamily="34" charset="0"/>
                <a:cs typeface="Arial" pitchFamily="34" charset="0"/>
              </a:rPr>
              <a:t>6.1.16 </a:t>
            </a:r>
            <a:r>
              <a:rPr lang="en-GB" sz="2000" dirty="0">
                <a:latin typeface="Arial"/>
                <a:ea typeface="Times New Roman"/>
              </a:rPr>
              <a:t>S6a/S6d Shared Data Update</a:t>
            </a:r>
            <a:r>
              <a:rPr lang="en-GB" sz="2000" dirty="0" smtClean="0">
                <a:latin typeface="Arial"/>
                <a:ea typeface="Times New Roman"/>
              </a:rPr>
              <a:t> </a:t>
            </a:r>
            <a:r>
              <a:rPr lang="en-GB" sz="2000" dirty="0" smtClean="0">
                <a:latin typeface="Arial" pitchFamily="34" charset="0"/>
                <a:cs typeface="Arial" pitchFamily="34" charset="0"/>
              </a:rPr>
              <a:t> [</a:t>
            </a:r>
            <a:r>
              <a:rPr lang="de-DE" sz="2000" dirty="0">
                <a:latin typeface="Arial"/>
                <a:ea typeface="Times New Roman"/>
              </a:rPr>
              <a:t>FS_eSDU</a:t>
            </a:r>
            <a:r>
              <a:rPr lang="en-GB" sz="2000" dirty="0" smtClean="0">
                <a:latin typeface="Arial" pitchFamily="34" charset="0"/>
                <a:cs typeface="Arial" pitchFamily="34" charset="0"/>
              </a:rPr>
              <a:t>]</a:t>
            </a:r>
          </a:p>
          <a:p>
            <a:r>
              <a:rPr lang="en-GB" sz="2000" dirty="0" smtClean="0"/>
              <a:t>Contributions </a:t>
            </a:r>
            <a:r>
              <a:rPr lang="en-GB" sz="2000" dirty="0"/>
              <a:t>to this study item </a:t>
            </a:r>
            <a:r>
              <a:rPr lang="en-GB" sz="2000" dirty="0" smtClean="0"/>
              <a:t>include:</a:t>
            </a:r>
            <a:endParaRPr lang="en-GB" sz="2000" dirty="0"/>
          </a:p>
          <a:p>
            <a:pPr lvl="1"/>
            <a:r>
              <a:rPr lang="en-GB" sz="1600" dirty="0"/>
              <a:t>a pCR updating the solution B based on the Reset command regarding the fall back methods;</a:t>
            </a:r>
          </a:p>
          <a:p>
            <a:pPr lvl="1"/>
            <a:r>
              <a:rPr lang="en-GB" sz="1600" dirty="0"/>
              <a:t>a pCR comparing the solution A based on the Insert Subscriber Data command and solution B based on the Reset command;</a:t>
            </a:r>
          </a:p>
          <a:p>
            <a:pPr lvl="1"/>
            <a:r>
              <a:rPr lang="en-GB" sz="1600" dirty="0"/>
              <a:t>a pCR recommending the solution B as an optional mechanism.</a:t>
            </a:r>
          </a:p>
          <a:p>
            <a:r>
              <a:rPr lang="en-GB" sz="2000" dirty="0"/>
              <a:t>TR 29.813 is sent to the CT plenary for information and approval.</a:t>
            </a:r>
          </a:p>
          <a:p>
            <a:pPr>
              <a:lnSpc>
                <a:spcPct val="80000"/>
              </a:lnSpc>
              <a:defRPr/>
            </a:pPr>
            <a:endParaRPr lang="en-GB" sz="2000" dirty="0" smtClean="0">
              <a:latin typeface="Arial" pitchFamily="34" charset="0"/>
              <a:cs typeface="Arial" pitchFamily="34" charset="0"/>
            </a:endParaRPr>
          </a:p>
          <a:p>
            <a:pPr>
              <a:lnSpc>
                <a:spcPct val="80000"/>
              </a:lnSpc>
              <a:defRPr/>
            </a:pPr>
            <a:endParaRPr lang="en-GB" sz="2000" dirty="0" smtClean="0">
              <a:latin typeface="Arial" pitchFamily="34" charset="0"/>
              <a:cs typeface="Arial" pitchFamily="34" charset="0"/>
            </a:endParaRPr>
          </a:p>
          <a:p>
            <a:pPr>
              <a:lnSpc>
                <a:spcPct val="80000"/>
              </a:lnSpc>
              <a:defRPr/>
            </a:pPr>
            <a:endParaRPr lang="en-GB" sz="2000" dirty="0">
              <a:latin typeface="Arial" pitchFamily="34" charset="0"/>
              <a:cs typeface="Arial" pitchFamily="34" charset="0"/>
            </a:endParaRPr>
          </a:p>
          <a:p>
            <a:pPr marL="0" indent="0">
              <a:buNone/>
            </a:pPr>
            <a:r>
              <a:rPr lang="en-GB" sz="2000" dirty="0" smtClean="0">
                <a:latin typeface="Arial" pitchFamily="34" charset="0"/>
                <a:cs typeface="Arial" pitchFamily="34" charset="0"/>
              </a:rPr>
              <a:t> </a:t>
            </a:r>
            <a:endParaRPr lang="en-GB" sz="2000" dirty="0">
              <a:latin typeface="Arial" pitchFamily="34" charset="0"/>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val="369879007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410757" y="1442853"/>
            <a:ext cx="8567737" cy="5415147"/>
          </a:xfrm>
        </p:spPr>
        <p:txBody>
          <a:bodyPr/>
          <a:lstStyle/>
          <a:p>
            <a:pPr>
              <a:lnSpc>
                <a:spcPct val="80000"/>
              </a:lnSpc>
              <a:defRPr/>
            </a:pPr>
            <a:r>
              <a:rPr lang="en-GB" sz="2000" dirty="0" smtClean="0">
                <a:latin typeface="Arial" pitchFamily="34" charset="0"/>
                <a:cs typeface="Arial" pitchFamily="34" charset="0"/>
              </a:rPr>
              <a:t>6.1.17 </a:t>
            </a:r>
            <a:r>
              <a:rPr lang="en-GB" sz="2000" dirty="0">
                <a:latin typeface="Arial"/>
                <a:ea typeface="Times New Roman"/>
              </a:rPr>
              <a:t>EPC Signalling Improvement for Race Scenarios </a:t>
            </a:r>
            <a:r>
              <a:rPr lang="en-GB" sz="2000" dirty="0" smtClean="0">
                <a:latin typeface="Arial" pitchFamily="34" charset="0"/>
                <a:cs typeface="Arial" pitchFamily="34" charset="0"/>
              </a:rPr>
              <a:t> [</a:t>
            </a:r>
            <a:r>
              <a:rPr lang="en-GB" sz="2000" dirty="0">
                <a:latin typeface="Arial"/>
                <a:ea typeface="Times New Roman"/>
              </a:rPr>
              <a:t>EPC_SIG_RACE</a:t>
            </a:r>
            <a:r>
              <a:rPr lang="en-GB" sz="2000" dirty="0" smtClean="0">
                <a:latin typeface="Arial" pitchFamily="34" charset="0"/>
                <a:cs typeface="Arial" pitchFamily="34" charset="0"/>
              </a:rPr>
              <a:t>]</a:t>
            </a:r>
          </a:p>
          <a:p>
            <a:pPr>
              <a:lnSpc>
                <a:spcPct val="80000"/>
              </a:lnSpc>
              <a:defRPr/>
            </a:pPr>
            <a:r>
              <a:rPr lang="en-GB" sz="2000" dirty="0"/>
              <a:t>It was clarified that the PGW and 3GPP AAA Server shall accept a new session establishment request or Authorization Request colliding with an existing session when the origination time stamp is not provided for at least one of the two sessions (</a:t>
            </a:r>
            <a:r>
              <a:rPr lang="en-GB" sz="2000" dirty="0" smtClean="0"/>
              <a:t>C4-152185/2186).</a:t>
            </a:r>
            <a:endParaRPr lang="en-GB" sz="2000" dirty="0"/>
          </a:p>
          <a:p>
            <a:pPr>
              <a:lnSpc>
                <a:spcPct val="80000"/>
              </a:lnSpc>
              <a:defRPr/>
            </a:pPr>
            <a:endParaRPr lang="en-GB" sz="2000" dirty="0" smtClean="0">
              <a:latin typeface="Arial" pitchFamily="34" charset="0"/>
              <a:cs typeface="Arial" pitchFamily="34" charset="0"/>
            </a:endParaRPr>
          </a:p>
          <a:p>
            <a:endParaRPr lang="en-GB" sz="2000" dirty="0" smtClean="0">
              <a:latin typeface="Arial" pitchFamily="34" charset="0"/>
              <a:cs typeface="Arial" pitchFamily="34" charset="0"/>
            </a:endParaRPr>
          </a:p>
          <a:p>
            <a:pPr lvl="1"/>
            <a:endParaRPr lang="en-GB" sz="2000" dirty="0">
              <a:latin typeface="Arial" pitchFamily="34" charset="0"/>
              <a:cs typeface="Arial" pitchFamily="34" charset="0"/>
            </a:endParaRPr>
          </a:p>
          <a:p>
            <a:pPr>
              <a:lnSpc>
                <a:spcPct val="80000"/>
              </a:lnSpc>
              <a:defRPr/>
            </a:pPr>
            <a:endParaRPr lang="en-GB" altLang="ko-KR" sz="2000" dirty="0" smtClean="0">
              <a:latin typeface="Arial" pitchFamily="34" charset="0"/>
              <a:ea typeface="굴림" pitchFamily="34" charset="-127"/>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val="121882059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ChangeArrowheads="1"/>
          </p:cNvSpPr>
          <p:nvPr/>
        </p:nvSpPr>
        <p:spPr bwMode="auto">
          <a:xfrm>
            <a:off x="457200" y="274638"/>
            <a:ext cx="6834188" cy="751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r>
              <a:rPr lang="en-US" altLang="de-DE" sz="3200" dirty="0">
                <a:solidFill>
                  <a:srgbClr val="FF0000"/>
                </a:solidFill>
                <a:latin typeface="+mj-lt"/>
                <a:cs typeface="Arial" charset="0"/>
              </a:rPr>
              <a:t>TSG CT WG</a:t>
            </a:r>
            <a:r>
              <a:rPr lang="de-DE" altLang="de-DE" sz="3200" dirty="0">
                <a:solidFill>
                  <a:srgbClr val="FF0000"/>
                </a:solidFill>
                <a:latin typeface="+mj-lt"/>
                <a:cs typeface="Arial" charset="0"/>
              </a:rPr>
              <a:t>4</a:t>
            </a:r>
            <a:r>
              <a:rPr lang="en-US" altLang="de-DE" sz="3200" dirty="0">
                <a:solidFill>
                  <a:srgbClr val="FF0000"/>
                </a:solidFill>
                <a:latin typeface="+mj-lt"/>
                <a:cs typeface="Arial" charset="0"/>
              </a:rPr>
              <a:t> Statistics</a:t>
            </a:r>
          </a:p>
        </p:txBody>
      </p:sp>
      <p:sp>
        <p:nvSpPr>
          <p:cNvPr id="17411" name="Rectangle 3"/>
          <p:cNvSpPr>
            <a:spLocks noChangeArrowheads="1"/>
          </p:cNvSpPr>
          <p:nvPr/>
        </p:nvSpPr>
        <p:spPr bwMode="auto">
          <a:xfrm>
            <a:off x="258762" y="1026206"/>
            <a:ext cx="8433975" cy="5461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eaLnBrk="1" hangingPunct="1">
              <a:lnSpc>
                <a:spcPct val="90000"/>
              </a:lnSpc>
              <a:spcBef>
                <a:spcPct val="20000"/>
              </a:spcBef>
              <a:buFontTx/>
              <a:buBlip>
                <a:blip r:embed="rId2"/>
              </a:buBlip>
              <a:defRPr/>
            </a:pPr>
            <a:r>
              <a:rPr lang="en-US" altLang="de-DE" sz="2800" dirty="0">
                <a:latin typeface="Arial" pitchFamily="34" charset="0"/>
                <a:cs typeface="Arial" pitchFamily="34" charset="0"/>
              </a:rPr>
              <a:t> TSG CT WG</a:t>
            </a:r>
            <a:r>
              <a:rPr lang="de-DE" altLang="de-DE" sz="2800" dirty="0">
                <a:latin typeface="Arial" pitchFamily="34" charset="0"/>
                <a:cs typeface="Arial" pitchFamily="34" charset="0"/>
              </a:rPr>
              <a:t>4</a:t>
            </a:r>
            <a:r>
              <a:rPr lang="en-US" altLang="de-DE" sz="2800" dirty="0">
                <a:latin typeface="Arial" pitchFamily="34" charset="0"/>
                <a:cs typeface="Arial" pitchFamily="34" charset="0"/>
              </a:rPr>
              <a:t> statistics</a:t>
            </a:r>
            <a:r>
              <a:rPr lang="en-US" altLang="de-DE" sz="2800" dirty="0" smtClean="0">
                <a:latin typeface="Arial" pitchFamily="34" charset="0"/>
                <a:cs typeface="Arial" pitchFamily="34" charset="0"/>
              </a:rPr>
              <a:t>:</a:t>
            </a:r>
            <a:endParaRPr lang="en-US" altLang="de-DE" sz="2400" dirty="0">
              <a:latin typeface="Arial" pitchFamily="34" charset="0"/>
              <a:cs typeface="Arial" pitchFamily="34" charset="0"/>
            </a:endParaRPr>
          </a:p>
          <a:p>
            <a:pPr marL="742950" lvl="1" indent="-285750" eaLnBrk="1" hangingPunct="1">
              <a:lnSpc>
                <a:spcPct val="90000"/>
              </a:lnSpc>
              <a:spcBef>
                <a:spcPct val="20000"/>
              </a:spcBef>
              <a:buClr>
                <a:srgbClr val="C00000"/>
              </a:buClr>
              <a:buFont typeface="Arial" charset="0"/>
              <a:buChar char="•"/>
              <a:defRPr/>
            </a:pPr>
            <a:r>
              <a:rPr lang="en-US" altLang="de-DE" sz="2400" dirty="0" smtClean="0">
                <a:solidFill>
                  <a:srgbClr val="FF0000"/>
                </a:solidFill>
                <a:latin typeface="Arial" pitchFamily="34" charset="0"/>
                <a:cs typeface="Arial" pitchFamily="34" charset="0"/>
              </a:rPr>
              <a:t>240</a:t>
            </a:r>
            <a:r>
              <a:rPr lang="en-US" altLang="de-DE" sz="2400" dirty="0" smtClean="0">
                <a:latin typeface="Arial" pitchFamily="34" charset="0"/>
                <a:cs typeface="Arial" pitchFamily="34" charset="0"/>
              </a:rPr>
              <a:t> Change </a:t>
            </a:r>
            <a:r>
              <a:rPr lang="en-US" altLang="de-DE" sz="2400" dirty="0">
                <a:latin typeface="Arial" pitchFamily="34" charset="0"/>
                <a:cs typeface="Arial" pitchFamily="34" charset="0"/>
              </a:rPr>
              <a:t>Requests agreed</a:t>
            </a:r>
            <a:endParaRPr lang="nb-NO" altLang="de-DE" sz="2400" dirty="0">
              <a:latin typeface="Arial" pitchFamily="34" charset="0"/>
              <a:cs typeface="Arial" pitchFamily="34" charset="0"/>
            </a:endParaRPr>
          </a:p>
          <a:p>
            <a:pPr marL="742950" lvl="1" indent="-285750" eaLnBrk="1" hangingPunct="1">
              <a:lnSpc>
                <a:spcPct val="90000"/>
              </a:lnSpc>
              <a:spcBef>
                <a:spcPct val="20000"/>
              </a:spcBef>
              <a:buClr>
                <a:srgbClr val="C00000"/>
              </a:buClr>
              <a:buFont typeface="Arial" charset="0"/>
              <a:buChar char="•"/>
              <a:defRPr/>
            </a:pPr>
            <a:r>
              <a:rPr lang="nb-NO" altLang="de-DE" sz="2400" dirty="0" smtClean="0">
                <a:latin typeface="Arial" pitchFamily="34" charset="0"/>
                <a:cs typeface="Arial" pitchFamily="34" charset="0"/>
              </a:rPr>
              <a:t>Rel-13 </a:t>
            </a:r>
            <a:r>
              <a:rPr lang="nb-NO" altLang="de-DE" sz="2400" dirty="0">
                <a:latin typeface="Arial" pitchFamily="34" charset="0"/>
                <a:cs typeface="Arial" pitchFamily="34" charset="0"/>
              </a:rPr>
              <a:t>Work Items / Study Items approved</a:t>
            </a:r>
          </a:p>
          <a:p>
            <a:pPr marL="1257300" lvl="2" indent="-342900" eaLnBrk="1" hangingPunct="1">
              <a:lnSpc>
                <a:spcPct val="90000"/>
              </a:lnSpc>
              <a:spcBef>
                <a:spcPct val="20000"/>
              </a:spcBef>
              <a:buClr>
                <a:srgbClr val="FF0000"/>
              </a:buClr>
              <a:buFont typeface="Arial" pitchFamily="34" charset="0"/>
              <a:buChar char="•"/>
              <a:defRPr/>
            </a:pPr>
            <a:r>
              <a:rPr lang="nb-NO" altLang="de-DE" sz="2000" dirty="0">
                <a:solidFill>
                  <a:srgbClr val="FF0000"/>
                </a:solidFill>
                <a:latin typeface="Arial" pitchFamily="34" charset="0"/>
                <a:cs typeface="Arial" pitchFamily="34" charset="0"/>
              </a:rPr>
              <a:t>2</a:t>
            </a:r>
            <a:r>
              <a:rPr lang="nb-NO" altLang="de-DE" sz="2000" dirty="0" smtClean="0">
                <a:latin typeface="Arial" pitchFamily="34" charset="0"/>
                <a:cs typeface="Arial" pitchFamily="34" charset="0"/>
              </a:rPr>
              <a:t> new </a:t>
            </a:r>
            <a:r>
              <a:rPr lang="nb-NO" altLang="de-DE" sz="2000" dirty="0">
                <a:latin typeface="Arial" pitchFamily="34" charset="0"/>
                <a:cs typeface="Arial" pitchFamily="34" charset="0"/>
              </a:rPr>
              <a:t>Work </a:t>
            </a:r>
            <a:r>
              <a:rPr lang="nb-NO" altLang="de-DE" sz="2000" dirty="0" smtClean="0">
                <a:latin typeface="Arial" pitchFamily="34" charset="0"/>
                <a:cs typeface="Arial" pitchFamily="34" charset="0"/>
              </a:rPr>
              <a:t>Item(s) </a:t>
            </a:r>
            <a:endParaRPr lang="nb-NO" altLang="de-DE" sz="2000" dirty="0">
              <a:latin typeface="Arial" pitchFamily="34" charset="0"/>
              <a:cs typeface="Arial" pitchFamily="34" charset="0"/>
            </a:endParaRPr>
          </a:p>
          <a:p>
            <a:pPr marL="1257300" lvl="2" indent="-342900" eaLnBrk="1" hangingPunct="1">
              <a:lnSpc>
                <a:spcPct val="90000"/>
              </a:lnSpc>
              <a:spcBef>
                <a:spcPct val="20000"/>
              </a:spcBef>
              <a:buClr>
                <a:srgbClr val="FF0000"/>
              </a:buClr>
              <a:buFont typeface="Arial" pitchFamily="34" charset="0"/>
              <a:buChar char="•"/>
              <a:defRPr/>
            </a:pPr>
            <a:r>
              <a:rPr lang="nb-NO" altLang="de-DE" sz="2000" dirty="0">
                <a:solidFill>
                  <a:srgbClr val="FF0000"/>
                </a:solidFill>
                <a:latin typeface="Arial" pitchFamily="34" charset="0"/>
                <a:cs typeface="Arial" pitchFamily="34" charset="0"/>
              </a:rPr>
              <a:t>7</a:t>
            </a:r>
            <a:r>
              <a:rPr lang="nb-NO" altLang="de-DE" sz="2000" dirty="0" smtClean="0">
                <a:latin typeface="Arial" pitchFamily="34" charset="0"/>
                <a:cs typeface="Arial" pitchFamily="34" charset="0"/>
              </a:rPr>
              <a:t> endorsed </a:t>
            </a:r>
            <a:r>
              <a:rPr lang="nb-NO" altLang="de-DE" sz="2000" dirty="0">
                <a:latin typeface="Arial" pitchFamily="34" charset="0"/>
                <a:cs typeface="Arial" pitchFamily="34" charset="0"/>
              </a:rPr>
              <a:t>Work </a:t>
            </a:r>
            <a:r>
              <a:rPr lang="nb-NO" altLang="de-DE" sz="2000" dirty="0" smtClean="0">
                <a:latin typeface="Arial" pitchFamily="34" charset="0"/>
                <a:cs typeface="Arial" pitchFamily="34" charset="0"/>
              </a:rPr>
              <a:t>Item(s) </a:t>
            </a:r>
            <a:endParaRPr lang="nb-NO" altLang="de-DE" sz="2000" dirty="0">
              <a:latin typeface="Arial" pitchFamily="34" charset="0"/>
              <a:cs typeface="Arial" pitchFamily="34" charset="0"/>
            </a:endParaRPr>
          </a:p>
          <a:p>
            <a:pPr marL="742950" lvl="1" indent="-285750" eaLnBrk="1" hangingPunct="1">
              <a:lnSpc>
                <a:spcPct val="90000"/>
              </a:lnSpc>
              <a:spcBef>
                <a:spcPct val="20000"/>
              </a:spcBef>
              <a:buClr>
                <a:srgbClr val="C00000"/>
              </a:buClr>
              <a:buFont typeface="Arial" charset="0"/>
              <a:buChar char="•"/>
              <a:defRPr/>
            </a:pPr>
            <a:r>
              <a:rPr lang="nb-NO" altLang="de-DE" sz="2400" dirty="0">
                <a:solidFill>
                  <a:srgbClr val="FF0000"/>
                </a:solidFill>
                <a:latin typeface="Arial" pitchFamily="34" charset="0"/>
                <a:cs typeface="Arial" pitchFamily="34" charset="0"/>
              </a:rPr>
              <a:t>3</a:t>
            </a:r>
            <a:r>
              <a:rPr lang="nb-NO" altLang="de-DE" sz="2400" dirty="0" smtClean="0">
                <a:latin typeface="Arial" pitchFamily="34" charset="0"/>
                <a:cs typeface="Arial" pitchFamily="34" charset="0"/>
              </a:rPr>
              <a:t> Rel-13 </a:t>
            </a:r>
            <a:r>
              <a:rPr lang="de-DE" altLang="de-DE" sz="2400" dirty="0" smtClean="0">
                <a:latin typeface="Arial" pitchFamily="34" charset="0"/>
                <a:cs typeface="Arial" pitchFamily="34" charset="0"/>
              </a:rPr>
              <a:t>TS/TRs</a:t>
            </a:r>
            <a:r>
              <a:rPr lang="nb-NO" altLang="de-DE" sz="2400" dirty="0" smtClean="0">
                <a:latin typeface="Arial" pitchFamily="34" charset="0"/>
                <a:cs typeface="Arial" pitchFamily="34" charset="0"/>
              </a:rPr>
              <a:t> </a:t>
            </a:r>
            <a:r>
              <a:rPr lang="nb-NO" altLang="de-DE" sz="2400" dirty="0">
                <a:latin typeface="Arial" pitchFamily="34" charset="0"/>
                <a:cs typeface="Arial" pitchFamily="34" charset="0"/>
              </a:rPr>
              <a:t>for approval </a:t>
            </a:r>
          </a:p>
          <a:p>
            <a:pPr marL="742950" lvl="1" indent="-285750" eaLnBrk="1" hangingPunct="1">
              <a:lnSpc>
                <a:spcPct val="90000"/>
              </a:lnSpc>
              <a:spcBef>
                <a:spcPct val="20000"/>
              </a:spcBef>
              <a:buClr>
                <a:srgbClr val="C00000"/>
              </a:buClr>
              <a:buFont typeface="Arial" charset="0"/>
              <a:buChar char="•"/>
              <a:defRPr/>
            </a:pPr>
            <a:r>
              <a:rPr lang="de-DE" altLang="de-DE" sz="2400" dirty="0">
                <a:solidFill>
                  <a:srgbClr val="FF0000"/>
                </a:solidFill>
                <a:latin typeface="Arial" pitchFamily="34" charset="0"/>
                <a:cs typeface="Arial" pitchFamily="34" charset="0"/>
              </a:rPr>
              <a:t>2</a:t>
            </a:r>
            <a:r>
              <a:rPr lang="nb-NO" altLang="de-DE" sz="2400" dirty="0" smtClean="0">
                <a:latin typeface="Arial" pitchFamily="34" charset="0"/>
                <a:cs typeface="Arial" pitchFamily="34" charset="0"/>
              </a:rPr>
              <a:t> Rel-13 </a:t>
            </a:r>
            <a:r>
              <a:rPr lang="de-DE" altLang="de-DE" sz="2400" dirty="0" smtClean="0">
                <a:latin typeface="Arial" pitchFamily="34" charset="0"/>
                <a:cs typeface="Arial" pitchFamily="34" charset="0"/>
              </a:rPr>
              <a:t>TS/TRs</a:t>
            </a:r>
            <a:r>
              <a:rPr lang="nb-NO" altLang="de-DE" sz="2400" dirty="0" smtClean="0">
                <a:latin typeface="Arial" pitchFamily="34" charset="0"/>
                <a:cs typeface="Arial" pitchFamily="34" charset="0"/>
              </a:rPr>
              <a:t> </a:t>
            </a:r>
            <a:r>
              <a:rPr lang="nb-NO" altLang="de-DE" sz="2400" dirty="0">
                <a:latin typeface="Arial" pitchFamily="34" charset="0"/>
                <a:cs typeface="Arial" pitchFamily="34" charset="0"/>
              </a:rPr>
              <a:t>for </a:t>
            </a:r>
            <a:r>
              <a:rPr lang="nb-NO" altLang="de-DE" sz="2400" dirty="0" smtClean="0">
                <a:latin typeface="Arial" pitchFamily="34" charset="0"/>
                <a:cs typeface="Arial" pitchFamily="34" charset="0"/>
              </a:rPr>
              <a:t>information</a:t>
            </a:r>
            <a:endParaRPr lang="en-US" altLang="de-DE" sz="2400" dirty="0">
              <a:latin typeface="Arial" pitchFamily="34" charset="0"/>
              <a:cs typeface="Arial" pitchFamily="34" charset="0"/>
            </a:endParaRPr>
          </a:p>
          <a:p>
            <a:pPr marL="742950" lvl="1" indent="-285750" eaLnBrk="1" hangingPunct="1">
              <a:lnSpc>
                <a:spcPct val="90000"/>
              </a:lnSpc>
              <a:spcBef>
                <a:spcPct val="20000"/>
              </a:spcBef>
              <a:buClr>
                <a:srgbClr val="C00000"/>
              </a:buClr>
              <a:buFont typeface="Arial" charset="0"/>
              <a:buChar char="•"/>
              <a:defRPr/>
            </a:pPr>
            <a:r>
              <a:rPr lang="en-US" altLang="de-DE" sz="2400" dirty="0" smtClean="0">
                <a:latin typeface="Arial" pitchFamily="34" charset="0"/>
                <a:cs typeface="Arial" pitchFamily="34" charset="0"/>
              </a:rPr>
              <a:t>CT4#70bis: </a:t>
            </a:r>
            <a:endParaRPr lang="en-US" altLang="de-DE" sz="2400" dirty="0">
              <a:latin typeface="Arial" pitchFamily="34" charset="0"/>
              <a:cs typeface="Arial" pitchFamily="34" charset="0"/>
            </a:endParaRPr>
          </a:p>
          <a:p>
            <a:pPr marL="1200150" lvl="2" indent="-285750" eaLnBrk="1" hangingPunct="1">
              <a:lnSpc>
                <a:spcPct val="90000"/>
              </a:lnSpc>
              <a:spcBef>
                <a:spcPct val="20000"/>
              </a:spcBef>
              <a:buClr>
                <a:srgbClr val="C00000"/>
              </a:buClr>
              <a:buFont typeface="Arial" charset="0"/>
              <a:buChar char="•"/>
              <a:defRPr/>
            </a:pPr>
            <a:r>
              <a:rPr lang="de-DE" altLang="de-DE" sz="2400" dirty="0">
                <a:latin typeface="Arial" pitchFamily="34" charset="0"/>
                <a:cs typeface="Arial" pitchFamily="34" charset="0"/>
              </a:rPr>
              <a:t>72 </a:t>
            </a:r>
            <a:r>
              <a:rPr lang="en-US" altLang="de-DE" sz="2400" dirty="0">
                <a:latin typeface="Arial" pitchFamily="34" charset="0"/>
                <a:cs typeface="Arial" pitchFamily="34" charset="0"/>
              </a:rPr>
              <a:t>Registered Participants</a:t>
            </a:r>
          </a:p>
          <a:p>
            <a:pPr marL="1200150" lvl="2" indent="-285750" eaLnBrk="1" hangingPunct="1">
              <a:lnSpc>
                <a:spcPct val="90000"/>
              </a:lnSpc>
              <a:spcBef>
                <a:spcPct val="20000"/>
              </a:spcBef>
              <a:buClr>
                <a:srgbClr val="C00000"/>
              </a:buClr>
              <a:buFont typeface="Arial" charset="0"/>
              <a:buChar char="•"/>
              <a:defRPr/>
            </a:pPr>
            <a:r>
              <a:rPr lang="en-US" altLang="de-DE" sz="2400" dirty="0">
                <a:latin typeface="Arial" pitchFamily="34" charset="0"/>
                <a:cs typeface="Arial" pitchFamily="34" charset="0"/>
              </a:rPr>
              <a:t>~68 Participants Attending</a:t>
            </a:r>
          </a:p>
          <a:p>
            <a:pPr marL="742950" lvl="1" indent="-285750" eaLnBrk="1" hangingPunct="1">
              <a:lnSpc>
                <a:spcPct val="90000"/>
              </a:lnSpc>
              <a:spcBef>
                <a:spcPct val="20000"/>
              </a:spcBef>
              <a:buClr>
                <a:srgbClr val="C00000"/>
              </a:buClr>
              <a:buFont typeface="Arial" charset="0"/>
              <a:buChar char="•"/>
              <a:defRPr/>
            </a:pPr>
            <a:r>
              <a:rPr lang="en-US" altLang="de-DE" sz="2400" dirty="0" smtClean="0">
                <a:latin typeface="Arial" pitchFamily="34" charset="0"/>
                <a:cs typeface="Arial" pitchFamily="34" charset="0"/>
              </a:rPr>
              <a:t>CT4#71: </a:t>
            </a:r>
            <a:endParaRPr lang="en-US" altLang="de-DE" sz="2400" dirty="0">
              <a:latin typeface="Arial" pitchFamily="34" charset="0"/>
              <a:cs typeface="Arial" pitchFamily="34" charset="0"/>
            </a:endParaRPr>
          </a:p>
          <a:p>
            <a:pPr marL="1200150" lvl="2" indent="-285750" eaLnBrk="1" hangingPunct="1">
              <a:lnSpc>
                <a:spcPct val="90000"/>
              </a:lnSpc>
              <a:spcBef>
                <a:spcPct val="20000"/>
              </a:spcBef>
              <a:buClr>
                <a:srgbClr val="C00000"/>
              </a:buClr>
              <a:buFont typeface="Arial" charset="0"/>
              <a:buChar char="•"/>
              <a:defRPr/>
            </a:pPr>
            <a:r>
              <a:rPr lang="de-DE" altLang="de-DE" sz="2400" dirty="0">
                <a:latin typeface="Arial" pitchFamily="34" charset="0"/>
                <a:cs typeface="Arial" pitchFamily="34" charset="0"/>
              </a:rPr>
              <a:t>118</a:t>
            </a:r>
            <a:r>
              <a:rPr lang="en-US" altLang="de-DE" sz="2400" dirty="0">
                <a:latin typeface="Arial" pitchFamily="34" charset="0"/>
                <a:cs typeface="Arial" pitchFamily="34" charset="0"/>
              </a:rPr>
              <a:t> Registered Participants</a:t>
            </a:r>
          </a:p>
          <a:p>
            <a:pPr marL="1200150" lvl="2" indent="-285750" eaLnBrk="1" hangingPunct="1">
              <a:lnSpc>
                <a:spcPct val="90000"/>
              </a:lnSpc>
              <a:spcBef>
                <a:spcPct val="20000"/>
              </a:spcBef>
              <a:buClr>
                <a:srgbClr val="C00000"/>
              </a:buClr>
              <a:buFont typeface="Arial" charset="0"/>
              <a:buChar char="•"/>
              <a:defRPr/>
            </a:pPr>
            <a:r>
              <a:rPr lang="en-US" altLang="de-DE" sz="2400" dirty="0">
                <a:latin typeface="Arial" pitchFamily="34" charset="0"/>
                <a:cs typeface="Arial" pitchFamily="34" charset="0"/>
              </a:rPr>
              <a:t>~91 Participants Attending</a:t>
            </a:r>
          </a:p>
          <a:p>
            <a:pPr marL="742950" lvl="1" indent="-285750" eaLnBrk="1" hangingPunct="1">
              <a:lnSpc>
                <a:spcPct val="90000"/>
              </a:lnSpc>
              <a:spcBef>
                <a:spcPct val="20000"/>
              </a:spcBef>
              <a:buClr>
                <a:srgbClr val="C00000"/>
              </a:buClr>
              <a:buFont typeface="Arial" charset="0"/>
              <a:buChar char="•"/>
              <a:defRPr/>
            </a:pPr>
            <a:endParaRPr lang="en-US" altLang="de-DE" sz="2400" dirty="0" smtClean="0">
              <a:latin typeface="Arial" pitchFamily="34" charset="0"/>
              <a:cs typeface="Arial" pitchFamily="34" charset="0"/>
            </a:endParaRPr>
          </a:p>
        </p:txBody>
      </p:sp>
      <p:sp>
        <p:nvSpPr>
          <p:cNvPr id="4" name="Rectangle 3"/>
          <p:cNvSpPr>
            <a:spLocks noChangeArrowheads="1"/>
          </p:cNvSpPr>
          <p:nvPr/>
        </p:nvSpPr>
        <p:spPr bwMode="auto">
          <a:xfrm>
            <a:off x="4821321" y="4761036"/>
            <a:ext cx="4180175" cy="1726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742950" lvl="1" indent="-285750" eaLnBrk="1" hangingPunct="1">
              <a:lnSpc>
                <a:spcPct val="90000"/>
              </a:lnSpc>
              <a:spcBef>
                <a:spcPct val="20000"/>
              </a:spcBef>
              <a:buClr>
                <a:srgbClr val="C00000"/>
              </a:buClr>
              <a:buFont typeface="Arial" charset="0"/>
              <a:buChar char="•"/>
              <a:defRPr/>
            </a:pPr>
            <a:endParaRPr lang="en-US" altLang="de-DE" sz="2400"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62071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401880" y="826687"/>
            <a:ext cx="8567737" cy="5415147"/>
          </a:xfrm>
        </p:spPr>
        <p:txBody>
          <a:bodyPr/>
          <a:lstStyle/>
          <a:p>
            <a:pPr>
              <a:lnSpc>
                <a:spcPct val="80000"/>
              </a:lnSpc>
              <a:defRPr/>
            </a:pPr>
            <a:r>
              <a:rPr lang="en-GB" sz="2000" dirty="0" smtClean="0">
                <a:latin typeface="Arial" pitchFamily="34" charset="0"/>
                <a:cs typeface="Arial" pitchFamily="34" charset="0"/>
              </a:rPr>
              <a:t>6.1.18 </a:t>
            </a:r>
            <a:r>
              <a:rPr lang="en-GB" sz="2000" dirty="0">
                <a:latin typeface="Arial"/>
                <a:ea typeface="Times New Roman"/>
              </a:rPr>
              <a:t>Dedicated Core Networks</a:t>
            </a:r>
            <a:r>
              <a:rPr lang="en-GB" sz="2000" dirty="0" smtClean="0">
                <a:latin typeface="Arial"/>
                <a:ea typeface="Times New Roman"/>
              </a:rPr>
              <a:t> </a:t>
            </a:r>
            <a:r>
              <a:rPr lang="en-GB" sz="2000" dirty="0" smtClean="0">
                <a:latin typeface="Arial" pitchFamily="34" charset="0"/>
                <a:cs typeface="Arial" pitchFamily="34" charset="0"/>
              </a:rPr>
              <a:t> [</a:t>
            </a:r>
            <a:r>
              <a:rPr lang="en-GB" sz="2000" dirty="0" smtClean="0">
                <a:latin typeface="Arial"/>
                <a:ea typeface="Times New Roman"/>
              </a:rPr>
              <a:t>DECOR-CT</a:t>
            </a:r>
            <a:r>
              <a:rPr lang="en-GB" sz="2000" dirty="0" smtClean="0">
                <a:latin typeface="Arial" pitchFamily="34" charset="0"/>
                <a:cs typeface="Arial" pitchFamily="34" charset="0"/>
              </a:rPr>
              <a:t>]</a:t>
            </a:r>
            <a:endParaRPr lang="en-GB" sz="2000" dirty="0">
              <a:latin typeface="Arial" pitchFamily="34" charset="0"/>
              <a:cs typeface="Arial" pitchFamily="34" charset="0"/>
            </a:endParaRPr>
          </a:p>
          <a:p>
            <a:pPr marL="342900" lvl="1" indent="-342900">
              <a:buClrTx/>
              <a:buBlip>
                <a:blip r:embed="rId2"/>
              </a:buBlip>
            </a:pPr>
            <a:r>
              <a:rPr lang="en-US" sz="1600" dirty="0">
                <a:latin typeface="Arial" pitchFamily="34" charset="0"/>
                <a:cs typeface="Arial" pitchFamily="34" charset="0"/>
              </a:rPr>
              <a:t>CT4 decided to extend the Authentication Information Request/Answer messages to enable an MME/SGSN to query and retrieve the UE Usage Type from the HSS, as opposed to using the Update Location Request with a new 'No Registration' flag which was specified in stage 2. SA2 agreed to align the stage 2 along this decision at the last SA2 meeting. </a:t>
            </a:r>
            <a:endParaRPr lang="en-GB" sz="1600" dirty="0" smtClean="0">
              <a:latin typeface="Arial" pitchFamily="34" charset="0"/>
              <a:cs typeface="Arial" pitchFamily="34" charset="0"/>
            </a:endParaRPr>
          </a:p>
          <a:p>
            <a:r>
              <a:rPr lang="en-GB" sz="1600" dirty="0" smtClean="0">
                <a:latin typeface="Arial" pitchFamily="34" charset="0"/>
                <a:cs typeface="Arial" pitchFamily="34" charset="0"/>
              </a:rPr>
              <a:t>23.003 </a:t>
            </a:r>
            <a:r>
              <a:rPr lang="en-GB" sz="1600" dirty="0">
                <a:latin typeface="Arial" pitchFamily="34" charset="0"/>
                <a:cs typeface="Arial" pitchFamily="34" charset="0"/>
              </a:rPr>
              <a:t>and 29.303 CRs were agreed specifying the DNS procedure principles to support Dedicated Core Networks (C4-152312 / 2352). The procedures to discover and select an SGW or PGW reuse the existing DNS procedures but using an enhanced Service Parameter appending the character string "+</a:t>
            </a:r>
            <a:r>
              <a:rPr lang="en-GB" sz="1600" dirty="0" err="1">
                <a:latin typeface="Arial" pitchFamily="34" charset="0"/>
                <a:cs typeface="Arial" pitchFamily="34" charset="0"/>
              </a:rPr>
              <a:t>ue</a:t>
            </a:r>
            <a:r>
              <a:rPr lang="en-GB" sz="1600" dirty="0">
                <a:latin typeface="Arial" pitchFamily="34" charset="0"/>
                <a:cs typeface="Arial" pitchFamily="34" charset="0"/>
              </a:rPr>
              <a:t>-&lt;</a:t>
            </a:r>
            <a:r>
              <a:rPr lang="en-GB" sz="1600" dirty="0" err="1">
                <a:latin typeface="Arial" pitchFamily="34" charset="0"/>
                <a:cs typeface="Arial" pitchFamily="34" charset="0"/>
              </a:rPr>
              <a:t>ue</a:t>
            </a:r>
            <a:r>
              <a:rPr lang="en-GB" sz="1600" dirty="0">
                <a:latin typeface="Arial" pitchFamily="34" charset="0"/>
                <a:cs typeface="Arial" pitchFamily="34" charset="0"/>
              </a:rPr>
              <a:t> usage type&gt;" to the "app-protocol" name identifying the UE usage type for which the discovery and selection procedure is performed.</a:t>
            </a:r>
          </a:p>
          <a:p>
            <a:r>
              <a:rPr lang="en-GB" sz="1600" dirty="0">
                <a:latin typeface="Arial" pitchFamily="34" charset="0"/>
                <a:cs typeface="Arial" pitchFamily="34" charset="0"/>
              </a:rPr>
              <a:t>For example, an MME will discover the PGWs serving the UE usage type 1 using the "Service Parameters" "x-3gpp-pgw:x-s8-gtp+ue-1".</a:t>
            </a:r>
          </a:p>
          <a:p>
            <a:r>
              <a:rPr lang="en-GB" sz="1600" dirty="0">
                <a:latin typeface="Arial" pitchFamily="34" charset="0"/>
                <a:cs typeface="Arial" pitchFamily="34" charset="0"/>
              </a:rPr>
              <a:t>Similar extensions are defined to enable the MME or SGSN to query the DNS to retrieve the MMEGI or Null-NRI identifying the DCN serving a particular UE usage type, so as to decide whether to perform the NAS Message Redirection procedure to another MME/SGSN.</a:t>
            </a:r>
          </a:p>
          <a:p>
            <a:r>
              <a:rPr lang="en-GB" sz="1600" dirty="0">
                <a:latin typeface="Arial" pitchFamily="34" charset="0"/>
                <a:cs typeface="Arial" pitchFamily="34" charset="0"/>
              </a:rPr>
              <a:t>Additional details on the DNS procedures for DÉCOR and illustrative examples will be specified at the next CT4 meeting.</a:t>
            </a:r>
          </a:p>
          <a:p>
            <a:r>
              <a:rPr lang="en-GB" sz="1600" dirty="0">
                <a:latin typeface="Arial" pitchFamily="34" charset="0"/>
                <a:cs typeface="Arial" pitchFamily="34" charset="0"/>
              </a:rPr>
              <a:t>A few other minor changes were also agreed.</a:t>
            </a:r>
          </a:p>
          <a:p>
            <a:pPr>
              <a:lnSpc>
                <a:spcPct val="80000"/>
              </a:lnSpc>
              <a:defRPr/>
            </a:pPr>
            <a:endParaRPr lang="en-GB" sz="2000" dirty="0" smtClean="0">
              <a:latin typeface="Arial" pitchFamily="34" charset="0"/>
              <a:cs typeface="Arial" pitchFamily="34" charset="0"/>
            </a:endParaRPr>
          </a:p>
          <a:p>
            <a:endParaRPr lang="en-GB" sz="2000" dirty="0" smtClean="0">
              <a:latin typeface="Arial" pitchFamily="34" charset="0"/>
              <a:cs typeface="Arial" pitchFamily="34" charset="0"/>
            </a:endParaRPr>
          </a:p>
          <a:p>
            <a:pPr>
              <a:lnSpc>
                <a:spcPct val="80000"/>
              </a:lnSpc>
              <a:defRPr/>
            </a:pPr>
            <a:endParaRPr lang="en-GB" sz="2000" dirty="0" smtClean="0">
              <a:latin typeface="Arial" pitchFamily="34" charset="0"/>
              <a:cs typeface="Arial" pitchFamily="34" charset="0"/>
            </a:endParaRPr>
          </a:p>
          <a:p>
            <a:pPr lvl="1"/>
            <a:endParaRPr lang="en-GB" sz="2000" dirty="0">
              <a:latin typeface="Arial" pitchFamily="34" charset="0"/>
              <a:cs typeface="Arial" pitchFamily="34" charset="0"/>
            </a:endParaRPr>
          </a:p>
          <a:p>
            <a:pPr>
              <a:lnSpc>
                <a:spcPct val="80000"/>
              </a:lnSpc>
              <a:defRPr/>
            </a:pPr>
            <a:endParaRPr lang="en-GB" altLang="ko-KR" sz="2000" dirty="0" smtClean="0">
              <a:latin typeface="Arial" pitchFamily="34" charset="0"/>
              <a:ea typeface="굴림" pitchFamily="34" charset="-127"/>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val="84398524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410757" y="1442853"/>
            <a:ext cx="8567737" cy="5415147"/>
          </a:xfrm>
        </p:spPr>
        <p:txBody>
          <a:bodyPr/>
          <a:lstStyle/>
          <a:p>
            <a:pPr>
              <a:lnSpc>
                <a:spcPct val="80000"/>
              </a:lnSpc>
              <a:defRPr/>
            </a:pPr>
            <a:r>
              <a:rPr lang="en-GB" sz="2000" dirty="0" smtClean="0">
                <a:latin typeface="Arial" pitchFamily="34" charset="0"/>
                <a:cs typeface="Arial" pitchFamily="34" charset="0"/>
              </a:rPr>
              <a:t>6.1.19 </a:t>
            </a:r>
            <a:r>
              <a:rPr lang="en-GB" sz="2000" dirty="0"/>
              <a:t>Feasibility Study on the Diameter Base Protocol Update </a:t>
            </a:r>
            <a:r>
              <a:rPr lang="en-GB" sz="2000" dirty="0" smtClean="0">
                <a:latin typeface="Arial" pitchFamily="34" charset="0"/>
                <a:cs typeface="Arial" pitchFamily="34" charset="0"/>
              </a:rPr>
              <a:t>[</a:t>
            </a:r>
            <a:r>
              <a:rPr lang="en-GB" sz="2000" dirty="0"/>
              <a:t>FS_DBPU</a:t>
            </a:r>
            <a:r>
              <a:rPr lang="en-GB" sz="2000" dirty="0" smtClean="0">
                <a:latin typeface="Arial" pitchFamily="34" charset="0"/>
                <a:cs typeface="Arial" pitchFamily="34" charset="0"/>
              </a:rPr>
              <a:t>]</a:t>
            </a:r>
          </a:p>
          <a:p>
            <a:r>
              <a:rPr lang="en-GB" sz="2000" dirty="0" smtClean="0"/>
              <a:t>Contributed </a:t>
            </a:r>
            <a:r>
              <a:rPr lang="en-GB" sz="2000" dirty="0"/>
              <a:t>to this study item </a:t>
            </a:r>
            <a:r>
              <a:rPr lang="en-GB" sz="2000" dirty="0" smtClean="0"/>
              <a:t>were:</a:t>
            </a:r>
            <a:endParaRPr lang="en-GB" sz="2000" dirty="0"/>
          </a:p>
          <a:p>
            <a:pPr lvl="1"/>
            <a:r>
              <a:rPr lang="en-GB" sz="1600" dirty="0"/>
              <a:t>a pCR on the deprecation of the exchange of CER/CEA messages in OPEN state with the conclusion that 3GPP specifications are not impacted as there was no functional requirement for this exchange;</a:t>
            </a:r>
          </a:p>
          <a:p>
            <a:pPr lvl="1"/>
            <a:r>
              <a:rPr lang="en-GB" sz="1600" dirty="0"/>
              <a:t>a pCR on clarifications on the meaning of the M-bit in AVP header, including a reference to a specific Best Current Practice (BCP) document (IETF RFC 7423);</a:t>
            </a:r>
          </a:p>
          <a:p>
            <a:pPr lvl="1"/>
            <a:r>
              <a:rPr lang="en-GB" sz="1600" dirty="0"/>
              <a:t>a pCR complementing the Vendor-Specific-Application-ID AVP topic on the backward compatibility issue with IETF RFC 3588.</a:t>
            </a:r>
          </a:p>
          <a:p>
            <a:pPr marL="0" indent="0">
              <a:buNone/>
            </a:pPr>
            <a:r>
              <a:rPr lang="en-GB" sz="2000" dirty="0"/>
              <a:t> </a:t>
            </a:r>
          </a:p>
          <a:p>
            <a:r>
              <a:rPr lang="en-GB" sz="2000" dirty="0"/>
              <a:t>TR 29.819 is sent for information to the CT Plenary.</a:t>
            </a:r>
          </a:p>
          <a:p>
            <a:pPr>
              <a:lnSpc>
                <a:spcPct val="80000"/>
              </a:lnSpc>
              <a:defRPr/>
            </a:pPr>
            <a:endParaRPr lang="en-GB" sz="2000" dirty="0" smtClean="0">
              <a:latin typeface="Arial" pitchFamily="34" charset="0"/>
              <a:cs typeface="Arial" pitchFamily="34" charset="0"/>
            </a:endParaRPr>
          </a:p>
          <a:p>
            <a:endParaRPr lang="en-GB" sz="2000" dirty="0" smtClean="0">
              <a:latin typeface="Arial" pitchFamily="34" charset="0"/>
              <a:cs typeface="Arial" pitchFamily="34" charset="0"/>
            </a:endParaRPr>
          </a:p>
          <a:p>
            <a:pPr lvl="1"/>
            <a:endParaRPr lang="en-GB" sz="2000" dirty="0">
              <a:latin typeface="Arial" pitchFamily="34" charset="0"/>
              <a:cs typeface="Arial" pitchFamily="34" charset="0"/>
            </a:endParaRPr>
          </a:p>
          <a:p>
            <a:pPr>
              <a:lnSpc>
                <a:spcPct val="80000"/>
              </a:lnSpc>
              <a:defRPr/>
            </a:pPr>
            <a:endParaRPr lang="en-GB" altLang="ko-KR" sz="2000" dirty="0" smtClean="0">
              <a:latin typeface="Arial" pitchFamily="34" charset="0"/>
              <a:ea typeface="굴림" pitchFamily="34" charset="-127"/>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val="24405680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410757" y="1442853"/>
            <a:ext cx="8567737" cy="5415147"/>
          </a:xfrm>
        </p:spPr>
        <p:txBody>
          <a:bodyPr/>
          <a:lstStyle/>
          <a:p>
            <a:pPr>
              <a:lnSpc>
                <a:spcPct val="80000"/>
              </a:lnSpc>
              <a:defRPr/>
            </a:pPr>
            <a:r>
              <a:rPr lang="en-GB" sz="2000" dirty="0" smtClean="0">
                <a:latin typeface="Arial" pitchFamily="34" charset="0"/>
                <a:cs typeface="Arial" pitchFamily="34" charset="0"/>
              </a:rPr>
              <a:t>6.2.1 </a:t>
            </a:r>
            <a:r>
              <a:rPr lang="en-GB" sz="2000" dirty="0">
                <a:latin typeface="Arial"/>
                <a:ea typeface="Times New Roman"/>
              </a:rPr>
              <a:t>User Plane Congestion Management for BB I (CT3)</a:t>
            </a:r>
            <a:r>
              <a:rPr lang="en-GB" sz="2000" dirty="0" smtClean="0">
                <a:latin typeface="Arial" pitchFamily="34" charset="0"/>
                <a:cs typeface="Arial" pitchFamily="34" charset="0"/>
              </a:rPr>
              <a:t> [</a:t>
            </a:r>
            <a:r>
              <a:rPr lang="en-US" sz="2000" dirty="0">
                <a:latin typeface="Arial"/>
                <a:ea typeface="Times New Roman"/>
              </a:rPr>
              <a:t>UPCON-DOTCON-CT</a:t>
            </a:r>
            <a:r>
              <a:rPr lang="en-GB" sz="2000" dirty="0" smtClean="0">
                <a:latin typeface="Arial" pitchFamily="34" charset="0"/>
                <a:cs typeface="Arial" pitchFamily="34" charset="0"/>
              </a:rPr>
              <a:t>]</a:t>
            </a:r>
          </a:p>
          <a:p>
            <a:pPr>
              <a:lnSpc>
                <a:spcPct val="80000"/>
              </a:lnSpc>
              <a:defRPr/>
            </a:pPr>
            <a:r>
              <a:rPr lang="en-GB" sz="2000" dirty="0"/>
              <a:t>Addition of the registered port number for the </a:t>
            </a:r>
            <a:r>
              <a:rPr lang="en-GB" sz="2000" dirty="0" err="1"/>
              <a:t>Nq</a:t>
            </a:r>
            <a:r>
              <a:rPr lang="en-GB" sz="2000" dirty="0"/>
              <a:t>-AP protocol (TS 29.405).</a:t>
            </a:r>
          </a:p>
          <a:p>
            <a:pPr>
              <a:lnSpc>
                <a:spcPct val="80000"/>
              </a:lnSpc>
              <a:defRPr/>
            </a:pPr>
            <a:endParaRPr lang="en-GB" sz="2000" dirty="0" smtClean="0">
              <a:latin typeface="Arial" pitchFamily="34" charset="0"/>
              <a:cs typeface="Arial" pitchFamily="34" charset="0"/>
            </a:endParaRPr>
          </a:p>
          <a:p>
            <a:pPr>
              <a:lnSpc>
                <a:spcPct val="80000"/>
              </a:lnSpc>
              <a:defRPr/>
            </a:pPr>
            <a:endParaRPr lang="en-GB" sz="2000" dirty="0">
              <a:latin typeface="Arial" pitchFamily="34" charset="0"/>
              <a:cs typeface="Arial" pitchFamily="34" charset="0"/>
            </a:endParaRPr>
          </a:p>
          <a:p>
            <a:pPr marL="0" indent="0">
              <a:lnSpc>
                <a:spcPct val="80000"/>
              </a:lnSpc>
              <a:buNone/>
              <a:defRPr/>
            </a:pPr>
            <a:endParaRPr lang="en-GB" sz="2000" dirty="0" smtClean="0">
              <a:latin typeface="Arial" pitchFamily="34" charset="0"/>
              <a:cs typeface="Arial" pitchFamily="34" charset="0"/>
            </a:endParaRPr>
          </a:p>
          <a:p>
            <a:endParaRPr lang="en-GB" altLang="ko-KR" sz="2000" dirty="0" smtClean="0">
              <a:latin typeface="Arial" pitchFamily="34" charset="0"/>
              <a:ea typeface="굴림" pitchFamily="34" charset="-127"/>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val="40384674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410757" y="1442853"/>
            <a:ext cx="8567737" cy="5415147"/>
          </a:xfrm>
        </p:spPr>
        <p:txBody>
          <a:bodyPr/>
          <a:lstStyle/>
          <a:p>
            <a:pPr>
              <a:lnSpc>
                <a:spcPct val="80000"/>
              </a:lnSpc>
              <a:defRPr/>
            </a:pPr>
            <a:r>
              <a:rPr lang="en-GB" sz="2000" dirty="0" smtClean="0">
                <a:latin typeface="Arial" pitchFamily="34" charset="0"/>
                <a:cs typeface="Arial" pitchFamily="34" charset="0"/>
              </a:rPr>
              <a:t>6.2.3 </a:t>
            </a:r>
            <a:r>
              <a:rPr lang="en-GB" sz="2000" dirty="0" err="1"/>
              <a:t>QoS</a:t>
            </a:r>
            <a:r>
              <a:rPr lang="en-GB" sz="2000" dirty="0"/>
              <a:t> End to End MTSI extensions (CT3) </a:t>
            </a:r>
            <a:r>
              <a:rPr lang="en-GB" sz="2000" dirty="0" smtClean="0">
                <a:latin typeface="Arial" pitchFamily="34" charset="0"/>
                <a:cs typeface="Arial" pitchFamily="34" charset="0"/>
              </a:rPr>
              <a:t>[</a:t>
            </a:r>
            <a:r>
              <a:rPr lang="en-GB" sz="2000" dirty="0"/>
              <a:t>QOSE2EMTSI-CT</a:t>
            </a:r>
            <a:r>
              <a:rPr lang="en-GB" sz="2000" dirty="0" smtClean="0">
                <a:latin typeface="Arial" pitchFamily="34" charset="0"/>
                <a:cs typeface="Arial" pitchFamily="34" charset="0"/>
              </a:rPr>
              <a:t>]</a:t>
            </a:r>
          </a:p>
          <a:p>
            <a:r>
              <a:rPr lang="en-GB" sz="2000" dirty="0"/>
              <a:t>Actual work </a:t>
            </a:r>
            <a:r>
              <a:rPr lang="en-GB" sz="2000" dirty="0" smtClean="0"/>
              <a:t>has not </a:t>
            </a:r>
            <a:r>
              <a:rPr lang="en-GB" sz="2000" dirty="0"/>
              <a:t>yet started in CT4. </a:t>
            </a:r>
          </a:p>
          <a:p>
            <a:pPr>
              <a:lnSpc>
                <a:spcPct val="80000"/>
              </a:lnSpc>
              <a:defRPr/>
            </a:pPr>
            <a:endParaRPr lang="en-GB" sz="2000" dirty="0" smtClean="0">
              <a:latin typeface="Arial" pitchFamily="34" charset="0"/>
              <a:cs typeface="Arial" pitchFamily="34" charset="0"/>
            </a:endParaRPr>
          </a:p>
          <a:p>
            <a:pPr>
              <a:lnSpc>
                <a:spcPct val="80000"/>
              </a:lnSpc>
              <a:defRPr/>
            </a:pPr>
            <a:endParaRPr lang="en-GB" sz="2000" dirty="0" smtClean="0">
              <a:latin typeface="Arial" pitchFamily="34" charset="0"/>
              <a:cs typeface="Arial" pitchFamily="34" charset="0"/>
            </a:endParaRPr>
          </a:p>
          <a:p>
            <a:pPr>
              <a:lnSpc>
                <a:spcPct val="80000"/>
              </a:lnSpc>
              <a:defRPr/>
            </a:pPr>
            <a:endParaRPr lang="en-GB" sz="2000" dirty="0">
              <a:latin typeface="Arial" pitchFamily="34" charset="0"/>
              <a:cs typeface="Arial" pitchFamily="34" charset="0"/>
            </a:endParaRPr>
          </a:p>
          <a:p>
            <a:pPr marL="0" indent="0">
              <a:lnSpc>
                <a:spcPct val="80000"/>
              </a:lnSpc>
              <a:buNone/>
              <a:defRPr/>
            </a:pPr>
            <a:endParaRPr lang="en-GB" sz="2000" dirty="0" smtClean="0">
              <a:latin typeface="Arial" pitchFamily="34" charset="0"/>
              <a:cs typeface="Arial" pitchFamily="34" charset="0"/>
            </a:endParaRPr>
          </a:p>
          <a:p>
            <a:endParaRPr lang="en-GB" altLang="ko-KR" sz="2000" dirty="0" smtClean="0">
              <a:latin typeface="Arial" pitchFamily="34" charset="0"/>
              <a:ea typeface="굴림" pitchFamily="34" charset="-127"/>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val="422716907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410757" y="1442853"/>
            <a:ext cx="8567737" cy="5415147"/>
          </a:xfrm>
        </p:spPr>
        <p:txBody>
          <a:bodyPr/>
          <a:lstStyle/>
          <a:p>
            <a:pPr>
              <a:lnSpc>
                <a:spcPct val="80000"/>
              </a:lnSpc>
              <a:defRPr/>
            </a:pPr>
            <a:r>
              <a:rPr lang="en-GB" sz="2000" dirty="0" smtClean="0">
                <a:latin typeface="Arial" pitchFamily="34" charset="0"/>
                <a:cs typeface="Arial" pitchFamily="34" charset="0"/>
              </a:rPr>
              <a:t>6.2.4 </a:t>
            </a:r>
            <a:r>
              <a:rPr lang="en-GB" sz="2000" dirty="0"/>
              <a:t>Warning Status Report in EPS (CT1) </a:t>
            </a:r>
            <a:r>
              <a:rPr lang="en-GB" sz="2000" dirty="0" smtClean="0">
                <a:latin typeface="Arial" pitchFamily="34" charset="0"/>
                <a:cs typeface="Arial" pitchFamily="34" charset="0"/>
              </a:rPr>
              <a:t>[</a:t>
            </a:r>
            <a:r>
              <a:rPr lang="en-GB" sz="2000" dirty="0"/>
              <a:t>WSR_EPS</a:t>
            </a:r>
            <a:r>
              <a:rPr lang="en-GB" sz="2000" dirty="0" smtClean="0">
                <a:latin typeface="Arial" pitchFamily="34" charset="0"/>
                <a:cs typeface="Arial" pitchFamily="34" charset="0"/>
              </a:rPr>
              <a:t>]</a:t>
            </a:r>
          </a:p>
          <a:p>
            <a:pPr>
              <a:lnSpc>
                <a:spcPct val="80000"/>
              </a:lnSpc>
              <a:defRPr/>
            </a:pPr>
            <a:r>
              <a:rPr lang="en-GB" sz="2000" dirty="0"/>
              <a:t>A new Failure Indication procedure has been specified in TS 29.168 to enable the </a:t>
            </a:r>
            <a:r>
              <a:rPr lang="en-GB" sz="2000" dirty="0" err="1"/>
              <a:t>eNB</a:t>
            </a:r>
            <a:r>
              <a:rPr lang="en-GB" sz="2000" dirty="0"/>
              <a:t> to report to the CBC the failure of an on-going warning message broadcast (C4-152325). It was decided by RAN3 to not report this message when a failure occurs while there is no on-going warning message </a:t>
            </a:r>
            <a:r>
              <a:rPr lang="en-GB" sz="2000" dirty="0" smtClean="0"/>
              <a:t>broadcast.</a:t>
            </a:r>
            <a:endParaRPr lang="en-GB" sz="2000" dirty="0"/>
          </a:p>
          <a:p>
            <a:pPr>
              <a:lnSpc>
                <a:spcPct val="80000"/>
              </a:lnSpc>
              <a:defRPr/>
            </a:pPr>
            <a:endParaRPr lang="en-GB" sz="2000" dirty="0" smtClean="0">
              <a:latin typeface="Arial" pitchFamily="34" charset="0"/>
              <a:cs typeface="Arial" pitchFamily="34" charset="0"/>
            </a:endParaRPr>
          </a:p>
          <a:p>
            <a:pPr>
              <a:lnSpc>
                <a:spcPct val="80000"/>
              </a:lnSpc>
              <a:defRPr/>
            </a:pPr>
            <a:endParaRPr lang="en-GB" sz="2000" dirty="0" smtClean="0">
              <a:latin typeface="Arial" pitchFamily="34" charset="0"/>
              <a:cs typeface="Arial" pitchFamily="34" charset="0"/>
            </a:endParaRPr>
          </a:p>
          <a:p>
            <a:pPr>
              <a:lnSpc>
                <a:spcPct val="80000"/>
              </a:lnSpc>
              <a:defRPr/>
            </a:pPr>
            <a:endParaRPr lang="en-GB" sz="2000" dirty="0">
              <a:latin typeface="Arial" pitchFamily="34" charset="0"/>
              <a:cs typeface="Arial" pitchFamily="34" charset="0"/>
            </a:endParaRPr>
          </a:p>
          <a:p>
            <a:pPr marL="0" indent="0">
              <a:lnSpc>
                <a:spcPct val="80000"/>
              </a:lnSpc>
              <a:buNone/>
              <a:defRPr/>
            </a:pPr>
            <a:endParaRPr lang="en-GB" sz="2000" dirty="0" smtClean="0">
              <a:latin typeface="Arial" pitchFamily="34" charset="0"/>
              <a:cs typeface="Arial" pitchFamily="34" charset="0"/>
            </a:endParaRPr>
          </a:p>
          <a:p>
            <a:endParaRPr lang="en-GB" altLang="ko-KR" sz="2000" dirty="0" smtClean="0">
              <a:latin typeface="Arial" pitchFamily="34" charset="0"/>
              <a:ea typeface="굴림" pitchFamily="34" charset="-127"/>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val="81661530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410757" y="1442853"/>
            <a:ext cx="8567737" cy="5415147"/>
          </a:xfrm>
        </p:spPr>
        <p:txBody>
          <a:bodyPr/>
          <a:lstStyle/>
          <a:p>
            <a:pPr>
              <a:lnSpc>
                <a:spcPct val="80000"/>
              </a:lnSpc>
              <a:defRPr/>
            </a:pPr>
            <a:r>
              <a:rPr lang="en-GB" sz="2000" dirty="0" smtClean="0">
                <a:latin typeface="Arial" pitchFamily="34" charset="0"/>
                <a:cs typeface="Arial" pitchFamily="34" charset="0"/>
              </a:rPr>
              <a:t>6.2.6 </a:t>
            </a:r>
            <a:r>
              <a:rPr lang="en-GB" sz="2000" dirty="0">
                <a:latin typeface="Arial"/>
                <a:ea typeface="Times New Roman"/>
              </a:rPr>
              <a:t>IP Flow Mobility support for S2a and S2b Interfaces on stage 3 (CT1)</a:t>
            </a:r>
            <a:r>
              <a:rPr lang="en-GB" sz="2000" dirty="0" smtClean="0">
                <a:latin typeface="Arial" pitchFamily="34" charset="0"/>
                <a:cs typeface="Arial" pitchFamily="34" charset="0"/>
              </a:rPr>
              <a:t> [</a:t>
            </a:r>
            <a:r>
              <a:rPr lang="en-GB" sz="2000" dirty="0">
                <a:latin typeface="Arial"/>
                <a:ea typeface="Times New Roman"/>
              </a:rPr>
              <a:t>NBIFOM</a:t>
            </a:r>
            <a:r>
              <a:rPr lang="en-GB" sz="2000" dirty="0" smtClean="0">
                <a:latin typeface="Arial" pitchFamily="34" charset="0"/>
                <a:cs typeface="Arial" pitchFamily="34" charset="0"/>
              </a:rPr>
              <a:t>]</a:t>
            </a:r>
          </a:p>
          <a:p>
            <a:pPr>
              <a:lnSpc>
                <a:spcPct val="80000"/>
              </a:lnSpc>
              <a:defRPr/>
            </a:pPr>
            <a:endParaRPr lang="en-GB" sz="2000" dirty="0">
              <a:latin typeface="Arial" pitchFamily="34" charset="0"/>
              <a:cs typeface="Arial" pitchFamily="34" charset="0"/>
            </a:endParaRPr>
          </a:p>
          <a:p>
            <a:pPr marL="342900" lvl="1" indent="-342900">
              <a:lnSpc>
                <a:spcPct val="80000"/>
              </a:lnSpc>
              <a:buClrTx/>
              <a:buBlip>
                <a:blip r:embed="rId2"/>
              </a:buBlip>
              <a:defRPr/>
            </a:pPr>
            <a:r>
              <a:rPr lang="en-US" sz="2000" dirty="0">
                <a:latin typeface="Arial" pitchFamily="34" charset="0"/>
                <a:cs typeface="Arial" pitchFamily="34" charset="0"/>
              </a:rPr>
              <a:t>Several GTPv2 CRs were agreed to define the necessary </a:t>
            </a:r>
            <a:r>
              <a:rPr lang="en-US" sz="2000" dirty="0" err="1">
                <a:latin typeface="Arial" pitchFamily="34" charset="0"/>
                <a:cs typeface="Arial" pitchFamily="34" charset="0"/>
              </a:rPr>
              <a:t>signalling</a:t>
            </a:r>
            <a:r>
              <a:rPr lang="en-US" sz="2000" dirty="0">
                <a:latin typeface="Arial" pitchFamily="34" charset="0"/>
                <a:cs typeface="Arial" pitchFamily="34" charset="0"/>
              </a:rPr>
              <a:t> extensions for NBIFOM, e.g. defining a new transparent NBIFOM container in several messages allowing the exchange of NBIFOM information between the UE and the </a:t>
            </a:r>
            <a:r>
              <a:rPr lang="en-US" sz="2000" dirty="0" smtClean="0">
                <a:latin typeface="Arial" pitchFamily="34" charset="0"/>
                <a:cs typeface="Arial" pitchFamily="34" charset="0"/>
              </a:rPr>
              <a:t>PGW</a:t>
            </a:r>
            <a:r>
              <a:rPr lang="en-GB" sz="2000" dirty="0">
                <a:latin typeface="Arial" pitchFamily="34" charset="0"/>
                <a:cs typeface="Arial" pitchFamily="34" charset="0"/>
              </a:rPr>
              <a:t>.</a:t>
            </a:r>
            <a:endParaRPr lang="en-GB" sz="2000" dirty="0" smtClean="0">
              <a:latin typeface="Arial" pitchFamily="34" charset="0"/>
              <a:cs typeface="Arial" pitchFamily="34" charset="0"/>
            </a:endParaRPr>
          </a:p>
          <a:p>
            <a:pPr>
              <a:lnSpc>
                <a:spcPct val="80000"/>
              </a:lnSpc>
              <a:defRPr/>
            </a:pPr>
            <a:r>
              <a:rPr lang="en-GB" sz="2000" dirty="0" smtClean="0">
                <a:latin typeface="Arial" pitchFamily="34" charset="0"/>
                <a:cs typeface="Arial" pitchFamily="34" charset="0"/>
              </a:rPr>
              <a:t>Two </a:t>
            </a:r>
            <a:r>
              <a:rPr lang="en-GB" sz="2000" dirty="0">
                <a:latin typeface="Arial" pitchFamily="34" charset="0"/>
                <a:cs typeface="Arial" pitchFamily="34" charset="0"/>
              </a:rPr>
              <a:t>minor changes were agreed, finalizing the CT4 work on NBIFOM.</a:t>
            </a:r>
          </a:p>
          <a:p>
            <a:pPr marL="0" indent="0">
              <a:lnSpc>
                <a:spcPct val="80000"/>
              </a:lnSpc>
              <a:buNone/>
              <a:defRPr/>
            </a:pPr>
            <a:endParaRPr lang="en-GB" sz="2000" dirty="0" smtClean="0">
              <a:latin typeface="Arial" pitchFamily="34" charset="0"/>
              <a:cs typeface="Arial" pitchFamily="34" charset="0"/>
            </a:endParaRPr>
          </a:p>
          <a:p>
            <a:endParaRPr lang="en-GB" altLang="ko-KR" sz="2000" dirty="0" smtClean="0">
              <a:latin typeface="Arial" pitchFamily="34" charset="0"/>
              <a:ea typeface="굴림" pitchFamily="34" charset="-127"/>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val="84112123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410757" y="1442853"/>
            <a:ext cx="8567737" cy="5415147"/>
          </a:xfrm>
        </p:spPr>
        <p:txBody>
          <a:bodyPr/>
          <a:lstStyle/>
          <a:p>
            <a:pPr>
              <a:lnSpc>
                <a:spcPct val="80000"/>
              </a:lnSpc>
              <a:defRPr/>
            </a:pPr>
            <a:r>
              <a:rPr lang="en-GB" sz="2000" dirty="0" smtClean="0">
                <a:latin typeface="Arial" pitchFamily="34" charset="0"/>
                <a:cs typeface="Arial" pitchFamily="34" charset="0"/>
              </a:rPr>
              <a:t>6.2.7 </a:t>
            </a:r>
            <a:r>
              <a:rPr lang="en-GB" sz="2000" dirty="0">
                <a:latin typeface="Arial"/>
                <a:ea typeface="Times New Roman"/>
              </a:rPr>
              <a:t>CT aspects of enhancements to Proximity-based Services extensions (CT1)</a:t>
            </a:r>
            <a:r>
              <a:rPr lang="en-GB" sz="2000" dirty="0" smtClean="0">
                <a:latin typeface="Arial" pitchFamily="34" charset="0"/>
                <a:cs typeface="Arial" pitchFamily="34" charset="0"/>
              </a:rPr>
              <a:t> [</a:t>
            </a:r>
            <a:r>
              <a:rPr lang="en-GB" sz="2000" dirty="0" err="1">
                <a:latin typeface="Arial"/>
                <a:ea typeface="Times New Roman"/>
              </a:rPr>
              <a:t>eProSe</a:t>
            </a:r>
            <a:r>
              <a:rPr lang="en-GB" sz="2000" dirty="0">
                <a:latin typeface="Arial"/>
                <a:ea typeface="Times New Roman"/>
              </a:rPr>
              <a:t>-Ext-CT</a:t>
            </a:r>
            <a:r>
              <a:rPr lang="en-GB" sz="2000" dirty="0" smtClean="0">
                <a:latin typeface="Arial" pitchFamily="34" charset="0"/>
                <a:cs typeface="Arial" pitchFamily="34" charset="0"/>
              </a:rPr>
              <a:t>]</a:t>
            </a:r>
          </a:p>
          <a:p>
            <a:r>
              <a:rPr lang="en-GB" sz="2000" dirty="0"/>
              <a:t>The Prose extensions covered in this meeting are:</a:t>
            </a:r>
          </a:p>
          <a:p>
            <a:pPr lvl="1"/>
            <a:r>
              <a:rPr lang="en-GB" sz="1600" dirty="0"/>
              <a:t>Addition of </a:t>
            </a:r>
            <a:r>
              <a:rPr lang="en-GB" sz="1600" dirty="0" err="1"/>
              <a:t>ProSe</a:t>
            </a:r>
            <a:r>
              <a:rPr lang="en-GB" sz="1600" dirty="0"/>
              <a:t> discovery service authorization for restricted discovery (TS 29.345);</a:t>
            </a:r>
          </a:p>
          <a:p>
            <a:pPr lvl="1"/>
            <a:r>
              <a:rPr lang="en-GB" sz="1600" dirty="0"/>
              <a:t>Addition of </a:t>
            </a:r>
            <a:r>
              <a:rPr lang="en-GB" sz="1600" dirty="0" err="1"/>
              <a:t>ProSe</a:t>
            </a:r>
            <a:r>
              <a:rPr lang="en-GB" sz="1600" dirty="0"/>
              <a:t> match report info for restricted discovery (TS 29.345);</a:t>
            </a:r>
          </a:p>
          <a:p>
            <a:pPr lvl="1"/>
            <a:r>
              <a:rPr lang="en-GB" sz="1600" dirty="0"/>
              <a:t>Remote UE Report Notification/Acknowledge message pair introduced over the S11 and S5/S8 interfaces (TS 29.274);</a:t>
            </a:r>
          </a:p>
          <a:p>
            <a:pPr lvl="1"/>
            <a:r>
              <a:rPr lang="en-GB" sz="1600" dirty="0"/>
              <a:t>New Prose identifiers introduced in TS 23.003 (</a:t>
            </a:r>
            <a:r>
              <a:rPr lang="en-GB" sz="1600" dirty="0" err="1"/>
              <a:t>ProSe</a:t>
            </a:r>
            <a:r>
              <a:rPr lang="en-GB" sz="1600" dirty="0"/>
              <a:t> UE ID, </a:t>
            </a:r>
            <a:r>
              <a:rPr lang="en-GB" sz="1600" dirty="0" err="1"/>
              <a:t>ProSe</a:t>
            </a:r>
            <a:r>
              <a:rPr lang="en-GB" sz="1600" dirty="0"/>
              <a:t> Relay UE ID, User Info ID, Relay Service Code, Discovery Group ID);</a:t>
            </a:r>
          </a:p>
          <a:p>
            <a:pPr lvl="1"/>
            <a:r>
              <a:rPr lang="en-GB" sz="1600" dirty="0"/>
              <a:t>Addition of subscription data (TS 29.344) for UE-to-Network relay, discovery type Model B (Discoverer and </a:t>
            </a:r>
            <a:r>
              <a:rPr lang="en-GB" sz="1600" dirty="0" err="1"/>
              <a:t>Discoveree</a:t>
            </a:r>
            <a:r>
              <a:rPr lang="en-GB" sz="1600" dirty="0"/>
              <a:t>), one-to-one </a:t>
            </a:r>
            <a:r>
              <a:rPr lang="en-GB" sz="1600" dirty="0" err="1"/>
              <a:t>ProSe</a:t>
            </a:r>
            <a:r>
              <a:rPr lang="en-GB" sz="1600" dirty="0"/>
              <a:t> Direct Communication, Restricted </a:t>
            </a:r>
            <a:r>
              <a:rPr lang="en-GB" sz="1600" dirty="0" err="1"/>
              <a:t>ProSe</a:t>
            </a:r>
            <a:r>
              <a:rPr lang="en-GB" sz="1600" dirty="0"/>
              <a:t> Direct Discovery.</a:t>
            </a:r>
          </a:p>
          <a:p>
            <a:pPr marL="0" indent="0">
              <a:buNone/>
            </a:pPr>
            <a:endParaRPr lang="en-GB" sz="2000" dirty="0"/>
          </a:p>
          <a:p>
            <a:r>
              <a:rPr lang="en-GB" sz="2000" dirty="0"/>
              <a:t>Regarding the exception sheet, CT4 is still waiting for a Reply LS from SA2 and has to align with latest stage 2 requirements lately introduced in TS 23.303.</a:t>
            </a:r>
          </a:p>
          <a:p>
            <a:pPr>
              <a:lnSpc>
                <a:spcPct val="80000"/>
              </a:lnSpc>
              <a:defRPr/>
            </a:pPr>
            <a:endParaRPr lang="en-GB" sz="2000" dirty="0" smtClean="0">
              <a:latin typeface="Arial" pitchFamily="34" charset="0"/>
              <a:cs typeface="Arial" pitchFamily="34" charset="0"/>
            </a:endParaRPr>
          </a:p>
          <a:p>
            <a:endParaRPr lang="en-GB" sz="2000" dirty="0" smtClean="0">
              <a:latin typeface="Arial" pitchFamily="34" charset="0"/>
              <a:cs typeface="Arial" pitchFamily="34" charset="0"/>
            </a:endParaRPr>
          </a:p>
          <a:p>
            <a:pPr lvl="1"/>
            <a:endParaRPr lang="en-GB" sz="2000" dirty="0">
              <a:latin typeface="Arial" pitchFamily="34" charset="0"/>
              <a:cs typeface="Arial" pitchFamily="34" charset="0"/>
            </a:endParaRPr>
          </a:p>
          <a:p>
            <a:pPr>
              <a:lnSpc>
                <a:spcPct val="80000"/>
              </a:lnSpc>
              <a:defRPr/>
            </a:pPr>
            <a:endParaRPr lang="en-GB" altLang="ko-KR" sz="2000" dirty="0" smtClean="0">
              <a:latin typeface="Arial" pitchFamily="34" charset="0"/>
              <a:ea typeface="굴림" pitchFamily="34" charset="-127"/>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val="72665076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401965" y="1214253"/>
            <a:ext cx="8567737" cy="5415147"/>
          </a:xfrm>
        </p:spPr>
        <p:txBody>
          <a:bodyPr/>
          <a:lstStyle/>
          <a:p>
            <a:pPr>
              <a:lnSpc>
                <a:spcPct val="80000"/>
              </a:lnSpc>
              <a:defRPr/>
            </a:pPr>
            <a:r>
              <a:rPr lang="en-GB" sz="2000" dirty="0" smtClean="0">
                <a:latin typeface="Arial" pitchFamily="34" charset="0"/>
                <a:cs typeface="Arial" pitchFamily="34" charset="0"/>
              </a:rPr>
              <a:t>6.2.8 </a:t>
            </a:r>
            <a:r>
              <a:rPr lang="en-GB" sz="2000" dirty="0">
                <a:latin typeface="Arial"/>
                <a:ea typeface="Times New Roman"/>
              </a:rPr>
              <a:t>CT aspects of Architecture Enhancements for Service Capability (CT3)</a:t>
            </a:r>
            <a:r>
              <a:rPr lang="en-GB" sz="2000" dirty="0" smtClean="0">
                <a:latin typeface="Arial" pitchFamily="34" charset="0"/>
                <a:cs typeface="Arial" pitchFamily="34" charset="0"/>
              </a:rPr>
              <a:t> [</a:t>
            </a:r>
            <a:r>
              <a:rPr lang="en-GB" sz="2000" dirty="0">
                <a:latin typeface="Arial"/>
                <a:ea typeface="Times New Roman"/>
              </a:rPr>
              <a:t>AESE-CT</a:t>
            </a:r>
            <a:r>
              <a:rPr lang="en-GB" sz="2000" dirty="0" smtClean="0">
                <a:latin typeface="Arial" pitchFamily="34" charset="0"/>
                <a:cs typeface="Arial" pitchFamily="34" charset="0"/>
              </a:rPr>
              <a:t>]</a:t>
            </a:r>
          </a:p>
          <a:p>
            <a:pPr>
              <a:lnSpc>
                <a:spcPct val="80000"/>
              </a:lnSpc>
              <a:defRPr/>
            </a:pPr>
            <a:endParaRPr lang="en-GB" sz="2000" dirty="0">
              <a:latin typeface="Arial" pitchFamily="34" charset="0"/>
              <a:cs typeface="Arial" pitchFamily="34" charset="0"/>
            </a:endParaRPr>
          </a:p>
          <a:p>
            <a:r>
              <a:rPr lang="en-GB" sz="2000" dirty="0"/>
              <a:t>The CT4 work for AESE-CT was finalized (no exception sheet) with the following CRs:</a:t>
            </a:r>
          </a:p>
          <a:p>
            <a:pPr lvl="1"/>
            <a:r>
              <a:rPr lang="en-GB" sz="1600" dirty="0"/>
              <a:t>Addition of Communication pattern parameters in TS 23.008;</a:t>
            </a:r>
          </a:p>
          <a:p>
            <a:pPr lvl="1"/>
            <a:r>
              <a:rPr lang="en-GB" sz="1600" dirty="0"/>
              <a:t>Addition of the configuration of Communication Pattern Sets and of its result in the S6t Configuration procedure, plus the definition of related AVPs; a validity time is introduced;</a:t>
            </a:r>
          </a:p>
          <a:p>
            <a:pPr lvl="1"/>
            <a:r>
              <a:rPr lang="en-GB" sz="1600" dirty="0"/>
              <a:t>Addition of the deletion and replacement of CP Pattern Sets and validity time over S6a/d.</a:t>
            </a:r>
          </a:p>
          <a:p>
            <a:pPr>
              <a:lnSpc>
                <a:spcPct val="80000"/>
              </a:lnSpc>
              <a:defRPr/>
            </a:pPr>
            <a:endParaRPr lang="en-GB" sz="2000" dirty="0" smtClean="0">
              <a:latin typeface="Arial" pitchFamily="34" charset="0"/>
              <a:cs typeface="Arial" pitchFamily="34" charset="0"/>
            </a:endParaRPr>
          </a:p>
          <a:p>
            <a:endParaRPr lang="en-GB" sz="2000" dirty="0" smtClean="0">
              <a:latin typeface="Arial" pitchFamily="34" charset="0"/>
              <a:cs typeface="Arial" pitchFamily="34" charset="0"/>
            </a:endParaRPr>
          </a:p>
          <a:p>
            <a:pPr marL="0" indent="0">
              <a:lnSpc>
                <a:spcPct val="80000"/>
              </a:lnSpc>
              <a:buNone/>
              <a:defRPr/>
            </a:pPr>
            <a:endParaRPr lang="en-GB" sz="2000" dirty="0" smtClean="0">
              <a:latin typeface="Arial" pitchFamily="34" charset="0"/>
              <a:cs typeface="Arial" pitchFamily="34" charset="0"/>
            </a:endParaRPr>
          </a:p>
          <a:p>
            <a:pPr lvl="1"/>
            <a:endParaRPr lang="en-GB" sz="2000" dirty="0">
              <a:latin typeface="Arial" pitchFamily="34" charset="0"/>
              <a:cs typeface="Arial" pitchFamily="34" charset="0"/>
            </a:endParaRPr>
          </a:p>
          <a:p>
            <a:pPr>
              <a:lnSpc>
                <a:spcPct val="80000"/>
              </a:lnSpc>
              <a:defRPr/>
            </a:pPr>
            <a:endParaRPr lang="en-GB" altLang="ko-KR" sz="2000" dirty="0" smtClean="0">
              <a:latin typeface="Arial" pitchFamily="34" charset="0"/>
              <a:ea typeface="굴림" pitchFamily="34" charset="-127"/>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val="261708656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401965" y="1214253"/>
            <a:ext cx="8567737" cy="5415147"/>
          </a:xfrm>
        </p:spPr>
        <p:txBody>
          <a:bodyPr/>
          <a:lstStyle/>
          <a:p>
            <a:pPr>
              <a:lnSpc>
                <a:spcPct val="80000"/>
              </a:lnSpc>
              <a:defRPr/>
            </a:pPr>
            <a:r>
              <a:rPr lang="en-GB" sz="2000" dirty="0" smtClean="0">
                <a:latin typeface="Arial" pitchFamily="34" charset="0"/>
                <a:cs typeface="Arial" pitchFamily="34" charset="0"/>
              </a:rPr>
              <a:t>6.2.9 </a:t>
            </a:r>
            <a:r>
              <a:rPr lang="en-GB" sz="2000" dirty="0"/>
              <a:t>Support of Emergency services over WLAN – phase 1 (CT1) </a:t>
            </a:r>
            <a:r>
              <a:rPr lang="en-GB" sz="2000" dirty="0" smtClean="0">
                <a:latin typeface="Arial" pitchFamily="34" charset="0"/>
                <a:cs typeface="Arial" pitchFamily="34" charset="0"/>
              </a:rPr>
              <a:t>[</a:t>
            </a:r>
            <a:r>
              <a:rPr lang="en-GB" sz="2000" dirty="0"/>
              <a:t>SEW1-CT</a:t>
            </a:r>
            <a:r>
              <a:rPr lang="en-GB" sz="2000" dirty="0" smtClean="0">
                <a:latin typeface="Arial" pitchFamily="34" charset="0"/>
                <a:cs typeface="Arial" pitchFamily="34" charset="0"/>
              </a:rPr>
              <a:t>]</a:t>
            </a:r>
          </a:p>
          <a:p>
            <a:r>
              <a:rPr lang="en-US" sz="2000" dirty="0">
                <a:latin typeface="Arial" pitchFamily="34" charset="0"/>
                <a:cs typeface="Arial" pitchFamily="34" charset="0"/>
              </a:rPr>
              <a:t>the FQDN to be used to select an </a:t>
            </a:r>
            <a:r>
              <a:rPr lang="en-US" sz="2000" dirty="0" err="1">
                <a:latin typeface="Arial" pitchFamily="34" charset="0"/>
                <a:cs typeface="Arial" pitchFamily="34" charset="0"/>
              </a:rPr>
              <a:t>ePDG</a:t>
            </a:r>
            <a:r>
              <a:rPr lang="en-US" sz="2000" dirty="0">
                <a:latin typeface="Arial" pitchFamily="34" charset="0"/>
                <a:cs typeface="Arial" pitchFamily="34" charset="0"/>
              </a:rPr>
              <a:t> for emergency bearer </a:t>
            </a:r>
            <a:r>
              <a:rPr lang="en-US" sz="2000" dirty="0" smtClean="0">
                <a:latin typeface="Arial" pitchFamily="34" charset="0"/>
                <a:cs typeface="Arial" pitchFamily="34" charset="0"/>
              </a:rPr>
              <a:t>services.</a:t>
            </a:r>
            <a:endParaRPr lang="en-GB" sz="2000" dirty="0">
              <a:latin typeface="Arial" pitchFamily="34" charset="0"/>
              <a:cs typeface="Arial" pitchFamily="34" charset="0"/>
            </a:endParaRPr>
          </a:p>
          <a:p>
            <a:r>
              <a:rPr lang="en-US" sz="2000" dirty="0">
                <a:latin typeface="Arial" pitchFamily="34" charset="0"/>
                <a:cs typeface="Arial" pitchFamily="34" charset="0"/>
              </a:rPr>
              <a:t>the </a:t>
            </a:r>
            <a:r>
              <a:rPr lang="en-US" sz="2000" dirty="0" err="1">
                <a:latin typeface="Arial" pitchFamily="34" charset="0"/>
                <a:cs typeface="Arial" pitchFamily="34" charset="0"/>
              </a:rPr>
              <a:t>SWm</a:t>
            </a:r>
            <a:r>
              <a:rPr lang="en-US" sz="2000" dirty="0">
                <a:latin typeface="Arial" pitchFamily="34" charset="0"/>
                <a:cs typeface="Arial" pitchFamily="34" charset="0"/>
              </a:rPr>
              <a:t> and S6b extensions to signal to the 3GPP AAA Server that a Diameter session is associated to a UE request for an emergency PDN connection, so as to allow the AAA Server to bypass some authorization checks and to avoid updating the HSS with the PGW identity, when the user establishes an emergency PDN </a:t>
            </a:r>
            <a:r>
              <a:rPr lang="en-US" sz="2000" dirty="0" smtClean="0">
                <a:latin typeface="Arial" pitchFamily="34" charset="0"/>
                <a:cs typeface="Arial" pitchFamily="34" charset="0"/>
              </a:rPr>
              <a:t>connection.</a:t>
            </a:r>
            <a:endParaRPr lang="en-GB" sz="2000" dirty="0">
              <a:latin typeface="Arial" pitchFamily="34" charset="0"/>
              <a:cs typeface="Arial" pitchFamily="34" charset="0"/>
            </a:endParaRPr>
          </a:p>
          <a:p>
            <a:r>
              <a:rPr lang="en-US" sz="2000" dirty="0">
                <a:latin typeface="Arial" pitchFamily="34" charset="0"/>
                <a:cs typeface="Arial" pitchFamily="34" charset="0"/>
              </a:rPr>
              <a:t>the </a:t>
            </a:r>
            <a:r>
              <a:rPr lang="en-US" sz="2000" dirty="0" err="1">
                <a:latin typeface="Arial" pitchFamily="34" charset="0"/>
                <a:cs typeface="Arial" pitchFamily="34" charset="0"/>
              </a:rPr>
              <a:t>SWa</a:t>
            </a:r>
            <a:r>
              <a:rPr lang="en-US" sz="2000" dirty="0">
                <a:latin typeface="Arial" pitchFamily="34" charset="0"/>
                <a:cs typeface="Arial" pitchFamily="34" charset="0"/>
              </a:rPr>
              <a:t> and </a:t>
            </a:r>
            <a:r>
              <a:rPr lang="en-US" sz="2000" dirty="0" err="1">
                <a:latin typeface="Arial" pitchFamily="34" charset="0"/>
                <a:cs typeface="Arial" pitchFamily="34" charset="0"/>
              </a:rPr>
              <a:t>SWm</a:t>
            </a:r>
            <a:r>
              <a:rPr lang="en-US" sz="2000" dirty="0">
                <a:latin typeface="Arial" pitchFamily="34" charset="0"/>
                <a:cs typeface="Arial" pitchFamily="34" charset="0"/>
              </a:rPr>
              <a:t> extensions to enable the transfer of WLAN Location Information and Timestamp from a WLAN access network to the </a:t>
            </a:r>
            <a:r>
              <a:rPr lang="en-US" sz="2000" dirty="0" err="1">
                <a:latin typeface="Arial" pitchFamily="34" charset="0"/>
                <a:cs typeface="Arial" pitchFamily="34" charset="0"/>
              </a:rPr>
              <a:t>ePDG</a:t>
            </a:r>
            <a:r>
              <a:rPr lang="en-US" sz="2000" dirty="0">
                <a:latin typeface="Arial" pitchFamily="34" charset="0"/>
                <a:cs typeface="Arial" pitchFamily="34" charset="0"/>
              </a:rPr>
              <a:t> via the 3GPP AAA </a:t>
            </a:r>
            <a:r>
              <a:rPr lang="en-US" sz="2000" dirty="0" smtClean="0">
                <a:latin typeface="Arial" pitchFamily="34" charset="0"/>
                <a:cs typeface="Arial" pitchFamily="34" charset="0"/>
              </a:rPr>
              <a:t>Server.</a:t>
            </a:r>
            <a:endParaRPr lang="en-GB" sz="2000" dirty="0">
              <a:latin typeface="Arial" pitchFamily="34" charset="0"/>
              <a:cs typeface="Arial" pitchFamily="34" charset="0"/>
            </a:endParaRPr>
          </a:p>
          <a:p>
            <a:r>
              <a:rPr lang="en-GB" sz="2000" dirty="0">
                <a:latin typeface="Arial" pitchFamily="34" charset="0"/>
                <a:cs typeface="Arial" pitchFamily="34" charset="0"/>
              </a:rPr>
              <a:t>the GTPv2 extensions to transfer the WLAN location information and timestamp over S2b (</a:t>
            </a:r>
            <a:r>
              <a:rPr lang="en-GB" sz="2000" dirty="0" smtClean="0">
                <a:latin typeface="Arial" pitchFamily="34" charset="0"/>
                <a:cs typeface="Arial" pitchFamily="34" charset="0"/>
              </a:rPr>
              <a:t>C4-151721);</a:t>
            </a:r>
            <a:endParaRPr lang="en-GB" sz="2000" dirty="0">
              <a:latin typeface="Arial" pitchFamily="34" charset="0"/>
              <a:cs typeface="Arial" pitchFamily="34" charset="0"/>
            </a:endParaRPr>
          </a:p>
          <a:p>
            <a:r>
              <a:rPr lang="en-US" sz="2000" dirty="0">
                <a:latin typeface="Arial" pitchFamily="34" charset="0"/>
                <a:cs typeface="Arial" pitchFamily="34" charset="0"/>
              </a:rPr>
              <a:t>new data storage requirements in TS </a:t>
            </a:r>
            <a:r>
              <a:rPr lang="en-US" sz="2000" dirty="0" smtClean="0">
                <a:latin typeface="Arial" pitchFamily="34" charset="0"/>
                <a:cs typeface="Arial" pitchFamily="34" charset="0"/>
              </a:rPr>
              <a:t>23.008.</a:t>
            </a:r>
            <a:endParaRPr lang="en-GB" sz="2000" dirty="0">
              <a:latin typeface="Arial" pitchFamily="34" charset="0"/>
              <a:cs typeface="Arial" pitchFamily="34" charset="0"/>
            </a:endParaRPr>
          </a:p>
          <a:p>
            <a:pPr>
              <a:lnSpc>
                <a:spcPct val="80000"/>
              </a:lnSpc>
              <a:defRPr/>
            </a:pPr>
            <a:endParaRPr lang="en-GB" sz="2000" dirty="0">
              <a:latin typeface="Arial" pitchFamily="34" charset="0"/>
              <a:cs typeface="Arial" pitchFamily="34" charset="0"/>
            </a:endParaRPr>
          </a:p>
          <a:p>
            <a:pPr>
              <a:lnSpc>
                <a:spcPct val="80000"/>
              </a:lnSpc>
              <a:defRPr/>
            </a:pPr>
            <a:endParaRPr lang="en-GB" sz="2000" dirty="0" smtClean="0">
              <a:latin typeface="Arial" pitchFamily="34" charset="0"/>
              <a:cs typeface="Arial" pitchFamily="34" charset="0"/>
            </a:endParaRPr>
          </a:p>
          <a:p>
            <a:endParaRPr lang="en-GB" sz="2000" dirty="0" smtClean="0">
              <a:latin typeface="Arial" pitchFamily="34" charset="0"/>
              <a:cs typeface="Arial" pitchFamily="34" charset="0"/>
            </a:endParaRPr>
          </a:p>
          <a:p>
            <a:pPr marL="0" indent="0">
              <a:lnSpc>
                <a:spcPct val="80000"/>
              </a:lnSpc>
              <a:buNone/>
              <a:defRPr/>
            </a:pPr>
            <a:endParaRPr lang="en-GB" sz="2000" dirty="0" smtClean="0">
              <a:latin typeface="Arial" pitchFamily="34" charset="0"/>
              <a:cs typeface="Arial" pitchFamily="34" charset="0"/>
            </a:endParaRPr>
          </a:p>
          <a:p>
            <a:pPr lvl="1"/>
            <a:endParaRPr lang="en-GB" sz="2000" dirty="0">
              <a:latin typeface="Arial" pitchFamily="34" charset="0"/>
              <a:cs typeface="Arial" pitchFamily="34" charset="0"/>
            </a:endParaRPr>
          </a:p>
          <a:p>
            <a:pPr>
              <a:lnSpc>
                <a:spcPct val="80000"/>
              </a:lnSpc>
              <a:defRPr/>
            </a:pPr>
            <a:endParaRPr lang="en-GB" altLang="ko-KR" sz="2000" dirty="0" smtClean="0">
              <a:latin typeface="Arial" pitchFamily="34" charset="0"/>
              <a:ea typeface="굴림" pitchFamily="34" charset="-127"/>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val="19841617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419549" y="976861"/>
            <a:ext cx="8567737" cy="5415147"/>
          </a:xfrm>
        </p:spPr>
        <p:txBody>
          <a:bodyPr/>
          <a:lstStyle/>
          <a:p>
            <a:pPr>
              <a:lnSpc>
                <a:spcPct val="80000"/>
              </a:lnSpc>
              <a:defRPr/>
            </a:pPr>
            <a:r>
              <a:rPr lang="en-GB" sz="2000" dirty="0" smtClean="0">
                <a:latin typeface="Arial" pitchFamily="34" charset="0"/>
                <a:cs typeface="Arial" pitchFamily="34" charset="0"/>
              </a:rPr>
              <a:t>6.2.10 </a:t>
            </a:r>
            <a:r>
              <a:rPr lang="en-GB" sz="2000" dirty="0" err="1">
                <a:latin typeface="Arial"/>
                <a:ea typeface="Times New Roman"/>
              </a:rPr>
              <a:t>eDRX</a:t>
            </a:r>
            <a:r>
              <a:rPr lang="en-GB" sz="2000" dirty="0" smtClean="0">
                <a:latin typeface="Arial"/>
                <a:ea typeface="Times New Roman"/>
              </a:rPr>
              <a:t> </a:t>
            </a:r>
            <a:r>
              <a:rPr lang="en-GB" sz="2000" dirty="0" smtClean="0">
                <a:latin typeface="Arial" pitchFamily="34" charset="0"/>
                <a:cs typeface="Arial" pitchFamily="34" charset="0"/>
              </a:rPr>
              <a:t> [</a:t>
            </a:r>
            <a:r>
              <a:rPr lang="en-GB" sz="2000" dirty="0" err="1">
                <a:latin typeface="Arial"/>
                <a:ea typeface="Times New Roman"/>
              </a:rPr>
              <a:t>eDRX</a:t>
            </a:r>
            <a:r>
              <a:rPr lang="en-GB" sz="2000" dirty="0" smtClean="0">
                <a:latin typeface="Arial" pitchFamily="34" charset="0"/>
                <a:cs typeface="Arial" pitchFamily="34" charset="0"/>
              </a:rPr>
              <a:t>]</a:t>
            </a:r>
          </a:p>
          <a:p>
            <a:r>
              <a:rPr lang="en-US" sz="2000" dirty="0">
                <a:latin typeface="Arial" pitchFamily="34" charset="0"/>
                <a:cs typeface="Arial" pitchFamily="34" charset="0"/>
              </a:rPr>
              <a:t>Restoration procedures were amended to support the option to restore services of UEs using extended idle mode DRX (</a:t>
            </a:r>
            <a:r>
              <a:rPr lang="en-US" sz="2000" dirty="0" smtClean="0">
                <a:latin typeface="Arial" pitchFamily="34" charset="0"/>
                <a:cs typeface="Arial" pitchFamily="34" charset="0"/>
              </a:rPr>
              <a:t>C4-151725).</a:t>
            </a:r>
            <a:endParaRPr lang="en-GB" sz="2000" dirty="0">
              <a:latin typeface="Arial" pitchFamily="34" charset="0"/>
              <a:cs typeface="Arial" pitchFamily="34" charset="0"/>
            </a:endParaRPr>
          </a:p>
          <a:p>
            <a:r>
              <a:rPr lang="en-US" sz="2000" dirty="0">
                <a:latin typeface="Arial" pitchFamily="34" charset="0"/>
                <a:cs typeface="Arial" pitchFamily="34" charset="0"/>
              </a:rPr>
              <a:t>TS 29.172 was modified to introduce support of Delayed Location Reporting for UEs using extended idle mode </a:t>
            </a:r>
            <a:r>
              <a:rPr lang="en-US" sz="2000" dirty="0" smtClean="0">
                <a:latin typeface="Arial" pitchFamily="34" charset="0"/>
                <a:cs typeface="Arial" pitchFamily="34" charset="0"/>
              </a:rPr>
              <a:t>DRX.</a:t>
            </a:r>
            <a:endParaRPr lang="en-GB" sz="2000" dirty="0">
              <a:latin typeface="Arial" pitchFamily="34" charset="0"/>
              <a:cs typeface="Arial" pitchFamily="34" charset="0"/>
            </a:endParaRPr>
          </a:p>
          <a:p>
            <a:r>
              <a:rPr lang="en-US" sz="2000" dirty="0">
                <a:latin typeface="Arial" pitchFamily="34" charset="0"/>
                <a:cs typeface="Arial" pitchFamily="34" charset="0"/>
              </a:rPr>
              <a:t>GTP CRs define extensions to transfer to the target MME/SGSN the indications on whether a PDN connection is Delay Tolerant and whether it has pending PGW initiated </a:t>
            </a:r>
            <a:r>
              <a:rPr lang="en-US" sz="2000" dirty="0" err="1">
                <a:latin typeface="Arial" pitchFamily="34" charset="0"/>
                <a:cs typeface="Arial" pitchFamily="34" charset="0"/>
              </a:rPr>
              <a:t>signalling</a:t>
            </a:r>
            <a:r>
              <a:rPr lang="en-US" sz="2000" dirty="0">
                <a:latin typeface="Arial" pitchFamily="34" charset="0"/>
                <a:cs typeface="Arial" pitchFamily="34" charset="0"/>
              </a:rPr>
              <a:t>, during an inter-MME/SGSN </a:t>
            </a:r>
            <a:r>
              <a:rPr lang="en-US" sz="2000" dirty="0" smtClean="0">
                <a:latin typeface="Arial" pitchFamily="34" charset="0"/>
                <a:cs typeface="Arial" pitchFamily="34" charset="0"/>
              </a:rPr>
              <a:t>mobility.</a:t>
            </a:r>
            <a:endParaRPr lang="en-GB" sz="2000" dirty="0">
              <a:latin typeface="Arial" pitchFamily="34" charset="0"/>
              <a:cs typeface="Arial" pitchFamily="34" charset="0"/>
            </a:endParaRPr>
          </a:p>
          <a:p>
            <a:r>
              <a:rPr lang="en-US" sz="2000" dirty="0">
                <a:latin typeface="Arial" pitchFamily="34" charset="0"/>
                <a:cs typeface="Arial" pitchFamily="34" charset="0"/>
              </a:rPr>
              <a:t>It was agreed that the PGW would decide whether a PDN connection is Delay Tolerant or not based on local policy (e.g. per APN), i.e. w/o additional information from the </a:t>
            </a:r>
            <a:r>
              <a:rPr lang="en-US" sz="2000" dirty="0" smtClean="0">
                <a:latin typeface="Arial" pitchFamily="34" charset="0"/>
                <a:cs typeface="Arial" pitchFamily="34" charset="0"/>
              </a:rPr>
              <a:t>PCRF.</a:t>
            </a:r>
            <a:endParaRPr lang="en-GB" sz="2000" dirty="0">
              <a:latin typeface="Arial" pitchFamily="34" charset="0"/>
              <a:cs typeface="Arial" pitchFamily="34" charset="0"/>
            </a:endParaRPr>
          </a:p>
          <a:p>
            <a:r>
              <a:rPr lang="en-US" sz="2000" dirty="0">
                <a:latin typeface="Arial" pitchFamily="34" charset="0"/>
                <a:cs typeface="Arial" pitchFamily="34" charset="0"/>
              </a:rPr>
              <a:t>CRs were agreed to support efficient delivery of MT Short Messages via the PS domain to UEs using extended idle mode </a:t>
            </a:r>
            <a:r>
              <a:rPr lang="en-US" sz="2000" dirty="0" smtClean="0">
                <a:latin typeface="Arial" pitchFamily="34" charset="0"/>
                <a:cs typeface="Arial" pitchFamily="34" charset="0"/>
              </a:rPr>
              <a:t>DRX.</a:t>
            </a:r>
            <a:endParaRPr lang="en-GB" sz="2000" dirty="0">
              <a:latin typeface="Arial" pitchFamily="34" charset="0"/>
              <a:cs typeface="Arial" pitchFamily="34" charset="0"/>
            </a:endParaRPr>
          </a:p>
          <a:p>
            <a:pPr>
              <a:lnSpc>
                <a:spcPct val="80000"/>
              </a:lnSpc>
              <a:defRPr/>
            </a:pPr>
            <a:endParaRPr lang="en-GB" sz="2000" dirty="0" smtClean="0">
              <a:latin typeface="Arial" pitchFamily="34" charset="0"/>
              <a:cs typeface="Arial" pitchFamily="34" charset="0"/>
            </a:endParaRPr>
          </a:p>
          <a:p>
            <a:endParaRPr lang="en-GB" sz="2000" dirty="0"/>
          </a:p>
          <a:p>
            <a:pPr marL="0" indent="0">
              <a:buNone/>
            </a:pPr>
            <a:r>
              <a:rPr lang="en-GB" sz="2000" dirty="0"/>
              <a:t> </a:t>
            </a:r>
          </a:p>
          <a:p>
            <a:pPr>
              <a:lnSpc>
                <a:spcPct val="80000"/>
              </a:lnSpc>
              <a:defRPr/>
            </a:pPr>
            <a:endParaRPr lang="en-GB" sz="2000" dirty="0" smtClean="0">
              <a:latin typeface="Arial" pitchFamily="34" charset="0"/>
              <a:cs typeface="Arial" pitchFamily="34" charset="0"/>
            </a:endParaRPr>
          </a:p>
          <a:p>
            <a:pPr>
              <a:lnSpc>
                <a:spcPct val="80000"/>
              </a:lnSpc>
              <a:defRPr/>
            </a:pPr>
            <a:endParaRPr lang="en-GB" sz="2000" dirty="0" smtClean="0">
              <a:latin typeface="Arial" pitchFamily="34" charset="0"/>
              <a:cs typeface="Arial" pitchFamily="34" charset="0"/>
            </a:endParaRPr>
          </a:p>
          <a:p>
            <a:pPr lvl="1"/>
            <a:endParaRPr lang="en-GB" sz="2000" dirty="0">
              <a:latin typeface="Arial" pitchFamily="34" charset="0"/>
              <a:cs typeface="Arial" pitchFamily="34" charset="0"/>
            </a:endParaRPr>
          </a:p>
          <a:p>
            <a:pPr>
              <a:lnSpc>
                <a:spcPct val="80000"/>
              </a:lnSpc>
              <a:defRPr/>
            </a:pPr>
            <a:endParaRPr lang="en-GB" altLang="ko-KR" sz="2000" dirty="0" smtClean="0">
              <a:latin typeface="Arial" pitchFamily="34" charset="0"/>
              <a:ea typeface="굴림" pitchFamily="34" charset="-127"/>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val="117090831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ChangeArrowheads="1"/>
          </p:cNvSpPr>
          <p:nvPr/>
        </p:nvSpPr>
        <p:spPr bwMode="auto">
          <a:xfrm>
            <a:off x="457200" y="274638"/>
            <a:ext cx="6834188" cy="87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r>
              <a:rPr lang="en-US" altLang="de-DE" sz="3200" dirty="0" smtClean="0">
                <a:solidFill>
                  <a:srgbClr val="FF0000"/>
                </a:solidFill>
                <a:latin typeface="+mj-lt"/>
                <a:cs typeface="Arial" charset="0"/>
              </a:rPr>
              <a:t>Rel-13 WIs </a:t>
            </a:r>
            <a:r>
              <a:rPr lang="en-US" altLang="de-DE" sz="3200" dirty="0">
                <a:solidFill>
                  <a:srgbClr val="FF0000"/>
                </a:solidFill>
                <a:latin typeface="+mj-lt"/>
                <a:cs typeface="Arial" charset="0"/>
              </a:rPr>
              <a:t>Status – CT</a:t>
            </a:r>
            <a:r>
              <a:rPr lang="de-DE" altLang="de-DE" sz="3200" dirty="0">
                <a:solidFill>
                  <a:srgbClr val="FF0000"/>
                </a:solidFill>
                <a:latin typeface="+mj-lt"/>
                <a:cs typeface="Arial" charset="0"/>
              </a:rPr>
              <a:t>4</a:t>
            </a:r>
            <a:r>
              <a:rPr lang="en-US" altLang="de-DE" sz="3200" dirty="0">
                <a:solidFill>
                  <a:srgbClr val="FF0000"/>
                </a:solidFill>
                <a:latin typeface="+mj-lt"/>
                <a:cs typeface="Arial" charset="0"/>
              </a:rPr>
              <a:t> Led</a:t>
            </a:r>
          </a:p>
        </p:txBody>
      </p:sp>
      <p:sp>
        <p:nvSpPr>
          <p:cNvPr id="18435" name="Inhaltsplatzhalter 1"/>
          <p:cNvSpPr>
            <a:spLocks noGrp="1"/>
          </p:cNvSpPr>
          <p:nvPr>
            <p:ph sz="half" idx="1"/>
          </p:nvPr>
        </p:nvSpPr>
        <p:spPr>
          <a:xfrm>
            <a:off x="371476" y="1035050"/>
            <a:ext cx="4171950" cy="5280025"/>
          </a:xfrm>
        </p:spPr>
        <p:txBody>
          <a:bodyPr/>
          <a:lstStyle/>
          <a:p>
            <a:pPr marL="533400" indent="-533400">
              <a:lnSpc>
                <a:spcPct val="140000"/>
              </a:lnSpc>
            </a:pPr>
            <a:r>
              <a:rPr lang="de-DE" sz="1800" dirty="0" smtClean="0"/>
              <a:t>voE_UTRAN_PPD-CT4</a:t>
            </a:r>
            <a:r>
              <a:rPr lang="de-DE" sz="1800" dirty="0"/>
              <a:t>	</a:t>
            </a:r>
            <a:r>
              <a:rPr lang="de-DE" sz="1800" dirty="0" smtClean="0"/>
              <a:t>100%</a:t>
            </a:r>
          </a:p>
          <a:p>
            <a:pPr marL="533400" indent="-533400">
              <a:lnSpc>
                <a:spcPct val="140000"/>
              </a:lnSpc>
            </a:pPr>
            <a:r>
              <a:rPr lang="de-DE" sz="1800" dirty="0" smtClean="0"/>
              <a:t>RTCP_MUX-C4</a:t>
            </a:r>
            <a:r>
              <a:rPr lang="de-DE" sz="1800" dirty="0"/>
              <a:t>	100</a:t>
            </a:r>
            <a:r>
              <a:rPr lang="de-DE" sz="1800" dirty="0" smtClean="0"/>
              <a:t>%</a:t>
            </a:r>
          </a:p>
          <a:p>
            <a:pPr marL="533400" indent="-533400">
              <a:lnSpc>
                <a:spcPct val="140000"/>
              </a:lnSpc>
            </a:pPr>
            <a:r>
              <a:rPr lang="en-US" sz="1800" dirty="0" err="1"/>
              <a:t>EVSoCS</a:t>
            </a:r>
            <a:r>
              <a:rPr lang="en-US" sz="1800" dirty="0"/>
              <a:t>-CT		95</a:t>
            </a:r>
            <a:r>
              <a:rPr lang="en-US" sz="1800" dirty="0" smtClean="0"/>
              <a:t>%</a:t>
            </a:r>
            <a:endParaRPr lang="de-DE" sz="1800" dirty="0" smtClean="0"/>
          </a:p>
          <a:p>
            <a:pPr marL="533400" indent="-533400">
              <a:lnSpc>
                <a:spcPct val="140000"/>
              </a:lnSpc>
            </a:pPr>
            <a:r>
              <a:rPr lang="de-DE" sz="1800" dirty="0"/>
              <a:t>SHARED_SubData_UPD	</a:t>
            </a:r>
            <a:r>
              <a:rPr lang="de-DE" sz="1800" dirty="0" smtClean="0"/>
              <a:t>100%</a:t>
            </a:r>
          </a:p>
          <a:p>
            <a:pPr marL="533400" indent="-533400">
              <a:lnSpc>
                <a:spcPct val="140000"/>
              </a:lnSpc>
            </a:pPr>
            <a:r>
              <a:rPr lang="de-DE" sz="1800" dirty="0" smtClean="0">
                <a:solidFill>
                  <a:srgbClr val="00B050"/>
                </a:solidFill>
              </a:rPr>
              <a:t>PCSCF_RES_WLAN-CT4</a:t>
            </a:r>
            <a:r>
              <a:rPr lang="de-DE" sz="1800" dirty="0">
                <a:solidFill>
                  <a:srgbClr val="00B050"/>
                </a:solidFill>
              </a:rPr>
              <a:t>	</a:t>
            </a:r>
            <a:r>
              <a:rPr lang="de-DE" sz="1800" dirty="0">
                <a:solidFill>
                  <a:srgbClr val="00B050"/>
                </a:solidFill>
              </a:rPr>
              <a:t>8</a:t>
            </a:r>
            <a:r>
              <a:rPr lang="de-DE" sz="1800" dirty="0" smtClean="0">
                <a:solidFill>
                  <a:srgbClr val="00B050"/>
                </a:solidFill>
              </a:rPr>
              <a:t>5</a:t>
            </a:r>
            <a:r>
              <a:rPr lang="de-DE" sz="1800" dirty="0" smtClean="0">
                <a:solidFill>
                  <a:srgbClr val="00B050"/>
                </a:solidFill>
              </a:rPr>
              <a:t>% =&gt; </a:t>
            </a:r>
            <a:r>
              <a:rPr lang="de-DE" sz="1800" dirty="0" smtClean="0">
                <a:solidFill>
                  <a:srgbClr val="00B050"/>
                </a:solidFill>
              </a:rPr>
              <a:t>100</a:t>
            </a:r>
            <a:r>
              <a:rPr lang="de-DE" sz="1800" dirty="0" smtClean="0">
                <a:solidFill>
                  <a:srgbClr val="00B050"/>
                </a:solidFill>
              </a:rPr>
              <a:t>%</a:t>
            </a:r>
            <a:endParaRPr lang="de-DE" sz="1800" dirty="0" smtClean="0">
              <a:solidFill>
                <a:srgbClr val="00B050"/>
              </a:solidFill>
            </a:endParaRPr>
          </a:p>
          <a:p>
            <a:pPr marL="533400" indent="-533400">
              <a:lnSpc>
                <a:spcPct val="140000"/>
              </a:lnSpc>
            </a:pPr>
            <a:r>
              <a:rPr lang="de-DE" sz="1800" dirty="0" smtClean="0">
                <a:solidFill>
                  <a:srgbClr val="00B050"/>
                </a:solidFill>
              </a:rPr>
              <a:t>FS_DLoCME</a:t>
            </a:r>
            <a:r>
              <a:rPr lang="de-DE" sz="1800" dirty="0">
                <a:solidFill>
                  <a:srgbClr val="00B050"/>
                </a:solidFill>
              </a:rPr>
              <a:t>		</a:t>
            </a:r>
            <a:r>
              <a:rPr lang="de-DE" sz="1800" dirty="0" smtClean="0">
                <a:solidFill>
                  <a:srgbClr val="00B050"/>
                </a:solidFill>
              </a:rPr>
              <a:t>10% =&gt; 40%</a:t>
            </a:r>
          </a:p>
          <a:p>
            <a:pPr marL="533400" indent="-533400">
              <a:lnSpc>
                <a:spcPct val="140000"/>
              </a:lnSpc>
            </a:pPr>
            <a:r>
              <a:rPr lang="de-DE" sz="1800" dirty="0" smtClean="0">
                <a:solidFill>
                  <a:srgbClr val="00B050"/>
                </a:solidFill>
              </a:rPr>
              <a:t>WebRTCH248DC	20% =&gt; 90%</a:t>
            </a:r>
          </a:p>
          <a:p>
            <a:pPr marL="533400" indent="-533400">
              <a:lnSpc>
                <a:spcPct val="140000"/>
              </a:lnSpc>
            </a:pPr>
            <a:r>
              <a:rPr lang="de-DE" sz="1800" dirty="0">
                <a:solidFill>
                  <a:srgbClr val="00B050"/>
                </a:solidFill>
              </a:rPr>
              <a:t>FS_EPC_SIG_RACE	</a:t>
            </a:r>
            <a:r>
              <a:rPr lang="de-DE" sz="1800" dirty="0" smtClean="0">
                <a:solidFill>
                  <a:srgbClr val="00B050"/>
                </a:solidFill>
              </a:rPr>
              <a:t>95% </a:t>
            </a:r>
            <a:r>
              <a:rPr lang="de-DE" sz="1800" dirty="0">
                <a:solidFill>
                  <a:srgbClr val="00B050"/>
                </a:solidFill>
              </a:rPr>
              <a:t>=&gt; </a:t>
            </a:r>
            <a:r>
              <a:rPr lang="de-DE" sz="1800" dirty="0" smtClean="0">
                <a:solidFill>
                  <a:srgbClr val="00B050"/>
                </a:solidFill>
              </a:rPr>
              <a:t>100%</a:t>
            </a:r>
          </a:p>
          <a:p>
            <a:pPr marL="533400" indent="-533400">
              <a:lnSpc>
                <a:spcPct val="140000"/>
              </a:lnSpc>
            </a:pPr>
            <a:r>
              <a:rPr lang="de-DE" sz="1800" dirty="0" smtClean="0">
                <a:solidFill>
                  <a:srgbClr val="00B050"/>
                </a:solidFill>
              </a:rPr>
              <a:t>MONTE-CT		50% =&gt; 85%</a:t>
            </a:r>
          </a:p>
          <a:p>
            <a:pPr marL="533400" indent="-533400">
              <a:lnSpc>
                <a:spcPct val="140000"/>
              </a:lnSpc>
            </a:pPr>
            <a:r>
              <a:rPr lang="de-DE" sz="1800" dirty="0" smtClean="0">
                <a:solidFill>
                  <a:srgbClr val="00B050"/>
                </a:solidFill>
              </a:rPr>
              <a:t>MEI_WLAN		90% =&gt; 100%</a:t>
            </a:r>
          </a:p>
          <a:p>
            <a:pPr marL="533400" indent="-533400">
              <a:lnSpc>
                <a:spcPct val="140000"/>
              </a:lnSpc>
            </a:pPr>
            <a:r>
              <a:rPr lang="de-DE" sz="1800" dirty="0" smtClean="0">
                <a:solidFill>
                  <a:srgbClr val="00B050"/>
                </a:solidFill>
              </a:rPr>
              <a:t>FS_SCCAS_RES	20% =&gt; 100%</a:t>
            </a:r>
          </a:p>
          <a:p>
            <a:pPr marL="533400" indent="-533400">
              <a:lnSpc>
                <a:spcPct val="140000"/>
              </a:lnSpc>
            </a:pPr>
            <a:r>
              <a:rPr lang="de-DE" sz="1800" dirty="0" smtClean="0">
                <a:solidFill>
                  <a:srgbClr val="00B050"/>
                </a:solidFill>
              </a:rPr>
              <a:t>SDPCN_IMS		5% =&gt; 70%</a:t>
            </a:r>
          </a:p>
        </p:txBody>
      </p:sp>
      <p:sp>
        <p:nvSpPr>
          <p:cNvPr id="10" name="Inhaltsplatzhalter 2"/>
          <p:cNvSpPr txBox="1">
            <a:spLocks/>
          </p:cNvSpPr>
          <p:nvPr/>
        </p:nvSpPr>
        <p:spPr>
          <a:xfrm>
            <a:off x="4227513" y="1150938"/>
            <a:ext cx="4838700" cy="4629150"/>
          </a:xfrm>
          <a:prstGeom prst="rect">
            <a:avLst/>
          </a:prstGeom>
        </p:spPr>
        <p:txBody>
          <a:bodyPr/>
          <a:lstStyle>
            <a:lvl1pPr marL="533400" indent="-533400">
              <a:defRPr sz="2800">
                <a:solidFill>
                  <a:schemeClr val="tx1"/>
                </a:solidFill>
                <a:latin typeface="Calibri" pitchFamily="34" charset="0"/>
              </a:defRPr>
            </a:lvl1pPr>
            <a:lvl2pPr>
              <a:defRPr sz="2400">
                <a:solidFill>
                  <a:schemeClr val="tx1"/>
                </a:solidFill>
                <a:latin typeface="Calibri" pitchFamily="34" charset="0"/>
              </a:defRPr>
            </a:lvl2pPr>
            <a:lvl3pPr>
              <a:defRPr sz="2000">
                <a:solidFill>
                  <a:schemeClr val="tx1"/>
                </a:solidFill>
                <a:latin typeface="Calibri" pitchFamily="34" charset="0"/>
              </a:defRPr>
            </a:lvl3pPr>
            <a:lvl4pPr>
              <a:defRPr>
                <a:solidFill>
                  <a:schemeClr val="tx1"/>
                </a:solidFill>
                <a:latin typeface="Calibri" pitchFamily="34" charset="0"/>
              </a:defRPr>
            </a:lvl4pPr>
            <a:lvl5pPr>
              <a:defRPr sz="1600">
                <a:solidFill>
                  <a:schemeClr val="tx1"/>
                </a:solidFill>
                <a:latin typeface="Calibri" pitchFamily="34" charset="0"/>
              </a:defRPr>
            </a:lvl5pPr>
            <a:lvl6pPr>
              <a:defRPr sz="1600">
                <a:solidFill>
                  <a:schemeClr val="tx1"/>
                </a:solidFill>
                <a:latin typeface="Calibri" pitchFamily="34" charset="0"/>
              </a:defRPr>
            </a:lvl6pPr>
            <a:lvl7pPr>
              <a:defRPr sz="1600">
                <a:solidFill>
                  <a:schemeClr val="tx1"/>
                </a:solidFill>
                <a:latin typeface="Calibri" pitchFamily="34" charset="0"/>
              </a:defRPr>
            </a:lvl7pPr>
            <a:lvl8pPr>
              <a:defRPr sz="1600">
                <a:solidFill>
                  <a:schemeClr val="tx1"/>
                </a:solidFill>
                <a:latin typeface="Calibri" pitchFamily="34" charset="0"/>
              </a:defRPr>
            </a:lvl8pPr>
            <a:lvl9pPr>
              <a:defRPr sz="1600">
                <a:solidFill>
                  <a:schemeClr val="tx1"/>
                </a:solidFill>
                <a:latin typeface="Calibri" pitchFamily="34" charset="0"/>
              </a:defRPr>
            </a:lvl9pPr>
          </a:lstStyle>
          <a:p>
            <a:pPr marL="0" indent="0">
              <a:lnSpc>
                <a:spcPct val="140000"/>
              </a:lnSpc>
              <a:spcBef>
                <a:spcPct val="20000"/>
              </a:spcBef>
              <a:defRPr/>
            </a:pPr>
            <a:endParaRPr lang="en-US" altLang="zh-CN" sz="1800" dirty="0" smtClean="0">
              <a:latin typeface="+mn-lt"/>
              <a:ea typeface="宋体" pitchFamily="2" charset="-122"/>
            </a:endParaRPr>
          </a:p>
          <a:p>
            <a:pPr marL="0" indent="0">
              <a:lnSpc>
                <a:spcPct val="140000"/>
              </a:lnSpc>
              <a:spcBef>
                <a:spcPct val="20000"/>
              </a:spcBef>
              <a:defRPr/>
            </a:pPr>
            <a:endParaRPr lang="en-US" altLang="zh-CN" sz="1800" dirty="0" smtClean="0">
              <a:latin typeface="+mn-lt"/>
              <a:ea typeface="宋体" pitchFamily="2" charset="-122"/>
            </a:endParaRPr>
          </a:p>
        </p:txBody>
      </p:sp>
      <p:sp>
        <p:nvSpPr>
          <p:cNvPr id="18437" name="Content Placeholder 2"/>
          <p:cNvSpPr txBox="1">
            <a:spLocks/>
          </p:cNvSpPr>
          <p:nvPr/>
        </p:nvSpPr>
        <p:spPr bwMode="auto">
          <a:xfrm>
            <a:off x="5157458" y="6019801"/>
            <a:ext cx="3295650" cy="5907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nSpc>
                <a:spcPct val="90000"/>
              </a:lnSpc>
            </a:pPr>
            <a:r>
              <a:rPr lang="fi-FI" altLang="de-DE" dirty="0">
                <a:cs typeface="Arial" charset="0"/>
              </a:rPr>
              <a:t>Legend</a:t>
            </a:r>
            <a:br>
              <a:rPr lang="fi-FI" altLang="de-DE" dirty="0">
                <a:cs typeface="Arial" charset="0"/>
              </a:rPr>
            </a:br>
            <a:r>
              <a:rPr lang="fi-FI" altLang="de-DE" dirty="0">
                <a:solidFill>
                  <a:srgbClr val="0000FF"/>
                </a:solidFill>
                <a:cs typeface="Arial" charset="0"/>
              </a:rPr>
              <a:t>Blue</a:t>
            </a:r>
            <a:r>
              <a:rPr lang="fi-FI" altLang="de-DE" dirty="0">
                <a:cs typeface="Arial" charset="0"/>
              </a:rPr>
              <a:t> –  new since previous plenary</a:t>
            </a:r>
          </a:p>
          <a:p>
            <a:pPr marL="533400" indent="-533400">
              <a:lnSpc>
                <a:spcPct val="140000"/>
              </a:lnSpc>
            </a:pPr>
            <a:r>
              <a:rPr lang="fi-FI" altLang="de-DE" dirty="0">
                <a:cs typeface="Arial" charset="0"/>
              </a:rPr>
              <a:t>	</a:t>
            </a:r>
            <a:r>
              <a:rPr lang="fi-FI" altLang="de-DE" dirty="0">
                <a:solidFill>
                  <a:srgbClr val="00B050"/>
                </a:solidFill>
                <a:cs typeface="Arial" charset="0"/>
              </a:rPr>
              <a:t>Green</a:t>
            </a:r>
            <a:r>
              <a:rPr lang="fi-FI" altLang="de-DE" dirty="0">
                <a:cs typeface="Arial" charset="0"/>
              </a:rPr>
              <a:t> –  progressed since previous </a:t>
            </a:r>
            <a:r>
              <a:rPr lang="fi-FI" altLang="de-DE" dirty="0" smtClean="0">
                <a:cs typeface="Arial" charset="0"/>
              </a:rPr>
              <a:t>plenary</a:t>
            </a:r>
            <a:r>
              <a:rPr lang="de-DE" dirty="0">
                <a:solidFill>
                  <a:srgbClr val="00B050"/>
                </a:solidFill>
              </a:rPr>
              <a:t>		</a:t>
            </a:r>
            <a:endParaRPr lang="da-DK" altLang="de-DE" dirty="0">
              <a:cs typeface="Arial" charset="0"/>
            </a:endParaRPr>
          </a:p>
        </p:txBody>
      </p:sp>
      <p:sp>
        <p:nvSpPr>
          <p:cNvPr id="7" name="Inhaltsplatzhalter 1"/>
          <p:cNvSpPr txBox="1">
            <a:spLocks/>
          </p:cNvSpPr>
          <p:nvPr/>
        </p:nvSpPr>
        <p:spPr bwMode="auto">
          <a:xfrm>
            <a:off x="4719308" y="1150939"/>
            <a:ext cx="4171950" cy="439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a:lstStyle>
          <a:p>
            <a:pPr marL="533400" indent="-533400">
              <a:lnSpc>
                <a:spcPct val="140000"/>
              </a:lnSpc>
            </a:pPr>
            <a:r>
              <a:rPr lang="de-DE" sz="1800" dirty="0">
                <a:solidFill>
                  <a:srgbClr val="00B050"/>
                </a:solidFill>
              </a:rPr>
              <a:t>HLcom-CT		</a:t>
            </a:r>
            <a:r>
              <a:rPr lang="de-DE" sz="1800" dirty="0" smtClean="0">
                <a:solidFill>
                  <a:srgbClr val="00B050"/>
                </a:solidFill>
              </a:rPr>
              <a:t>80</a:t>
            </a:r>
            <a:r>
              <a:rPr lang="de-DE" sz="1800" dirty="0">
                <a:solidFill>
                  <a:srgbClr val="00B050"/>
                </a:solidFill>
              </a:rPr>
              <a:t>% =&gt; </a:t>
            </a:r>
            <a:r>
              <a:rPr lang="de-DE" sz="1800" dirty="0" smtClean="0">
                <a:solidFill>
                  <a:srgbClr val="00B050"/>
                </a:solidFill>
              </a:rPr>
              <a:t>100%</a:t>
            </a:r>
          </a:p>
          <a:p>
            <a:pPr marL="533400" indent="-533400">
              <a:lnSpc>
                <a:spcPct val="140000"/>
              </a:lnSpc>
            </a:pPr>
            <a:r>
              <a:rPr lang="de-DE" sz="1800" dirty="0" smtClean="0">
                <a:solidFill>
                  <a:srgbClr val="00B050"/>
                </a:solidFill>
              </a:rPr>
              <a:t>GROUPE-CT		80% =&gt; 100%</a:t>
            </a:r>
          </a:p>
          <a:p>
            <a:pPr marL="533400" indent="-533400">
              <a:lnSpc>
                <a:spcPct val="140000"/>
              </a:lnSpc>
            </a:pPr>
            <a:r>
              <a:rPr lang="de-DE" sz="1800" dirty="0" smtClean="0">
                <a:solidFill>
                  <a:srgbClr val="00B050"/>
                </a:solidFill>
              </a:rPr>
              <a:t>ROI-CT		5% =&gt; 100%</a:t>
            </a:r>
          </a:p>
          <a:p>
            <a:pPr marL="533400" indent="-533400">
              <a:lnSpc>
                <a:spcPct val="140000"/>
              </a:lnSpc>
            </a:pPr>
            <a:r>
              <a:rPr lang="de-DE" sz="1800" dirty="0" smtClean="0">
                <a:solidFill>
                  <a:srgbClr val="00B050"/>
                </a:solidFill>
              </a:rPr>
              <a:t>FS_eSDU		20% =&gt; 100%</a:t>
            </a:r>
          </a:p>
          <a:p>
            <a:pPr marL="533400" indent="-533400">
              <a:lnSpc>
                <a:spcPct val="140000"/>
              </a:lnSpc>
            </a:pPr>
            <a:r>
              <a:rPr lang="en-GB" sz="1800" dirty="0" smtClean="0">
                <a:solidFill>
                  <a:srgbClr val="00B050"/>
                </a:solidFill>
              </a:rPr>
              <a:t>EPC_SIG_RACE	95% =&gt; 100%</a:t>
            </a:r>
          </a:p>
          <a:p>
            <a:pPr marL="533400" indent="-533400">
              <a:lnSpc>
                <a:spcPct val="140000"/>
              </a:lnSpc>
            </a:pPr>
            <a:r>
              <a:rPr lang="en-GB" sz="1800" dirty="0" smtClean="0">
                <a:solidFill>
                  <a:srgbClr val="00B050"/>
                </a:solidFill>
              </a:rPr>
              <a:t>DECOR-CT		70% =&gt; 90%</a:t>
            </a:r>
          </a:p>
          <a:p>
            <a:pPr marL="533400" indent="-533400">
              <a:lnSpc>
                <a:spcPct val="140000"/>
              </a:lnSpc>
            </a:pPr>
            <a:r>
              <a:rPr lang="en-GB" sz="1800" dirty="0" smtClean="0">
                <a:solidFill>
                  <a:srgbClr val="00B050"/>
                </a:solidFill>
              </a:rPr>
              <a:t>FS_DBPU		0% =&gt; 60%</a:t>
            </a:r>
          </a:p>
          <a:p>
            <a:pPr marL="533400" indent="-533400">
              <a:lnSpc>
                <a:spcPct val="140000"/>
              </a:lnSpc>
            </a:pPr>
            <a:r>
              <a:rPr lang="en-GB" sz="1800" dirty="0" err="1" smtClean="0">
                <a:solidFill>
                  <a:srgbClr val="0000FF"/>
                </a:solidFill>
              </a:rPr>
              <a:t>DiaPri</a:t>
            </a:r>
            <a:r>
              <a:rPr lang="en-GB" sz="1800" dirty="0" smtClean="0">
                <a:solidFill>
                  <a:srgbClr val="0000FF"/>
                </a:solidFill>
              </a:rPr>
              <a:t>		0% =&gt; 70%</a:t>
            </a:r>
          </a:p>
          <a:p>
            <a:pPr marL="533400" indent="-533400">
              <a:lnSpc>
                <a:spcPct val="140000"/>
              </a:lnSpc>
            </a:pPr>
            <a:r>
              <a:rPr lang="en-GB" sz="1800" dirty="0" err="1" smtClean="0">
                <a:solidFill>
                  <a:srgbClr val="0000FF"/>
                </a:solidFill>
              </a:rPr>
              <a:t>UTRA_LTE_iPos_enh</a:t>
            </a:r>
            <a:r>
              <a:rPr lang="en-GB" sz="1800" dirty="0" smtClean="0">
                <a:solidFill>
                  <a:srgbClr val="0000FF"/>
                </a:solidFill>
              </a:rPr>
              <a:t>-CT	0% =&gt; 100%</a:t>
            </a:r>
            <a:endParaRPr lang="en-GB" sz="1800" dirty="0">
              <a:solidFill>
                <a:srgbClr val="0000FF"/>
              </a:solidFill>
            </a:endParaRPr>
          </a:p>
          <a:p>
            <a:pPr marL="533400" indent="-533400">
              <a:lnSpc>
                <a:spcPct val="140000"/>
              </a:lnSpc>
            </a:pPr>
            <a:endParaRPr lang="en-GB" sz="1800" dirty="0">
              <a:solidFill>
                <a:srgbClr val="0000FF"/>
              </a:solidFill>
            </a:endParaRPr>
          </a:p>
          <a:p>
            <a:pPr marL="533400" indent="-533400">
              <a:lnSpc>
                <a:spcPct val="140000"/>
              </a:lnSpc>
            </a:pPr>
            <a:endParaRPr lang="de-DE" sz="1800" dirty="0" smtClean="0">
              <a:solidFill>
                <a:srgbClr val="0000FF"/>
              </a:solidFill>
            </a:endParaRPr>
          </a:p>
        </p:txBody>
      </p:sp>
    </p:spTree>
    <p:extLst>
      <p:ext uri="{BB962C8B-B14F-4D97-AF65-F5344CB8AC3E}">
        <p14:creationId xmlns:p14="http://schemas.microsoft.com/office/powerpoint/2010/main" val="202748258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419549" y="1056760"/>
            <a:ext cx="8567737" cy="5415147"/>
          </a:xfrm>
        </p:spPr>
        <p:txBody>
          <a:bodyPr/>
          <a:lstStyle/>
          <a:p>
            <a:pPr>
              <a:lnSpc>
                <a:spcPct val="80000"/>
              </a:lnSpc>
              <a:defRPr/>
            </a:pPr>
            <a:r>
              <a:rPr lang="en-GB" sz="2000" dirty="0" smtClean="0">
                <a:latin typeface="Arial" pitchFamily="34" charset="0"/>
                <a:cs typeface="Arial" pitchFamily="34" charset="0"/>
              </a:rPr>
              <a:t>6.2.11 </a:t>
            </a:r>
            <a:r>
              <a:rPr lang="en-GB" sz="2000" dirty="0"/>
              <a:t>Mission Critical Push To Talk over LTE protocol aspects (CT1) </a:t>
            </a:r>
            <a:r>
              <a:rPr lang="en-GB" sz="2000" dirty="0" smtClean="0">
                <a:latin typeface="Arial" pitchFamily="34" charset="0"/>
                <a:cs typeface="Arial" pitchFamily="34" charset="0"/>
              </a:rPr>
              <a:t>[</a:t>
            </a:r>
            <a:r>
              <a:rPr lang="en-GB" sz="2000" dirty="0"/>
              <a:t>MCPTT-CT</a:t>
            </a:r>
            <a:r>
              <a:rPr lang="en-GB" sz="2000" dirty="0" smtClean="0">
                <a:latin typeface="Arial" pitchFamily="34" charset="0"/>
                <a:cs typeface="Arial" pitchFamily="34" charset="0"/>
              </a:rPr>
              <a:t>]</a:t>
            </a:r>
          </a:p>
          <a:p>
            <a:r>
              <a:rPr lang="en-GB" sz="2000" dirty="0"/>
              <a:t>This large and important stage 3 work item led by </a:t>
            </a:r>
            <a:r>
              <a:rPr lang="en-GB" sz="2000" dirty="0" smtClean="0"/>
              <a:t>CT1, covers </a:t>
            </a:r>
            <a:r>
              <a:rPr lang="en-GB" sz="2000" dirty="0"/>
              <a:t>CT1, CT3 and CT4 specifications. For CT4, it covers the Databases reference points, namely the </a:t>
            </a:r>
            <a:r>
              <a:rPr lang="en-GB" sz="2000" dirty="0" smtClean="0"/>
              <a:t>AAA-1 </a:t>
            </a:r>
            <a:r>
              <a:rPr lang="en-GB" sz="2000" dirty="0"/>
              <a:t>(SIP database to SIP core) for which </a:t>
            </a:r>
            <a:r>
              <a:rPr lang="en-GB" sz="2000" dirty="0" smtClean="0"/>
              <a:t>the stage </a:t>
            </a:r>
            <a:r>
              <a:rPr lang="en-GB" sz="2000" dirty="0"/>
              <a:t>2 specifies to reuse the </a:t>
            </a:r>
            <a:r>
              <a:rPr lang="en-GB" sz="2000" dirty="0" err="1"/>
              <a:t>Cx</a:t>
            </a:r>
            <a:r>
              <a:rPr lang="en-GB" sz="2000" dirty="0"/>
              <a:t> reference point and MCPTT-2 reference point (MCPTT user database to MCPTT server) with the re-use of the </a:t>
            </a:r>
            <a:r>
              <a:rPr lang="en-GB" sz="2000" dirty="0" err="1"/>
              <a:t>Sh</a:t>
            </a:r>
            <a:r>
              <a:rPr lang="en-GB" sz="2000" dirty="0"/>
              <a:t> reference point.</a:t>
            </a:r>
          </a:p>
          <a:p>
            <a:r>
              <a:rPr lang="en-GB" sz="2000" dirty="0"/>
              <a:t>Due to lacking stage 2 requirements, CT4 was not yet in the position to define the specifications that will describe these reference points but CT4 reviewed </a:t>
            </a:r>
            <a:r>
              <a:rPr lang="en-GB" sz="2000" dirty="0" smtClean="0"/>
              <a:t>a presentation </a:t>
            </a:r>
            <a:r>
              <a:rPr lang="en-GB" sz="2000" dirty="0"/>
              <a:t>addressing some key points (procedures, data to be transferred, primary keys (user identities) to access the databases). </a:t>
            </a:r>
          </a:p>
          <a:p>
            <a:r>
              <a:rPr lang="en-GB" sz="2000" dirty="0"/>
              <a:t>An LS was addressed to SA6 on these points. Calls are scheduled with SA6 before CT#70, plus a tentative Ad-hoc CT4 meeting in January to progress the corresponding stage 2 and stage 3 work in CT4 if no outstanding issues arise during the conference calls; otherwise the work on these reference points would shift to Rel-14</a:t>
            </a:r>
            <a:r>
              <a:rPr lang="en-GB" sz="2000" dirty="0" smtClean="0"/>
              <a:t>.</a:t>
            </a:r>
            <a:endParaRPr lang="en-GB" sz="2000" dirty="0" smtClean="0">
              <a:latin typeface="Arial" pitchFamily="34" charset="0"/>
              <a:cs typeface="Arial" pitchFamily="34" charset="0"/>
            </a:endParaRPr>
          </a:p>
          <a:p>
            <a:endParaRPr lang="en-GB" sz="2000" dirty="0"/>
          </a:p>
          <a:p>
            <a:pPr marL="0" indent="0">
              <a:buNone/>
            </a:pPr>
            <a:r>
              <a:rPr lang="en-GB" sz="2000" dirty="0"/>
              <a:t> </a:t>
            </a:r>
          </a:p>
          <a:p>
            <a:pPr>
              <a:lnSpc>
                <a:spcPct val="80000"/>
              </a:lnSpc>
              <a:defRPr/>
            </a:pPr>
            <a:endParaRPr lang="en-GB" sz="2000" dirty="0" smtClean="0">
              <a:latin typeface="Arial" pitchFamily="34" charset="0"/>
              <a:cs typeface="Arial" pitchFamily="34" charset="0"/>
            </a:endParaRPr>
          </a:p>
          <a:p>
            <a:pPr>
              <a:lnSpc>
                <a:spcPct val="80000"/>
              </a:lnSpc>
              <a:defRPr/>
            </a:pPr>
            <a:endParaRPr lang="en-GB" sz="2000" dirty="0" smtClean="0">
              <a:latin typeface="Arial" pitchFamily="34" charset="0"/>
              <a:cs typeface="Arial" pitchFamily="34" charset="0"/>
            </a:endParaRPr>
          </a:p>
          <a:p>
            <a:pPr lvl="1"/>
            <a:endParaRPr lang="en-GB" sz="2000" dirty="0">
              <a:latin typeface="Arial" pitchFamily="34" charset="0"/>
              <a:cs typeface="Arial" pitchFamily="34" charset="0"/>
            </a:endParaRPr>
          </a:p>
          <a:p>
            <a:pPr>
              <a:lnSpc>
                <a:spcPct val="80000"/>
              </a:lnSpc>
              <a:defRPr/>
            </a:pPr>
            <a:endParaRPr lang="en-GB" altLang="ko-KR" sz="2000" dirty="0" smtClean="0">
              <a:latin typeface="Arial" pitchFamily="34" charset="0"/>
              <a:ea typeface="굴림" pitchFamily="34" charset="-127"/>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val="151790503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419549" y="1056760"/>
            <a:ext cx="8567737" cy="5415147"/>
          </a:xfrm>
        </p:spPr>
        <p:txBody>
          <a:bodyPr/>
          <a:lstStyle/>
          <a:p>
            <a:pPr>
              <a:lnSpc>
                <a:spcPct val="80000"/>
              </a:lnSpc>
              <a:defRPr/>
            </a:pPr>
            <a:r>
              <a:rPr lang="en-GB" sz="2000" dirty="0" smtClean="0">
                <a:latin typeface="Arial" pitchFamily="34" charset="0"/>
                <a:cs typeface="Arial" pitchFamily="34" charset="0"/>
              </a:rPr>
              <a:t>6.2.12 </a:t>
            </a:r>
            <a:r>
              <a:rPr lang="en-GB" sz="2000" dirty="0"/>
              <a:t>Enhancements to WEBRTC interoperability stage 3 (CT1) </a:t>
            </a:r>
            <a:r>
              <a:rPr lang="en-GB" sz="2000" dirty="0" smtClean="0">
                <a:latin typeface="Arial" pitchFamily="34" charset="0"/>
                <a:cs typeface="Arial" pitchFamily="34" charset="0"/>
              </a:rPr>
              <a:t>[</a:t>
            </a:r>
            <a:r>
              <a:rPr lang="en-GB" sz="2000" dirty="0" err="1"/>
              <a:t>eWebRTCi_CT</a:t>
            </a:r>
            <a:r>
              <a:rPr lang="en-GB" sz="2000" dirty="0" smtClean="0">
                <a:latin typeface="Arial" pitchFamily="34" charset="0"/>
                <a:cs typeface="Arial" pitchFamily="34" charset="0"/>
              </a:rPr>
              <a:t>]</a:t>
            </a:r>
          </a:p>
          <a:p>
            <a:r>
              <a:rPr lang="en-GB" sz="2000" dirty="0"/>
              <a:t>The bearer plane optimization aspect affects also the </a:t>
            </a:r>
            <a:r>
              <a:rPr lang="en-GB" sz="2000" dirty="0" err="1"/>
              <a:t>eIMS</a:t>
            </a:r>
            <a:r>
              <a:rPr lang="en-GB" sz="2000" dirty="0"/>
              <a:t>-AGW (concerned an H.248 stream configuration with minimum interworking effort). The stage 2 (TS 23.334) </a:t>
            </a:r>
            <a:r>
              <a:rPr lang="en-GB" sz="2000" dirty="0" smtClean="0"/>
              <a:t>should: </a:t>
            </a:r>
          </a:p>
          <a:p>
            <a:pPr lvl="1"/>
            <a:r>
              <a:rPr lang="en-GB" sz="1600" dirty="0" smtClean="0"/>
              <a:t>a</a:t>
            </a:r>
            <a:r>
              <a:rPr lang="en-GB" sz="1600" dirty="0"/>
              <a:t>) fix the protocol stack in detail used at CN level, </a:t>
            </a:r>
            <a:endParaRPr lang="en-GB" sz="1600" dirty="0" smtClean="0"/>
          </a:p>
          <a:p>
            <a:pPr lvl="1"/>
            <a:r>
              <a:rPr lang="en-GB" sz="1600" dirty="0" smtClean="0"/>
              <a:t>b</a:t>
            </a:r>
            <a:r>
              <a:rPr lang="en-GB" sz="1600" dirty="0"/>
              <a:t>) fix the semantic of "Lx-PDU transparent forwarding" and </a:t>
            </a:r>
            <a:endParaRPr lang="en-GB" sz="1600" dirty="0" smtClean="0"/>
          </a:p>
          <a:p>
            <a:pPr lvl="1"/>
            <a:r>
              <a:rPr lang="en-GB" sz="1600" dirty="0" smtClean="0"/>
              <a:t>c</a:t>
            </a:r>
            <a:r>
              <a:rPr lang="en-GB" sz="1600" dirty="0"/>
              <a:t>) detail the H.248 stream descriptor settings. </a:t>
            </a:r>
            <a:endParaRPr lang="en-GB" sz="1600" dirty="0" smtClean="0"/>
          </a:p>
          <a:p>
            <a:r>
              <a:rPr lang="en-GB" sz="2000" dirty="0" smtClean="0"/>
              <a:t>Whether </a:t>
            </a:r>
            <a:r>
              <a:rPr lang="en-GB" sz="2000" dirty="0"/>
              <a:t>stage 3 (TS 29.334) is affected or not is still open. (NOTE: CT3 did extend the work item also for Ix </a:t>
            </a:r>
            <a:r>
              <a:rPr lang="en-GB" sz="2000" dirty="0" smtClean="0"/>
              <a:t>etc.).</a:t>
            </a:r>
            <a:endParaRPr lang="en-GB" sz="2000" dirty="0"/>
          </a:p>
          <a:p>
            <a:endParaRPr lang="en-GB" sz="2000" dirty="0"/>
          </a:p>
          <a:p>
            <a:pPr marL="0" indent="0">
              <a:buNone/>
            </a:pPr>
            <a:r>
              <a:rPr lang="en-GB" sz="2000" dirty="0"/>
              <a:t> </a:t>
            </a:r>
          </a:p>
          <a:p>
            <a:pPr>
              <a:lnSpc>
                <a:spcPct val="80000"/>
              </a:lnSpc>
              <a:defRPr/>
            </a:pPr>
            <a:endParaRPr lang="en-GB" sz="2000" dirty="0" smtClean="0">
              <a:latin typeface="Arial" pitchFamily="34" charset="0"/>
              <a:cs typeface="Arial" pitchFamily="34" charset="0"/>
            </a:endParaRPr>
          </a:p>
          <a:p>
            <a:pPr>
              <a:lnSpc>
                <a:spcPct val="80000"/>
              </a:lnSpc>
              <a:defRPr/>
            </a:pPr>
            <a:endParaRPr lang="en-GB" sz="2000" dirty="0" smtClean="0">
              <a:latin typeface="Arial" pitchFamily="34" charset="0"/>
              <a:cs typeface="Arial" pitchFamily="34" charset="0"/>
            </a:endParaRPr>
          </a:p>
          <a:p>
            <a:pPr lvl="1"/>
            <a:endParaRPr lang="en-GB" sz="2000" dirty="0">
              <a:latin typeface="Arial" pitchFamily="34" charset="0"/>
              <a:cs typeface="Arial" pitchFamily="34" charset="0"/>
            </a:endParaRPr>
          </a:p>
          <a:p>
            <a:pPr>
              <a:lnSpc>
                <a:spcPct val="80000"/>
              </a:lnSpc>
              <a:defRPr/>
            </a:pPr>
            <a:endParaRPr lang="en-GB" altLang="ko-KR" sz="2000" dirty="0" smtClean="0">
              <a:latin typeface="Arial" pitchFamily="34" charset="0"/>
              <a:ea typeface="굴림" pitchFamily="34" charset="-127"/>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val="73604345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419549" y="1056760"/>
            <a:ext cx="8567737" cy="5415147"/>
          </a:xfrm>
        </p:spPr>
        <p:txBody>
          <a:bodyPr/>
          <a:lstStyle/>
          <a:p>
            <a:pPr>
              <a:lnSpc>
                <a:spcPct val="80000"/>
              </a:lnSpc>
              <a:defRPr/>
            </a:pPr>
            <a:r>
              <a:rPr lang="en-GB" sz="2000" dirty="0" smtClean="0">
                <a:latin typeface="Arial" pitchFamily="34" charset="0"/>
                <a:cs typeface="Arial" pitchFamily="34" charset="0"/>
              </a:rPr>
              <a:t>6.3.10 </a:t>
            </a:r>
            <a:r>
              <a:rPr lang="en-GB" sz="2000" dirty="0" smtClean="0"/>
              <a:t> </a:t>
            </a:r>
            <a:r>
              <a:rPr lang="en-GB" sz="2000" dirty="0"/>
              <a:t>Diameter Message Priority </a:t>
            </a:r>
            <a:r>
              <a:rPr lang="en-GB" sz="2000" dirty="0" smtClean="0">
                <a:latin typeface="Arial" pitchFamily="34" charset="0"/>
                <a:cs typeface="Arial" pitchFamily="34" charset="0"/>
              </a:rPr>
              <a:t>[</a:t>
            </a:r>
            <a:r>
              <a:rPr lang="en-GB" sz="2000" dirty="0" err="1"/>
              <a:t>DiaPri</a:t>
            </a:r>
            <a:r>
              <a:rPr lang="en-GB" sz="2000" dirty="0" smtClean="0">
                <a:latin typeface="Arial" pitchFamily="34" charset="0"/>
                <a:cs typeface="Arial" pitchFamily="34" charset="0"/>
              </a:rPr>
              <a:t>]</a:t>
            </a:r>
          </a:p>
          <a:p>
            <a:r>
              <a:rPr lang="en-GB" sz="2000" dirty="0"/>
              <a:t>The Diameter Message Priority WI agreed in CT4 #70bis </a:t>
            </a:r>
            <a:r>
              <a:rPr lang="en-GB" sz="2000" dirty="0" smtClean="0"/>
              <a:t>was </a:t>
            </a:r>
            <a:r>
              <a:rPr lang="en-GB" sz="2000" dirty="0"/>
              <a:t>updated with some additional interfaces under </a:t>
            </a:r>
            <a:r>
              <a:rPr lang="en-GB" sz="2000" dirty="0" smtClean="0"/>
              <a:t>CT4's </a:t>
            </a:r>
            <a:r>
              <a:rPr lang="en-GB" sz="2000" dirty="0"/>
              <a:t>responsibility.</a:t>
            </a:r>
          </a:p>
          <a:p>
            <a:r>
              <a:rPr lang="en-GB" sz="2000" dirty="0"/>
              <a:t>The Diameter priority mechanism was specified for several CT4 specifications: TS 29.272 (S6a/d,) TS 29.273 (</a:t>
            </a:r>
            <a:r>
              <a:rPr lang="en-GB" sz="2000" dirty="0" err="1"/>
              <a:t>SWa</a:t>
            </a:r>
            <a:r>
              <a:rPr lang="en-GB" sz="2000" dirty="0"/>
              <a:t>, </a:t>
            </a:r>
            <a:r>
              <a:rPr lang="en-GB" sz="2000" dirty="0" err="1"/>
              <a:t>SWd</a:t>
            </a:r>
            <a:r>
              <a:rPr lang="en-GB" sz="2000" dirty="0"/>
              <a:t>, </a:t>
            </a:r>
            <a:r>
              <a:rPr lang="en-GB" sz="2000" dirty="0" err="1"/>
              <a:t>SWm</a:t>
            </a:r>
            <a:r>
              <a:rPr lang="en-GB" sz="2000" dirty="0"/>
              <a:t>, </a:t>
            </a:r>
            <a:r>
              <a:rPr lang="en-GB" sz="2000" dirty="0" err="1"/>
              <a:t>SWx</a:t>
            </a:r>
            <a:r>
              <a:rPr lang="en-GB" sz="2000" dirty="0"/>
              <a:t>, </a:t>
            </a:r>
            <a:r>
              <a:rPr lang="en-GB" sz="2000" dirty="0" err="1"/>
              <a:t>STa</a:t>
            </a:r>
            <a:r>
              <a:rPr lang="en-GB" sz="2000" dirty="0"/>
              <a:t>, S6b), TS 29.228/TS 29.229 (</a:t>
            </a:r>
            <a:r>
              <a:rPr lang="en-GB" sz="2000" dirty="0" err="1"/>
              <a:t>Cx</a:t>
            </a:r>
            <a:r>
              <a:rPr lang="en-GB" sz="2000" dirty="0"/>
              <a:t>/</a:t>
            </a:r>
            <a:r>
              <a:rPr lang="en-GB" sz="2000" dirty="0" err="1"/>
              <a:t>Dx</a:t>
            </a:r>
            <a:r>
              <a:rPr lang="en-GB" sz="2000" dirty="0"/>
              <a:t>), TS 29.328/TS 29.329 (</a:t>
            </a:r>
            <a:r>
              <a:rPr lang="en-GB" sz="2000" dirty="0" err="1"/>
              <a:t>Sh</a:t>
            </a:r>
            <a:r>
              <a:rPr lang="en-GB" sz="2000" dirty="0"/>
              <a:t>/Dh). This mechanism relies on the IETF ietf-draft-dime-drmp-02 which has </a:t>
            </a:r>
            <a:r>
              <a:rPr lang="en-GB" sz="2000" dirty="0" smtClean="0"/>
              <a:t>progressed well </a:t>
            </a:r>
            <a:r>
              <a:rPr lang="en-GB" sz="2000" dirty="0"/>
              <a:t>in </a:t>
            </a:r>
            <a:r>
              <a:rPr lang="en-GB" sz="2000" dirty="0" smtClean="0"/>
              <a:t>the IETF </a:t>
            </a:r>
            <a:r>
              <a:rPr lang="en-GB" sz="2000" dirty="0"/>
              <a:t>as </a:t>
            </a:r>
            <a:r>
              <a:rPr lang="en-GB" sz="2000" dirty="0" smtClean="0"/>
              <a:t>is to </a:t>
            </a:r>
            <a:r>
              <a:rPr lang="en-GB" sz="2000" dirty="0"/>
              <a:t>be submitted for the last WG call</a:t>
            </a:r>
            <a:r>
              <a:rPr lang="en-GB" sz="2000" dirty="0" smtClean="0"/>
              <a:t>.</a:t>
            </a:r>
            <a:endParaRPr lang="en-GB" sz="2000" dirty="0"/>
          </a:p>
          <a:p>
            <a:r>
              <a:rPr lang="en-GB" sz="2000" dirty="0"/>
              <a:t>The WI </a:t>
            </a:r>
            <a:r>
              <a:rPr lang="en-GB" sz="2000" dirty="0" smtClean="0"/>
              <a:t>achieved a </a:t>
            </a:r>
            <a:r>
              <a:rPr lang="en-GB" sz="2000" dirty="0"/>
              <a:t>70% </a:t>
            </a:r>
            <a:r>
              <a:rPr lang="en-GB" sz="2000" dirty="0" smtClean="0"/>
              <a:t>completion with </a:t>
            </a:r>
            <a:r>
              <a:rPr lang="en-GB" sz="2000" dirty="0"/>
              <a:t>an exception sheet listing the remaining interfaces to cover (S6c, S6m, S6t, T6a/b, S7a/d, S13, S13’, PC4a, PC6/PC7, </a:t>
            </a:r>
            <a:r>
              <a:rPr lang="en-GB" sz="2000" dirty="0" err="1"/>
              <a:t>SGd</a:t>
            </a:r>
            <a:r>
              <a:rPr lang="en-GB" sz="2000" dirty="0"/>
              <a:t>, </a:t>
            </a:r>
            <a:r>
              <a:rPr lang="en-GB" sz="2000" dirty="0" err="1"/>
              <a:t>Gdd</a:t>
            </a:r>
            <a:r>
              <a:rPr lang="en-GB" sz="2000" dirty="0"/>
              <a:t>, T4</a:t>
            </a:r>
            <a:r>
              <a:rPr lang="en-GB" sz="2000" dirty="0" smtClean="0"/>
              <a:t>).</a:t>
            </a:r>
            <a:endParaRPr lang="en-GB" sz="2000" dirty="0"/>
          </a:p>
          <a:p>
            <a:pPr marL="0" indent="0">
              <a:buNone/>
            </a:pPr>
            <a:endParaRPr lang="en-GB" sz="2000" dirty="0"/>
          </a:p>
          <a:p>
            <a:pPr marL="0" indent="0">
              <a:buNone/>
            </a:pPr>
            <a:r>
              <a:rPr lang="en-GB" sz="2000" dirty="0"/>
              <a:t> </a:t>
            </a:r>
          </a:p>
          <a:p>
            <a:pPr>
              <a:lnSpc>
                <a:spcPct val="80000"/>
              </a:lnSpc>
              <a:defRPr/>
            </a:pPr>
            <a:endParaRPr lang="en-GB" sz="2000" dirty="0" smtClean="0">
              <a:latin typeface="Arial" pitchFamily="34" charset="0"/>
              <a:cs typeface="Arial" pitchFamily="34" charset="0"/>
            </a:endParaRPr>
          </a:p>
          <a:p>
            <a:pPr>
              <a:lnSpc>
                <a:spcPct val="80000"/>
              </a:lnSpc>
              <a:defRPr/>
            </a:pPr>
            <a:endParaRPr lang="en-GB" sz="2000" dirty="0" smtClean="0">
              <a:latin typeface="Arial" pitchFamily="34" charset="0"/>
              <a:cs typeface="Arial" pitchFamily="34" charset="0"/>
            </a:endParaRPr>
          </a:p>
          <a:p>
            <a:pPr lvl="1"/>
            <a:endParaRPr lang="en-GB" sz="2000" dirty="0">
              <a:latin typeface="Arial" pitchFamily="34" charset="0"/>
              <a:cs typeface="Arial" pitchFamily="34" charset="0"/>
            </a:endParaRPr>
          </a:p>
          <a:p>
            <a:pPr>
              <a:lnSpc>
                <a:spcPct val="80000"/>
              </a:lnSpc>
              <a:defRPr/>
            </a:pPr>
            <a:endParaRPr lang="en-GB" altLang="ko-KR" sz="2000" dirty="0" smtClean="0">
              <a:latin typeface="Arial" pitchFamily="34" charset="0"/>
              <a:ea typeface="굴림" pitchFamily="34" charset="-127"/>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val="278606831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419549" y="1056760"/>
            <a:ext cx="8567737" cy="5415147"/>
          </a:xfrm>
        </p:spPr>
        <p:txBody>
          <a:bodyPr/>
          <a:lstStyle/>
          <a:p>
            <a:pPr>
              <a:lnSpc>
                <a:spcPct val="80000"/>
              </a:lnSpc>
              <a:defRPr/>
            </a:pPr>
            <a:r>
              <a:rPr lang="en-GB" sz="2000" dirty="0" smtClean="0">
                <a:latin typeface="Arial" pitchFamily="34" charset="0"/>
                <a:cs typeface="Arial" pitchFamily="34" charset="0"/>
              </a:rPr>
              <a:t>6.3.11 </a:t>
            </a:r>
            <a:r>
              <a:rPr lang="en-GB" sz="2000" dirty="0" smtClean="0"/>
              <a:t>Indoor </a:t>
            </a:r>
            <a:r>
              <a:rPr lang="en-GB" sz="2000" dirty="0"/>
              <a:t>Positioning Enhancements for UTRA and </a:t>
            </a:r>
            <a:r>
              <a:rPr lang="en-GB" sz="2000" dirty="0" smtClean="0"/>
              <a:t>E-UTRA</a:t>
            </a:r>
            <a:r>
              <a:rPr lang="en-GB" sz="2000" dirty="0">
                <a:latin typeface="Arial" pitchFamily="34" charset="0"/>
                <a:cs typeface="Arial" pitchFamily="34" charset="0"/>
              </a:rPr>
              <a:t> </a:t>
            </a:r>
            <a:r>
              <a:rPr lang="en-GB" sz="2000" dirty="0" smtClean="0">
                <a:latin typeface="Arial" pitchFamily="34" charset="0"/>
                <a:cs typeface="Arial" pitchFamily="34" charset="0"/>
              </a:rPr>
              <a:t>[</a:t>
            </a:r>
            <a:r>
              <a:rPr lang="es-ES" sz="2000" dirty="0" err="1" smtClean="0"/>
              <a:t>UTRA_LTE_iPos_enh</a:t>
            </a:r>
            <a:r>
              <a:rPr lang="es-ES" sz="2000" dirty="0" smtClean="0"/>
              <a:t>-CT]</a:t>
            </a:r>
          </a:p>
          <a:p>
            <a:pPr marL="0" indent="0">
              <a:lnSpc>
                <a:spcPct val="80000"/>
              </a:lnSpc>
              <a:buNone/>
              <a:defRPr/>
            </a:pPr>
            <a:endParaRPr lang="es-ES" sz="2000" dirty="0" smtClean="0"/>
          </a:p>
          <a:p>
            <a:pPr>
              <a:lnSpc>
                <a:spcPct val="80000"/>
              </a:lnSpc>
              <a:defRPr/>
            </a:pPr>
            <a:r>
              <a:rPr lang="en-GB" sz="2000" dirty="0"/>
              <a:t>For this </a:t>
            </a:r>
            <a:r>
              <a:rPr lang="en-GB" sz="2000" dirty="0" smtClean="0"/>
              <a:t>WI, agreed CRs </a:t>
            </a:r>
            <a:r>
              <a:rPr lang="en-GB" sz="2000" dirty="0"/>
              <a:t>to TS 29.171 (SLs), TS 29.172 (</a:t>
            </a:r>
            <a:r>
              <a:rPr lang="en-GB" sz="2000" dirty="0" err="1"/>
              <a:t>SLg</a:t>
            </a:r>
            <a:r>
              <a:rPr lang="en-GB" sz="2000" dirty="0"/>
              <a:t>, </a:t>
            </a:r>
            <a:r>
              <a:rPr lang="en-GB" sz="2000" dirty="0" err="1"/>
              <a:t>LGd</a:t>
            </a:r>
            <a:r>
              <a:rPr lang="en-GB" sz="2000" dirty="0"/>
              <a:t>), TS 29.002 (</a:t>
            </a:r>
            <a:r>
              <a:rPr lang="en-GB" sz="2000" dirty="0" err="1"/>
              <a:t>Lg</a:t>
            </a:r>
            <a:r>
              <a:rPr lang="en-GB" sz="2000" dirty="0"/>
              <a:t>) specify new indoor positioning methods (Barometer sensor method and measurements, WLAN/Bluetooth based methods, Terrestrial Beacon System methods) and the Civic Address.</a:t>
            </a:r>
          </a:p>
          <a:p>
            <a:pPr>
              <a:lnSpc>
                <a:spcPct val="80000"/>
              </a:lnSpc>
              <a:defRPr/>
            </a:pPr>
            <a:endParaRPr lang="en-GB" sz="2000" dirty="0" smtClean="0">
              <a:latin typeface="Arial" pitchFamily="34" charset="0"/>
              <a:cs typeface="Arial" pitchFamily="34" charset="0"/>
            </a:endParaRPr>
          </a:p>
          <a:p>
            <a:endParaRPr lang="en-GB" sz="2000" dirty="0"/>
          </a:p>
          <a:p>
            <a:pPr marL="0" indent="0">
              <a:buNone/>
            </a:pPr>
            <a:r>
              <a:rPr lang="en-GB" sz="2000" dirty="0"/>
              <a:t> </a:t>
            </a:r>
          </a:p>
          <a:p>
            <a:pPr>
              <a:lnSpc>
                <a:spcPct val="80000"/>
              </a:lnSpc>
              <a:defRPr/>
            </a:pPr>
            <a:endParaRPr lang="en-GB" sz="2000" dirty="0" smtClean="0">
              <a:latin typeface="Arial" pitchFamily="34" charset="0"/>
              <a:cs typeface="Arial" pitchFamily="34" charset="0"/>
            </a:endParaRPr>
          </a:p>
          <a:p>
            <a:pPr>
              <a:lnSpc>
                <a:spcPct val="80000"/>
              </a:lnSpc>
              <a:defRPr/>
            </a:pPr>
            <a:endParaRPr lang="en-GB" sz="2000" dirty="0" smtClean="0">
              <a:latin typeface="Arial" pitchFamily="34" charset="0"/>
              <a:cs typeface="Arial" pitchFamily="34" charset="0"/>
            </a:endParaRPr>
          </a:p>
          <a:p>
            <a:pPr lvl="1"/>
            <a:endParaRPr lang="en-GB" sz="2000" dirty="0">
              <a:latin typeface="Arial" pitchFamily="34" charset="0"/>
              <a:cs typeface="Arial" pitchFamily="34" charset="0"/>
            </a:endParaRPr>
          </a:p>
          <a:p>
            <a:pPr>
              <a:lnSpc>
                <a:spcPct val="80000"/>
              </a:lnSpc>
              <a:defRPr/>
            </a:pPr>
            <a:endParaRPr lang="en-GB" altLang="ko-KR" sz="2000" dirty="0" smtClean="0">
              <a:latin typeface="Arial" pitchFamily="34" charset="0"/>
              <a:ea typeface="굴림" pitchFamily="34" charset="-127"/>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val="377648102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p:cNvSpPr>
          <p:nvPr>
            <p:ph type="title"/>
          </p:nvPr>
        </p:nvSpPr>
        <p:spPr>
          <a:xfrm>
            <a:off x="609600" y="381000"/>
            <a:ext cx="7772400" cy="1143000"/>
          </a:xfrm>
        </p:spPr>
        <p:txBody>
          <a:bodyPr/>
          <a:lstStyle/>
          <a:p>
            <a:r>
              <a:rPr lang="en-US" altLang="de-DE" dirty="0" smtClean="0">
                <a:latin typeface="Arial" charset="0"/>
                <a:cs typeface="Arial" charset="0"/>
              </a:rPr>
              <a:t>Acknowledgements</a:t>
            </a:r>
            <a:endParaRPr lang="en-US" altLang="de-DE" sz="2000" dirty="0" smtClean="0">
              <a:latin typeface="Arial" charset="0"/>
              <a:cs typeface="Arial" charset="0"/>
            </a:endParaRPr>
          </a:p>
        </p:txBody>
      </p:sp>
      <p:sp>
        <p:nvSpPr>
          <p:cNvPr id="49155" name="Rectangle 3"/>
          <p:cNvSpPr>
            <a:spLocks noGrp="1" noChangeArrowheads="1"/>
          </p:cNvSpPr>
          <p:nvPr>
            <p:ph type="body" idx="1"/>
          </p:nvPr>
        </p:nvSpPr>
        <p:spPr>
          <a:xfrm>
            <a:off x="349250" y="1435100"/>
            <a:ext cx="8686800" cy="4830763"/>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lstStyle/>
          <a:p>
            <a:r>
              <a:rPr lang="en-US" altLang="ja-JP" sz="3200" dirty="0" smtClean="0">
                <a:latin typeface="Arial" pitchFamily="34" charset="0"/>
                <a:ea typeface="MS PGothic" pitchFamily="34" charset="-128"/>
                <a:cs typeface="Arial" pitchFamily="34" charset="0"/>
              </a:rPr>
              <a:t>The Chairman wants to thank</a:t>
            </a:r>
          </a:p>
          <a:p>
            <a:pPr lvl="1"/>
            <a:r>
              <a:rPr lang="en-GB" altLang="ja-JP" dirty="0" smtClean="0">
                <a:latin typeface="Arial" pitchFamily="34" charset="0"/>
                <a:ea typeface="MS PGothic" pitchFamily="34" charset="-128"/>
                <a:cs typeface="Arial" pitchFamily="34" charset="0"/>
              </a:rPr>
              <a:t>the delegates for their dedication, hard work and the willingness to be cooperative which resulted in lively discussions and achieved excellent results. </a:t>
            </a:r>
          </a:p>
          <a:p>
            <a:pPr lvl="1"/>
            <a:r>
              <a:rPr lang="en-GB" altLang="ja-JP" dirty="0" smtClean="0">
                <a:latin typeface="Arial" pitchFamily="34" charset="0"/>
                <a:ea typeface="MS PGothic" pitchFamily="34" charset="-128"/>
                <a:cs typeface="Arial" pitchFamily="34" charset="0"/>
              </a:rPr>
              <a:t>Lionel </a:t>
            </a:r>
            <a:r>
              <a:rPr lang="en-GB" altLang="ja-JP" dirty="0" err="1" smtClean="0">
                <a:latin typeface="Arial" pitchFamily="34" charset="0"/>
                <a:ea typeface="MS PGothic" pitchFamily="34" charset="-128"/>
                <a:cs typeface="Arial" pitchFamily="34" charset="0"/>
              </a:rPr>
              <a:t>Morand</a:t>
            </a:r>
            <a:r>
              <a:rPr lang="en-GB" altLang="ja-JP" dirty="0" smtClean="0">
                <a:latin typeface="Arial" pitchFamily="34" charset="0"/>
                <a:ea typeface="MS PGothic" pitchFamily="34" charset="-128"/>
                <a:cs typeface="Arial" pitchFamily="34" charset="0"/>
              </a:rPr>
              <a:t> and Yvette Koza for expertly taking care of the parallel sessions. </a:t>
            </a:r>
          </a:p>
          <a:p>
            <a:pPr lvl="1"/>
            <a:r>
              <a:rPr lang="en-GB" altLang="ja-JP" dirty="0" smtClean="0">
                <a:latin typeface="Arial" pitchFamily="34" charset="0"/>
                <a:ea typeface="MS PGothic" pitchFamily="34" charset="-128"/>
                <a:cs typeface="Arial" pitchFamily="34" charset="0"/>
              </a:rPr>
              <a:t>to my MCC support, Kimmo Kymäläinen, for providing wonderful assistance during and between the meetings. </a:t>
            </a:r>
          </a:p>
          <a:p>
            <a:pPr lvl="1"/>
            <a:r>
              <a:rPr lang="en-GB" altLang="ja-JP" dirty="0" smtClean="0">
                <a:latin typeface="Arial" pitchFamily="34" charset="0"/>
                <a:ea typeface="MS PGothic" pitchFamily="34" charset="-128"/>
                <a:cs typeface="Arial" pitchFamily="34" charset="0"/>
              </a:rPr>
              <a:t>Finally, the hosts of our </a:t>
            </a:r>
            <a:r>
              <a:rPr lang="en-GB" altLang="ja-JP" dirty="0" smtClean="0">
                <a:latin typeface="Arial" pitchFamily="34" charset="0"/>
                <a:ea typeface="MS PGothic" pitchFamily="34" charset="-128"/>
                <a:cs typeface="Arial" pitchFamily="34" charset="0"/>
              </a:rPr>
              <a:t>meetings, </a:t>
            </a:r>
            <a:r>
              <a:rPr lang="en-GB" altLang="ja-JP" dirty="0" smtClean="0">
                <a:latin typeface="Arial" pitchFamily="34" charset="0"/>
                <a:ea typeface="MS PGothic" pitchFamily="34" charset="-128"/>
                <a:cs typeface="Arial" pitchFamily="34" charset="0"/>
              </a:rPr>
              <a:t>for the chance to visit Belgrade and Anaheim. </a:t>
            </a:r>
            <a:endParaRPr lang="en-US" altLang="ja-JP" dirty="0" smtClean="0">
              <a:latin typeface="Arial" pitchFamily="34" charset="0"/>
              <a:ea typeface="MS PGothic" pitchFamily="34" charset="-128"/>
              <a:cs typeface="Arial" pitchFamily="34" charset="0"/>
            </a:endParaRPr>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4813055" y="868661"/>
            <a:ext cx="3444875" cy="274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80" name="Slide Number Placeholder 5"/>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fld id="{D03A811B-9091-482D-8692-60C6A52E50BC}" type="slidenum">
              <a:rPr lang="en-GB" altLang="de-DE" sz="1100" smtClean="0">
                <a:solidFill>
                  <a:schemeClr val="bg1"/>
                </a:solidFill>
              </a:rPr>
              <a:pPr/>
              <a:t>45</a:t>
            </a:fld>
            <a:endParaRPr lang="en-GB" altLang="de-DE" sz="1100" smtClean="0">
              <a:solidFill>
                <a:schemeClr val="bg1"/>
              </a:solidFill>
            </a:endParaRPr>
          </a:p>
        </p:txBody>
      </p:sp>
      <p:sp>
        <p:nvSpPr>
          <p:cNvPr id="50181" name="Slide Number Placeholder 5"/>
          <p:cNvSpPr txBox="1">
            <a:spLocks noGrp="1"/>
          </p:cNvSpPr>
          <p:nvPr/>
        </p:nvSpPr>
        <p:spPr bwMode="auto">
          <a:xfrm>
            <a:off x="8451850" y="6430963"/>
            <a:ext cx="395288"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fld id="{19345682-7555-44E1-94D1-2FC2F44B6CFD}" type="slidenum">
              <a:rPr lang="en-GB" altLang="de-DE" sz="1100"/>
              <a:pPr/>
              <a:t>45</a:t>
            </a:fld>
            <a:endParaRPr lang="en-GB" altLang="de-DE" sz="1100"/>
          </a:p>
        </p:txBody>
      </p:sp>
      <p:sp>
        <p:nvSpPr>
          <p:cNvPr id="50182" name="Title 1"/>
          <p:cNvSpPr>
            <a:spLocks noGrp="1"/>
          </p:cNvSpPr>
          <p:nvPr>
            <p:ph type="title"/>
          </p:nvPr>
        </p:nvSpPr>
        <p:spPr>
          <a:xfrm>
            <a:off x="2033588" y="242888"/>
            <a:ext cx="5232400" cy="1143000"/>
          </a:xfrm>
        </p:spPr>
        <p:txBody>
          <a:bodyPr/>
          <a:lstStyle/>
          <a:p>
            <a:r>
              <a:rPr lang="en-GB" altLang="de-DE" sz="4400" dirty="0" smtClean="0"/>
              <a:t>Thank  You</a:t>
            </a:r>
          </a:p>
        </p:txBody>
      </p:sp>
      <p:sp>
        <p:nvSpPr>
          <p:cNvPr id="50183" name="Slide Number Placeholder 3"/>
          <p:cNvSpPr txBox="1">
            <a:spLocks noGrp="1"/>
          </p:cNvSpPr>
          <p:nvPr/>
        </p:nvSpPr>
        <p:spPr bwMode="auto">
          <a:xfrm>
            <a:off x="8451850" y="6430963"/>
            <a:ext cx="395288"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fld id="{02DA6813-DB12-40DA-BA9F-E4F8F3747799}" type="slidenum">
              <a:rPr lang="en-GB" altLang="de-DE" sz="1100">
                <a:solidFill>
                  <a:schemeClr val="bg1"/>
                </a:solidFill>
                <a:cs typeface="Arial" charset="0"/>
              </a:rPr>
              <a:pPr/>
              <a:t>45</a:t>
            </a:fld>
            <a:endParaRPr lang="en-GB" altLang="de-DE" sz="1100">
              <a:solidFill>
                <a:schemeClr val="bg1"/>
              </a:solidFill>
              <a:cs typeface="Arial" charset="0"/>
            </a:endParaRPr>
          </a:p>
        </p:txBody>
      </p:sp>
      <p:sp>
        <p:nvSpPr>
          <p:cNvPr id="50184" name="Rectangle 11"/>
          <p:cNvSpPr>
            <a:spLocks noChangeArrowheads="1"/>
          </p:cNvSpPr>
          <p:nvPr/>
        </p:nvSpPr>
        <p:spPr bwMode="auto">
          <a:xfrm>
            <a:off x="4494213" y="1638300"/>
            <a:ext cx="184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endParaRPr lang="de-DE" altLang="de-DE" sz="1800">
              <a:latin typeface="Calibri" pitchFamily="34" charset="0"/>
            </a:endParaRPr>
          </a:p>
        </p:txBody>
      </p:sp>
      <p:sp>
        <p:nvSpPr>
          <p:cNvPr id="50185" name="Rectangle 11"/>
          <p:cNvSpPr>
            <a:spLocks noChangeArrowheads="1"/>
          </p:cNvSpPr>
          <p:nvPr/>
        </p:nvSpPr>
        <p:spPr bwMode="auto">
          <a:xfrm>
            <a:off x="1059152" y="1535411"/>
            <a:ext cx="2767012" cy="1157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fi-FI" sz="2800" b="1" dirty="0">
                <a:cs typeface="Arial" charset="0"/>
              </a:rPr>
              <a:t>Nigel Berry</a:t>
            </a:r>
          </a:p>
          <a:p>
            <a:pPr algn="ctr"/>
            <a:r>
              <a:rPr lang="fi-FI" sz="1400" dirty="0">
                <a:cs typeface="Arial" charset="0"/>
              </a:rPr>
              <a:t>3GPP TSG CT WG4 Chairman</a:t>
            </a:r>
          </a:p>
          <a:p>
            <a:pPr algn="ctr"/>
            <a:r>
              <a:rPr lang="fi-FI" sz="1400" dirty="0">
                <a:solidFill>
                  <a:srgbClr val="7F7F7F"/>
                </a:solidFill>
                <a:cs typeface="Arial" charset="0"/>
              </a:rPr>
              <a:t>+44 7880 786 684</a:t>
            </a:r>
          </a:p>
          <a:p>
            <a:pPr algn="ctr"/>
            <a:r>
              <a:rPr lang="fi-FI" sz="1400" dirty="0">
                <a:solidFill>
                  <a:srgbClr val="7F7F7F"/>
                </a:solidFill>
                <a:cs typeface="Arial" charset="0"/>
              </a:rPr>
              <a:t>nigel.berry@alcatel-lucent.com</a:t>
            </a:r>
            <a:endParaRPr lang="en-US" sz="1400" dirty="0">
              <a:solidFill>
                <a:srgbClr val="7F7F7F"/>
              </a:solidFill>
              <a:cs typeface="Arial" charset="0"/>
            </a:endParaRPr>
          </a:p>
        </p:txBody>
      </p:sp>
      <p:pic>
        <p:nvPicPr>
          <p:cNvPr id="1026" name="Picture 2" descr="C:\Users\nhberry\Documents\3GPP Meetings\TSG CT WG4\TSG CT WG4 #71 Anaheim, USA 16-20Nov2015\Photos\CT4_karaoke_sous_le_ciel_de_paris.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90740" y="3514800"/>
            <a:ext cx="5044630" cy="283760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ChangeArrowheads="1"/>
          </p:cNvSpPr>
          <p:nvPr/>
        </p:nvSpPr>
        <p:spPr bwMode="auto">
          <a:xfrm>
            <a:off x="457200" y="274638"/>
            <a:ext cx="6834188" cy="87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r>
              <a:rPr lang="en-US" altLang="de-DE" sz="3200" dirty="0" smtClean="0">
                <a:solidFill>
                  <a:srgbClr val="FF0000"/>
                </a:solidFill>
                <a:latin typeface="+mj-lt"/>
                <a:cs typeface="Arial" charset="0"/>
              </a:rPr>
              <a:t>Rel-13 WIs </a:t>
            </a:r>
            <a:r>
              <a:rPr lang="en-US" altLang="de-DE" sz="3200" dirty="0">
                <a:solidFill>
                  <a:srgbClr val="FF0000"/>
                </a:solidFill>
                <a:latin typeface="+mj-lt"/>
                <a:cs typeface="Arial" charset="0"/>
              </a:rPr>
              <a:t>Status – CT</a:t>
            </a:r>
            <a:r>
              <a:rPr lang="de-DE" altLang="de-DE" sz="3200" dirty="0">
                <a:solidFill>
                  <a:srgbClr val="FF0000"/>
                </a:solidFill>
                <a:latin typeface="+mj-lt"/>
                <a:cs typeface="Arial" charset="0"/>
              </a:rPr>
              <a:t>4</a:t>
            </a:r>
            <a:r>
              <a:rPr lang="en-US" altLang="de-DE" sz="3200" dirty="0">
                <a:solidFill>
                  <a:srgbClr val="FF0000"/>
                </a:solidFill>
                <a:latin typeface="+mj-lt"/>
                <a:cs typeface="Arial" charset="0"/>
              </a:rPr>
              <a:t> </a:t>
            </a:r>
            <a:r>
              <a:rPr lang="en-US" altLang="de-DE" sz="3200" dirty="0" smtClean="0">
                <a:solidFill>
                  <a:srgbClr val="FF0000"/>
                </a:solidFill>
                <a:latin typeface="+mj-lt"/>
                <a:cs typeface="Arial" charset="0"/>
              </a:rPr>
              <a:t>Supported</a:t>
            </a:r>
            <a:endParaRPr lang="en-US" altLang="de-DE" sz="3200" dirty="0">
              <a:solidFill>
                <a:srgbClr val="FF0000"/>
              </a:solidFill>
              <a:latin typeface="+mj-lt"/>
              <a:cs typeface="Arial" charset="0"/>
            </a:endParaRPr>
          </a:p>
        </p:txBody>
      </p:sp>
      <p:sp>
        <p:nvSpPr>
          <p:cNvPr id="18435" name="Inhaltsplatzhalter 1"/>
          <p:cNvSpPr>
            <a:spLocks noGrp="1"/>
          </p:cNvSpPr>
          <p:nvPr>
            <p:ph sz="half" idx="1"/>
          </p:nvPr>
        </p:nvSpPr>
        <p:spPr>
          <a:xfrm>
            <a:off x="523876" y="1216025"/>
            <a:ext cx="4241556" cy="5280025"/>
          </a:xfrm>
        </p:spPr>
        <p:txBody>
          <a:bodyPr/>
          <a:lstStyle/>
          <a:p>
            <a:pPr marL="533400" indent="-533400">
              <a:lnSpc>
                <a:spcPct val="140000"/>
              </a:lnSpc>
            </a:pPr>
            <a:r>
              <a:rPr lang="en-US" sz="1800" dirty="0"/>
              <a:t>UPCON-DOTCON-CT4	</a:t>
            </a:r>
            <a:r>
              <a:rPr lang="en-US" sz="1800" dirty="0" smtClean="0"/>
              <a:t>100%</a:t>
            </a:r>
          </a:p>
          <a:p>
            <a:pPr marL="533400" indent="-533400">
              <a:lnSpc>
                <a:spcPct val="140000"/>
              </a:lnSpc>
            </a:pPr>
            <a:r>
              <a:rPr lang="de-DE" sz="1800" dirty="0" smtClean="0"/>
              <a:t>QOSE2EMTSI-CT4</a:t>
            </a:r>
            <a:r>
              <a:rPr lang="de-DE" sz="1800" dirty="0"/>
              <a:t>	0</a:t>
            </a:r>
            <a:r>
              <a:rPr lang="de-DE" sz="1800" dirty="0" smtClean="0"/>
              <a:t>%</a:t>
            </a:r>
          </a:p>
          <a:p>
            <a:pPr marL="533400" indent="-533400">
              <a:lnSpc>
                <a:spcPct val="140000"/>
              </a:lnSpc>
            </a:pPr>
            <a:r>
              <a:rPr lang="de-DE" sz="1800" dirty="0"/>
              <a:t>ePCSCF_WLAN-CT4	</a:t>
            </a:r>
            <a:r>
              <a:rPr lang="de-DE" sz="1800" dirty="0" smtClean="0"/>
              <a:t>100</a:t>
            </a:r>
            <a:r>
              <a:rPr lang="de-DE" sz="1800" dirty="0" smtClean="0"/>
              <a:t>%</a:t>
            </a:r>
          </a:p>
          <a:p>
            <a:pPr marL="533400" indent="-533400">
              <a:lnSpc>
                <a:spcPct val="140000"/>
              </a:lnSpc>
            </a:pPr>
            <a:r>
              <a:rPr lang="de-DE" sz="1800" dirty="0" smtClean="0">
                <a:solidFill>
                  <a:srgbClr val="00B050"/>
                </a:solidFill>
              </a:rPr>
              <a:t>WSR_EPS</a:t>
            </a:r>
            <a:r>
              <a:rPr lang="de-DE" sz="1800" dirty="0">
                <a:solidFill>
                  <a:srgbClr val="00B050"/>
                </a:solidFill>
              </a:rPr>
              <a:t>		0</a:t>
            </a:r>
            <a:r>
              <a:rPr lang="de-DE" sz="1800" dirty="0" smtClean="0">
                <a:solidFill>
                  <a:srgbClr val="00B050"/>
                </a:solidFill>
              </a:rPr>
              <a:t>% =&gt; 100%</a:t>
            </a:r>
          </a:p>
          <a:p>
            <a:pPr marL="533400" indent="-533400">
              <a:lnSpc>
                <a:spcPct val="140000"/>
              </a:lnSpc>
            </a:pPr>
            <a:r>
              <a:rPr lang="de-DE" sz="1800" dirty="0"/>
              <a:t>ISAT		90</a:t>
            </a:r>
            <a:r>
              <a:rPr lang="de-DE" sz="1800" dirty="0" smtClean="0"/>
              <a:t>%</a:t>
            </a:r>
          </a:p>
          <a:p>
            <a:pPr marL="533400" indent="-533400">
              <a:lnSpc>
                <a:spcPct val="140000"/>
              </a:lnSpc>
            </a:pPr>
            <a:r>
              <a:rPr lang="de-DE" sz="1800" dirty="0" smtClean="0">
                <a:solidFill>
                  <a:srgbClr val="00B050"/>
                </a:solidFill>
              </a:rPr>
              <a:t>eProSe-EXT-CT	10% =&gt; 80%</a:t>
            </a:r>
          </a:p>
          <a:p>
            <a:pPr marL="533400" indent="-533400">
              <a:lnSpc>
                <a:spcPct val="140000"/>
              </a:lnSpc>
            </a:pPr>
            <a:r>
              <a:rPr lang="de-DE" sz="1800" dirty="0" smtClean="0">
                <a:solidFill>
                  <a:srgbClr val="00B050"/>
                </a:solidFill>
              </a:rPr>
              <a:t>NBIFOM-CT		20% =&gt; 100%</a:t>
            </a:r>
          </a:p>
          <a:p>
            <a:pPr marL="533400" indent="-533400">
              <a:lnSpc>
                <a:spcPct val="140000"/>
              </a:lnSpc>
            </a:pPr>
            <a:r>
              <a:rPr lang="de-DE" sz="1800" dirty="0" smtClean="0">
                <a:solidFill>
                  <a:srgbClr val="00B050"/>
                </a:solidFill>
              </a:rPr>
              <a:t>AESE-CT		40% =&gt; 100%</a:t>
            </a:r>
          </a:p>
          <a:p>
            <a:pPr marL="533400" indent="-533400">
              <a:lnSpc>
                <a:spcPct val="140000"/>
              </a:lnSpc>
            </a:pPr>
            <a:r>
              <a:rPr lang="en-GB" sz="1800" dirty="0" smtClean="0">
                <a:solidFill>
                  <a:srgbClr val="00B050"/>
                </a:solidFill>
              </a:rPr>
              <a:t>SEW1-CT		0% =&gt; 100%</a:t>
            </a:r>
          </a:p>
          <a:p>
            <a:pPr marL="533400" indent="-533400">
              <a:lnSpc>
                <a:spcPct val="140000"/>
              </a:lnSpc>
            </a:pPr>
            <a:r>
              <a:rPr lang="en-GB" sz="1800" dirty="0" err="1" smtClean="0">
                <a:solidFill>
                  <a:srgbClr val="00B050"/>
                </a:solidFill>
              </a:rPr>
              <a:t>eDRX</a:t>
            </a:r>
            <a:r>
              <a:rPr lang="en-GB" sz="1800" dirty="0" smtClean="0">
                <a:solidFill>
                  <a:srgbClr val="00B050"/>
                </a:solidFill>
              </a:rPr>
              <a:t>-CT		40% =&gt; 100%</a:t>
            </a:r>
          </a:p>
          <a:p>
            <a:pPr marL="533400" indent="-533400">
              <a:lnSpc>
                <a:spcPct val="140000"/>
              </a:lnSpc>
            </a:pPr>
            <a:r>
              <a:rPr lang="en-GB" sz="1800" dirty="0" smtClean="0"/>
              <a:t>MCPTT-CT		0%</a:t>
            </a:r>
            <a:endParaRPr lang="en-GB" sz="1800" dirty="0"/>
          </a:p>
          <a:p>
            <a:pPr marL="533400" indent="-533400">
              <a:lnSpc>
                <a:spcPct val="140000"/>
              </a:lnSpc>
            </a:pPr>
            <a:endParaRPr lang="de-DE" sz="1800" dirty="0">
              <a:solidFill>
                <a:srgbClr val="00B050"/>
              </a:solidFill>
            </a:endParaRPr>
          </a:p>
          <a:p>
            <a:pPr marL="0" indent="0">
              <a:lnSpc>
                <a:spcPct val="140000"/>
              </a:lnSpc>
              <a:buNone/>
            </a:pPr>
            <a:endParaRPr lang="de-DE" sz="1800" dirty="0"/>
          </a:p>
        </p:txBody>
      </p:sp>
      <p:sp>
        <p:nvSpPr>
          <p:cNvPr id="10" name="Inhaltsplatzhalter 2"/>
          <p:cNvSpPr txBox="1">
            <a:spLocks/>
          </p:cNvSpPr>
          <p:nvPr/>
        </p:nvSpPr>
        <p:spPr>
          <a:xfrm>
            <a:off x="4227513" y="1150938"/>
            <a:ext cx="4838700" cy="4629150"/>
          </a:xfrm>
          <a:prstGeom prst="rect">
            <a:avLst/>
          </a:prstGeom>
        </p:spPr>
        <p:txBody>
          <a:bodyPr/>
          <a:lstStyle>
            <a:lvl1pPr marL="533400" indent="-533400">
              <a:defRPr sz="2800">
                <a:solidFill>
                  <a:schemeClr val="tx1"/>
                </a:solidFill>
                <a:latin typeface="Calibri" pitchFamily="34" charset="0"/>
              </a:defRPr>
            </a:lvl1pPr>
            <a:lvl2pPr>
              <a:defRPr sz="2400">
                <a:solidFill>
                  <a:schemeClr val="tx1"/>
                </a:solidFill>
                <a:latin typeface="Calibri" pitchFamily="34" charset="0"/>
              </a:defRPr>
            </a:lvl2pPr>
            <a:lvl3pPr>
              <a:defRPr sz="2000">
                <a:solidFill>
                  <a:schemeClr val="tx1"/>
                </a:solidFill>
                <a:latin typeface="Calibri" pitchFamily="34" charset="0"/>
              </a:defRPr>
            </a:lvl3pPr>
            <a:lvl4pPr>
              <a:defRPr>
                <a:solidFill>
                  <a:schemeClr val="tx1"/>
                </a:solidFill>
                <a:latin typeface="Calibri" pitchFamily="34" charset="0"/>
              </a:defRPr>
            </a:lvl4pPr>
            <a:lvl5pPr>
              <a:defRPr sz="1600">
                <a:solidFill>
                  <a:schemeClr val="tx1"/>
                </a:solidFill>
                <a:latin typeface="Calibri" pitchFamily="34" charset="0"/>
              </a:defRPr>
            </a:lvl5pPr>
            <a:lvl6pPr>
              <a:defRPr sz="1600">
                <a:solidFill>
                  <a:schemeClr val="tx1"/>
                </a:solidFill>
                <a:latin typeface="Calibri" pitchFamily="34" charset="0"/>
              </a:defRPr>
            </a:lvl6pPr>
            <a:lvl7pPr>
              <a:defRPr sz="1600">
                <a:solidFill>
                  <a:schemeClr val="tx1"/>
                </a:solidFill>
                <a:latin typeface="Calibri" pitchFamily="34" charset="0"/>
              </a:defRPr>
            </a:lvl7pPr>
            <a:lvl8pPr>
              <a:defRPr sz="1600">
                <a:solidFill>
                  <a:schemeClr val="tx1"/>
                </a:solidFill>
                <a:latin typeface="Calibri" pitchFamily="34" charset="0"/>
              </a:defRPr>
            </a:lvl8pPr>
            <a:lvl9pPr>
              <a:defRPr sz="1600">
                <a:solidFill>
                  <a:schemeClr val="tx1"/>
                </a:solidFill>
                <a:latin typeface="Calibri" pitchFamily="34" charset="0"/>
              </a:defRPr>
            </a:lvl9pPr>
          </a:lstStyle>
          <a:p>
            <a:pPr marL="0" indent="0">
              <a:lnSpc>
                <a:spcPct val="140000"/>
              </a:lnSpc>
              <a:spcBef>
                <a:spcPct val="20000"/>
              </a:spcBef>
              <a:defRPr/>
            </a:pPr>
            <a:endParaRPr lang="en-US" altLang="zh-CN" sz="1800" dirty="0" smtClean="0">
              <a:latin typeface="+mn-lt"/>
              <a:ea typeface="宋体" pitchFamily="2" charset="-122"/>
            </a:endParaRPr>
          </a:p>
          <a:p>
            <a:pPr marL="0" indent="0">
              <a:lnSpc>
                <a:spcPct val="140000"/>
              </a:lnSpc>
              <a:spcBef>
                <a:spcPct val="20000"/>
              </a:spcBef>
              <a:defRPr/>
            </a:pPr>
            <a:endParaRPr lang="en-US" altLang="zh-CN" sz="1800" dirty="0" smtClean="0">
              <a:latin typeface="+mn-lt"/>
              <a:ea typeface="宋体" pitchFamily="2" charset="-122"/>
            </a:endParaRPr>
          </a:p>
        </p:txBody>
      </p:sp>
      <p:sp>
        <p:nvSpPr>
          <p:cNvPr id="18437" name="Content Placeholder 2"/>
          <p:cNvSpPr txBox="1">
            <a:spLocks/>
          </p:cNvSpPr>
          <p:nvPr/>
        </p:nvSpPr>
        <p:spPr bwMode="auto">
          <a:xfrm>
            <a:off x="5193084" y="5985329"/>
            <a:ext cx="329565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nSpc>
                <a:spcPct val="90000"/>
              </a:lnSpc>
            </a:pPr>
            <a:r>
              <a:rPr lang="fi-FI" altLang="de-DE" dirty="0">
                <a:cs typeface="Arial" charset="0"/>
              </a:rPr>
              <a:t>Legend</a:t>
            </a:r>
            <a:br>
              <a:rPr lang="fi-FI" altLang="de-DE" dirty="0">
                <a:cs typeface="Arial" charset="0"/>
              </a:rPr>
            </a:br>
            <a:r>
              <a:rPr lang="fi-FI" altLang="de-DE" dirty="0">
                <a:solidFill>
                  <a:srgbClr val="0000FF"/>
                </a:solidFill>
                <a:cs typeface="Arial" charset="0"/>
              </a:rPr>
              <a:t>Blue</a:t>
            </a:r>
            <a:r>
              <a:rPr lang="fi-FI" altLang="de-DE" dirty="0">
                <a:cs typeface="Arial" charset="0"/>
              </a:rPr>
              <a:t> –  new since previous plenary</a:t>
            </a:r>
          </a:p>
          <a:p>
            <a:pPr>
              <a:lnSpc>
                <a:spcPct val="90000"/>
              </a:lnSpc>
            </a:pPr>
            <a:r>
              <a:rPr lang="fi-FI" altLang="de-DE" dirty="0">
                <a:cs typeface="Arial" charset="0"/>
              </a:rPr>
              <a:t>	</a:t>
            </a:r>
            <a:r>
              <a:rPr lang="fi-FI" altLang="de-DE" dirty="0">
                <a:solidFill>
                  <a:srgbClr val="00B050"/>
                </a:solidFill>
                <a:cs typeface="Arial" charset="0"/>
              </a:rPr>
              <a:t>Green</a:t>
            </a:r>
            <a:r>
              <a:rPr lang="fi-FI" altLang="de-DE" dirty="0">
                <a:cs typeface="Arial" charset="0"/>
              </a:rPr>
              <a:t> –  progressed since previous plenary </a:t>
            </a:r>
            <a:br>
              <a:rPr lang="fi-FI" altLang="de-DE" dirty="0">
                <a:cs typeface="Arial" charset="0"/>
              </a:rPr>
            </a:br>
            <a:endParaRPr lang="da-DK" altLang="de-DE" dirty="0">
              <a:cs typeface="Arial" charset="0"/>
            </a:endParaRPr>
          </a:p>
        </p:txBody>
      </p:sp>
      <p:sp>
        <p:nvSpPr>
          <p:cNvPr id="6" name="Inhaltsplatzhalter 1"/>
          <p:cNvSpPr txBox="1">
            <a:spLocks/>
          </p:cNvSpPr>
          <p:nvPr/>
        </p:nvSpPr>
        <p:spPr bwMode="auto">
          <a:xfrm>
            <a:off x="4720131" y="1176462"/>
            <a:ext cx="4241556" cy="4493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a:lstStyle>
          <a:p>
            <a:r>
              <a:rPr lang="en-GB" sz="1800" dirty="0" err="1" smtClean="0"/>
              <a:t>eWebRTCi_CT</a:t>
            </a:r>
            <a:r>
              <a:rPr lang="en-GB" sz="1800" dirty="0" smtClean="0"/>
              <a:t>		0%</a:t>
            </a:r>
          </a:p>
          <a:p>
            <a:r>
              <a:rPr lang="en-GB" sz="1800" dirty="0" err="1" smtClean="0">
                <a:solidFill>
                  <a:srgbClr val="0000FF"/>
                </a:solidFill>
              </a:rPr>
              <a:t>MBMS_enh</a:t>
            </a:r>
            <a:r>
              <a:rPr lang="en-GB" sz="1800" dirty="0" smtClean="0">
                <a:solidFill>
                  <a:srgbClr val="0000FF"/>
                </a:solidFill>
              </a:rPr>
              <a:t>-CT		0% =&gt; 100%</a:t>
            </a:r>
          </a:p>
          <a:p>
            <a:r>
              <a:rPr lang="en-GB" sz="1800" dirty="0" err="1" smtClean="0">
                <a:solidFill>
                  <a:srgbClr val="0000FF"/>
                </a:solidFill>
              </a:rPr>
              <a:t>AE_CIoT</a:t>
            </a:r>
            <a:r>
              <a:rPr lang="en-GB" sz="1800" dirty="0" smtClean="0">
                <a:solidFill>
                  <a:srgbClr val="0000FF"/>
                </a:solidFill>
              </a:rPr>
              <a:t>-CT		0%</a:t>
            </a:r>
            <a:endParaRPr lang="en-GB" sz="1800" dirty="0">
              <a:solidFill>
                <a:srgbClr val="0000FF"/>
              </a:solidFill>
            </a:endParaRPr>
          </a:p>
          <a:p>
            <a:pPr marL="0" indent="0">
              <a:buNone/>
            </a:pPr>
            <a:endParaRPr lang="en-GB" sz="1800" dirty="0"/>
          </a:p>
          <a:p>
            <a:pPr marL="533400" indent="-533400">
              <a:lnSpc>
                <a:spcPct val="140000"/>
              </a:lnSpc>
            </a:pPr>
            <a:endParaRPr lang="de-DE" sz="1800" dirty="0" smtClean="0">
              <a:solidFill>
                <a:srgbClr val="00B050"/>
              </a:solidFill>
            </a:endParaRPr>
          </a:p>
          <a:p>
            <a:pPr marL="0" indent="0">
              <a:lnSpc>
                <a:spcPct val="140000"/>
              </a:lnSpc>
              <a:buFontTx/>
              <a:buNone/>
            </a:pPr>
            <a:endParaRPr lang="de-DE" sz="1800" dirty="0"/>
          </a:p>
        </p:txBody>
      </p:sp>
    </p:spTree>
    <p:extLst>
      <p:ext uri="{BB962C8B-B14F-4D97-AF65-F5344CB8AC3E}">
        <p14:creationId xmlns:p14="http://schemas.microsoft.com/office/powerpoint/2010/main" val="256045230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p:cNvSpPr>
          <p:nvPr>
            <p:ph type="title"/>
          </p:nvPr>
        </p:nvSpPr>
        <p:spPr>
          <a:xfrm>
            <a:off x="506413" y="330200"/>
            <a:ext cx="6834187" cy="1143000"/>
          </a:xfrm>
        </p:spPr>
        <p:txBody>
          <a:bodyPr/>
          <a:lstStyle/>
          <a:p>
            <a:r>
              <a:rPr lang="nb-NO" altLang="de-DE" smtClean="0">
                <a:latin typeface="Arial" charset="0"/>
                <a:cs typeface="Arial" charset="0"/>
              </a:rPr>
              <a:t>A</a:t>
            </a:r>
            <a:r>
              <a:rPr lang="de-DE" altLang="de-DE" smtClean="0">
                <a:latin typeface="Arial" charset="0"/>
                <a:cs typeface="Arial" charset="0"/>
              </a:rPr>
              <a:t>greed</a:t>
            </a:r>
            <a:r>
              <a:rPr lang="nb-NO" altLang="de-DE" smtClean="0">
                <a:latin typeface="Arial" charset="0"/>
                <a:cs typeface="Arial" charset="0"/>
              </a:rPr>
              <a:t> </a:t>
            </a:r>
            <a:r>
              <a:rPr lang="de-DE" altLang="de-DE" smtClean="0">
                <a:latin typeface="Arial" charset="0"/>
                <a:cs typeface="Arial" charset="0"/>
              </a:rPr>
              <a:t>N</a:t>
            </a:r>
            <a:r>
              <a:rPr lang="nb-NO" altLang="de-DE" smtClean="0">
                <a:latin typeface="Arial" charset="0"/>
                <a:cs typeface="Arial" charset="0"/>
              </a:rPr>
              <a:t>ew WIs</a:t>
            </a:r>
            <a:endParaRPr lang="en-US" altLang="de-DE" smtClean="0">
              <a:latin typeface="Arial" charset="0"/>
              <a:cs typeface="Arial" charset="0"/>
            </a:endParaRPr>
          </a:p>
        </p:txBody>
      </p:sp>
      <p:sp>
        <p:nvSpPr>
          <p:cNvPr id="20483" name="Rectangle 4"/>
          <p:cNvSpPr>
            <a:spLocks noChangeArrowheads="1"/>
          </p:cNvSpPr>
          <p:nvPr/>
        </p:nvSpPr>
        <p:spPr bwMode="auto">
          <a:xfrm>
            <a:off x="2097088" y="1857375"/>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4" name="Rectangle 159"/>
          <p:cNvSpPr>
            <a:spLocks noChangeArrowheads="1"/>
          </p:cNvSpPr>
          <p:nvPr/>
        </p:nvSpPr>
        <p:spPr bwMode="auto">
          <a:xfrm>
            <a:off x="49213" y="2432050"/>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5" name="Rectangle 576"/>
          <p:cNvSpPr>
            <a:spLocks noChangeArrowheads="1"/>
          </p:cNvSpPr>
          <p:nvPr/>
        </p:nvSpPr>
        <p:spPr bwMode="auto">
          <a:xfrm>
            <a:off x="49213" y="2628900"/>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6" name="Rectangle 693"/>
          <p:cNvSpPr>
            <a:spLocks noChangeArrowheads="1"/>
          </p:cNvSpPr>
          <p:nvPr/>
        </p:nvSpPr>
        <p:spPr bwMode="auto">
          <a:xfrm>
            <a:off x="0" y="2873375"/>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7" name="Rectangle 821"/>
          <p:cNvSpPr>
            <a:spLocks noChangeArrowheads="1"/>
          </p:cNvSpPr>
          <p:nvPr/>
        </p:nvSpPr>
        <p:spPr bwMode="auto">
          <a:xfrm>
            <a:off x="49213" y="2873375"/>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8" name="Rectangle 913"/>
          <p:cNvSpPr>
            <a:spLocks noChangeArrowheads="1"/>
          </p:cNvSpPr>
          <p:nvPr/>
        </p:nvSpPr>
        <p:spPr bwMode="auto">
          <a:xfrm>
            <a:off x="0" y="1895475"/>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9" name="Rectangle 1151"/>
          <p:cNvSpPr>
            <a:spLocks noChangeArrowheads="1"/>
          </p:cNvSpPr>
          <p:nvPr/>
        </p:nvSpPr>
        <p:spPr bwMode="auto">
          <a:xfrm>
            <a:off x="49213" y="2506663"/>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graphicFrame>
        <p:nvGraphicFramePr>
          <p:cNvPr id="2" name="Table 1"/>
          <p:cNvGraphicFramePr>
            <a:graphicFrameLocks noGrp="1"/>
          </p:cNvGraphicFramePr>
          <p:nvPr>
            <p:extLst>
              <p:ext uri="{D42A27DB-BD31-4B8C-83A1-F6EECF244321}">
                <p14:modId xmlns:p14="http://schemas.microsoft.com/office/powerpoint/2010/main" val="1337099000"/>
              </p:ext>
            </p:extLst>
          </p:nvPr>
        </p:nvGraphicFramePr>
        <p:xfrm>
          <a:off x="903000" y="1660525"/>
          <a:ext cx="7144570" cy="2560320"/>
        </p:xfrm>
        <a:graphic>
          <a:graphicData uri="http://schemas.openxmlformats.org/drawingml/2006/table">
            <a:tbl>
              <a:tblPr lastCol="1" bandRow="1" bandCol="1">
                <a:tableStyleId>{5C22544A-7EE6-4342-B048-85BDC9FD1C3A}</a:tableStyleId>
              </a:tblPr>
              <a:tblGrid>
                <a:gridCol w="537559"/>
                <a:gridCol w="3184195"/>
                <a:gridCol w="1521069"/>
                <a:gridCol w="1901747"/>
              </a:tblGrid>
              <a:tr h="161925">
                <a:tc>
                  <a:txBody>
                    <a:bodyPr/>
                    <a:lstStyle/>
                    <a:p>
                      <a:pPr algn="l">
                        <a:spcAft>
                          <a:spcPts val="0"/>
                        </a:spcAft>
                      </a:pPr>
                      <a:r>
                        <a:rPr lang="en-GB" sz="1400" b="1" dirty="0" err="1">
                          <a:effectLst/>
                        </a:rPr>
                        <a:t>Tdoc</a:t>
                      </a:r>
                      <a:r>
                        <a:rPr lang="en-GB" sz="1400" b="1" dirty="0">
                          <a:effectLst/>
                        </a:rPr>
                        <a:t> </a:t>
                      </a:r>
                      <a:r>
                        <a:rPr lang="en-GB" sz="1400" b="1" dirty="0" smtClean="0">
                          <a:effectLst/>
                        </a:rPr>
                        <a:t>CP-15</a:t>
                      </a:r>
                      <a:r>
                        <a:rPr lang="en-GB" sz="1400" b="1" dirty="0">
                          <a:effectLst/>
                        </a:rPr>
                        <a:t>#</a:t>
                      </a:r>
                      <a:endParaRPr lang="en-GB" sz="1400" b="1" dirty="0">
                        <a:effectLst/>
                        <a:latin typeface="Arial"/>
                        <a:ea typeface="Times New Roman"/>
                        <a:cs typeface="Times New Roman"/>
                      </a:endParaRPr>
                    </a:p>
                  </a:txBody>
                  <a:tcPr marL="68580" marR="68580" marT="0" marB="0"/>
                </a:tc>
                <a:tc>
                  <a:txBody>
                    <a:bodyPr/>
                    <a:lstStyle/>
                    <a:p>
                      <a:pPr algn="l">
                        <a:spcAft>
                          <a:spcPts val="0"/>
                        </a:spcAft>
                      </a:pPr>
                      <a:r>
                        <a:rPr lang="en-GB" sz="1400" b="1" dirty="0" err="1">
                          <a:effectLst/>
                        </a:rPr>
                        <a:t>Tdoc</a:t>
                      </a:r>
                      <a:r>
                        <a:rPr lang="en-GB" sz="1400" b="1" dirty="0">
                          <a:effectLst/>
                        </a:rPr>
                        <a:t> Title</a:t>
                      </a:r>
                      <a:endParaRPr lang="en-GB" sz="1400" b="1" dirty="0">
                        <a:effectLst/>
                        <a:latin typeface="Arial"/>
                        <a:ea typeface="Times New Roman"/>
                        <a:cs typeface="Times New Roman"/>
                      </a:endParaRPr>
                    </a:p>
                  </a:txBody>
                  <a:tcPr marL="68580" marR="68580" marT="0" marB="0"/>
                </a:tc>
                <a:tc>
                  <a:txBody>
                    <a:bodyPr/>
                    <a:lstStyle/>
                    <a:p>
                      <a:pPr algn="l">
                        <a:spcAft>
                          <a:spcPts val="0"/>
                        </a:spcAft>
                      </a:pPr>
                      <a:r>
                        <a:rPr lang="en-GB" sz="1400" b="1" dirty="0">
                          <a:effectLst/>
                        </a:rPr>
                        <a:t>Source</a:t>
                      </a:r>
                      <a:endParaRPr lang="en-GB" sz="1400" b="1" dirty="0">
                        <a:effectLst/>
                        <a:latin typeface="Arial"/>
                        <a:ea typeface="Times New Roman"/>
                        <a:cs typeface="Times New Roman"/>
                      </a:endParaRPr>
                    </a:p>
                  </a:txBody>
                  <a:tcPr marL="68580" marR="68580" marT="0" marB="0"/>
                </a:tc>
                <a:tc>
                  <a:txBody>
                    <a:bodyPr/>
                    <a:lstStyle/>
                    <a:p>
                      <a:pPr algn="l">
                        <a:spcAft>
                          <a:spcPts val="0"/>
                        </a:spcAft>
                      </a:pPr>
                      <a:r>
                        <a:rPr lang="en-GB" sz="1400" b="1" dirty="0">
                          <a:effectLst/>
                        </a:rPr>
                        <a:t>Notes</a:t>
                      </a:r>
                      <a:endParaRPr lang="en-GB" sz="1400" b="1" dirty="0">
                        <a:effectLst/>
                        <a:latin typeface="Arial"/>
                        <a:ea typeface="Times New Roman"/>
                        <a:cs typeface="Times New Roman"/>
                      </a:endParaRPr>
                    </a:p>
                  </a:txBody>
                  <a:tcPr marL="68580" marR="68580" marT="0" marB="0"/>
                </a:tc>
              </a:tr>
              <a:tr h="0">
                <a:tc>
                  <a:txBody>
                    <a:bodyPr/>
                    <a:lstStyle/>
                    <a:p>
                      <a:pPr algn="l">
                        <a:spcAft>
                          <a:spcPts val="0"/>
                        </a:spcAft>
                      </a:pPr>
                      <a:r>
                        <a:rPr lang="en-GB" sz="1200" b="1" kern="1200" dirty="0" smtClean="0">
                          <a:solidFill>
                            <a:srgbClr val="000000"/>
                          </a:solidFill>
                          <a:effectLst/>
                          <a:latin typeface="Arial"/>
                          <a:ea typeface="Times New Roman"/>
                          <a:cs typeface="Arial"/>
                        </a:rPr>
                        <a:t>0613</a:t>
                      </a:r>
                      <a:endParaRPr lang="en-GB" sz="1200" b="1" kern="1200" dirty="0">
                        <a:solidFill>
                          <a:srgbClr val="000000"/>
                        </a:solidFill>
                        <a:effectLst/>
                        <a:latin typeface="Arial"/>
                        <a:ea typeface="Times New Roman"/>
                        <a:cs typeface="Arial"/>
                      </a:endParaRPr>
                    </a:p>
                  </a:txBody>
                  <a:tcPr marL="68580" marR="68580" marT="0" marB="0"/>
                </a:tc>
                <a:tc>
                  <a:txBody>
                    <a:bodyPr/>
                    <a:lstStyle/>
                    <a:p>
                      <a:pPr algn="l">
                        <a:spcAft>
                          <a:spcPts val="0"/>
                        </a:spcAft>
                      </a:pPr>
                      <a:r>
                        <a:rPr lang="en-GB" sz="1200" b="1" dirty="0">
                          <a:solidFill>
                            <a:srgbClr val="000000"/>
                          </a:solidFill>
                          <a:effectLst/>
                          <a:latin typeface="Arial"/>
                          <a:ea typeface="Times New Roman"/>
                          <a:cs typeface="Arial"/>
                        </a:rPr>
                        <a:t>WID new   Rel-13 Diameter Message Priority</a:t>
                      </a:r>
                      <a:endParaRPr lang="en-GB" sz="1200" b="1" dirty="0">
                        <a:effectLst/>
                        <a:latin typeface="Arial"/>
                        <a:ea typeface="Times New Roman"/>
                        <a:cs typeface="Times New Roman"/>
                      </a:endParaRPr>
                    </a:p>
                  </a:txBody>
                  <a:tcPr marL="68580" marR="68580" marT="0" marB="0"/>
                </a:tc>
                <a:tc>
                  <a:txBody>
                    <a:bodyPr/>
                    <a:lstStyle/>
                    <a:p>
                      <a:pPr algn="l">
                        <a:spcAft>
                          <a:spcPts val="0"/>
                        </a:spcAft>
                      </a:pPr>
                      <a:r>
                        <a:rPr lang="en-GB" sz="1200" b="1" dirty="0">
                          <a:solidFill>
                            <a:srgbClr val="000000"/>
                          </a:solidFill>
                          <a:effectLst/>
                          <a:latin typeface="Arial"/>
                          <a:ea typeface="Times New Roman"/>
                          <a:cs typeface="Arial"/>
                        </a:rPr>
                        <a:t>Alcatel-Lucent, Alcatel-Lucent Shanghai Bell, AT&amp;T, Verizon, Applied Communication Sciences</a:t>
                      </a:r>
                      <a:endParaRPr lang="en-GB" sz="1200" b="1" dirty="0">
                        <a:effectLst/>
                        <a:latin typeface="Arial"/>
                        <a:ea typeface="Times New Roman"/>
                        <a:cs typeface="Times New Roman"/>
                      </a:endParaRPr>
                    </a:p>
                  </a:txBody>
                  <a:tcPr marL="68580" marR="68580" marT="0" marB="0"/>
                </a:tc>
                <a:tc>
                  <a:txBody>
                    <a:bodyPr/>
                    <a:lstStyle/>
                    <a:p>
                      <a:pPr algn="l">
                        <a:spcAft>
                          <a:spcPts val="0"/>
                        </a:spcAft>
                      </a:pPr>
                      <a:r>
                        <a:rPr lang="en-GB" sz="1400" b="1" dirty="0">
                          <a:effectLst/>
                        </a:rPr>
                        <a:t> </a:t>
                      </a:r>
                      <a:r>
                        <a:rPr lang="en-GB" sz="1400" b="1" dirty="0" err="1" smtClean="0">
                          <a:solidFill>
                            <a:srgbClr val="0000FF"/>
                          </a:solidFill>
                        </a:rPr>
                        <a:t>DiaPri</a:t>
                      </a:r>
                      <a:endParaRPr lang="en-GB" sz="1400" b="1" dirty="0" smtClean="0">
                        <a:solidFill>
                          <a:srgbClr val="0000FF"/>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400" b="1" dirty="0" smtClean="0">
                          <a:effectLst/>
                        </a:rPr>
                        <a:t>CT4 led.</a:t>
                      </a:r>
                    </a:p>
                    <a:p>
                      <a:pPr algn="l">
                        <a:spcAft>
                          <a:spcPts val="0"/>
                        </a:spcAft>
                      </a:pPr>
                      <a:endParaRPr lang="en-GB" sz="1400" b="1" dirty="0">
                        <a:effectLst/>
                        <a:latin typeface="Arial"/>
                        <a:ea typeface="Times New Roman"/>
                        <a:cs typeface="Times New Roman"/>
                      </a:endParaRPr>
                    </a:p>
                  </a:txBody>
                  <a:tcPr marL="68580" marR="68580" marT="0" marB="0"/>
                </a:tc>
              </a:tr>
              <a:tr h="0">
                <a:tc>
                  <a:txBody>
                    <a:bodyPr/>
                    <a:lstStyle/>
                    <a:p>
                      <a:pPr algn="l">
                        <a:spcAft>
                          <a:spcPts val="0"/>
                        </a:spcAft>
                      </a:pPr>
                      <a:r>
                        <a:rPr lang="en-GB" sz="1200" b="1" kern="1200" dirty="0" smtClean="0">
                          <a:solidFill>
                            <a:srgbClr val="000000"/>
                          </a:solidFill>
                          <a:effectLst/>
                          <a:latin typeface="Arial"/>
                          <a:ea typeface="Times New Roman"/>
                          <a:cs typeface="Arial"/>
                        </a:rPr>
                        <a:t>0612</a:t>
                      </a:r>
                      <a:endParaRPr lang="en-GB" sz="1200" b="1" kern="1200" dirty="0">
                        <a:solidFill>
                          <a:srgbClr val="000000"/>
                        </a:solidFill>
                        <a:effectLst/>
                        <a:latin typeface="Arial"/>
                        <a:ea typeface="Times New Roman"/>
                        <a:cs typeface="Arial"/>
                      </a:endParaRPr>
                    </a:p>
                  </a:txBody>
                  <a:tcPr marL="68580" marR="68580" marT="0" marB="0"/>
                </a:tc>
                <a:tc>
                  <a:txBody>
                    <a:bodyPr/>
                    <a:lstStyle/>
                    <a:p>
                      <a:pPr algn="l">
                        <a:spcAft>
                          <a:spcPts val="0"/>
                        </a:spcAft>
                      </a:pPr>
                      <a:r>
                        <a:rPr lang="en-GB" sz="1200" b="1" dirty="0">
                          <a:solidFill>
                            <a:srgbClr val="000000"/>
                          </a:solidFill>
                          <a:effectLst/>
                          <a:latin typeface="Arial"/>
                          <a:ea typeface="Times New Roman"/>
                          <a:cs typeface="Arial"/>
                        </a:rPr>
                        <a:t>WID new   Rel-13 Indoor Positioning Enhancements for UTRA and E-UTRA</a:t>
                      </a:r>
                      <a:endParaRPr lang="en-GB" sz="1200" b="1" dirty="0">
                        <a:effectLst/>
                        <a:latin typeface="Arial"/>
                        <a:ea typeface="Times New Roman"/>
                        <a:cs typeface="Times New Roman"/>
                      </a:endParaRPr>
                    </a:p>
                  </a:txBody>
                  <a:tcPr marL="68580" marR="68580" marT="0" marB="0"/>
                </a:tc>
                <a:tc>
                  <a:txBody>
                    <a:bodyPr/>
                    <a:lstStyle/>
                    <a:p>
                      <a:pPr algn="l">
                        <a:spcAft>
                          <a:spcPts val="0"/>
                        </a:spcAft>
                      </a:pPr>
                      <a:r>
                        <a:rPr lang="en-GB" sz="1200" b="1" dirty="0">
                          <a:solidFill>
                            <a:srgbClr val="000000"/>
                          </a:solidFill>
                          <a:effectLst/>
                          <a:latin typeface="Arial"/>
                          <a:ea typeface="Times New Roman"/>
                          <a:cs typeface="Arial"/>
                        </a:rPr>
                        <a:t>Ericsson</a:t>
                      </a:r>
                      <a:endParaRPr lang="en-GB" sz="1200" b="1" dirty="0">
                        <a:effectLst/>
                        <a:latin typeface="Arial"/>
                        <a:ea typeface="Times New Roman"/>
                        <a:cs typeface="Times New Roman"/>
                      </a:endParaRPr>
                    </a:p>
                  </a:txBody>
                  <a:tcPr marL="68580" marR="68580" marT="0" marB="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b="1" dirty="0" err="1" smtClean="0">
                          <a:solidFill>
                            <a:srgbClr val="0000FF"/>
                          </a:solidFill>
                        </a:rPr>
                        <a:t>UTRA_LTE_iPos_enh</a:t>
                      </a:r>
                      <a:r>
                        <a:rPr lang="en-GB" sz="1400" b="1" dirty="0" smtClean="0">
                          <a:solidFill>
                            <a:srgbClr val="0000FF"/>
                          </a:solidFill>
                        </a:rPr>
                        <a:t>-CT</a:t>
                      </a:r>
                    </a:p>
                    <a:p>
                      <a:pPr marL="0" marR="0" indent="0" algn="l" defTabSz="914400" rtl="0" eaLnBrk="1" fontAlgn="auto" latinLnBrk="0" hangingPunct="1">
                        <a:lnSpc>
                          <a:spcPct val="100000"/>
                        </a:lnSpc>
                        <a:spcBef>
                          <a:spcPts val="0"/>
                        </a:spcBef>
                        <a:spcAft>
                          <a:spcPts val="0"/>
                        </a:spcAft>
                        <a:buClrTx/>
                        <a:buSzTx/>
                        <a:buFontTx/>
                        <a:buNone/>
                        <a:tabLst/>
                        <a:defRPr/>
                      </a:pPr>
                      <a:r>
                        <a:rPr lang="en-GB" sz="1400" b="1" dirty="0" smtClean="0">
                          <a:effectLst/>
                        </a:rPr>
                        <a:t>CT4 led.</a:t>
                      </a:r>
                    </a:p>
                    <a:p>
                      <a:pPr algn="l">
                        <a:spcAft>
                          <a:spcPts val="0"/>
                        </a:spcAft>
                      </a:pPr>
                      <a:r>
                        <a:rPr lang="en-GB" sz="1400" b="1" dirty="0" smtClean="0">
                          <a:solidFill>
                            <a:srgbClr val="0000FF"/>
                          </a:solidFill>
                        </a:rPr>
                        <a:t>	</a:t>
                      </a:r>
                      <a:endParaRPr lang="en-GB" sz="1400" b="1" dirty="0">
                        <a:effectLst/>
                        <a:latin typeface="Arial"/>
                        <a:ea typeface="Times New Roman"/>
                        <a:cs typeface="Times New Roman"/>
                      </a:endParaRPr>
                    </a:p>
                  </a:txBody>
                  <a:tcPr marL="68580" marR="68580" marT="0" marB="0"/>
                </a:tc>
              </a:tr>
            </a:tbl>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4"/>
          <p:cNvSpPr>
            <a:spLocks noGrp="1"/>
          </p:cNvSpPr>
          <p:nvPr>
            <p:ph type="title"/>
          </p:nvPr>
        </p:nvSpPr>
        <p:spPr>
          <a:xfrm>
            <a:off x="457200" y="274638"/>
            <a:ext cx="6834188" cy="507957"/>
          </a:xfrm>
        </p:spPr>
        <p:txBody>
          <a:bodyPr/>
          <a:lstStyle/>
          <a:p>
            <a:r>
              <a:rPr lang="de-DE" altLang="de-DE" dirty="0" smtClean="0">
                <a:cs typeface="Arial" charset="0"/>
              </a:rPr>
              <a:t>Endorsed</a:t>
            </a:r>
            <a:r>
              <a:rPr lang="nb-NO" altLang="de-DE" dirty="0" smtClean="0">
                <a:cs typeface="Arial" charset="0"/>
              </a:rPr>
              <a:t> WIs</a:t>
            </a:r>
            <a:endParaRPr lang="en-US" altLang="de-DE" dirty="0" smtClean="0">
              <a:cs typeface="Arial" charset="0"/>
            </a:endParaRPr>
          </a:p>
        </p:txBody>
      </p:sp>
      <p:sp>
        <p:nvSpPr>
          <p:cNvPr id="21507" name="Rectangle 6"/>
          <p:cNvSpPr>
            <a:spLocks noChangeArrowheads="1"/>
          </p:cNvSpPr>
          <p:nvPr/>
        </p:nvSpPr>
        <p:spPr bwMode="auto">
          <a:xfrm>
            <a:off x="0" y="2498725"/>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sp>
        <p:nvSpPr>
          <p:cNvPr id="21508" name="Rectangle 7"/>
          <p:cNvSpPr>
            <a:spLocks noChangeArrowheads="1"/>
          </p:cNvSpPr>
          <p:nvPr/>
        </p:nvSpPr>
        <p:spPr bwMode="auto">
          <a:xfrm>
            <a:off x="0" y="2695575"/>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sp>
        <p:nvSpPr>
          <p:cNvPr id="21509" name="Rectangle 8"/>
          <p:cNvSpPr>
            <a:spLocks noChangeArrowheads="1"/>
          </p:cNvSpPr>
          <p:nvPr/>
        </p:nvSpPr>
        <p:spPr bwMode="auto">
          <a:xfrm>
            <a:off x="-49213" y="2940050"/>
            <a:ext cx="9144001"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sp>
        <p:nvSpPr>
          <p:cNvPr id="21510" name="Rectangle 9"/>
          <p:cNvSpPr>
            <a:spLocks noChangeArrowheads="1"/>
          </p:cNvSpPr>
          <p:nvPr/>
        </p:nvSpPr>
        <p:spPr bwMode="auto">
          <a:xfrm>
            <a:off x="0" y="2940050"/>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sp>
        <p:nvSpPr>
          <p:cNvPr id="21511" name="Rectangle 10"/>
          <p:cNvSpPr>
            <a:spLocks noChangeArrowheads="1"/>
          </p:cNvSpPr>
          <p:nvPr/>
        </p:nvSpPr>
        <p:spPr bwMode="auto">
          <a:xfrm>
            <a:off x="-49213" y="1962150"/>
            <a:ext cx="9144001"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sp>
        <p:nvSpPr>
          <p:cNvPr id="21512" name="Rectangle 78"/>
          <p:cNvSpPr>
            <a:spLocks noChangeArrowheads="1"/>
          </p:cNvSpPr>
          <p:nvPr/>
        </p:nvSpPr>
        <p:spPr bwMode="auto">
          <a:xfrm>
            <a:off x="0" y="3062288"/>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graphicFrame>
        <p:nvGraphicFramePr>
          <p:cNvPr id="3" name="Table 2"/>
          <p:cNvGraphicFramePr>
            <a:graphicFrameLocks noGrp="1"/>
          </p:cNvGraphicFramePr>
          <p:nvPr>
            <p:extLst>
              <p:ext uri="{D42A27DB-BD31-4B8C-83A1-F6EECF244321}">
                <p14:modId xmlns:p14="http://schemas.microsoft.com/office/powerpoint/2010/main" val="277746003"/>
              </p:ext>
            </p:extLst>
          </p:nvPr>
        </p:nvGraphicFramePr>
        <p:xfrm>
          <a:off x="761442" y="867821"/>
          <a:ext cx="7601322" cy="5364480"/>
        </p:xfrm>
        <a:graphic>
          <a:graphicData uri="http://schemas.openxmlformats.org/drawingml/2006/table">
            <a:tbl>
              <a:tblPr lastCol="1" bandRow="1" bandCol="1">
                <a:tableStyleId>{5C22544A-7EE6-4342-B048-85BDC9FD1C3A}</a:tableStyleId>
              </a:tblPr>
              <a:tblGrid>
                <a:gridCol w="833443"/>
                <a:gridCol w="3547258"/>
                <a:gridCol w="1300411"/>
                <a:gridCol w="1920210"/>
              </a:tblGrid>
              <a:tr h="161925">
                <a:tc>
                  <a:txBody>
                    <a:bodyPr/>
                    <a:lstStyle/>
                    <a:p>
                      <a:pPr algn="l">
                        <a:spcAft>
                          <a:spcPts val="0"/>
                        </a:spcAft>
                      </a:pPr>
                      <a:r>
                        <a:rPr lang="en-GB" sz="1400" b="1" dirty="0" err="1">
                          <a:effectLst/>
                        </a:rPr>
                        <a:t>Tdoc</a:t>
                      </a:r>
                      <a:r>
                        <a:rPr lang="en-GB" sz="1400" b="1" dirty="0">
                          <a:effectLst/>
                        </a:rPr>
                        <a:t> </a:t>
                      </a:r>
                      <a:r>
                        <a:rPr lang="en-GB" sz="1400" b="1" dirty="0" smtClean="0">
                          <a:effectLst/>
                        </a:rPr>
                        <a:t>CP-15</a:t>
                      </a:r>
                      <a:r>
                        <a:rPr lang="en-GB" sz="1400" b="1" dirty="0">
                          <a:effectLst/>
                        </a:rPr>
                        <a:t>#</a:t>
                      </a:r>
                      <a:endParaRPr lang="en-GB" sz="1400" b="1" dirty="0">
                        <a:effectLst/>
                        <a:latin typeface="Arial"/>
                        <a:ea typeface="Times New Roman"/>
                        <a:cs typeface="Times New Roman"/>
                      </a:endParaRPr>
                    </a:p>
                  </a:txBody>
                  <a:tcPr marL="68580" marR="68580" marT="0" marB="0"/>
                </a:tc>
                <a:tc>
                  <a:txBody>
                    <a:bodyPr/>
                    <a:lstStyle/>
                    <a:p>
                      <a:pPr algn="l">
                        <a:spcAft>
                          <a:spcPts val="0"/>
                        </a:spcAft>
                      </a:pPr>
                      <a:r>
                        <a:rPr lang="en-GB" sz="1400" b="1" dirty="0" err="1">
                          <a:effectLst/>
                        </a:rPr>
                        <a:t>Tdoc</a:t>
                      </a:r>
                      <a:r>
                        <a:rPr lang="en-GB" sz="1400" b="1" dirty="0">
                          <a:effectLst/>
                        </a:rPr>
                        <a:t> Title</a:t>
                      </a:r>
                      <a:endParaRPr lang="en-GB" sz="1400" b="1" dirty="0">
                        <a:effectLst/>
                        <a:latin typeface="Arial"/>
                        <a:ea typeface="Times New Roman"/>
                        <a:cs typeface="Times New Roman"/>
                      </a:endParaRPr>
                    </a:p>
                  </a:txBody>
                  <a:tcPr marL="68580" marR="68580" marT="0" marB="0"/>
                </a:tc>
                <a:tc>
                  <a:txBody>
                    <a:bodyPr/>
                    <a:lstStyle/>
                    <a:p>
                      <a:pPr algn="l">
                        <a:spcAft>
                          <a:spcPts val="0"/>
                        </a:spcAft>
                      </a:pPr>
                      <a:r>
                        <a:rPr lang="en-GB" sz="1400" b="1" dirty="0">
                          <a:effectLst/>
                        </a:rPr>
                        <a:t>Source</a:t>
                      </a:r>
                      <a:endParaRPr lang="en-GB" sz="1400" b="1" dirty="0">
                        <a:effectLst/>
                        <a:latin typeface="Arial"/>
                        <a:ea typeface="Times New Roman"/>
                        <a:cs typeface="Times New Roman"/>
                      </a:endParaRPr>
                    </a:p>
                  </a:txBody>
                  <a:tcPr marL="68580" marR="68580" marT="0" marB="0"/>
                </a:tc>
                <a:tc>
                  <a:txBody>
                    <a:bodyPr/>
                    <a:lstStyle/>
                    <a:p>
                      <a:pPr algn="l">
                        <a:spcAft>
                          <a:spcPts val="0"/>
                        </a:spcAft>
                      </a:pPr>
                      <a:r>
                        <a:rPr lang="en-GB" sz="1400" b="1" dirty="0">
                          <a:effectLst/>
                        </a:rPr>
                        <a:t>Notes</a:t>
                      </a:r>
                      <a:endParaRPr lang="en-GB" sz="1400" b="1" dirty="0">
                        <a:effectLst/>
                        <a:latin typeface="Arial"/>
                        <a:ea typeface="Times New Roman"/>
                        <a:cs typeface="Times New Roman"/>
                      </a:endParaRPr>
                    </a:p>
                  </a:txBody>
                  <a:tcPr marL="68580" marR="68580" marT="0" marB="0"/>
                </a:tc>
              </a:tr>
              <a:tr h="0">
                <a:tc>
                  <a:txBody>
                    <a:bodyPr/>
                    <a:lstStyle/>
                    <a:p>
                      <a:pPr algn="l">
                        <a:spcAft>
                          <a:spcPts val="0"/>
                        </a:spcAft>
                      </a:pPr>
                      <a:r>
                        <a:rPr lang="en-GB" sz="1400" dirty="0" smtClean="0">
                          <a:effectLst/>
                          <a:latin typeface="Arial"/>
                          <a:ea typeface="Times New Roman"/>
                          <a:cs typeface="Times New Roman"/>
                        </a:rPr>
                        <a:t>0798</a:t>
                      </a:r>
                      <a:endParaRPr lang="en-GB" sz="1400" dirty="0">
                        <a:effectLst/>
                        <a:latin typeface="Arial"/>
                        <a:ea typeface="Times New Roman"/>
                        <a:cs typeface="Times New Roman"/>
                      </a:endParaRPr>
                    </a:p>
                  </a:txBody>
                  <a:tcPr marL="68580" marR="68580" marT="0" marB="0"/>
                </a:tc>
                <a:tc>
                  <a:txBody>
                    <a:bodyPr/>
                    <a:lstStyle/>
                    <a:p>
                      <a:pPr algn="l">
                        <a:spcAft>
                          <a:spcPts val="0"/>
                        </a:spcAft>
                      </a:pPr>
                      <a:r>
                        <a:rPr lang="en-GB" sz="1200" b="1" dirty="0">
                          <a:solidFill>
                            <a:srgbClr val="000000"/>
                          </a:solidFill>
                          <a:effectLst/>
                          <a:latin typeface="Arial"/>
                          <a:ea typeface="Times New Roman"/>
                          <a:cs typeface="Arial"/>
                        </a:rPr>
                        <a:t>WID new   Rel-13 CT aspects of MBMS Enhancements</a:t>
                      </a:r>
                      <a:endParaRPr lang="en-GB" sz="1200" b="1" dirty="0">
                        <a:effectLst/>
                        <a:latin typeface="Arial"/>
                        <a:ea typeface="Times New Roman"/>
                        <a:cs typeface="Times New Roman"/>
                      </a:endParaRPr>
                    </a:p>
                  </a:txBody>
                  <a:tcPr marL="68580" marR="68580" marT="0" marB="0"/>
                </a:tc>
                <a:tc>
                  <a:txBody>
                    <a:bodyPr/>
                    <a:lstStyle/>
                    <a:p>
                      <a:pPr algn="l">
                        <a:spcAft>
                          <a:spcPts val="0"/>
                        </a:spcAft>
                      </a:pPr>
                      <a:r>
                        <a:rPr lang="en-GB" sz="1200" b="1" dirty="0">
                          <a:solidFill>
                            <a:srgbClr val="000000"/>
                          </a:solidFill>
                          <a:effectLst/>
                          <a:latin typeface="Arial"/>
                          <a:ea typeface="Times New Roman"/>
                          <a:cs typeface="Arial"/>
                        </a:rPr>
                        <a:t>one2many B.V., Alcatel-Lucent, Alcatel-Lucent Shanghai Bell, Huawei, Nokia Networks, ZTE</a:t>
                      </a:r>
                      <a:endParaRPr lang="en-GB" sz="1200" b="1" dirty="0">
                        <a:effectLst/>
                        <a:latin typeface="Arial"/>
                        <a:ea typeface="Times New Roman"/>
                        <a:cs typeface="Times New Roman"/>
                      </a:endParaRPr>
                    </a:p>
                  </a:txBody>
                  <a:tcPr marL="68580" marR="68580" marT="0" marB="0"/>
                </a:tc>
                <a:tc>
                  <a:txBody>
                    <a:bodyPr/>
                    <a:lstStyle/>
                    <a:p>
                      <a:pPr algn="l">
                        <a:spcAft>
                          <a:spcPts val="0"/>
                        </a:spcAft>
                      </a:pPr>
                      <a:r>
                        <a:rPr lang="en-GB" sz="1200" b="1" dirty="0">
                          <a:solidFill>
                            <a:srgbClr val="000000"/>
                          </a:solidFill>
                          <a:effectLst/>
                          <a:latin typeface="Arial"/>
                          <a:ea typeface="Times New Roman"/>
                          <a:cs typeface="Arial"/>
                        </a:rPr>
                        <a:t>CT3 Led.</a:t>
                      </a:r>
                      <a:endParaRPr lang="en-GB" sz="1200" b="1" dirty="0">
                        <a:effectLst/>
                        <a:latin typeface="Arial"/>
                        <a:ea typeface="Times New Roman"/>
                        <a:cs typeface="Times New Roman"/>
                      </a:endParaRPr>
                    </a:p>
                  </a:txBody>
                  <a:tcPr marL="68580" marR="68580" marT="0" marB="0"/>
                </a:tc>
              </a:tr>
              <a:tr h="0">
                <a:tc>
                  <a:txBody>
                    <a:bodyPr/>
                    <a:lstStyle/>
                    <a:p>
                      <a:pPr algn="l">
                        <a:spcAft>
                          <a:spcPts val="0"/>
                        </a:spcAft>
                      </a:pPr>
                      <a:r>
                        <a:rPr lang="en-GB" sz="1400" dirty="0" smtClean="0">
                          <a:effectLst/>
                          <a:latin typeface="Arial"/>
                          <a:ea typeface="Times New Roman"/>
                          <a:cs typeface="Times New Roman"/>
                        </a:rPr>
                        <a:t>0790</a:t>
                      </a:r>
                      <a:endParaRPr lang="en-GB" sz="1400" dirty="0">
                        <a:effectLst/>
                        <a:latin typeface="Arial"/>
                        <a:ea typeface="Times New Roman"/>
                        <a:cs typeface="Times New Roman"/>
                      </a:endParaRPr>
                    </a:p>
                  </a:txBody>
                  <a:tcPr marL="68580" marR="68580" marT="0" marB="0"/>
                </a:tc>
                <a:tc>
                  <a:txBody>
                    <a:bodyPr/>
                    <a:lstStyle/>
                    <a:p>
                      <a:pPr algn="l">
                        <a:spcAft>
                          <a:spcPts val="0"/>
                        </a:spcAft>
                      </a:pPr>
                      <a:r>
                        <a:rPr lang="en-GB" sz="1200" b="1">
                          <a:solidFill>
                            <a:srgbClr val="000000"/>
                          </a:solidFill>
                          <a:effectLst/>
                          <a:latin typeface="Arial"/>
                          <a:ea typeface="Times New Roman"/>
                          <a:cs typeface="Arial"/>
                        </a:rPr>
                        <a:t>WID revised    Enhancements to WEBRTC interoperability stage 3</a:t>
                      </a:r>
                      <a:endParaRPr lang="en-GB" sz="1200" b="1">
                        <a:effectLst/>
                        <a:latin typeface="Arial"/>
                        <a:ea typeface="Times New Roman"/>
                        <a:cs typeface="Times New Roman"/>
                      </a:endParaRPr>
                    </a:p>
                  </a:txBody>
                  <a:tcPr marL="68580" marR="68580" marT="0" marB="0"/>
                </a:tc>
                <a:tc>
                  <a:txBody>
                    <a:bodyPr/>
                    <a:lstStyle/>
                    <a:p>
                      <a:pPr algn="l">
                        <a:spcAft>
                          <a:spcPts val="0"/>
                        </a:spcAft>
                      </a:pPr>
                      <a:r>
                        <a:rPr lang="en-GB" sz="1200" b="1" dirty="0">
                          <a:solidFill>
                            <a:srgbClr val="000000"/>
                          </a:solidFill>
                          <a:effectLst/>
                          <a:latin typeface="Arial"/>
                          <a:ea typeface="Times New Roman"/>
                          <a:cs typeface="Arial"/>
                        </a:rPr>
                        <a:t>China Mobile</a:t>
                      </a:r>
                      <a:endParaRPr lang="en-GB" sz="1200" b="1" dirty="0">
                        <a:effectLst/>
                        <a:latin typeface="Arial"/>
                        <a:ea typeface="Times New Roman"/>
                        <a:cs typeface="Times New Roman"/>
                      </a:endParaRPr>
                    </a:p>
                  </a:txBody>
                  <a:tcPr marL="68580" marR="68580" marT="0" marB="0"/>
                </a:tc>
                <a:tc>
                  <a:txBody>
                    <a:bodyPr/>
                    <a:lstStyle/>
                    <a:p>
                      <a:pPr algn="l">
                        <a:spcAft>
                          <a:spcPts val="0"/>
                        </a:spcAft>
                      </a:pPr>
                      <a:r>
                        <a:rPr lang="en-GB" sz="1200" b="1" dirty="0">
                          <a:solidFill>
                            <a:srgbClr val="000000"/>
                          </a:solidFill>
                          <a:effectLst/>
                          <a:latin typeface="Arial"/>
                          <a:ea typeface="Times New Roman"/>
                          <a:cs typeface="Arial"/>
                        </a:rPr>
                        <a:t> </a:t>
                      </a:r>
                      <a:r>
                        <a:rPr lang="en-GB" sz="1200" b="1" dirty="0" smtClean="0">
                          <a:solidFill>
                            <a:srgbClr val="000000"/>
                          </a:solidFill>
                          <a:effectLst/>
                          <a:latin typeface="Arial"/>
                          <a:ea typeface="Times New Roman"/>
                          <a:cs typeface="Arial"/>
                        </a:rPr>
                        <a:t>CT1 Led</a:t>
                      </a:r>
                      <a:endParaRPr lang="en-GB" sz="1200" b="1" dirty="0">
                        <a:effectLst/>
                        <a:latin typeface="Arial"/>
                        <a:ea typeface="Times New Roman"/>
                        <a:cs typeface="Times New Roman"/>
                      </a:endParaRPr>
                    </a:p>
                  </a:txBody>
                  <a:tcPr marL="68580" marR="68580" marT="0" marB="0"/>
                </a:tc>
              </a:tr>
              <a:tr h="0">
                <a:tc>
                  <a:txBody>
                    <a:bodyPr/>
                    <a:lstStyle/>
                    <a:p>
                      <a:pPr algn="l">
                        <a:spcAft>
                          <a:spcPts val="0"/>
                        </a:spcAft>
                      </a:pPr>
                      <a:r>
                        <a:rPr lang="en-GB" sz="1400" dirty="0" smtClean="0">
                          <a:effectLst/>
                          <a:latin typeface="Arial"/>
                          <a:ea typeface="Times New Roman"/>
                          <a:cs typeface="Times New Roman"/>
                        </a:rPr>
                        <a:t>0487</a:t>
                      </a:r>
                      <a:endParaRPr lang="en-GB" sz="1400" dirty="0">
                        <a:effectLst/>
                        <a:latin typeface="Arial"/>
                        <a:ea typeface="Times New Roman"/>
                        <a:cs typeface="Times New Roman"/>
                      </a:endParaRPr>
                    </a:p>
                  </a:txBody>
                  <a:tcPr marL="68580" marR="68580" marT="0" marB="0"/>
                </a:tc>
                <a:tc>
                  <a:txBody>
                    <a:bodyPr/>
                    <a:lstStyle/>
                    <a:p>
                      <a:pPr algn="l">
                        <a:spcAft>
                          <a:spcPts val="0"/>
                        </a:spcAft>
                      </a:pPr>
                      <a:r>
                        <a:rPr lang="en-GB" sz="1200" b="1" dirty="0">
                          <a:solidFill>
                            <a:srgbClr val="000000"/>
                          </a:solidFill>
                          <a:effectLst/>
                          <a:latin typeface="Arial"/>
                          <a:ea typeface="Times New Roman"/>
                          <a:cs typeface="Arial"/>
                        </a:rPr>
                        <a:t>WID revised    </a:t>
                      </a:r>
                      <a:r>
                        <a:rPr lang="en-GB" sz="1200" b="1" dirty="0" err="1">
                          <a:solidFill>
                            <a:srgbClr val="000000"/>
                          </a:solidFill>
                          <a:effectLst/>
                          <a:latin typeface="Arial"/>
                          <a:ea typeface="Times New Roman"/>
                          <a:cs typeface="Arial"/>
                        </a:rPr>
                        <a:t>Revised</a:t>
                      </a:r>
                      <a:r>
                        <a:rPr lang="en-GB" sz="1200" b="1" dirty="0">
                          <a:solidFill>
                            <a:srgbClr val="000000"/>
                          </a:solidFill>
                          <a:effectLst/>
                          <a:latin typeface="Arial"/>
                          <a:ea typeface="Times New Roman"/>
                          <a:cs typeface="Arial"/>
                        </a:rPr>
                        <a:t> WID on CT aspects of Architecture Enhancements for Service Capability Exposure</a:t>
                      </a:r>
                      <a:endParaRPr lang="en-GB" sz="1200" b="1" dirty="0">
                        <a:effectLst/>
                        <a:latin typeface="Arial"/>
                        <a:ea typeface="Times New Roman"/>
                        <a:cs typeface="Times New Roman"/>
                      </a:endParaRPr>
                    </a:p>
                  </a:txBody>
                  <a:tcPr marL="68580" marR="68580" marT="0" marB="0"/>
                </a:tc>
                <a:tc>
                  <a:txBody>
                    <a:bodyPr/>
                    <a:lstStyle/>
                    <a:p>
                      <a:pPr algn="l">
                        <a:spcAft>
                          <a:spcPts val="0"/>
                        </a:spcAft>
                      </a:pPr>
                      <a:r>
                        <a:rPr lang="en-GB" sz="1200" b="1" dirty="0">
                          <a:solidFill>
                            <a:srgbClr val="000000"/>
                          </a:solidFill>
                          <a:effectLst/>
                          <a:latin typeface="Arial"/>
                          <a:ea typeface="Times New Roman"/>
                          <a:cs typeface="Arial"/>
                        </a:rPr>
                        <a:t>Huawei</a:t>
                      </a:r>
                      <a:endParaRPr lang="en-GB" sz="1200" b="1" dirty="0">
                        <a:effectLst/>
                        <a:latin typeface="Arial"/>
                        <a:ea typeface="Times New Roman"/>
                        <a:cs typeface="Times New Roman"/>
                      </a:endParaRPr>
                    </a:p>
                  </a:txBody>
                  <a:tcPr marL="68580" marR="68580" marT="0" marB="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1" dirty="0" smtClean="0">
                          <a:solidFill>
                            <a:srgbClr val="000000"/>
                          </a:solidFill>
                          <a:effectLst/>
                          <a:latin typeface="Arial"/>
                          <a:ea typeface="Times New Roman"/>
                          <a:cs typeface="Arial"/>
                        </a:rPr>
                        <a:t>CT3 Led.</a:t>
                      </a:r>
                      <a:endParaRPr lang="en-GB" sz="1200" b="1" dirty="0" smtClean="0">
                        <a:effectLst/>
                        <a:latin typeface="Arial"/>
                        <a:ea typeface="Times New Roman"/>
                        <a:cs typeface="Times New Roman"/>
                      </a:endParaRPr>
                    </a:p>
                    <a:p>
                      <a:pPr algn="l">
                        <a:spcAft>
                          <a:spcPts val="0"/>
                        </a:spcAft>
                      </a:pPr>
                      <a:r>
                        <a:rPr lang="en-GB" sz="1200" b="1" dirty="0" smtClean="0">
                          <a:solidFill>
                            <a:srgbClr val="000000"/>
                          </a:solidFill>
                          <a:effectLst/>
                          <a:latin typeface="Arial"/>
                          <a:ea typeface="Times New Roman"/>
                          <a:cs typeface="Arial"/>
                        </a:rPr>
                        <a:t>Was </a:t>
                      </a:r>
                      <a:r>
                        <a:rPr lang="en-GB" sz="1200" b="1" dirty="0">
                          <a:solidFill>
                            <a:srgbClr val="000000"/>
                          </a:solidFill>
                          <a:effectLst/>
                          <a:latin typeface="Arial"/>
                          <a:ea typeface="Times New Roman"/>
                          <a:cs typeface="Arial"/>
                        </a:rPr>
                        <a:t>not endorsed by CT4 before going to approval at the last Plenary.</a:t>
                      </a:r>
                      <a:endParaRPr lang="en-GB" sz="1200" b="1" dirty="0">
                        <a:effectLst/>
                        <a:latin typeface="Arial"/>
                        <a:ea typeface="Times New Roman"/>
                        <a:cs typeface="Times New Roman"/>
                      </a:endParaRPr>
                    </a:p>
                  </a:txBody>
                  <a:tcPr marL="68580" marR="68580" marT="0" marB="0"/>
                </a:tc>
              </a:tr>
              <a:tr h="0">
                <a:tc>
                  <a:txBody>
                    <a:bodyPr/>
                    <a:lstStyle/>
                    <a:p>
                      <a:pPr algn="l">
                        <a:spcAft>
                          <a:spcPts val="0"/>
                        </a:spcAft>
                      </a:pPr>
                      <a:r>
                        <a:rPr lang="en-GB" sz="1400" dirty="0" smtClean="0">
                          <a:effectLst/>
                          <a:latin typeface="Arial"/>
                          <a:ea typeface="Times New Roman"/>
                          <a:cs typeface="Times New Roman"/>
                        </a:rPr>
                        <a:t>0792</a:t>
                      </a:r>
                      <a:endParaRPr lang="en-GB" sz="1400" dirty="0">
                        <a:effectLst/>
                        <a:latin typeface="Arial"/>
                        <a:ea typeface="Times New Roman"/>
                        <a:cs typeface="Times New Roman"/>
                      </a:endParaRPr>
                    </a:p>
                  </a:txBody>
                  <a:tcPr marL="68580" marR="68580" marT="0" marB="0"/>
                </a:tc>
                <a:tc>
                  <a:txBody>
                    <a:bodyPr/>
                    <a:lstStyle/>
                    <a:p>
                      <a:pPr algn="l">
                        <a:spcAft>
                          <a:spcPts val="0"/>
                        </a:spcAft>
                      </a:pPr>
                      <a:r>
                        <a:rPr lang="en-GB" sz="1200" b="1" dirty="0">
                          <a:solidFill>
                            <a:srgbClr val="000000"/>
                          </a:solidFill>
                          <a:effectLst/>
                          <a:latin typeface="Arial"/>
                          <a:ea typeface="Times New Roman"/>
                          <a:cs typeface="Arial"/>
                        </a:rPr>
                        <a:t>WID revised   Rel-13 Revised WID on Warning Status Report in EPS</a:t>
                      </a:r>
                      <a:endParaRPr lang="en-GB" sz="1200" b="1" dirty="0">
                        <a:effectLst/>
                        <a:latin typeface="Arial"/>
                        <a:ea typeface="Times New Roman"/>
                        <a:cs typeface="Times New Roman"/>
                      </a:endParaRPr>
                    </a:p>
                  </a:txBody>
                  <a:tcPr marL="68580" marR="68580" marT="0" marB="0"/>
                </a:tc>
                <a:tc>
                  <a:txBody>
                    <a:bodyPr/>
                    <a:lstStyle/>
                    <a:p>
                      <a:pPr algn="l">
                        <a:spcAft>
                          <a:spcPts val="0"/>
                        </a:spcAft>
                      </a:pPr>
                      <a:r>
                        <a:rPr lang="en-GB" sz="1200" b="1" dirty="0">
                          <a:solidFill>
                            <a:srgbClr val="000000"/>
                          </a:solidFill>
                          <a:effectLst/>
                          <a:latin typeface="Arial"/>
                          <a:ea typeface="Times New Roman"/>
                          <a:cs typeface="Arial"/>
                        </a:rPr>
                        <a:t>one2many, AT&amp;T, Alcatel-Lucent, Alcatel-Lucent Shanghai Bell, KPN, T-Mobile US</a:t>
                      </a:r>
                      <a:endParaRPr lang="en-GB" sz="1200" b="1" dirty="0">
                        <a:effectLst/>
                        <a:latin typeface="Arial"/>
                        <a:ea typeface="Times New Roman"/>
                        <a:cs typeface="Times New Roman"/>
                      </a:endParaRPr>
                    </a:p>
                  </a:txBody>
                  <a:tcPr marL="68580" marR="68580" marT="0" marB="0"/>
                </a:tc>
                <a:tc>
                  <a:txBody>
                    <a:bodyPr/>
                    <a:lstStyle/>
                    <a:p>
                      <a:pPr algn="l">
                        <a:spcAft>
                          <a:spcPts val="0"/>
                        </a:spcAft>
                      </a:pPr>
                      <a:r>
                        <a:rPr lang="en-GB" sz="1200" b="1" dirty="0">
                          <a:solidFill>
                            <a:srgbClr val="000000"/>
                          </a:solidFill>
                          <a:effectLst/>
                          <a:latin typeface="Arial"/>
                          <a:ea typeface="Times New Roman"/>
                          <a:cs typeface="Arial"/>
                        </a:rPr>
                        <a:t>WI WSR_EPS</a:t>
                      </a:r>
                      <a:endParaRPr lang="en-GB" sz="1200" b="1" dirty="0">
                        <a:effectLst/>
                        <a:latin typeface="Arial"/>
                        <a:ea typeface="Times New Roman"/>
                        <a:cs typeface="Times New Roman"/>
                      </a:endParaRPr>
                    </a:p>
                    <a:p>
                      <a:pPr algn="l">
                        <a:spcAft>
                          <a:spcPts val="0"/>
                        </a:spcAft>
                      </a:pPr>
                      <a:r>
                        <a:rPr lang="en-GB" sz="1200" b="1" dirty="0">
                          <a:solidFill>
                            <a:srgbClr val="000000"/>
                          </a:solidFill>
                          <a:effectLst/>
                          <a:latin typeface="Arial"/>
                          <a:ea typeface="Times New Roman"/>
                          <a:cs typeface="Arial"/>
                        </a:rPr>
                        <a:t>Revision of CP-140998</a:t>
                      </a:r>
                      <a:endParaRPr lang="en-GB" sz="1200" b="1" dirty="0">
                        <a:effectLst/>
                        <a:latin typeface="Arial"/>
                        <a:ea typeface="Times New Roman"/>
                        <a:cs typeface="Times New Roman"/>
                      </a:endParaRPr>
                    </a:p>
                    <a:p>
                      <a:pPr algn="l">
                        <a:spcAft>
                          <a:spcPts val="0"/>
                        </a:spcAft>
                      </a:pPr>
                      <a:r>
                        <a:rPr lang="en-GB" sz="1200" b="1" dirty="0">
                          <a:solidFill>
                            <a:srgbClr val="000000"/>
                          </a:solidFill>
                          <a:effectLst/>
                          <a:latin typeface="Arial"/>
                          <a:ea typeface="Times New Roman"/>
                          <a:cs typeface="Arial"/>
                        </a:rPr>
                        <a:t>CT1 led.</a:t>
                      </a:r>
                      <a:endParaRPr lang="en-GB" sz="1200" b="1" dirty="0">
                        <a:effectLst/>
                        <a:latin typeface="Arial"/>
                        <a:ea typeface="Times New Roman"/>
                        <a:cs typeface="Times New Roman"/>
                      </a:endParaRPr>
                    </a:p>
                  </a:txBody>
                  <a:tcPr marL="68580" marR="68580" marT="0" marB="0"/>
                </a:tc>
              </a:tr>
              <a:tr h="0">
                <a:tc>
                  <a:txBody>
                    <a:bodyPr/>
                    <a:lstStyle/>
                    <a:p>
                      <a:pPr algn="l">
                        <a:spcAft>
                          <a:spcPts val="0"/>
                        </a:spcAft>
                      </a:pPr>
                      <a:r>
                        <a:rPr lang="en-GB" sz="1400" dirty="0" smtClean="0">
                          <a:effectLst/>
                          <a:latin typeface="Arial"/>
                          <a:ea typeface="Times New Roman"/>
                          <a:cs typeface="Times New Roman"/>
                        </a:rPr>
                        <a:t>0791</a:t>
                      </a:r>
                      <a:endParaRPr lang="en-GB" sz="1400" dirty="0">
                        <a:effectLst/>
                        <a:latin typeface="Arial"/>
                        <a:ea typeface="Times New Roman"/>
                        <a:cs typeface="Times New Roman"/>
                      </a:endParaRPr>
                    </a:p>
                  </a:txBody>
                  <a:tcPr marL="68580" marR="68580" marT="0" marB="0"/>
                </a:tc>
                <a:tc>
                  <a:txBody>
                    <a:bodyPr/>
                    <a:lstStyle/>
                    <a:p>
                      <a:pPr algn="l">
                        <a:spcAft>
                          <a:spcPts val="0"/>
                        </a:spcAft>
                      </a:pPr>
                      <a:r>
                        <a:rPr lang="en-GB" sz="1200" b="1">
                          <a:solidFill>
                            <a:srgbClr val="000000"/>
                          </a:solidFill>
                          <a:effectLst/>
                          <a:latin typeface="Arial"/>
                          <a:ea typeface="Times New Roman"/>
                          <a:cs typeface="Arial"/>
                        </a:rPr>
                        <a:t>WID revised   Rel-13 Revised WID on CT aspects of IP Flow Mobility support for S2a and S2b Interfaces (NBIFOM)</a:t>
                      </a:r>
                      <a:endParaRPr lang="en-GB" sz="1200" b="1">
                        <a:effectLst/>
                        <a:latin typeface="Arial"/>
                        <a:ea typeface="Times New Roman"/>
                        <a:cs typeface="Times New Roman"/>
                      </a:endParaRPr>
                    </a:p>
                  </a:txBody>
                  <a:tcPr marL="68580" marR="68580" marT="0" marB="0"/>
                </a:tc>
                <a:tc>
                  <a:txBody>
                    <a:bodyPr/>
                    <a:lstStyle/>
                    <a:p>
                      <a:pPr algn="l">
                        <a:spcAft>
                          <a:spcPts val="0"/>
                        </a:spcAft>
                      </a:pPr>
                      <a:r>
                        <a:rPr lang="en-GB" sz="1200" b="1">
                          <a:solidFill>
                            <a:srgbClr val="000000"/>
                          </a:solidFill>
                          <a:effectLst/>
                          <a:latin typeface="Arial"/>
                          <a:ea typeface="Times New Roman"/>
                          <a:cs typeface="Arial"/>
                        </a:rPr>
                        <a:t>ZTE Corporation</a:t>
                      </a:r>
                      <a:endParaRPr lang="en-GB" sz="1200" b="1">
                        <a:effectLst/>
                        <a:latin typeface="Arial"/>
                        <a:ea typeface="Times New Roman"/>
                        <a:cs typeface="Times New Roman"/>
                      </a:endParaRPr>
                    </a:p>
                  </a:txBody>
                  <a:tcPr marL="68580" marR="68580" marT="0" marB="0"/>
                </a:tc>
                <a:tc>
                  <a:txBody>
                    <a:bodyPr/>
                    <a:lstStyle/>
                    <a:p>
                      <a:pPr algn="l">
                        <a:spcAft>
                          <a:spcPts val="0"/>
                        </a:spcAft>
                      </a:pPr>
                      <a:r>
                        <a:rPr lang="en-GB" sz="1200" b="1" dirty="0">
                          <a:solidFill>
                            <a:srgbClr val="000000"/>
                          </a:solidFill>
                          <a:effectLst/>
                          <a:latin typeface="Arial"/>
                          <a:ea typeface="Times New Roman"/>
                          <a:cs typeface="Arial"/>
                        </a:rPr>
                        <a:t>CT1 led</a:t>
                      </a:r>
                      <a:r>
                        <a:rPr lang="en-GB" sz="1200" b="1" dirty="0" smtClean="0">
                          <a:solidFill>
                            <a:srgbClr val="000000"/>
                          </a:solidFill>
                          <a:effectLst/>
                          <a:latin typeface="Arial"/>
                          <a:ea typeface="Times New Roman"/>
                          <a:cs typeface="Arial"/>
                        </a:rPr>
                        <a:t>.</a:t>
                      </a:r>
                      <a:endParaRPr lang="en-GB" sz="1200" b="1" dirty="0">
                        <a:effectLst/>
                        <a:latin typeface="Arial"/>
                        <a:ea typeface="Times New Roman"/>
                        <a:cs typeface="Times New Roman"/>
                      </a:endParaRPr>
                    </a:p>
                  </a:txBody>
                  <a:tcPr marL="68580" marR="68580" marT="0" marB="0"/>
                </a:tc>
              </a:tr>
              <a:tr h="0">
                <a:tc>
                  <a:txBody>
                    <a:bodyPr/>
                    <a:lstStyle/>
                    <a:p>
                      <a:pPr algn="l">
                        <a:spcAft>
                          <a:spcPts val="0"/>
                        </a:spcAft>
                      </a:pPr>
                      <a:r>
                        <a:rPr lang="en-GB" sz="1400" dirty="0" smtClean="0">
                          <a:effectLst/>
                          <a:latin typeface="Arial"/>
                          <a:ea typeface="Times New Roman"/>
                          <a:cs typeface="Times New Roman"/>
                        </a:rPr>
                        <a:t>0794</a:t>
                      </a:r>
                      <a:endParaRPr lang="en-GB" sz="1400" dirty="0">
                        <a:effectLst/>
                        <a:latin typeface="Arial"/>
                        <a:ea typeface="Times New Roman"/>
                        <a:cs typeface="Times New Roman"/>
                      </a:endParaRPr>
                    </a:p>
                  </a:txBody>
                  <a:tcPr marL="68580" marR="68580" marT="0" marB="0"/>
                </a:tc>
                <a:tc>
                  <a:txBody>
                    <a:bodyPr/>
                    <a:lstStyle/>
                    <a:p>
                      <a:pPr algn="l">
                        <a:spcAft>
                          <a:spcPts val="0"/>
                        </a:spcAft>
                      </a:pPr>
                      <a:r>
                        <a:rPr lang="en-GB" sz="1200" b="1">
                          <a:solidFill>
                            <a:srgbClr val="000000"/>
                          </a:solidFill>
                          <a:effectLst/>
                          <a:latin typeface="Arial"/>
                          <a:ea typeface="Times New Roman"/>
                          <a:cs typeface="Arial"/>
                        </a:rPr>
                        <a:t>WID revised   Rel-13 Mission Critical Push To Talk over LTE protocol aspects</a:t>
                      </a:r>
                      <a:endParaRPr lang="en-GB" sz="1200" b="1">
                        <a:effectLst/>
                        <a:latin typeface="Arial"/>
                        <a:ea typeface="Times New Roman"/>
                        <a:cs typeface="Times New Roman"/>
                      </a:endParaRPr>
                    </a:p>
                  </a:txBody>
                  <a:tcPr marL="68580" marR="68580" marT="0" marB="0"/>
                </a:tc>
                <a:tc>
                  <a:txBody>
                    <a:bodyPr/>
                    <a:lstStyle/>
                    <a:p>
                      <a:pPr algn="l">
                        <a:spcAft>
                          <a:spcPts val="0"/>
                        </a:spcAft>
                      </a:pPr>
                      <a:r>
                        <a:rPr lang="en-GB" sz="1200" b="1">
                          <a:solidFill>
                            <a:srgbClr val="000000"/>
                          </a:solidFill>
                          <a:effectLst/>
                          <a:latin typeface="Arial"/>
                          <a:ea typeface="Times New Roman"/>
                          <a:cs typeface="Arial"/>
                        </a:rPr>
                        <a:t>Samsung</a:t>
                      </a:r>
                      <a:endParaRPr lang="en-GB" sz="1200" b="1">
                        <a:effectLst/>
                        <a:latin typeface="Arial"/>
                        <a:ea typeface="Times New Roman"/>
                        <a:cs typeface="Times New Roman"/>
                      </a:endParaRPr>
                    </a:p>
                  </a:txBody>
                  <a:tcPr marL="68580" marR="68580" marT="0" marB="0"/>
                </a:tc>
                <a:tc>
                  <a:txBody>
                    <a:bodyPr/>
                    <a:lstStyle/>
                    <a:p>
                      <a:pPr algn="l">
                        <a:spcAft>
                          <a:spcPts val="0"/>
                        </a:spcAft>
                      </a:pPr>
                      <a:r>
                        <a:rPr lang="en-GB" sz="1200" b="1" dirty="0">
                          <a:solidFill>
                            <a:srgbClr val="000000"/>
                          </a:solidFill>
                          <a:effectLst/>
                          <a:latin typeface="Arial"/>
                          <a:ea typeface="Times New Roman"/>
                          <a:cs typeface="Arial"/>
                        </a:rPr>
                        <a:t>WI MCPTT-CT</a:t>
                      </a:r>
                      <a:endParaRPr lang="en-GB" sz="1200" b="1" dirty="0">
                        <a:effectLst/>
                        <a:latin typeface="Arial"/>
                        <a:ea typeface="Times New Roman"/>
                        <a:cs typeface="Times New Roman"/>
                      </a:endParaRPr>
                    </a:p>
                    <a:p>
                      <a:pPr algn="l">
                        <a:spcAft>
                          <a:spcPts val="0"/>
                        </a:spcAft>
                      </a:pPr>
                      <a:r>
                        <a:rPr lang="en-GB" sz="1200" b="1" dirty="0">
                          <a:solidFill>
                            <a:srgbClr val="000000"/>
                          </a:solidFill>
                          <a:effectLst/>
                          <a:latin typeface="Arial"/>
                          <a:ea typeface="Times New Roman"/>
                          <a:cs typeface="Arial"/>
                        </a:rPr>
                        <a:t>CT1 led</a:t>
                      </a:r>
                      <a:r>
                        <a:rPr lang="en-GB" sz="1200" b="1" dirty="0" smtClean="0">
                          <a:solidFill>
                            <a:srgbClr val="000000"/>
                          </a:solidFill>
                          <a:effectLst/>
                          <a:latin typeface="Arial"/>
                          <a:ea typeface="Times New Roman"/>
                          <a:cs typeface="Arial"/>
                        </a:rPr>
                        <a:t>.</a:t>
                      </a:r>
                      <a:endParaRPr lang="en-GB" sz="1200" b="1" dirty="0">
                        <a:effectLst/>
                        <a:latin typeface="Arial"/>
                        <a:ea typeface="Times New Roman"/>
                        <a:cs typeface="Times New Roman"/>
                      </a:endParaRPr>
                    </a:p>
                  </a:txBody>
                  <a:tcPr marL="68580" marR="68580" marT="0" marB="0"/>
                </a:tc>
              </a:tr>
              <a:tr h="0">
                <a:tc>
                  <a:txBody>
                    <a:bodyPr/>
                    <a:lstStyle/>
                    <a:p>
                      <a:pPr algn="l">
                        <a:spcAft>
                          <a:spcPts val="0"/>
                        </a:spcAft>
                      </a:pPr>
                      <a:r>
                        <a:rPr lang="en-GB" sz="1400" dirty="0" smtClean="0">
                          <a:effectLst/>
                          <a:latin typeface="Arial"/>
                          <a:ea typeface="Times New Roman"/>
                          <a:cs typeface="Times New Roman"/>
                        </a:rPr>
                        <a:t>0795</a:t>
                      </a:r>
                      <a:endParaRPr lang="en-GB" sz="1400" dirty="0">
                        <a:effectLst/>
                        <a:latin typeface="Arial"/>
                        <a:ea typeface="Times New Roman"/>
                        <a:cs typeface="Times New Roman"/>
                      </a:endParaRPr>
                    </a:p>
                  </a:txBody>
                  <a:tcPr marL="68580" marR="68580" marT="0" marB="0"/>
                </a:tc>
                <a:tc>
                  <a:txBody>
                    <a:bodyPr/>
                    <a:lstStyle/>
                    <a:p>
                      <a:pPr algn="l">
                        <a:spcAft>
                          <a:spcPts val="0"/>
                        </a:spcAft>
                      </a:pPr>
                      <a:r>
                        <a:rPr lang="en-GB" sz="1200" b="1" dirty="0">
                          <a:solidFill>
                            <a:srgbClr val="000000"/>
                          </a:solidFill>
                          <a:effectLst/>
                          <a:latin typeface="Arial"/>
                          <a:ea typeface="Times New Roman"/>
                          <a:cs typeface="Arial"/>
                        </a:rPr>
                        <a:t>WID new Rel-13 on CT Aspects of Architecture enhancements for Cellular Internet of Things</a:t>
                      </a:r>
                      <a:endParaRPr lang="en-GB" sz="1200" b="1" dirty="0">
                        <a:effectLst/>
                        <a:latin typeface="Arial"/>
                        <a:ea typeface="Times New Roman"/>
                        <a:cs typeface="Times New Roman"/>
                      </a:endParaRPr>
                    </a:p>
                  </a:txBody>
                  <a:tcPr marL="68580" marR="68580" marT="0" marB="0"/>
                </a:tc>
                <a:tc>
                  <a:txBody>
                    <a:bodyPr/>
                    <a:lstStyle/>
                    <a:p>
                      <a:pPr algn="l">
                        <a:spcAft>
                          <a:spcPts val="0"/>
                        </a:spcAft>
                      </a:pPr>
                      <a:r>
                        <a:rPr lang="en-GB" sz="1200" b="1">
                          <a:solidFill>
                            <a:srgbClr val="000000"/>
                          </a:solidFill>
                          <a:effectLst/>
                          <a:latin typeface="Arial"/>
                          <a:ea typeface="Times New Roman"/>
                          <a:cs typeface="Arial"/>
                        </a:rPr>
                        <a:t>Intel</a:t>
                      </a:r>
                      <a:endParaRPr lang="en-GB" sz="1200" b="1">
                        <a:effectLst/>
                        <a:latin typeface="Arial"/>
                        <a:ea typeface="Times New Roman"/>
                        <a:cs typeface="Times New Roman"/>
                      </a:endParaRPr>
                    </a:p>
                  </a:txBody>
                  <a:tcPr marL="68580" marR="68580" marT="0" marB="0"/>
                </a:tc>
                <a:tc>
                  <a:txBody>
                    <a:bodyPr/>
                    <a:lstStyle/>
                    <a:p>
                      <a:pPr algn="l">
                        <a:spcAft>
                          <a:spcPts val="0"/>
                        </a:spcAft>
                      </a:pPr>
                      <a:r>
                        <a:rPr lang="en-GB" sz="1200" b="1" dirty="0" err="1">
                          <a:solidFill>
                            <a:srgbClr val="000000"/>
                          </a:solidFill>
                          <a:effectLst/>
                          <a:latin typeface="Arial"/>
                          <a:ea typeface="Times New Roman"/>
                          <a:cs typeface="Arial"/>
                        </a:rPr>
                        <a:t>AE_CIoT</a:t>
                      </a:r>
                      <a:r>
                        <a:rPr lang="en-GB" sz="1200" b="1" dirty="0">
                          <a:solidFill>
                            <a:srgbClr val="000000"/>
                          </a:solidFill>
                          <a:effectLst/>
                          <a:latin typeface="Arial"/>
                          <a:ea typeface="Times New Roman"/>
                          <a:cs typeface="Arial"/>
                        </a:rPr>
                        <a:t>-CT</a:t>
                      </a:r>
                      <a:endParaRPr lang="en-GB" sz="1200" b="1" dirty="0">
                        <a:effectLst/>
                        <a:latin typeface="Arial"/>
                        <a:ea typeface="Times New Roman"/>
                        <a:cs typeface="Times New Roman"/>
                      </a:endParaRPr>
                    </a:p>
                    <a:p>
                      <a:pPr algn="l">
                        <a:spcAft>
                          <a:spcPts val="0"/>
                        </a:spcAft>
                      </a:pPr>
                      <a:r>
                        <a:rPr lang="en-GB" sz="1200" b="1" dirty="0">
                          <a:solidFill>
                            <a:srgbClr val="000000"/>
                          </a:solidFill>
                          <a:effectLst/>
                          <a:latin typeface="Arial"/>
                          <a:ea typeface="Times New Roman"/>
                          <a:cs typeface="Arial"/>
                        </a:rPr>
                        <a:t>CT1 led.</a:t>
                      </a:r>
                      <a:endParaRPr lang="en-GB" sz="1200" b="1" dirty="0">
                        <a:effectLst/>
                        <a:latin typeface="Arial"/>
                        <a:ea typeface="Times New Roman"/>
                        <a:cs typeface="Times New Roman"/>
                      </a:endParaRPr>
                    </a:p>
                  </a:txBody>
                  <a:tcPr marL="68580" marR="68580" marT="0" marB="0"/>
                </a:tc>
              </a:tr>
            </a:tbl>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p:cNvSpPr>
          <p:nvPr>
            <p:ph type="title"/>
          </p:nvPr>
        </p:nvSpPr>
        <p:spPr>
          <a:xfrm>
            <a:off x="598488" y="274638"/>
            <a:ext cx="6937375" cy="1143000"/>
          </a:xfrm>
        </p:spPr>
        <p:txBody>
          <a:bodyPr/>
          <a:lstStyle/>
          <a:p>
            <a:r>
              <a:rPr lang="de-DE" altLang="de-DE" dirty="0" smtClean="0">
                <a:cs typeface="Arial" charset="0"/>
              </a:rPr>
              <a:t>Technical Reports</a:t>
            </a:r>
            <a:r>
              <a:rPr lang="nb-NO" altLang="de-DE" dirty="0" smtClean="0">
                <a:cs typeface="Arial" charset="0"/>
              </a:rPr>
              <a:t> and Specifications for Approval</a:t>
            </a:r>
            <a:endParaRPr lang="en-US" altLang="de-DE" dirty="0" smtClean="0">
              <a:cs typeface="Arial" charset="0"/>
            </a:endParaRPr>
          </a:p>
        </p:txBody>
      </p:sp>
      <p:sp>
        <p:nvSpPr>
          <p:cNvPr id="23555" name="Rectangle 4"/>
          <p:cNvSpPr>
            <a:spLocks noChangeArrowheads="1"/>
          </p:cNvSpPr>
          <p:nvPr/>
        </p:nvSpPr>
        <p:spPr bwMode="auto">
          <a:xfrm>
            <a:off x="2047875" y="1924050"/>
            <a:ext cx="4760913"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3556" name="Rectangle 159"/>
          <p:cNvSpPr>
            <a:spLocks noChangeArrowheads="1"/>
          </p:cNvSpPr>
          <p:nvPr/>
        </p:nvSpPr>
        <p:spPr bwMode="auto">
          <a:xfrm>
            <a:off x="0" y="2498725"/>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3557" name="Rectangle 576"/>
          <p:cNvSpPr>
            <a:spLocks noChangeArrowheads="1"/>
          </p:cNvSpPr>
          <p:nvPr/>
        </p:nvSpPr>
        <p:spPr bwMode="auto">
          <a:xfrm>
            <a:off x="0" y="2695575"/>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3558" name="Rectangle 693"/>
          <p:cNvSpPr>
            <a:spLocks noChangeArrowheads="1"/>
          </p:cNvSpPr>
          <p:nvPr/>
        </p:nvSpPr>
        <p:spPr bwMode="auto">
          <a:xfrm>
            <a:off x="-49213" y="2940050"/>
            <a:ext cx="9144001"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3559" name="Rectangle 821"/>
          <p:cNvSpPr>
            <a:spLocks noChangeArrowheads="1"/>
          </p:cNvSpPr>
          <p:nvPr/>
        </p:nvSpPr>
        <p:spPr bwMode="auto">
          <a:xfrm>
            <a:off x="0" y="2940050"/>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3560" name="Rectangle 913"/>
          <p:cNvSpPr>
            <a:spLocks noChangeArrowheads="1"/>
          </p:cNvSpPr>
          <p:nvPr/>
        </p:nvSpPr>
        <p:spPr bwMode="auto">
          <a:xfrm>
            <a:off x="-49213" y="1962150"/>
            <a:ext cx="9144001"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3561" name="Rectangle 1151"/>
          <p:cNvSpPr>
            <a:spLocks noChangeArrowheads="1"/>
          </p:cNvSpPr>
          <p:nvPr/>
        </p:nvSpPr>
        <p:spPr bwMode="auto">
          <a:xfrm>
            <a:off x="0" y="2573338"/>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graphicFrame>
        <p:nvGraphicFramePr>
          <p:cNvPr id="2" name="Table 1"/>
          <p:cNvGraphicFramePr>
            <a:graphicFrameLocks noGrp="1"/>
          </p:cNvGraphicFramePr>
          <p:nvPr>
            <p:extLst>
              <p:ext uri="{D42A27DB-BD31-4B8C-83A1-F6EECF244321}">
                <p14:modId xmlns:p14="http://schemas.microsoft.com/office/powerpoint/2010/main" val="2032769611"/>
              </p:ext>
            </p:extLst>
          </p:nvPr>
        </p:nvGraphicFramePr>
        <p:xfrm>
          <a:off x="662373" y="2143532"/>
          <a:ext cx="7143749" cy="2194560"/>
        </p:xfrm>
        <a:graphic>
          <a:graphicData uri="http://schemas.openxmlformats.org/drawingml/2006/table">
            <a:tbl>
              <a:tblPr lastCol="1" bandRow="1" bandCol="1">
                <a:tableStyleId>{5C22544A-7EE6-4342-B048-85BDC9FD1C3A}</a:tableStyleId>
              </a:tblPr>
              <a:tblGrid>
                <a:gridCol w="542386"/>
                <a:gridCol w="2791321"/>
                <a:gridCol w="1103142"/>
                <a:gridCol w="2706900"/>
              </a:tblGrid>
              <a:tr h="161925">
                <a:tc>
                  <a:txBody>
                    <a:bodyPr/>
                    <a:lstStyle/>
                    <a:p>
                      <a:pPr algn="l">
                        <a:spcAft>
                          <a:spcPts val="0"/>
                        </a:spcAft>
                      </a:pPr>
                      <a:r>
                        <a:rPr lang="en-GB" sz="1200" b="1" dirty="0" err="1">
                          <a:effectLst/>
                          <a:latin typeface="Arial" pitchFamily="34" charset="0"/>
                          <a:cs typeface="Arial" pitchFamily="34" charset="0"/>
                        </a:rPr>
                        <a:t>Tdoc</a:t>
                      </a:r>
                      <a:r>
                        <a:rPr lang="en-GB" sz="1200" b="1" dirty="0">
                          <a:effectLst/>
                          <a:latin typeface="Arial" pitchFamily="34" charset="0"/>
                          <a:cs typeface="Arial" pitchFamily="34" charset="0"/>
                        </a:rPr>
                        <a:t> </a:t>
                      </a:r>
                      <a:r>
                        <a:rPr lang="en-GB" sz="1200" b="1" dirty="0" smtClean="0">
                          <a:effectLst/>
                          <a:latin typeface="Arial" pitchFamily="34" charset="0"/>
                          <a:cs typeface="Arial" pitchFamily="34" charset="0"/>
                        </a:rPr>
                        <a:t>CP-15</a:t>
                      </a:r>
                      <a:r>
                        <a:rPr lang="en-GB" sz="1200" b="1" dirty="0">
                          <a:effectLst/>
                          <a:latin typeface="Arial" pitchFamily="34" charset="0"/>
                          <a:cs typeface="Arial" pitchFamily="34" charset="0"/>
                        </a:rPr>
                        <a:t>#</a:t>
                      </a:r>
                      <a:endParaRPr lang="en-GB" sz="1200" b="1" dirty="0">
                        <a:effectLst/>
                        <a:latin typeface="Arial" pitchFamily="34" charset="0"/>
                        <a:ea typeface="Times New Roman"/>
                        <a:cs typeface="Arial" pitchFamily="34" charset="0"/>
                      </a:endParaRPr>
                    </a:p>
                  </a:txBody>
                  <a:tcPr marL="68580" marR="68580" marT="0" marB="0"/>
                </a:tc>
                <a:tc>
                  <a:txBody>
                    <a:bodyPr/>
                    <a:lstStyle/>
                    <a:p>
                      <a:pPr algn="l">
                        <a:spcAft>
                          <a:spcPts val="0"/>
                        </a:spcAft>
                      </a:pPr>
                      <a:r>
                        <a:rPr lang="en-GB" sz="1200" b="1" dirty="0" smtClean="0">
                          <a:effectLst/>
                          <a:latin typeface="Arial" pitchFamily="34" charset="0"/>
                          <a:cs typeface="Arial" pitchFamily="34" charset="0"/>
                        </a:rPr>
                        <a:t>TRs and TSs </a:t>
                      </a:r>
                      <a:r>
                        <a:rPr lang="en-GB" sz="1200" b="1" dirty="0">
                          <a:effectLst/>
                          <a:latin typeface="Arial" pitchFamily="34" charset="0"/>
                          <a:cs typeface="Arial" pitchFamily="34" charset="0"/>
                        </a:rPr>
                        <a:t>Agreed </a:t>
                      </a:r>
                      <a:r>
                        <a:rPr lang="en-GB" sz="1200" b="1" dirty="0" smtClean="0">
                          <a:effectLst/>
                          <a:latin typeface="Arial" pitchFamily="34" charset="0"/>
                          <a:cs typeface="Arial" pitchFamily="34" charset="0"/>
                        </a:rPr>
                        <a:t>to</a:t>
                      </a:r>
                      <a:r>
                        <a:rPr lang="en-GB" sz="1200" b="1" baseline="0" dirty="0" smtClean="0">
                          <a:effectLst/>
                          <a:latin typeface="Arial" pitchFamily="34" charset="0"/>
                          <a:cs typeface="Arial" pitchFamily="34" charset="0"/>
                        </a:rPr>
                        <a:t> go for Approval</a:t>
                      </a:r>
                      <a:endParaRPr lang="en-GB" sz="1200" b="1" dirty="0">
                        <a:effectLst/>
                        <a:latin typeface="Arial" pitchFamily="34" charset="0"/>
                        <a:ea typeface="Times New Roman"/>
                        <a:cs typeface="Arial" pitchFamily="34" charset="0"/>
                      </a:endParaRPr>
                    </a:p>
                  </a:txBody>
                  <a:tcPr marL="68580" marR="68580" marT="0" marB="0"/>
                </a:tc>
                <a:tc>
                  <a:txBody>
                    <a:bodyPr/>
                    <a:lstStyle/>
                    <a:p>
                      <a:pPr algn="l">
                        <a:spcAft>
                          <a:spcPts val="0"/>
                        </a:spcAft>
                      </a:pPr>
                      <a:r>
                        <a:rPr lang="en-GB" sz="1200" b="1" dirty="0">
                          <a:effectLst/>
                          <a:latin typeface="Arial" pitchFamily="34" charset="0"/>
                          <a:cs typeface="Arial" pitchFamily="34" charset="0"/>
                        </a:rPr>
                        <a:t>Source</a:t>
                      </a:r>
                      <a:endParaRPr lang="en-GB" sz="1200" b="1" dirty="0">
                        <a:effectLst/>
                        <a:latin typeface="Arial" pitchFamily="34" charset="0"/>
                        <a:ea typeface="Times New Roman"/>
                        <a:cs typeface="Arial" pitchFamily="34" charset="0"/>
                      </a:endParaRPr>
                    </a:p>
                  </a:txBody>
                  <a:tcPr marL="68580" marR="68580" marT="0" marB="0"/>
                </a:tc>
                <a:tc>
                  <a:txBody>
                    <a:bodyPr/>
                    <a:lstStyle/>
                    <a:p>
                      <a:pPr algn="l">
                        <a:spcAft>
                          <a:spcPts val="0"/>
                        </a:spcAft>
                      </a:pPr>
                      <a:r>
                        <a:rPr lang="en-GB" sz="1200" b="1" dirty="0">
                          <a:effectLst/>
                          <a:latin typeface="Arial" pitchFamily="34" charset="0"/>
                          <a:cs typeface="Arial" pitchFamily="34" charset="0"/>
                        </a:rPr>
                        <a:t>Notes</a:t>
                      </a:r>
                      <a:endParaRPr lang="en-GB" sz="1200" b="1" dirty="0">
                        <a:effectLst/>
                        <a:latin typeface="Arial" pitchFamily="34" charset="0"/>
                        <a:ea typeface="Times New Roman"/>
                        <a:cs typeface="Arial" pitchFamily="34" charset="0"/>
                      </a:endParaRPr>
                    </a:p>
                  </a:txBody>
                  <a:tcPr marL="68580" marR="68580" marT="0" marB="0"/>
                </a:tc>
              </a:tr>
              <a:tr h="0">
                <a:tc>
                  <a:txBody>
                    <a:bodyPr/>
                    <a:lstStyle/>
                    <a:p>
                      <a:pPr algn="l">
                        <a:spcAft>
                          <a:spcPts val="0"/>
                        </a:spcAft>
                      </a:pPr>
                      <a:r>
                        <a:rPr lang="en-GB" sz="1200" b="1" dirty="0" smtClean="0">
                          <a:effectLst/>
                          <a:latin typeface="Arial" pitchFamily="34" charset="0"/>
                          <a:ea typeface="Times New Roman"/>
                          <a:cs typeface="Arial" pitchFamily="34" charset="0"/>
                        </a:rPr>
                        <a:t>0624</a:t>
                      </a:r>
                      <a:endParaRPr lang="en-GB" sz="1200" b="1" dirty="0">
                        <a:effectLst/>
                        <a:latin typeface="Arial" pitchFamily="34" charset="0"/>
                        <a:ea typeface="Times New Roman"/>
                        <a:cs typeface="Arial" pitchFamily="34" charset="0"/>
                      </a:endParaRPr>
                    </a:p>
                  </a:txBody>
                  <a:tcPr marL="68580" marR="68580" marT="0" marB="0"/>
                </a:tc>
                <a:tc>
                  <a:txBody>
                    <a:bodyPr/>
                    <a:lstStyle/>
                    <a:p>
                      <a:pPr algn="l">
                        <a:spcAft>
                          <a:spcPts val="0"/>
                        </a:spcAft>
                      </a:pPr>
                      <a:r>
                        <a:rPr lang="en-GB" sz="1200" b="1" dirty="0">
                          <a:effectLst/>
                          <a:latin typeface="Arial" pitchFamily="34" charset="0"/>
                          <a:cs typeface="Arial" pitchFamily="34" charset="0"/>
                        </a:rPr>
                        <a:t>3GPP TR 29.811 </a:t>
                      </a:r>
                      <a:r>
                        <a:rPr lang="en-GB" sz="1200" b="1" dirty="0" smtClean="0">
                          <a:effectLst/>
                          <a:latin typeface="Arial" pitchFamily="34" charset="0"/>
                          <a:cs typeface="Arial" pitchFamily="34" charset="0"/>
                        </a:rPr>
                        <a:t>v1.2.0 </a:t>
                      </a:r>
                      <a:r>
                        <a:rPr lang="en-GB" sz="1200" b="1" kern="1200" dirty="0" smtClean="0">
                          <a:solidFill>
                            <a:schemeClr val="dk1"/>
                          </a:solidFill>
                          <a:effectLst/>
                          <a:latin typeface="Arial" pitchFamily="34" charset="0"/>
                          <a:ea typeface="+mn-ea"/>
                          <a:cs typeface="Arial" pitchFamily="34" charset="0"/>
                        </a:rPr>
                        <a:t>Study on EPC Signalling Improvement for Race Scenarios</a:t>
                      </a:r>
                      <a:endParaRPr lang="en-GB" sz="1200" b="1" dirty="0">
                        <a:effectLst/>
                        <a:latin typeface="Arial" pitchFamily="34" charset="0"/>
                        <a:ea typeface="Times New Roman"/>
                        <a:cs typeface="Arial" pitchFamily="34" charset="0"/>
                      </a:endParaRPr>
                    </a:p>
                  </a:txBody>
                  <a:tcPr marL="68580" marR="68580" marT="0" marB="0"/>
                </a:tc>
                <a:tc>
                  <a:txBody>
                    <a:bodyPr/>
                    <a:lstStyle/>
                    <a:p>
                      <a:pPr algn="l">
                        <a:spcAft>
                          <a:spcPts val="0"/>
                        </a:spcAft>
                      </a:pPr>
                      <a:r>
                        <a:rPr lang="en-GB" sz="1200" b="1" dirty="0">
                          <a:effectLst/>
                          <a:latin typeface="Arial" pitchFamily="34" charset="0"/>
                          <a:cs typeface="Arial" pitchFamily="34" charset="0"/>
                        </a:rPr>
                        <a:t>Peter Schmitt (Rapporteur)</a:t>
                      </a:r>
                      <a:endParaRPr lang="en-GB" sz="1200" b="1" dirty="0">
                        <a:effectLst/>
                        <a:latin typeface="Arial" pitchFamily="34" charset="0"/>
                        <a:ea typeface="Times New Roman"/>
                        <a:cs typeface="Arial" pitchFamily="34" charset="0"/>
                      </a:endParaRPr>
                    </a:p>
                  </a:txBody>
                  <a:tcPr marL="68580" marR="68580" marT="0" marB="0"/>
                </a:tc>
                <a:tc>
                  <a:txBody>
                    <a:bodyPr/>
                    <a:lstStyle/>
                    <a:p>
                      <a:pPr algn="l">
                        <a:spcAft>
                          <a:spcPts val="0"/>
                        </a:spcAft>
                      </a:pPr>
                      <a:r>
                        <a:rPr lang="en-GB" sz="1200" b="1" dirty="0" smtClean="0">
                          <a:effectLst/>
                          <a:latin typeface="Arial" pitchFamily="34" charset="0"/>
                          <a:cs typeface="Arial" pitchFamily="34" charset="0"/>
                        </a:rPr>
                        <a:t>To </a:t>
                      </a:r>
                      <a:r>
                        <a:rPr lang="en-GB" sz="1200" b="1" dirty="0">
                          <a:effectLst/>
                          <a:latin typeface="Arial" pitchFamily="34" charset="0"/>
                          <a:cs typeface="Arial" pitchFamily="34" charset="0"/>
                        </a:rPr>
                        <a:t>go for approval to CT. </a:t>
                      </a:r>
                    </a:p>
                  </a:txBody>
                  <a:tcPr marL="68580" marR="68580" marT="0" marB="0"/>
                </a:tc>
              </a:tr>
              <a:tr h="0">
                <a:tc>
                  <a:txBody>
                    <a:bodyPr/>
                    <a:lstStyle/>
                    <a:p>
                      <a:pPr algn="l">
                        <a:spcAft>
                          <a:spcPts val="0"/>
                        </a:spcAft>
                      </a:pPr>
                      <a:r>
                        <a:rPr lang="en-GB" sz="1200" b="1" dirty="0" smtClean="0">
                          <a:effectLst/>
                          <a:latin typeface="Arial" pitchFamily="34" charset="0"/>
                          <a:ea typeface="Times New Roman"/>
                          <a:cs typeface="Arial" pitchFamily="34" charset="0"/>
                        </a:rPr>
                        <a:t>0626</a:t>
                      </a:r>
                      <a:endParaRPr lang="en-GB" sz="1200" b="1" dirty="0">
                        <a:effectLst/>
                        <a:latin typeface="Arial" pitchFamily="34" charset="0"/>
                        <a:ea typeface="Times New Roman"/>
                        <a:cs typeface="Arial" pitchFamily="34" charset="0"/>
                      </a:endParaRPr>
                    </a:p>
                  </a:txBody>
                  <a:tcPr marL="68580" marR="68580" marT="0" marB="0"/>
                </a:tc>
                <a:tc>
                  <a:txBody>
                    <a:bodyPr/>
                    <a:lstStyle/>
                    <a:p>
                      <a:pPr algn="l">
                        <a:spcAft>
                          <a:spcPts val="0"/>
                        </a:spcAft>
                      </a:pPr>
                      <a:r>
                        <a:rPr lang="en-GB" sz="1200" b="1" dirty="0">
                          <a:solidFill>
                            <a:srgbClr val="000000"/>
                          </a:solidFill>
                          <a:effectLst/>
                          <a:latin typeface="Arial" pitchFamily="34" charset="0"/>
                          <a:ea typeface="Times New Roman"/>
                          <a:cs typeface="Arial" pitchFamily="34" charset="0"/>
                        </a:rPr>
                        <a:t>3GPP TR 29.813 </a:t>
                      </a:r>
                      <a:r>
                        <a:rPr lang="en-GB" sz="1200" b="1" dirty="0" smtClean="0">
                          <a:solidFill>
                            <a:srgbClr val="000000"/>
                          </a:solidFill>
                          <a:effectLst/>
                          <a:latin typeface="Arial" pitchFamily="34" charset="0"/>
                          <a:ea typeface="Times New Roman"/>
                          <a:cs typeface="Arial" pitchFamily="34" charset="0"/>
                        </a:rPr>
                        <a:t>v0.3.0 Study on </a:t>
                      </a:r>
                      <a:r>
                        <a:rPr lang="en-GB" sz="1200" b="1" kern="1200" dirty="0" smtClean="0">
                          <a:solidFill>
                            <a:schemeClr val="dk1"/>
                          </a:solidFill>
                          <a:effectLst/>
                          <a:latin typeface="Arial" pitchFamily="34" charset="0"/>
                          <a:ea typeface="+mn-ea"/>
                          <a:cs typeface="Arial" pitchFamily="34" charset="0"/>
                        </a:rPr>
                        <a:t>S6a/S6d Shared Data Update</a:t>
                      </a:r>
                      <a:endParaRPr lang="en-GB" sz="1200" b="1" dirty="0">
                        <a:effectLst/>
                        <a:latin typeface="Arial" pitchFamily="34" charset="0"/>
                        <a:ea typeface="Times New Roman"/>
                        <a:cs typeface="Arial" pitchFamily="34" charset="0"/>
                      </a:endParaRPr>
                    </a:p>
                  </a:txBody>
                  <a:tcPr marL="68580" marR="68580" marT="0" marB="0"/>
                </a:tc>
                <a:tc>
                  <a:txBody>
                    <a:bodyPr/>
                    <a:lstStyle/>
                    <a:p>
                      <a:pPr algn="l">
                        <a:spcAft>
                          <a:spcPts val="0"/>
                        </a:spcAft>
                      </a:pPr>
                      <a:r>
                        <a:rPr lang="en-GB" sz="1200" b="1" dirty="0">
                          <a:solidFill>
                            <a:srgbClr val="000000"/>
                          </a:solidFill>
                          <a:effectLst/>
                          <a:latin typeface="Arial" pitchFamily="34" charset="0"/>
                          <a:ea typeface="Times New Roman"/>
                          <a:cs typeface="Arial" pitchFamily="34" charset="0"/>
                        </a:rPr>
                        <a:t>Ulrich Wiehe (Rapporteur)</a:t>
                      </a:r>
                      <a:endParaRPr lang="en-GB" sz="1200" b="1" dirty="0">
                        <a:effectLst/>
                        <a:latin typeface="Arial" pitchFamily="34" charset="0"/>
                        <a:ea typeface="Times New Roman"/>
                        <a:cs typeface="Arial" pitchFamily="34" charset="0"/>
                      </a:endParaRPr>
                    </a:p>
                  </a:txBody>
                  <a:tcPr marL="68580" marR="68580" marT="0" marB="0"/>
                </a:tc>
                <a:tc>
                  <a:txBody>
                    <a:bodyPr/>
                    <a:lstStyle/>
                    <a:p>
                      <a:pPr algn="l">
                        <a:spcAft>
                          <a:spcPts val="0"/>
                        </a:spcAft>
                      </a:pPr>
                      <a:r>
                        <a:rPr lang="en-GB" sz="1200" b="1" dirty="0" smtClean="0">
                          <a:solidFill>
                            <a:srgbClr val="000000"/>
                          </a:solidFill>
                          <a:effectLst/>
                          <a:latin typeface="Arial" pitchFamily="34" charset="0"/>
                          <a:ea typeface="Times New Roman"/>
                          <a:cs typeface="Arial" pitchFamily="34" charset="0"/>
                        </a:rPr>
                        <a:t>CT4 </a:t>
                      </a:r>
                      <a:r>
                        <a:rPr lang="en-GB" sz="1200" b="1" dirty="0">
                          <a:solidFill>
                            <a:srgbClr val="000000"/>
                          </a:solidFill>
                          <a:effectLst/>
                          <a:latin typeface="Arial" pitchFamily="34" charset="0"/>
                          <a:ea typeface="Times New Roman"/>
                          <a:cs typeface="Arial" pitchFamily="34" charset="0"/>
                        </a:rPr>
                        <a:t>agreed to send it to CT Plenary for information and approval.</a:t>
                      </a:r>
                      <a:endParaRPr lang="en-GB" sz="1200" b="1" dirty="0">
                        <a:effectLst/>
                        <a:latin typeface="Arial" pitchFamily="34" charset="0"/>
                        <a:ea typeface="Times New Roman"/>
                        <a:cs typeface="Arial" pitchFamily="34" charset="0"/>
                      </a:endParaRPr>
                    </a:p>
                  </a:txBody>
                  <a:tcPr marL="68580" marR="68580" marT="0" marB="0"/>
                </a:tc>
              </a:tr>
              <a:tr h="0">
                <a:tc>
                  <a:txBody>
                    <a:bodyPr/>
                    <a:lstStyle/>
                    <a:p>
                      <a:pPr algn="l">
                        <a:spcAft>
                          <a:spcPts val="0"/>
                        </a:spcAft>
                      </a:pPr>
                      <a:r>
                        <a:rPr lang="en-GB" sz="1200" b="1" dirty="0" smtClean="0">
                          <a:effectLst/>
                          <a:latin typeface="Arial" pitchFamily="34" charset="0"/>
                          <a:ea typeface="Times New Roman"/>
                          <a:cs typeface="Arial" pitchFamily="34" charset="0"/>
                        </a:rPr>
                        <a:t>0739</a:t>
                      </a:r>
                      <a:endParaRPr lang="en-GB" sz="1200" b="1" dirty="0">
                        <a:effectLst/>
                        <a:latin typeface="Arial" pitchFamily="34" charset="0"/>
                        <a:ea typeface="Times New Roman"/>
                        <a:cs typeface="Arial" pitchFamily="34" charset="0"/>
                      </a:endParaRPr>
                    </a:p>
                  </a:txBody>
                  <a:tcPr marL="68580" marR="68580" marT="0" marB="0"/>
                </a:tc>
                <a:tc>
                  <a:txBody>
                    <a:bodyPr/>
                    <a:lstStyle/>
                    <a:p>
                      <a:pPr algn="l">
                        <a:spcAft>
                          <a:spcPts val="0"/>
                        </a:spcAft>
                      </a:pPr>
                      <a:r>
                        <a:rPr lang="en-GB" sz="1200" b="1" dirty="0" smtClean="0">
                          <a:effectLst/>
                          <a:latin typeface="Arial" pitchFamily="34" charset="0"/>
                          <a:ea typeface="Times New Roman"/>
                          <a:cs typeface="Arial" pitchFamily="34" charset="0"/>
                        </a:rPr>
                        <a:t>3GPP TR 29.812 v0.3.0</a:t>
                      </a:r>
                      <a:r>
                        <a:rPr lang="en-GB" sz="1200" b="1" baseline="0" dirty="0" smtClean="0">
                          <a:effectLst/>
                          <a:latin typeface="Arial" pitchFamily="34" charset="0"/>
                          <a:ea typeface="Times New Roman"/>
                          <a:cs typeface="Arial" pitchFamily="34" charset="0"/>
                        </a:rPr>
                        <a:t> </a:t>
                      </a:r>
                      <a:r>
                        <a:rPr kumimoji="0" lang="en-US" sz="1200" b="1" i="0" u="none" strike="noStrike" kern="1200" cap="none" spc="0" normalizeH="0" baseline="0" noProof="0" dirty="0" smtClean="0">
                          <a:ln>
                            <a:noFill/>
                          </a:ln>
                          <a:solidFill>
                            <a:srgbClr val="000000"/>
                          </a:solidFill>
                          <a:effectLst/>
                          <a:uLnTx/>
                          <a:uFillTx/>
                          <a:latin typeface="Arial" pitchFamily="34" charset="0"/>
                          <a:ea typeface="+mn-ea"/>
                          <a:cs typeface="Arial" pitchFamily="34" charset="0"/>
                        </a:rPr>
                        <a:t>Study on SCC AS Restoration</a:t>
                      </a:r>
                      <a:endParaRPr lang="en-GB" sz="1200" b="1" dirty="0">
                        <a:effectLst/>
                        <a:latin typeface="Arial" pitchFamily="34" charset="0"/>
                        <a:ea typeface="Times New Roman"/>
                        <a:cs typeface="Arial" pitchFamily="34" charset="0"/>
                      </a:endParaRPr>
                    </a:p>
                  </a:txBody>
                  <a:tcPr marL="68580" marR="68580" marT="0" marB="0"/>
                </a:tc>
                <a:tc>
                  <a:txBody>
                    <a:bodyPr/>
                    <a:lstStyle/>
                    <a:p>
                      <a:pPr algn="l">
                        <a:spcAft>
                          <a:spcPts val="0"/>
                        </a:spcAft>
                      </a:pPr>
                      <a:r>
                        <a:rPr lang="en-GB" sz="1200" b="1" kern="1200" dirty="0" smtClean="0">
                          <a:solidFill>
                            <a:srgbClr val="000000"/>
                          </a:solidFill>
                          <a:effectLst/>
                          <a:latin typeface="Arial" pitchFamily="34" charset="0"/>
                          <a:ea typeface="Times New Roman"/>
                          <a:cs typeface="Arial" pitchFamily="34" charset="0"/>
                        </a:rPr>
                        <a:t>Zhang </a:t>
                      </a:r>
                      <a:r>
                        <a:rPr lang="en-GB" sz="1200" b="1" kern="1200" dirty="0" err="1" smtClean="0">
                          <a:solidFill>
                            <a:srgbClr val="000000"/>
                          </a:solidFill>
                          <a:effectLst/>
                          <a:latin typeface="Arial" pitchFamily="34" charset="0"/>
                          <a:ea typeface="Times New Roman"/>
                          <a:cs typeface="Arial" pitchFamily="34" charset="0"/>
                        </a:rPr>
                        <a:t>Hou</a:t>
                      </a:r>
                      <a:r>
                        <a:rPr lang="en-GB" sz="1200" b="1" kern="1200" dirty="0" smtClean="0">
                          <a:solidFill>
                            <a:srgbClr val="000000"/>
                          </a:solidFill>
                          <a:effectLst/>
                          <a:latin typeface="Arial" pitchFamily="34" charset="0"/>
                          <a:ea typeface="Times New Roman"/>
                          <a:cs typeface="Arial" pitchFamily="34" charset="0"/>
                        </a:rPr>
                        <a:t> (Rapporteur)</a:t>
                      </a:r>
                      <a:endParaRPr lang="en-GB" sz="1200" b="1" kern="1200" dirty="0">
                        <a:solidFill>
                          <a:srgbClr val="000000"/>
                        </a:solidFill>
                        <a:effectLst/>
                        <a:latin typeface="Arial" pitchFamily="34" charset="0"/>
                        <a:ea typeface="Times New Roman"/>
                        <a:cs typeface="Arial" pitchFamily="34" charset="0"/>
                      </a:endParaRPr>
                    </a:p>
                  </a:txBody>
                  <a:tcPr marL="68580" marR="68580" marT="0" marB="0"/>
                </a:tc>
                <a:tc>
                  <a:txBody>
                    <a:bodyPr/>
                    <a:lstStyle/>
                    <a:p>
                      <a:pPr algn="l">
                        <a:spcAft>
                          <a:spcPts val="0"/>
                        </a:spcAft>
                      </a:pPr>
                      <a:r>
                        <a:rPr kumimoji="0" lang="en-US" sz="1200" b="1" i="1" u="none" strike="noStrike" kern="1200" cap="none" spc="0" normalizeH="0" baseline="0" noProof="0" dirty="0" smtClean="0">
                          <a:ln>
                            <a:noFill/>
                          </a:ln>
                          <a:solidFill>
                            <a:srgbClr val="000000"/>
                          </a:solidFill>
                          <a:effectLst/>
                          <a:uLnTx/>
                          <a:uFillTx/>
                          <a:latin typeface="Arial" pitchFamily="34" charset="0"/>
                          <a:ea typeface="+mn-ea"/>
                          <a:cs typeface="Arial" pitchFamily="34" charset="0"/>
                        </a:rPr>
                        <a:t>CT4 agreed to send this to CT Plenary after the meeting as it was not formally decided during CT4</a:t>
                      </a:r>
                      <a:endParaRPr lang="en-GB" sz="1200" b="1" dirty="0">
                        <a:effectLst/>
                        <a:latin typeface="Arial" pitchFamily="34" charset="0"/>
                        <a:ea typeface="Times New Roman"/>
                        <a:cs typeface="Arial" pitchFamily="34" charset="0"/>
                      </a:endParaRPr>
                    </a:p>
                  </a:txBody>
                  <a:tcPr marL="68580" marR="68580" marT="0" marB="0"/>
                </a:tc>
              </a:tr>
            </a:tbl>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p:cNvSpPr>
          <p:nvPr>
            <p:ph type="title"/>
          </p:nvPr>
        </p:nvSpPr>
        <p:spPr>
          <a:xfrm>
            <a:off x="598488" y="274638"/>
            <a:ext cx="6937375" cy="1143000"/>
          </a:xfrm>
        </p:spPr>
        <p:txBody>
          <a:bodyPr/>
          <a:lstStyle/>
          <a:p>
            <a:r>
              <a:rPr lang="de-DE" altLang="de-DE" dirty="0" smtClean="0">
                <a:latin typeface="Arial" charset="0"/>
                <a:cs typeface="Arial" charset="0"/>
              </a:rPr>
              <a:t>Technical Specifications and Reports</a:t>
            </a:r>
            <a:r>
              <a:rPr lang="nb-NO" altLang="de-DE" dirty="0" smtClean="0">
                <a:latin typeface="Arial" charset="0"/>
                <a:cs typeface="Arial" charset="0"/>
              </a:rPr>
              <a:t> for Information</a:t>
            </a:r>
            <a:endParaRPr lang="en-US" altLang="de-DE" dirty="0" smtClean="0">
              <a:latin typeface="Arial" charset="0"/>
              <a:cs typeface="Arial" charset="0"/>
            </a:endParaRPr>
          </a:p>
        </p:txBody>
      </p:sp>
      <p:sp>
        <p:nvSpPr>
          <p:cNvPr id="24579" name="Rectangle 4"/>
          <p:cNvSpPr>
            <a:spLocks noChangeArrowheads="1"/>
          </p:cNvSpPr>
          <p:nvPr/>
        </p:nvSpPr>
        <p:spPr bwMode="auto">
          <a:xfrm>
            <a:off x="2047875" y="1924050"/>
            <a:ext cx="4760913"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sp>
        <p:nvSpPr>
          <p:cNvPr id="24580" name="Rectangle 159"/>
          <p:cNvSpPr>
            <a:spLocks noChangeArrowheads="1"/>
          </p:cNvSpPr>
          <p:nvPr/>
        </p:nvSpPr>
        <p:spPr bwMode="auto">
          <a:xfrm>
            <a:off x="0" y="2498725"/>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sp>
        <p:nvSpPr>
          <p:cNvPr id="24581" name="Rectangle 576"/>
          <p:cNvSpPr>
            <a:spLocks noChangeArrowheads="1"/>
          </p:cNvSpPr>
          <p:nvPr/>
        </p:nvSpPr>
        <p:spPr bwMode="auto">
          <a:xfrm>
            <a:off x="0" y="2695575"/>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sp>
        <p:nvSpPr>
          <p:cNvPr id="24582" name="Rectangle 693"/>
          <p:cNvSpPr>
            <a:spLocks noChangeArrowheads="1"/>
          </p:cNvSpPr>
          <p:nvPr/>
        </p:nvSpPr>
        <p:spPr bwMode="auto">
          <a:xfrm>
            <a:off x="-49213" y="2940050"/>
            <a:ext cx="9144001"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sp>
        <p:nvSpPr>
          <p:cNvPr id="24583" name="Rectangle 821"/>
          <p:cNvSpPr>
            <a:spLocks noChangeArrowheads="1"/>
          </p:cNvSpPr>
          <p:nvPr/>
        </p:nvSpPr>
        <p:spPr bwMode="auto">
          <a:xfrm>
            <a:off x="0" y="2940050"/>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sp>
        <p:nvSpPr>
          <p:cNvPr id="24584" name="Rectangle 913"/>
          <p:cNvSpPr>
            <a:spLocks noChangeArrowheads="1"/>
          </p:cNvSpPr>
          <p:nvPr/>
        </p:nvSpPr>
        <p:spPr bwMode="auto">
          <a:xfrm>
            <a:off x="-49213" y="1962150"/>
            <a:ext cx="9144001"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sp>
        <p:nvSpPr>
          <p:cNvPr id="24585" name="Rectangle 1151"/>
          <p:cNvSpPr>
            <a:spLocks noChangeArrowheads="1"/>
          </p:cNvSpPr>
          <p:nvPr/>
        </p:nvSpPr>
        <p:spPr bwMode="auto">
          <a:xfrm>
            <a:off x="0" y="2573338"/>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graphicFrame>
        <p:nvGraphicFramePr>
          <p:cNvPr id="2" name="Table 1"/>
          <p:cNvGraphicFramePr>
            <a:graphicFrameLocks noGrp="1"/>
          </p:cNvGraphicFramePr>
          <p:nvPr>
            <p:extLst>
              <p:ext uri="{D42A27DB-BD31-4B8C-83A1-F6EECF244321}">
                <p14:modId xmlns:p14="http://schemas.microsoft.com/office/powerpoint/2010/main" val="1221416553"/>
              </p:ext>
            </p:extLst>
          </p:nvPr>
        </p:nvGraphicFramePr>
        <p:xfrm>
          <a:off x="1000125" y="2415381"/>
          <a:ext cx="7143749" cy="1645920"/>
        </p:xfrm>
        <a:graphic>
          <a:graphicData uri="http://schemas.openxmlformats.org/drawingml/2006/table">
            <a:tbl>
              <a:tblPr lastCol="1" bandRow="1" bandCol="1">
                <a:tableStyleId>{5C22544A-7EE6-4342-B048-85BDC9FD1C3A}</a:tableStyleId>
              </a:tblPr>
              <a:tblGrid>
                <a:gridCol w="542386"/>
                <a:gridCol w="2791321"/>
                <a:gridCol w="1117057"/>
                <a:gridCol w="2692985"/>
              </a:tblGrid>
              <a:tr h="161925">
                <a:tc>
                  <a:txBody>
                    <a:bodyPr/>
                    <a:lstStyle/>
                    <a:p>
                      <a:pPr algn="l">
                        <a:spcAft>
                          <a:spcPts val="0"/>
                        </a:spcAft>
                      </a:pPr>
                      <a:r>
                        <a:rPr lang="en-GB" sz="1200" b="1" dirty="0">
                          <a:effectLst/>
                          <a:latin typeface="Arial" pitchFamily="34" charset="0"/>
                          <a:cs typeface="Arial" pitchFamily="34" charset="0"/>
                        </a:rPr>
                        <a:t>Tdoc </a:t>
                      </a:r>
                      <a:r>
                        <a:rPr lang="en-GB" sz="1200" b="1" dirty="0" smtClean="0">
                          <a:effectLst/>
                          <a:latin typeface="Arial" pitchFamily="34" charset="0"/>
                          <a:cs typeface="Arial" pitchFamily="34" charset="0"/>
                        </a:rPr>
                        <a:t>CP-15#</a:t>
                      </a:r>
                      <a:endParaRPr lang="en-GB" sz="1200" b="1" dirty="0">
                        <a:effectLst/>
                        <a:latin typeface="Arial" pitchFamily="34" charset="0"/>
                        <a:ea typeface="Times New Roman"/>
                        <a:cs typeface="Arial" pitchFamily="34" charset="0"/>
                      </a:endParaRPr>
                    </a:p>
                  </a:txBody>
                  <a:tcPr marL="68580" marR="68580" marT="0" marB="0"/>
                </a:tc>
                <a:tc>
                  <a:txBody>
                    <a:bodyPr/>
                    <a:lstStyle/>
                    <a:p>
                      <a:pPr algn="l">
                        <a:spcAft>
                          <a:spcPts val="0"/>
                        </a:spcAft>
                      </a:pPr>
                      <a:r>
                        <a:rPr lang="en-GB" sz="1200" b="1" dirty="0">
                          <a:effectLst/>
                          <a:latin typeface="Arial" pitchFamily="34" charset="0"/>
                          <a:cs typeface="Arial" pitchFamily="34" charset="0"/>
                        </a:rPr>
                        <a:t>TRs and TSs Agreed as the Basis for Future Work</a:t>
                      </a:r>
                      <a:endParaRPr lang="en-GB" sz="1200" b="1" dirty="0">
                        <a:effectLst/>
                        <a:latin typeface="Arial" pitchFamily="34" charset="0"/>
                        <a:ea typeface="Times New Roman"/>
                        <a:cs typeface="Arial" pitchFamily="34" charset="0"/>
                      </a:endParaRPr>
                    </a:p>
                  </a:txBody>
                  <a:tcPr marL="68580" marR="68580" marT="0" marB="0"/>
                </a:tc>
                <a:tc>
                  <a:txBody>
                    <a:bodyPr/>
                    <a:lstStyle/>
                    <a:p>
                      <a:pPr algn="l">
                        <a:spcAft>
                          <a:spcPts val="0"/>
                        </a:spcAft>
                      </a:pPr>
                      <a:r>
                        <a:rPr lang="en-GB" sz="1200" b="1" dirty="0">
                          <a:effectLst/>
                          <a:latin typeface="Arial" pitchFamily="34" charset="0"/>
                          <a:cs typeface="Arial" pitchFamily="34" charset="0"/>
                        </a:rPr>
                        <a:t>Source</a:t>
                      </a:r>
                      <a:endParaRPr lang="en-GB" sz="1200" b="1" dirty="0">
                        <a:effectLst/>
                        <a:latin typeface="Arial" pitchFamily="34" charset="0"/>
                        <a:ea typeface="Times New Roman"/>
                        <a:cs typeface="Arial" pitchFamily="34" charset="0"/>
                      </a:endParaRPr>
                    </a:p>
                  </a:txBody>
                  <a:tcPr marL="68580" marR="68580" marT="0" marB="0"/>
                </a:tc>
                <a:tc>
                  <a:txBody>
                    <a:bodyPr/>
                    <a:lstStyle/>
                    <a:p>
                      <a:pPr algn="l">
                        <a:spcAft>
                          <a:spcPts val="0"/>
                        </a:spcAft>
                      </a:pPr>
                      <a:r>
                        <a:rPr lang="en-GB" sz="1200" b="1" dirty="0">
                          <a:effectLst/>
                          <a:latin typeface="Arial" pitchFamily="34" charset="0"/>
                          <a:cs typeface="Arial" pitchFamily="34" charset="0"/>
                        </a:rPr>
                        <a:t>Notes</a:t>
                      </a:r>
                      <a:endParaRPr lang="en-GB" sz="1200" b="1" dirty="0">
                        <a:effectLst/>
                        <a:latin typeface="Arial" pitchFamily="34" charset="0"/>
                        <a:ea typeface="Times New Roman"/>
                        <a:cs typeface="Arial" pitchFamily="34" charset="0"/>
                      </a:endParaRPr>
                    </a:p>
                  </a:txBody>
                  <a:tcPr marL="68580" marR="68580" marT="0" marB="0"/>
                </a:tc>
              </a:tr>
              <a:tr h="0">
                <a:tc>
                  <a:txBody>
                    <a:bodyPr/>
                    <a:lstStyle/>
                    <a:p>
                      <a:pPr algn="l">
                        <a:spcAft>
                          <a:spcPts val="0"/>
                        </a:spcAft>
                      </a:pPr>
                      <a:r>
                        <a:rPr lang="en-GB" sz="1200" b="1" dirty="0" smtClean="0">
                          <a:effectLst/>
                          <a:latin typeface="Arial" pitchFamily="34" charset="0"/>
                          <a:ea typeface="Times New Roman"/>
                          <a:cs typeface="Arial" pitchFamily="34" charset="0"/>
                        </a:rPr>
                        <a:t>0627</a:t>
                      </a:r>
                      <a:endParaRPr lang="en-GB" sz="1200" b="1" dirty="0">
                        <a:effectLst/>
                        <a:latin typeface="Arial" pitchFamily="34" charset="0"/>
                        <a:ea typeface="Times New Roman"/>
                        <a:cs typeface="Arial" pitchFamily="34" charset="0"/>
                      </a:endParaRPr>
                    </a:p>
                  </a:txBody>
                  <a:tcPr marL="68580" marR="68580" marT="0" marB="0"/>
                </a:tc>
                <a:tc>
                  <a:txBody>
                    <a:bodyPr/>
                    <a:lstStyle/>
                    <a:p>
                      <a:pPr algn="l">
                        <a:spcAft>
                          <a:spcPts val="0"/>
                        </a:spcAft>
                      </a:pPr>
                      <a:r>
                        <a:rPr lang="en-GB" sz="1200" b="1" dirty="0">
                          <a:effectLst/>
                          <a:latin typeface="Arial" pitchFamily="34" charset="0"/>
                          <a:cs typeface="Arial" pitchFamily="34" charset="0"/>
                        </a:rPr>
                        <a:t>TR 29.819 v020 Diameter Base Protocol Update</a:t>
                      </a:r>
                      <a:endParaRPr lang="en-GB" sz="1200" b="1" dirty="0">
                        <a:effectLst/>
                        <a:latin typeface="Arial" pitchFamily="34" charset="0"/>
                        <a:ea typeface="Times New Roman"/>
                        <a:cs typeface="Arial" pitchFamily="34" charset="0"/>
                      </a:endParaRPr>
                    </a:p>
                  </a:txBody>
                  <a:tcPr marL="68580" marR="68580" marT="0" marB="0"/>
                </a:tc>
                <a:tc>
                  <a:txBody>
                    <a:bodyPr/>
                    <a:lstStyle/>
                    <a:p>
                      <a:pPr algn="l">
                        <a:spcAft>
                          <a:spcPts val="0"/>
                        </a:spcAft>
                      </a:pPr>
                      <a:r>
                        <a:rPr lang="en-GB" sz="1200" b="1">
                          <a:effectLst/>
                          <a:latin typeface="Arial" pitchFamily="34" charset="0"/>
                          <a:cs typeface="Arial" pitchFamily="34" charset="0"/>
                        </a:rPr>
                        <a:t>Lionel Morand (Rapporteur)</a:t>
                      </a:r>
                      <a:endParaRPr lang="en-GB" sz="1200" b="1">
                        <a:effectLst/>
                        <a:latin typeface="Arial" pitchFamily="34" charset="0"/>
                        <a:ea typeface="Times New Roman"/>
                        <a:cs typeface="Arial" pitchFamily="34" charset="0"/>
                      </a:endParaRPr>
                    </a:p>
                  </a:txBody>
                  <a:tcPr marL="68580" marR="68580" marT="0" marB="0"/>
                </a:tc>
                <a:tc>
                  <a:txBody>
                    <a:bodyPr/>
                    <a:lstStyle/>
                    <a:p>
                      <a:pPr algn="l">
                        <a:spcAft>
                          <a:spcPts val="0"/>
                        </a:spcAft>
                      </a:pPr>
                      <a:r>
                        <a:rPr lang="en-GB" sz="1200" b="1" dirty="0" smtClean="0">
                          <a:effectLst/>
                          <a:latin typeface="Arial" pitchFamily="34" charset="0"/>
                          <a:cs typeface="Arial" pitchFamily="34" charset="0"/>
                        </a:rPr>
                        <a:t>CT4 </a:t>
                      </a:r>
                      <a:r>
                        <a:rPr lang="en-GB" sz="1200" b="1" dirty="0">
                          <a:effectLst/>
                          <a:latin typeface="Arial" pitchFamily="34" charset="0"/>
                          <a:cs typeface="Arial" pitchFamily="34" charset="0"/>
                        </a:rPr>
                        <a:t>agreed to send the TR for information to CT Plenary.</a:t>
                      </a:r>
                      <a:endParaRPr lang="en-GB" sz="1200" b="1" dirty="0">
                        <a:effectLst/>
                        <a:latin typeface="Arial" pitchFamily="34" charset="0"/>
                        <a:ea typeface="Times New Roman"/>
                        <a:cs typeface="Arial" pitchFamily="34" charset="0"/>
                      </a:endParaRPr>
                    </a:p>
                  </a:txBody>
                  <a:tcPr marL="68580" marR="68580" marT="0" marB="0"/>
                </a:tc>
              </a:tr>
              <a:tr h="0">
                <a:tc>
                  <a:txBody>
                    <a:bodyPr/>
                    <a:lstStyle/>
                    <a:p>
                      <a:pPr algn="l">
                        <a:spcAft>
                          <a:spcPts val="0"/>
                        </a:spcAft>
                      </a:pPr>
                      <a:r>
                        <a:rPr lang="en-GB" sz="1200" b="1" dirty="0" smtClean="0">
                          <a:effectLst/>
                          <a:latin typeface="Arial" pitchFamily="34" charset="0"/>
                          <a:ea typeface="Times New Roman"/>
                          <a:cs typeface="Arial" pitchFamily="34" charset="0"/>
                        </a:rPr>
                        <a:t>0625</a:t>
                      </a:r>
                      <a:endParaRPr lang="en-GB" sz="1200" b="1" dirty="0">
                        <a:effectLst/>
                        <a:latin typeface="Arial" pitchFamily="34" charset="0"/>
                        <a:ea typeface="Times New Roman"/>
                        <a:cs typeface="Arial" pitchFamily="34" charset="0"/>
                      </a:endParaRPr>
                    </a:p>
                  </a:txBody>
                  <a:tcPr marL="68580" marR="68580" marT="0" marB="0"/>
                </a:tc>
                <a:tc>
                  <a:txBody>
                    <a:bodyPr/>
                    <a:lstStyle/>
                    <a:p>
                      <a:pPr algn="l">
                        <a:spcAft>
                          <a:spcPts val="0"/>
                        </a:spcAft>
                      </a:pPr>
                      <a:r>
                        <a:rPr lang="en-GB" sz="1200" b="1" dirty="0" smtClean="0">
                          <a:effectLst/>
                          <a:latin typeface="Arial" pitchFamily="34" charset="0"/>
                          <a:ea typeface="Times New Roman"/>
                          <a:cs typeface="Arial" pitchFamily="34" charset="0"/>
                        </a:rPr>
                        <a:t>TS 29.128 </a:t>
                      </a:r>
                      <a:r>
                        <a:rPr lang="en-GB" sz="1200" b="1" dirty="0" smtClean="0">
                          <a:solidFill>
                            <a:srgbClr val="000000"/>
                          </a:solidFill>
                          <a:effectLst/>
                          <a:latin typeface="Arial"/>
                          <a:ea typeface="Times New Roman"/>
                        </a:rPr>
                        <a:t>v010 T6a/b Protocol</a:t>
                      </a:r>
                      <a:endParaRPr lang="en-GB" sz="1200" b="1" dirty="0">
                        <a:effectLst/>
                        <a:latin typeface="Arial" pitchFamily="34" charset="0"/>
                        <a:ea typeface="Times New Roman"/>
                        <a:cs typeface="Arial" pitchFamily="34" charset="0"/>
                      </a:endParaRPr>
                    </a:p>
                  </a:txBody>
                  <a:tcPr marL="68580" marR="68580" marT="0" marB="0"/>
                </a:tc>
                <a:tc>
                  <a:txBody>
                    <a:bodyPr/>
                    <a:lstStyle/>
                    <a:p>
                      <a:pPr algn="l">
                        <a:spcAft>
                          <a:spcPts val="0"/>
                        </a:spcAft>
                      </a:pPr>
                      <a:r>
                        <a:rPr lang="en-GB" sz="1200" b="1" dirty="0" smtClean="0">
                          <a:solidFill>
                            <a:srgbClr val="000000"/>
                          </a:solidFill>
                          <a:effectLst/>
                          <a:latin typeface="Arial"/>
                          <a:ea typeface="Times New Roman"/>
                        </a:rPr>
                        <a:t>Peter Schmitt (Rapporteur)</a:t>
                      </a:r>
                      <a:endParaRPr lang="en-GB" sz="1200" b="1" dirty="0">
                        <a:effectLst/>
                        <a:latin typeface="Arial" pitchFamily="34" charset="0"/>
                        <a:ea typeface="Times New Roman"/>
                        <a:cs typeface="Arial" pitchFamily="34" charset="0"/>
                      </a:endParaRPr>
                    </a:p>
                  </a:txBody>
                  <a:tcPr marL="68580" marR="68580" marT="0" marB="0"/>
                </a:tc>
                <a:tc>
                  <a:txBody>
                    <a:bodyPr/>
                    <a:lstStyle/>
                    <a:p>
                      <a:pPr algn="l">
                        <a:spcAft>
                          <a:spcPts val="0"/>
                        </a:spcAft>
                      </a:pPr>
                      <a:r>
                        <a:rPr lang="en-GB" sz="1200" b="1" dirty="0" smtClean="0">
                          <a:effectLst/>
                          <a:latin typeface="Arial" pitchFamily="34" charset="0"/>
                          <a:cs typeface="Arial" pitchFamily="34" charset="0"/>
                        </a:rPr>
                        <a:t>Agreed to send the TR for information to CT Plenary.</a:t>
                      </a:r>
                      <a:endParaRPr lang="en-GB" sz="1200" b="1" dirty="0">
                        <a:effectLst/>
                        <a:latin typeface="Arial" pitchFamily="34" charset="0"/>
                        <a:ea typeface="Times New Roman"/>
                        <a:cs typeface="Arial" pitchFamily="34" charset="0"/>
                      </a:endParaRPr>
                    </a:p>
                  </a:txBody>
                  <a:tcPr marL="68580" marR="68580" marT="0" marB="0"/>
                </a:tc>
              </a:tr>
            </a:tbl>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3gpp</Template>
  <TotalTime>30320</TotalTime>
  <Words>4569</Words>
  <Application>Microsoft Office PowerPoint</Application>
  <PresentationFormat>On-screen Show (4:3)</PresentationFormat>
  <Paragraphs>887</Paragraphs>
  <Slides>45</Slides>
  <Notes>1</Notes>
  <HiddenSlides>0</HiddenSlides>
  <MMClips>0</MMClips>
  <ScaleCrop>false</ScaleCrop>
  <HeadingPairs>
    <vt:vector size="4" baseType="variant">
      <vt:variant>
        <vt:lpstr>Theme</vt:lpstr>
      </vt:variant>
      <vt:variant>
        <vt:i4>2</vt:i4>
      </vt:variant>
      <vt:variant>
        <vt:lpstr>Slide Titles</vt:lpstr>
      </vt:variant>
      <vt:variant>
        <vt:i4>45</vt:i4>
      </vt:variant>
    </vt:vector>
  </HeadingPairs>
  <TitlesOfParts>
    <vt:vector size="47" baseType="lpstr">
      <vt:lpstr>3gpp</vt:lpstr>
      <vt:lpstr>Custom Design</vt:lpstr>
      <vt:lpstr>PowerPoint Presentation</vt:lpstr>
      <vt:lpstr>TSG CT WG4 Organisation </vt:lpstr>
      <vt:lpstr>PowerPoint Presentation</vt:lpstr>
      <vt:lpstr>PowerPoint Presentation</vt:lpstr>
      <vt:lpstr>PowerPoint Presentation</vt:lpstr>
      <vt:lpstr>Agreed New WIs</vt:lpstr>
      <vt:lpstr>Endorsed WIs</vt:lpstr>
      <vt:lpstr>Technical Reports and Specifications for Approval</vt:lpstr>
      <vt:lpstr>Technical Specifications and Reports for Information</vt:lpstr>
      <vt:lpstr>Exception Request Sheets for Rel-13</vt:lpstr>
      <vt:lpstr>CT4 Summary for CT Plenary </vt:lpstr>
      <vt:lpstr>CT Plenary Decisions for CT4</vt:lpstr>
      <vt:lpstr>Incoming liaisons to CT plenary</vt:lpstr>
      <vt:lpstr>CRs for Conditional Approval (CT4)</vt:lpstr>
      <vt:lpstr>CRs to Plenary</vt:lpstr>
      <vt:lpstr>Rel-13 Overview</vt:lpstr>
      <vt:lpstr>Rel-13 Overview</vt:lpstr>
      <vt:lpstr>Rel-13 Overview</vt:lpstr>
      <vt:lpstr>Rel-13 Overview</vt:lpstr>
      <vt:lpstr>Rel-13 Overview</vt:lpstr>
      <vt:lpstr>Rel-13 Overview</vt:lpstr>
      <vt:lpstr>Rel-13 Overview</vt:lpstr>
      <vt:lpstr>Rel-13 Overview</vt:lpstr>
      <vt:lpstr>Rel-13 Overview</vt:lpstr>
      <vt:lpstr>Rel-13 Overview</vt:lpstr>
      <vt:lpstr>Rel-13 Overview</vt:lpstr>
      <vt:lpstr>Rel-13 Overview</vt:lpstr>
      <vt:lpstr>Rel-13 Overview</vt:lpstr>
      <vt:lpstr>Rel-13 Overview</vt:lpstr>
      <vt:lpstr>Rel-13 Overview</vt:lpstr>
      <vt:lpstr>Rel-13 Overview</vt:lpstr>
      <vt:lpstr>Rel-13 Overview</vt:lpstr>
      <vt:lpstr>Rel-13 Overview</vt:lpstr>
      <vt:lpstr>Rel-13 Overview</vt:lpstr>
      <vt:lpstr>Rel-13 Overview</vt:lpstr>
      <vt:lpstr>Rel-13 Overview</vt:lpstr>
      <vt:lpstr>Rel-13 Overview</vt:lpstr>
      <vt:lpstr>Rel-13 Overview</vt:lpstr>
      <vt:lpstr>Rel-13 Overview</vt:lpstr>
      <vt:lpstr>Rel-13 Overview</vt:lpstr>
      <vt:lpstr>Rel-13 Overview</vt:lpstr>
      <vt:lpstr>Rel-13 Overview</vt:lpstr>
      <vt:lpstr>Rel-13 Overview</vt:lpstr>
      <vt:lpstr>Acknowledgements</vt:lpstr>
      <vt:lpstr>Thank  You</vt:lpstr>
    </vt:vector>
  </TitlesOfParts>
  <Company>Nokia Oyj</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Hietalahti Hannu</dc:creator>
  <dc:description>©3GPP 2009. All rights reserved</dc:description>
  <cp:lastModifiedBy>nhberry</cp:lastModifiedBy>
  <cp:revision>847</cp:revision>
  <dcterms:created xsi:type="dcterms:W3CDTF">2009-10-13T12:22:16Z</dcterms:created>
  <dcterms:modified xsi:type="dcterms:W3CDTF">2015-11-27T13:49:09Z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