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809" r:id="rId3"/>
    <p:sldId id="791" r:id="rId4"/>
    <p:sldId id="708" r:id="rId5"/>
    <p:sldId id="709" r:id="rId6"/>
    <p:sldId id="710" r:id="rId7"/>
    <p:sldId id="711" r:id="rId8"/>
    <p:sldId id="712" r:id="rId9"/>
    <p:sldId id="714" r:id="rId10"/>
    <p:sldId id="717" r:id="rId11"/>
    <p:sldId id="759" r:id="rId12"/>
    <p:sldId id="761" r:id="rId13"/>
    <p:sldId id="760" r:id="rId14"/>
    <p:sldId id="724" r:id="rId15"/>
    <p:sldId id="810" r:id="rId16"/>
    <p:sldId id="767" r:id="rId17"/>
    <p:sldId id="614" r:id="rId18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n M Meredith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51" autoAdjust="0"/>
    <p:restoredTop sz="94625" autoAdjust="0"/>
  </p:normalViewPr>
  <p:slideViewPr>
    <p:cSldViewPr snapToGrid="0">
      <p:cViewPr varScale="1">
        <p:scale>
          <a:sx n="122" d="100"/>
          <a:sy n="122" d="100"/>
        </p:scale>
        <p:origin x="118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AF6F31B-ADF7-4F78-9E38-5C00584B5CBA}" type="datetime1">
              <a:rPr lang="en-US"/>
              <a:pPr>
                <a:defRPr/>
              </a:pPr>
              <a:t>6/11/2015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47479D10-77ED-4DE1-8DE9-E2632B3693D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503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0C8213C-DF02-48A4-AC89-8C70BDB0D4FB}" type="datetime1">
              <a:rPr lang="en-US"/>
              <a:pPr>
                <a:defRPr/>
              </a:pPr>
              <a:t>6/11/2015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E704CCF8-A79B-49D4-8388-DD8A45E0E52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833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DEE81A-7AF5-4828-B9DD-B6252956FDB3}" type="slidenum">
              <a:rPr lang="en-GB" sz="1200">
                <a:latin typeface="Times New Roman" panose="02020603050405020304" pitchFamily="18" charset="0"/>
              </a:rPr>
              <a:pPr eaLnBrk="1" hangingPunct="1"/>
              <a:t>1</a:t>
            </a:fld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939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6478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50487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88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126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122488" y="1939925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3852863"/>
            <a:ext cx="83883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50879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dirty="0"/>
              <a:t>Support Team report to </a:t>
            </a:r>
            <a:r>
              <a:rPr lang="en-GB" dirty="0" smtClean="0"/>
              <a:t>TSGs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40F4D8BC-881A-4ECA-B765-459F2E0E20F5}" type="slidenum">
              <a:rPr lang="en-GB" b="1"/>
              <a:pPr algn="ctr"/>
              <a:t>‹#›</a:t>
            </a:fld>
            <a:endParaRPr lang="en-GB" b="1"/>
          </a:p>
          <a:p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  <p:sp>
        <p:nvSpPr>
          <p:cNvPr id="1037" name="Text Box 13"/>
          <p:cNvSpPr txBox="1">
            <a:spLocks noChangeArrowheads="1"/>
          </p:cNvSpPr>
          <p:nvPr userDrawn="1"/>
        </p:nvSpPr>
        <p:spPr bwMode="auto">
          <a:xfrm>
            <a:off x="5822066" y="177800"/>
            <a:ext cx="14629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 dirty="0" smtClean="0">
                <a:solidFill>
                  <a:schemeClr val="tx1"/>
                </a:solidFill>
              </a:rPr>
              <a:t>SP-150336</a:t>
            </a:r>
            <a:r>
              <a:rPr lang="en-GB" sz="1200" b="1" dirty="0">
                <a:solidFill>
                  <a:schemeClr val="tx1"/>
                </a:solidFill>
              </a:rPr>
              <a:t/>
            </a:r>
            <a:br>
              <a:rPr lang="en-GB" sz="1200" b="1" dirty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CP-150391</a:t>
            </a:r>
            <a:br>
              <a:rPr lang="en-GB" sz="1200" b="1" dirty="0" smtClean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RP-150541</a:t>
            </a:r>
            <a:r>
              <a:rPr lang="en-GB" sz="12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en-GB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sz="1200" b="1" baseline="0" dirty="0" smtClean="0">
                <a:solidFill>
                  <a:schemeClr val="tx1"/>
                </a:solidFill>
                <a:latin typeface="Arial "/>
              </a:rPr>
              <a:t>Malmö, Sweden, June 2015</a:t>
            </a:r>
            <a:endParaRPr lang="sv-SE" sz="1200" b="1" dirty="0" smtClean="0">
              <a:solidFill>
                <a:schemeClr val="tx1"/>
              </a:solidFill>
              <a:latin typeface="Arial "/>
            </a:endParaRPr>
          </a:p>
          <a:p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3GPP 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TSGs 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RAN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, CT, SA #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68</a:t>
            </a:r>
            <a:endParaRPr lang="sv-SE" sz="1200" b="1" dirty="0">
              <a:solidFill>
                <a:schemeClr val="tx1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0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portal.3gpp.org/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sz="5400" b="1" dirty="0" smtClean="0"/>
              <a:t>Support Team Report</a:t>
            </a: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panose="020B0604020202020204" pitchFamily="34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689100" y="4022725"/>
            <a:ext cx="6400800" cy="1568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/>
            </a:r>
            <a:br>
              <a:rPr lang="en-US" sz="2000" smtClean="0"/>
            </a:br>
            <a:r>
              <a:rPr lang="en-US" smtClean="0">
                <a:latin typeface="Arial" panose="020B0604020202020204" pitchFamily="34" charset="0"/>
              </a:rPr>
              <a:t>John M Meredith</a:t>
            </a:r>
          </a:p>
          <a:p>
            <a:pPr>
              <a:lnSpc>
                <a:spcPct val="80000"/>
              </a:lnSpc>
            </a:pPr>
            <a:endParaRPr lang="en-US" sz="200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anose="020B0604020202020204" pitchFamily="34" charset="0"/>
              </a:rPr>
              <a:t>Director, MCC</a:t>
            </a:r>
          </a:p>
          <a:p>
            <a:pPr>
              <a:lnSpc>
                <a:spcPct val="80000"/>
              </a:lnSpc>
            </a:pPr>
            <a:endParaRPr lang="en-GB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00" y="1237174"/>
            <a:ext cx="7395089" cy="2450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00" y="3687978"/>
            <a:ext cx="7382896" cy="2438611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01" y="1321911"/>
            <a:ext cx="8083997" cy="5011346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71" y="1189050"/>
            <a:ext cx="8504657" cy="501134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622300" y="1233488"/>
            <a:ext cx="64770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Specs per Release</a:t>
            </a:r>
            <a:endParaRPr lang="en-GB" sz="2800"/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6423025" y="5595938"/>
            <a:ext cx="23780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>
                <a:latin typeface="Times New Roman" panose="02020603050405020304" pitchFamily="18" charset="0"/>
              </a:rPr>
              <a:t>from query 2002-04-12_live-specs-per-Rel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200025" y="5919788"/>
            <a:ext cx="8943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aseline="30000">
                <a:latin typeface="Times New Roman" panose="02020603050405020304" pitchFamily="18" charset="0"/>
              </a:rPr>
              <a:t>#</a:t>
            </a:r>
            <a:r>
              <a:rPr lang="en-US" sz="1400">
                <a:latin typeface="Times New Roman" panose="02020603050405020304" pitchFamily="18" charset="0"/>
              </a:rPr>
              <a:t> Greyed Releases are closed.                                  * Figures in the right column are values reported last plenary meeting.</a:t>
            </a:r>
            <a:endParaRPr lang="en-GB" sz="1400">
              <a:latin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870" y="2098675"/>
            <a:ext cx="4722076" cy="30861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84213" y="1484313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Other stuff</a:t>
            </a:r>
            <a:endParaRPr lang="en-GB" sz="2800"/>
          </a:p>
        </p:txBody>
      </p:sp>
      <p:pic>
        <p:nvPicPr>
          <p:cNvPr id="30723" name="Picture 3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2479675"/>
            <a:ext cx="18986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400050" y="1382713"/>
            <a:ext cx="6477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latin typeface="Arial" panose="020B0604020202020204" pitchFamily="34" charset="0"/>
              </a:rPr>
              <a:t>Marketing matters? </a:t>
            </a:r>
            <a:endParaRPr lang="en-GB" altLang="en-US" sz="3600" b="1">
              <a:latin typeface="Arial" panose="020B0604020202020204" pitchFamily="34" charset="0"/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180975" y="5736936"/>
            <a:ext cx="1584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000" dirty="0"/>
              <a:t>Kevin Flynn</a:t>
            </a:r>
            <a:br>
              <a:rPr lang="en-GB" altLang="en-US" sz="1000" dirty="0"/>
            </a:br>
            <a:r>
              <a:rPr lang="en-GB" altLang="en-US" sz="1000" dirty="0"/>
              <a:t>3GPP Marketing and Communications Officer</a:t>
            </a:r>
          </a:p>
        </p:txBody>
      </p:sp>
      <p:sp>
        <p:nvSpPr>
          <p:cNvPr id="6" name="Rectangle 5"/>
          <p:cNvSpPr/>
          <p:nvPr/>
        </p:nvSpPr>
        <p:spPr>
          <a:xfrm>
            <a:off x="400050" y="2074783"/>
            <a:ext cx="812178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b="1" dirty="0">
                <a:latin typeface="+mn-lt"/>
              </a:rPr>
              <a:t>News - </a:t>
            </a:r>
            <a:r>
              <a:rPr lang="en-GB" altLang="en-US" sz="1600" dirty="0">
                <a:latin typeface="+mn-lt"/>
              </a:rPr>
              <a:t>Web site news stories on the “Tentative 3GPP timeline for 5G” and the “Evolution of LTE in Release 13” are gaining attention – with hundreds of web page hits per </a:t>
            </a:r>
            <a:r>
              <a:rPr lang="en-GB" altLang="en-US" sz="1600" dirty="0" smtClean="0">
                <a:latin typeface="+mn-lt"/>
              </a:rPr>
              <a:t>day.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b="1" dirty="0">
                <a:latin typeface="+mn-lt"/>
              </a:rPr>
              <a:t>Videos</a:t>
            </a:r>
            <a:r>
              <a:rPr lang="en-GB" altLang="en-US" sz="1600" dirty="0">
                <a:latin typeface="+mn-lt"/>
              </a:rPr>
              <a:t> </a:t>
            </a:r>
            <a:r>
              <a:rPr lang="en-GB" altLang="en-US" sz="1600" dirty="0" smtClean="0">
                <a:latin typeface="+mn-lt"/>
              </a:rPr>
              <a:t>– Three new videos planned for site publication in June -  Featuring new TSG </a:t>
            </a:r>
            <a:r>
              <a:rPr lang="en-GB" altLang="en-US" sz="1600" dirty="0" smtClean="0">
                <a:latin typeface="+mn-lt"/>
              </a:rPr>
              <a:t>Chairmen.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b="1" dirty="0">
                <a:latin typeface="+mn-lt"/>
              </a:rPr>
              <a:t>Branding - </a:t>
            </a:r>
            <a:r>
              <a:rPr lang="en-GB" altLang="en-US" sz="1600" dirty="0">
                <a:latin typeface="+mn-lt"/>
              </a:rPr>
              <a:t>A lot of effort has gone in to the potential for a new marker for LTE at the completion of Release 13</a:t>
            </a:r>
            <a:r>
              <a:rPr lang="en-GB" altLang="en-US" sz="1600" dirty="0" smtClean="0">
                <a:latin typeface="+mn-lt"/>
              </a:rPr>
              <a:t>. A name will be chosen in October 2015 (PCG#35</a:t>
            </a:r>
            <a:r>
              <a:rPr lang="en-GB" altLang="en-US" sz="1600" dirty="0" smtClean="0">
                <a:latin typeface="+mn-lt"/>
              </a:rPr>
              <a:t>). 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dirty="0">
                <a:latin typeface="+mn-lt"/>
              </a:rPr>
              <a:t>Branding will remain an important </a:t>
            </a:r>
            <a:r>
              <a:rPr lang="en-GB" altLang="en-US" sz="1600" dirty="0" smtClean="0">
                <a:latin typeface="+mn-lt"/>
              </a:rPr>
              <a:t>topic. However: “Work </a:t>
            </a:r>
            <a:r>
              <a:rPr lang="en-GB" altLang="en-US" sz="1600" dirty="0">
                <a:latin typeface="+mn-lt"/>
              </a:rPr>
              <a:t>for the definition of a name to describe the anticipated future 5G radio technology should not commence until after </a:t>
            </a:r>
            <a:r>
              <a:rPr lang="en-GB" altLang="en-US" sz="1600" dirty="0" smtClean="0">
                <a:latin typeface="+mn-lt"/>
              </a:rPr>
              <a:t>PCG#35” </a:t>
            </a:r>
            <a:r>
              <a:rPr lang="en-GB" altLang="en-US" sz="1600" dirty="0" smtClean="0">
                <a:latin typeface="+mn-lt"/>
              </a:rPr>
              <a:t>(from PCG#34 draft minutes</a:t>
            </a:r>
            <a:r>
              <a:rPr lang="en-GB" altLang="en-US" sz="1600" dirty="0" smtClean="0">
                <a:latin typeface="+mn-lt"/>
              </a:rPr>
              <a:t>).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b="1" dirty="0">
                <a:latin typeface="+mn-lt"/>
              </a:rPr>
              <a:t>Conferences - </a:t>
            </a:r>
            <a:r>
              <a:rPr lang="en-GB" altLang="en-US" sz="1600" dirty="0">
                <a:latin typeface="+mn-lt"/>
              </a:rPr>
              <a:t>As usual, the Mobile World Congress provided an intense period of meetings, visits and chance encounters for the 3GPP leadership. To complete a busy schedule, two Congress speaking opportunities were offered by the GSMA - to 3GPP and </a:t>
            </a:r>
            <a:r>
              <a:rPr lang="en-GB" altLang="en-US" sz="1600" dirty="0" smtClean="0">
                <a:latin typeface="+mn-lt"/>
              </a:rPr>
              <a:t>ETSI.</a:t>
            </a:r>
            <a:endParaRPr lang="en-GB" altLang="en-US" sz="1600" dirty="0" smtClean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dirty="0">
                <a:latin typeface="+mn-lt"/>
              </a:rPr>
              <a:t>Sixteen conferences </a:t>
            </a:r>
            <a:r>
              <a:rPr lang="en-GB" altLang="en-US" sz="1600" dirty="0" smtClean="0">
                <a:latin typeface="+mn-lt"/>
              </a:rPr>
              <a:t>supported </a:t>
            </a:r>
            <a:r>
              <a:rPr lang="en-GB" altLang="en-US" sz="1600" dirty="0">
                <a:latin typeface="+mn-lt"/>
              </a:rPr>
              <a:t>in 2015, with eight of them featuring a speaker from the appropriate 3GPP technical </a:t>
            </a:r>
            <a:r>
              <a:rPr lang="en-GB" altLang="en-US" sz="1600" dirty="0" smtClean="0">
                <a:latin typeface="+mn-lt"/>
              </a:rPr>
              <a:t>group.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662919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3GPP Ultimate Portal (3GU)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72477" y="1758354"/>
            <a:ext cx="809478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3GU (</a:t>
            </a:r>
            <a:r>
              <a:rPr lang="en-GB" sz="1600" dirty="0" smtClean="0">
                <a:hlinkClick r:id="rId2"/>
              </a:rPr>
              <a:t>http://portal.3gpp.org</a:t>
            </a:r>
            <a:r>
              <a:rPr lang="en-GB" sz="1600" dirty="0" smtClean="0"/>
              <a:t>) is in use by many groups, and I hope that the original target of 2015 Q3 for all groups using for tdoc number allocation (and upload) will be maintained.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A beta version of 3GU is due to be installed this month (June 2015), with version 1 live in August. A “final” version 2 will be issued in2015 Q4.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8985" y="3471036"/>
            <a:ext cx="4275015" cy="2931439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72478" y="3405484"/>
            <a:ext cx="429650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Enhancements to 3GU will be made in 2016 to cater for topics such as automated LS handling, statistics and charts production, direct-from-portal </a:t>
            </a:r>
            <a:r>
              <a:rPr lang="en-GB" sz="1600" dirty="0" err="1" smtClean="0"/>
              <a:t>workplan</a:t>
            </a:r>
            <a:r>
              <a:rPr lang="en-GB" sz="1600" dirty="0" smtClean="0"/>
              <a:t> maintenance (by MCC), paperless voting (elections and technical).</a:t>
            </a:r>
            <a:endParaRPr lang="en-GB" sz="1600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cs typeface="+mn-cs"/>
              </a:rPr>
              <a:t>www.3gpp.org</a:t>
            </a:r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ea typeface="Kozuka Gothic Pro B" pitchFamily="34" charset="-128"/>
              </a:rPr>
              <a:t>More Information about 3GPP:</a:t>
            </a:r>
            <a:endParaRPr lang="en-GB" sz="120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44062" y="1762369"/>
            <a:ext cx="6541476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u="sng" dirty="0" smtClean="0"/>
              <a:t>Ms Ban Al-Bakri</a:t>
            </a:r>
            <a:r>
              <a:rPr lang="en-GB" sz="2000" b="1" dirty="0" smtClean="0"/>
              <a:t> </a:t>
            </a:r>
            <a:br>
              <a:rPr lang="en-GB" sz="2000" b="1" dirty="0" smtClean="0"/>
            </a:br>
            <a:r>
              <a:rPr lang="en-GB" sz="1600" b="1" dirty="0" smtClean="0"/>
              <a:t>who supported CT3 for one meeting has left MCC. We are in the process of recruiting a replacement, and have received some very good candidatures. Watch this space.</a:t>
            </a:r>
          </a:p>
          <a:p>
            <a:pPr>
              <a:spcBef>
                <a:spcPct val="50000"/>
              </a:spcBef>
            </a:pPr>
            <a:endParaRPr lang="en-GB" sz="1600" b="1" dirty="0"/>
          </a:p>
          <a:p>
            <a:pPr>
              <a:spcBef>
                <a:spcPct val="50000"/>
              </a:spcBef>
            </a:pPr>
            <a:r>
              <a:rPr lang="en-GB" sz="1600" b="1" dirty="0" smtClean="0"/>
              <a:t>Thanks to Alain Sultan who has been taking care of CT3 in the interim.</a:t>
            </a:r>
            <a:endParaRPr lang="en-GB" sz="1600" dirty="0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</a:t>
            </a:r>
            <a:endParaRPr lang="en-GB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914" y="2162573"/>
            <a:ext cx="1043086" cy="133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86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AutoShape 72"/>
          <p:cNvSpPr>
            <a:spLocks noChangeArrowheads="1"/>
          </p:cNvSpPr>
          <p:nvPr/>
        </p:nvSpPr>
        <p:spPr bwMode="auto">
          <a:xfrm>
            <a:off x="953568" y="608092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AN Other</a:t>
            </a:r>
            <a:endParaRPr lang="en-US" sz="800" dirty="0"/>
          </a:p>
        </p:txBody>
      </p:sp>
      <p:sp>
        <p:nvSpPr>
          <p:cNvPr id="91" name="Line 80"/>
          <p:cNvSpPr>
            <a:spLocks noChangeShapeType="1"/>
          </p:cNvSpPr>
          <p:nvPr/>
        </p:nvSpPr>
        <p:spPr bwMode="auto">
          <a:xfrm flipV="1">
            <a:off x="6692106" y="2372742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2" name="Line 80"/>
          <p:cNvSpPr>
            <a:spLocks noChangeShapeType="1"/>
          </p:cNvSpPr>
          <p:nvPr/>
        </p:nvSpPr>
        <p:spPr bwMode="auto">
          <a:xfrm flipV="1">
            <a:off x="6566938" y="2943053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flipV="1">
            <a:off x="2132806" y="6178854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3" name="Line 51"/>
          <p:cNvSpPr>
            <a:spLocks noChangeShapeType="1"/>
          </p:cNvSpPr>
          <p:nvPr/>
        </p:nvSpPr>
        <p:spPr bwMode="auto">
          <a:xfrm flipV="1">
            <a:off x="2057032" y="5838946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7" name="Line 55"/>
          <p:cNvSpPr>
            <a:spLocks noChangeShapeType="1"/>
          </p:cNvSpPr>
          <p:nvPr/>
        </p:nvSpPr>
        <p:spPr bwMode="auto">
          <a:xfrm>
            <a:off x="2160832" y="1494984"/>
            <a:ext cx="44513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H="1">
            <a:off x="6545017" y="755142"/>
            <a:ext cx="14777" cy="5598766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81682" y="526142"/>
            <a:ext cx="1565641" cy="155950"/>
          </a:xfrm>
          <a:prstGeom prst="roundRect">
            <a:avLst>
              <a:gd name="adj" fmla="val 24333"/>
            </a:avLst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>
                <a:solidFill>
                  <a:srgbClr val="FFFFFF"/>
                </a:solidFill>
              </a:rPr>
              <a:t>3GPP Support Team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7130042" y="1553745"/>
            <a:ext cx="1778000" cy="446276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John Meredith</a:t>
            </a:r>
          </a:p>
          <a:p>
            <a:pPr algn="ctr"/>
            <a:r>
              <a:rPr lang="en-US" sz="800"/>
              <a:t>Specifications Manager</a:t>
            </a:r>
            <a:br>
              <a:rPr lang="en-US" sz="800"/>
            </a:br>
            <a:r>
              <a:rPr lang="en-US" sz="800"/>
              <a:t>Director MCC, ETSI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7130042" y="2137720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Alain Sultan</a:t>
            </a:r>
            <a:endParaRPr lang="en-US" sz="800" dirty="0"/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072892" y="4581743"/>
            <a:ext cx="1954212" cy="1019854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7072892" y="4356955"/>
            <a:ext cx="1954212" cy="24030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7176079" y="4679932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Susanna Kooistra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7166554" y="4960920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Anna Riondet</a:t>
            </a: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7166554" y="5264132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Emmanuelle Wurffel</a:t>
            </a:r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V="1">
            <a:off x="2096965" y="5147672"/>
            <a:ext cx="444500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3936878" y="5096872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4</a:t>
            </a: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3193928" y="5225438"/>
            <a:ext cx="889000" cy="99991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1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3193928" y="5096872"/>
            <a:ext cx="889000" cy="99992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GB" sz="800" dirty="0"/>
              <a:t>GERAN</a:t>
            </a:r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949996" y="505297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Paolo Usai</a:t>
            </a:r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>
            <a:off x="2168525" y="3503328"/>
            <a:ext cx="4553893" cy="781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949996" y="3404460"/>
            <a:ext cx="1226194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Frédéric Firmin</a:t>
            </a:r>
          </a:p>
        </p:txBody>
      </p:sp>
      <p:sp>
        <p:nvSpPr>
          <p:cNvPr id="13339" name="Line 27"/>
          <p:cNvSpPr>
            <a:spLocks noChangeShapeType="1"/>
          </p:cNvSpPr>
          <p:nvPr/>
        </p:nvSpPr>
        <p:spPr bwMode="auto">
          <a:xfrm>
            <a:off x="2085310" y="4497744"/>
            <a:ext cx="428758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0" name="AutoShape 28"/>
          <p:cNvSpPr>
            <a:spLocks noChangeArrowheads="1"/>
          </p:cNvSpPr>
          <p:nvPr/>
        </p:nvSpPr>
        <p:spPr bwMode="auto">
          <a:xfrm>
            <a:off x="949996" y="4403991"/>
            <a:ext cx="1204085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Patrick Mérias</a:t>
            </a:r>
          </a:p>
        </p:txBody>
      </p:sp>
      <p:sp>
        <p:nvSpPr>
          <p:cNvPr id="13341" name="Line 29"/>
          <p:cNvSpPr>
            <a:spLocks noChangeShapeType="1"/>
          </p:cNvSpPr>
          <p:nvPr/>
        </p:nvSpPr>
        <p:spPr bwMode="auto">
          <a:xfrm flipV="1">
            <a:off x="2045738" y="4166769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2" name="AutoShape 30"/>
          <p:cNvSpPr>
            <a:spLocks noChangeArrowheads="1"/>
          </p:cNvSpPr>
          <p:nvPr/>
        </p:nvSpPr>
        <p:spPr bwMode="auto">
          <a:xfrm>
            <a:off x="949996" y="407026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Kimmo Kymalainen</a:t>
            </a:r>
          </a:p>
        </p:txBody>
      </p:sp>
      <p:sp>
        <p:nvSpPr>
          <p:cNvPr id="13343" name="AutoShape 31"/>
          <p:cNvSpPr>
            <a:spLocks noChangeArrowheads="1"/>
          </p:cNvSpPr>
          <p:nvPr/>
        </p:nvSpPr>
        <p:spPr bwMode="auto">
          <a:xfrm>
            <a:off x="4754013" y="4117332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CT</a:t>
            </a:r>
          </a:p>
        </p:txBody>
      </p:sp>
      <p:sp>
        <p:nvSpPr>
          <p:cNvPr id="13344" name="AutoShape 32"/>
          <p:cNvSpPr>
            <a:spLocks noChangeArrowheads="1"/>
          </p:cNvSpPr>
          <p:nvPr/>
        </p:nvSpPr>
        <p:spPr bwMode="auto">
          <a:xfrm>
            <a:off x="4752426" y="423650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3345" name="Line 33"/>
          <p:cNvSpPr>
            <a:spLocks noChangeShapeType="1"/>
          </p:cNvSpPr>
          <p:nvPr/>
        </p:nvSpPr>
        <p:spPr bwMode="auto">
          <a:xfrm flipV="1">
            <a:off x="6372898" y="3577235"/>
            <a:ext cx="1466056" cy="15878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6" name="AutoShape 34"/>
          <p:cNvSpPr>
            <a:spLocks noChangeArrowheads="1"/>
          </p:cNvSpPr>
          <p:nvPr/>
        </p:nvSpPr>
        <p:spPr bwMode="auto">
          <a:xfrm>
            <a:off x="7149092" y="3913766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Shicheng</a:t>
            </a:r>
            <a:r>
              <a:rPr lang="en-US" sz="800" dirty="0"/>
              <a:t> Hu / 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3347" name="Line 35"/>
          <p:cNvSpPr>
            <a:spLocks noChangeShapeType="1"/>
          </p:cNvSpPr>
          <p:nvPr/>
        </p:nvSpPr>
        <p:spPr bwMode="auto">
          <a:xfrm>
            <a:off x="2036640" y="3146056"/>
            <a:ext cx="448627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8" name="AutoShape 36"/>
          <p:cNvSpPr>
            <a:spLocks noChangeArrowheads="1"/>
          </p:cNvSpPr>
          <p:nvPr/>
        </p:nvSpPr>
        <p:spPr bwMode="auto">
          <a:xfrm>
            <a:off x="3206628" y="3100794"/>
            <a:ext cx="889000" cy="99261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3</a:t>
            </a:r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>
            <a:off x="949996" y="306247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Ingbert Sigovich</a:t>
            </a:r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>
            <a:off x="2465265" y="3100794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3351" name="Line 39"/>
          <p:cNvSpPr>
            <a:spLocks noChangeShapeType="1"/>
          </p:cNvSpPr>
          <p:nvPr/>
        </p:nvSpPr>
        <p:spPr bwMode="auto">
          <a:xfrm>
            <a:off x="2056972" y="2464768"/>
            <a:ext cx="44894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3" name="AutoShape 41"/>
          <p:cNvSpPr>
            <a:spLocks noChangeArrowheads="1"/>
          </p:cNvSpPr>
          <p:nvPr/>
        </p:nvSpPr>
        <p:spPr bwMode="auto">
          <a:xfrm>
            <a:off x="4796448" y="6122077"/>
            <a:ext cx="889000" cy="99261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 flipV="1">
            <a:off x="2051887" y="3817890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5" name="AutoShape 43"/>
          <p:cNvSpPr>
            <a:spLocks noChangeArrowheads="1"/>
          </p:cNvSpPr>
          <p:nvPr/>
        </p:nvSpPr>
        <p:spPr bwMode="auto">
          <a:xfrm>
            <a:off x="949996" y="3735781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Xavier Piednoir</a:t>
            </a:r>
          </a:p>
        </p:txBody>
      </p:sp>
      <p:sp>
        <p:nvSpPr>
          <p:cNvPr id="13356" name="AutoShape 44" descr="Dark downward diagonal"/>
          <p:cNvSpPr>
            <a:spLocks noChangeArrowheads="1"/>
          </p:cNvSpPr>
          <p:nvPr/>
        </p:nvSpPr>
        <p:spPr bwMode="auto">
          <a:xfrm>
            <a:off x="5471362" y="3774803"/>
            <a:ext cx="889000" cy="99992"/>
          </a:xfrm>
          <a:prstGeom prst="flowChartOnlineStorage">
            <a:avLst/>
          </a:prstGeom>
          <a:pattFill prst="dkDnDiag">
            <a:fgClr>
              <a:srgbClr val="DDDDDD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>
                <a:solidFill>
                  <a:srgbClr val="777777"/>
                </a:solidFill>
              </a:rPr>
              <a:t>SCP</a:t>
            </a:r>
          </a:p>
        </p:txBody>
      </p:sp>
      <p:sp>
        <p:nvSpPr>
          <p:cNvPr id="13357" name="AutoShape 45"/>
          <p:cNvSpPr>
            <a:spLocks noChangeArrowheads="1"/>
          </p:cNvSpPr>
          <p:nvPr/>
        </p:nvSpPr>
        <p:spPr bwMode="auto">
          <a:xfrm>
            <a:off x="4731587" y="377480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3358" name="Line 46"/>
          <p:cNvSpPr>
            <a:spLocks noChangeShapeType="1"/>
          </p:cNvSpPr>
          <p:nvPr/>
        </p:nvSpPr>
        <p:spPr bwMode="auto">
          <a:xfrm>
            <a:off x="2128087" y="4819250"/>
            <a:ext cx="442912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 flipV="1">
            <a:off x="1979491" y="2775010"/>
            <a:ext cx="4725987" cy="17165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0" name="AutoShape 48"/>
          <p:cNvSpPr>
            <a:spLocks noChangeArrowheads="1"/>
          </p:cNvSpPr>
          <p:nvPr/>
        </p:nvSpPr>
        <p:spPr bwMode="auto">
          <a:xfrm>
            <a:off x="3967956" y="2738366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</a:t>
            </a:r>
          </a:p>
        </p:txBody>
      </p:sp>
      <p:sp>
        <p:nvSpPr>
          <p:cNvPr id="13361" name="AutoShape 49"/>
          <p:cNvSpPr>
            <a:spLocks noChangeArrowheads="1"/>
          </p:cNvSpPr>
          <p:nvPr/>
        </p:nvSpPr>
        <p:spPr bwMode="auto">
          <a:xfrm>
            <a:off x="949996" y="2704366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Maurice Pope</a:t>
            </a:r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3951563" y="2862478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3363" name="Line 51"/>
          <p:cNvSpPr>
            <a:spLocks noChangeShapeType="1"/>
          </p:cNvSpPr>
          <p:nvPr/>
        </p:nvSpPr>
        <p:spPr bwMode="auto">
          <a:xfrm flipV="1">
            <a:off x="1991763" y="5483542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4" name="AutoShape 52"/>
          <p:cNvSpPr>
            <a:spLocks noChangeArrowheads="1"/>
          </p:cNvSpPr>
          <p:nvPr/>
        </p:nvSpPr>
        <p:spPr bwMode="auto">
          <a:xfrm>
            <a:off x="949996" y="539803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Stefania Sesia</a:t>
            </a:r>
          </a:p>
        </p:txBody>
      </p:sp>
      <p:sp>
        <p:nvSpPr>
          <p:cNvPr id="13365" name="AutoShape 53"/>
          <p:cNvSpPr>
            <a:spLocks noChangeArrowheads="1"/>
          </p:cNvSpPr>
          <p:nvPr/>
        </p:nvSpPr>
        <p:spPr bwMode="auto">
          <a:xfrm>
            <a:off x="2477538" y="5441120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3366" name="AutoShape 54"/>
          <p:cNvSpPr>
            <a:spLocks noChangeArrowheads="1"/>
          </p:cNvSpPr>
          <p:nvPr/>
        </p:nvSpPr>
        <p:spPr bwMode="auto">
          <a:xfrm>
            <a:off x="949996" y="140346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Alain Sultan</a:t>
            </a:r>
          </a:p>
        </p:txBody>
      </p:sp>
      <p:sp>
        <p:nvSpPr>
          <p:cNvPr id="13368" name="AutoShape 56"/>
          <p:cNvSpPr>
            <a:spLocks noChangeArrowheads="1"/>
          </p:cNvSpPr>
          <p:nvPr/>
        </p:nvSpPr>
        <p:spPr bwMode="auto">
          <a:xfrm>
            <a:off x="3935290" y="1454484"/>
            <a:ext cx="890588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69" name="Line 57"/>
          <p:cNvSpPr>
            <a:spLocks noChangeShapeType="1"/>
          </p:cNvSpPr>
          <p:nvPr/>
        </p:nvSpPr>
        <p:spPr bwMode="auto">
          <a:xfrm>
            <a:off x="2047753" y="212651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0" name="AutoShape 58"/>
          <p:cNvSpPr>
            <a:spLocks noChangeArrowheads="1"/>
          </p:cNvSpPr>
          <p:nvPr/>
        </p:nvSpPr>
        <p:spPr bwMode="auto">
          <a:xfrm>
            <a:off x="949996" y="203534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Dionisio Zumerle</a:t>
            </a:r>
          </a:p>
        </p:txBody>
      </p:sp>
      <p:sp>
        <p:nvSpPr>
          <p:cNvPr id="13371" name="AutoShape 59"/>
          <p:cNvSpPr>
            <a:spLocks noChangeArrowheads="1"/>
          </p:cNvSpPr>
          <p:nvPr/>
        </p:nvSpPr>
        <p:spPr bwMode="auto">
          <a:xfrm>
            <a:off x="3967956" y="2085087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3</a:t>
            </a:r>
          </a:p>
        </p:txBody>
      </p:sp>
      <p:sp>
        <p:nvSpPr>
          <p:cNvPr id="13372" name="AutoShape 60"/>
          <p:cNvSpPr>
            <a:spLocks noChangeArrowheads="1"/>
          </p:cNvSpPr>
          <p:nvPr/>
        </p:nvSpPr>
        <p:spPr bwMode="auto">
          <a:xfrm>
            <a:off x="3967956" y="2194901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13373" name="AutoShape 61"/>
          <p:cNvSpPr>
            <a:spLocks noChangeArrowheads="1"/>
          </p:cNvSpPr>
          <p:nvPr/>
        </p:nvSpPr>
        <p:spPr bwMode="auto">
          <a:xfrm>
            <a:off x="7130042" y="2725095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Kevin Flynn</a:t>
            </a:r>
          </a:p>
          <a:p>
            <a:pPr algn="ctr"/>
            <a:r>
              <a:rPr lang="en-GB" sz="800"/>
              <a:t>Marketing and Communications </a:t>
            </a:r>
            <a:endParaRPr lang="en-US" sz="800"/>
          </a:p>
        </p:txBody>
      </p:sp>
      <p:sp>
        <p:nvSpPr>
          <p:cNvPr id="13374" name="AutoShape 62"/>
          <p:cNvSpPr>
            <a:spLocks noChangeArrowheads="1"/>
          </p:cNvSpPr>
          <p:nvPr/>
        </p:nvSpPr>
        <p:spPr bwMode="auto">
          <a:xfrm>
            <a:off x="2448598" y="4451064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375" name="AutoShape 63"/>
          <p:cNvSpPr>
            <a:spLocks noChangeArrowheads="1"/>
          </p:cNvSpPr>
          <p:nvPr/>
        </p:nvSpPr>
        <p:spPr bwMode="auto">
          <a:xfrm>
            <a:off x="4752426" y="3462866"/>
            <a:ext cx="890588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3376" name="Line 64"/>
          <p:cNvSpPr>
            <a:spLocks noChangeShapeType="1"/>
          </p:cNvSpPr>
          <p:nvPr/>
        </p:nvSpPr>
        <p:spPr bwMode="auto">
          <a:xfrm>
            <a:off x="1979917" y="1778410"/>
            <a:ext cx="4506913" cy="114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7" name="AutoShape 65"/>
          <p:cNvSpPr>
            <a:spLocks noChangeArrowheads="1"/>
          </p:cNvSpPr>
          <p:nvPr/>
        </p:nvSpPr>
        <p:spPr bwMode="auto">
          <a:xfrm>
            <a:off x="2459342" y="1729887"/>
            <a:ext cx="889000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 smtClean="0"/>
              <a:t>RAN 3</a:t>
            </a:r>
            <a:endParaRPr lang="en-GB" sz="800" dirty="0"/>
          </a:p>
        </p:txBody>
      </p:sp>
      <p:sp>
        <p:nvSpPr>
          <p:cNvPr id="13382" name="AutoShape 70"/>
          <p:cNvSpPr>
            <a:spLocks noChangeArrowheads="1"/>
          </p:cNvSpPr>
          <p:nvPr/>
        </p:nvSpPr>
        <p:spPr bwMode="auto">
          <a:xfrm>
            <a:off x="3193928" y="4772102"/>
            <a:ext cx="889000" cy="99992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2</a:t>
            </a:r>
          </a:p>
        </p:txBody>
      </p:sp>
      <p:sp>
        <p:nvSpPr>
          <p:cNvPr id="13383" name="AutoShape 71"/>
          <p:cNvSpPr>
            <a:spLocks noChangeArrowheads="1"/>
          </p:cNvSpPr>
          <p:nvPr/>
        </p:nvSpPr>
        <p:spPr bwMode="auto">
          <a:xfrm>
            <a:off x="949996" y="1719440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Juha Korhonen</a:t>
            </a:r>
          </a:p>
        </p:txBody>
      </p:sp>
      <p:sp>
        <p:nvSpPr>
          <p:cNvPr id="13384" name="AutoShape 72"/>
          <p:cNvSpPr>
            <a:spLocks noChangeArrowheads="1"/>
          </p:cNvSpPr>
          <p:nvPr/>
        </p:nvSpPr>
        <p:spPr bwMode="auto">
          <a:xfrm>
            <a:off x="949996" y="539644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IssamToufik</a:t>
            </a:r>
          </a:p>
        </p:txBody>
      </p:sp>
      <p:sp>
        <p:nvSpPr>
          <p:cNvPr id="13385" name="AutoShape 73"/>
          <p:cNvSpPr>
            <a:spLocks noChangeArrowheads="1"/>
          </p:cNvSpPr>
          <p:nvPr/>
        </p:nvSpPr>
        <p:spPr bwMode="auto">
          <a:xfrm>
            <a:off x="949996" y="472931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Gert Thomasen</a:t>
            </a:r>
          </a:p>
        </p:txBody>
      </p:sp>
      <p:sp>
        <p:nvSpPr>
          <p:cNvPr id="13387" name="AutoShape 75"/>
          <p:cNvSpPr>
            <a:spLocks noChangeArrowheads="1"/>
          </p:cNvSpPr>
          <p:nvPr/>
        </p:nvSpPr>
        <p:spPr bwMode="auto">
          <a:xfrm>
            <a:off x="949996" y="202423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Mirko Cano</a:t>
            </a:r>
          </a:p>
        </p:txBody>
      </p:sp>
      <p:sp>
        <p:nvSpPr>
          <p:cNvPr id="13388" name="AutoShape 76"/>
          <p:cNvSpPr>
            <a:spLocks noChangeArrowheads="1"/>
          </p:cNvSpPr>
          <p:nvPr/>
        </p:nvSpPr>
        <p:spPr bwMode="auto">
          <a:xfrm>
            <a:off x="7157029" y="3395736"/>
            <a:ext cx="1778000" cy="39192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Nicolas Barbance</a:t>
            </a:r>
            <a:br>
              <a:rPr lang="en-US" sz="800"/>
            </a:br>
            <a:r>
              <a:rPr lang="en-US" sz="800"/>
              <a:t>IT Systems Administrator</a:t>
            </a:r>
            <a:r>
              <a:rPr lang="en-GB" sz="800"/>
              <a:t> </a:t>
            </a:r>
            <a:endParaRPr lang="en-US" sz="800"/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2504542" y="2412183"/>
            <a:ext cx="889104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77" name="AutoShape 74"/>
          <p:cNvSpPr>
            <a:spLocks noChangeArrowheads="1"/>
          </p:cNvSpPr>
          <p:nvPr/>
        </p:nvSpPr>
        <p:spPr bwMode="auto">
          <a:xfrm>
            <a:off x="957675" y="235910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Yong-Jun Chung</a:t>
            </a:r>
            <a:endParaRPr lang="en-US" sz="800" dirty="0"/>
          </a:p>
        </p:txBody>
      </p:sp>
      <p:sp>
        <p:nvSpPr>
          <p:cNvPr id="78" name="AutoShape 34"/>
          <p:cNvSpPr>
            <a:spLocks noChangeArrowheads="1"/>
          </p:cNvSpPr>
          <p:nvPr/>
        </p:nvSpPr>
        <p:spPr bwMode="auto">
          <a:xfrm>
            <a:off x="7182430" y="3916147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80" name="AutoShape 72"/>
          <p:cNvSpPr>
            <a:spLocks noChangeArrowheads="1"/>
          </p:cNvSpPr>
          <p:nvPr/>
        </p:nvSpPr>
        <p:spPr bwMode="auto">
          <a:xfrm>
            <a:off x="949996" y="573441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 smtClean="0"/>
              <a:t>Bernt</a:t>
            </a:r>
            <a:r>
              <a:rPr lang="en-US" sz="800" dirty="0" smtClean="0"/>
              <a:t> </a:t>
            </a:r>
            <a:r>
              <a:rPr lang="en-US" sz="800" dirty="0" err="1" smtClean="0"/>
              <a:t>Mattsson</a:t>
            </a:r>
            <a:endParaRPr lang="en-US" sz="800" dirty="0"/>
          </a:p>
        </p:txBody>
      </p:sp>
      <p:sp>
        <p:nvSpPr>
          <p:cNvPr id="81" name="Line 57"/>
          <p:cNvSpPr>
            <a:spLocks noChangeShapeType="1"/>
          </p:cNvSpPr>
          <p:nvPr/>
        </p:nvSpPr>
        <p:spPr bwMode="auto">
          <a:xfrm>
            <a:off x="2168525" y="89529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0" name="AutoShape 78"/>
          <p:cNvSpPr>
            <a:spLocks noChangeArrowheads="1"/>
          </p:cNvSpPr>
          <p:nvPr/>
        </p:nvSpPr>
        <p:spPr bwMode="auto">
          <a:xfrm>
            <a:off x="2686294" y="857128"/>
            <a:ext cx="889000" cy="99991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949996" y="730820"/>
            <a:ext cx="1210836" cy="275631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</a:t>
            </a:r>
            <a:r>
              <a:rPr lang="en-US" sz="800" dirty="0" err="1"/>
              <a:t>Scrase</a:t>
            </a:r>
            <a:endParaRPr lang="en-US" sz="800" dirty="0"/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82" name="Line 57"/>
          <p:cNvSpPr>
            <a:spLocks noChangeShapeType="1"/>
          </p:cNvSpPr>
          <p:nvPr/>
        </p:nvSpPr>
        <p:spPr bwMode="auto">
          <a:xfrm>
            <a:off x="2092751" y="1202492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949996" y="1105357"/>
            <a:ext cx="1210978" cy="18942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Joern</a:t>
            </a:r>
            <a:r>
              <a:rPr lang="en-US" sz="800" dirty="0"/>
              <a:t> Krause</a:t>
            </a:r>
          </a:p>
        </p:txBody>
      </p:sp>
      <p:sp>
        <p:nvSpPr>
          <p:cNvPr id="13378" name="AutoShape 66"/>
          <p:cNvSpPr>
            <a:spLocks noChangeArrowheads="1"/>
          </p:cNvSpPr>
          <p:nvPr/>
        </p:nvSpPr>
        <p:spPr bwMode="auto">
          <a:xfrm>
            <a:off x="2475089" y="1155967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84" name="AutoShape 14"/>
          <p:cNvSpPr>
            <a:spLocks noChangeArrowheads="1"/>
          </p:cNvSpPr>
          <p:nvPr/>
        </p:nvSpPr>
        <p:spPr bwMode="auto">
          <a:xfrm>
            <a:off x="3941610" y="5780818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</a:t>
            </a:r>
            <a:r>
              <a:rPr lang="en-GB" sz="800" dirty="0" smtClean="0"/>
              <a:t>6</a:t>
            </a:r>
            <a:endParaRPr lang="en-GB" sz="800" dirty="0"/>
          </a:p>
        </p:txBody>
      </p:sp>
      <p:sp>
        <p:nvSpPr>
          <p:cNvPr id="85" name="AutoShape 72"/>
          <p:cNvSpPr>
            <a:spLocks noChangeArrowheads="1"/>
          </p:cNvSpPr>
          <p:nvPr/>
        </p:nvSpPr>
        <p:spPr bwMode="auto">
          <a:xfrm>
            <a:off x="949996" y="6078773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Ban Al-Bakri</a:t>
            </a:r>
            <a:endParaRPr lang="en-US" sz="800" dirty="0"/>
          </a:p>
        </p:txBody>
      </p:sp>
      <p:sp>
        <p:nvSpPr>
          <p:cNvPr id="88" name="Text Box 12"/>
          <p:cNvSpPr txBox="1">
            <a:spLocks noChangeArrowheads="1"/>
          </p:cNvSpPr>
          <p:nvPr/>
        </p:nvSpPr>
        <p:spPr bwMode="auto">
          <a:xfrm>
            <a:off x="7291096" y="6456579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© 2015-06-10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1080082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4213" y="90805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Exciting statistics !</a:t>
            </a:r>
            <a:endParaRPr lang="en-GB" sz="280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189413" y="5964238"/>
            <a:ext cx="49545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800" i="1" dirty="0">
                <a:latin typeface="Times New Roman" panose="02020603050405020304" pitchFamily="18" charset="0"/>
              </a:rPr>
              <a:t>Skip to slide </a:t>
            </a:r>
            <a:r>
              <a:rPr lang="en-GB" sz="1800" i="1" dirty="0" smtClean="0">
                <a:latin typeface="Times New Roman" panose="02020603050405020304" pitchFamily="18" charset="0"/>
              </a:rPr>
              <a:t>14 </a:t>
            </a:r>
            <a:r>
              <a:rPr lang="en-GB" sz="1800" i="1" dirty="0">
                <a:latin typeface="Times New Roman" panose="02020603050405020304" pitchFamily="18" charset="0"/>
              </a:rPr>
              <a:t>if you are not excited by stats.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0961" y="2441542"/>
            <a:ext cx="3355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Statistics are no substitute for judgment.</a:t>
            </a:r>
          </a:p>
          <a:p>
            <a:r>
              <a:rPr lang="en-GB" i="1" dirty="0"/>
              <a:t> </a:t>
            </a:r>
            <a:r>
              <a:rPr lang="en-GB" i="1" dirty="0" smtClean="0"/>
              <a:t>- Henry Clay</a:t>
            </a:r>
            <a:endParaRPr lang="en-GB" i="1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063" y="1325697"/>
            <a:ext cx="7949873" cy="42066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" y="1319601"/>
            <a:ext cx="7955970" cy="4218798"/>
          </a:xfrm>
          <a:prstGeom prst="rect">
            <a:avLst/>
          </a:prstGeo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893" y="4567728"/>
            <a:ext cx="3866107" cy="1831633"/>
          </a:xfrm>
          <a:prstGeom prst="rect">
            <a:avLst/>
          </a:prstGeom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4975" y="5693997"/>
            <a:ext cx="32035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/>
              <a:t>* Based on delegates’ postal addresses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219700" y="1066800"/>
            <a:ext cx="3810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600">
                <a:latin typeface="Times New Roman" panose="02020603050405020304" pitchFamily="18" charset="0"/>
              </a:rPr>
              <a:t>from query 2008-02-21_meeting-attendance-by-region_step02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652954" y="6132513"/>
            <a:ext cx="3810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600" dirty="0">
                <a:latin typeface="Times New Roman" panose="02020603050405020304" pitchFamily="18" charset="0"/>
              </a:rPr>
              <a:t>from query 2008-02-21_meeting-attendance-by-region-and-quarter_step03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65113" y="646113"/>
            <a:ext cx="4513262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Meeting delegates by region </a:t>
            </a:r>
            <a:endParaRPr lang="en-GB" sz="280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84150" y="2209800"/>
            <a:ext cx="317817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The table shows the number of participants in TSG and WG meetings over the last year, by region*.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73038" y="4729163"/>
            <a:ext cx="40544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Region 1: Europe, Middle East, Africa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2: Americas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3: Asia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6" y="1284364"/>
            <a:ext cx="1561176" cy="926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8136" y="1250540"/>
            <a:ext cx="2245864" cy="3432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6829" y="1387748"/>
            <a:ext cx="3236236" cy="3259476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4213" y="2117144"/>
            <a:ext cx="4649787" cy="3203147"/>
          </a:xfrm>
          <a:prstGeom prst="rect">
            <a:avLst/>
          </a:prstGeom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4163" y="873125"/>
            <a:ext cx="4103687" cy="228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Individual Members by</a:t>
            </a:r>
            <a:br>
              <a:rPr lang="en-US" sz="2800"/>
            </a:br>
            <a:r>
              <a:rPr lang="en-US" sz="2800"/>
              <a:t>Organizational Partner /  Region </a:t>
            </a:r>
            <a:endParaRPr lang="en-GB" sz="28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265737" y="4968875"/>
            <a:ext cx="3494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/>
              <a:t>Region 1 = </a:t>
            </a:r>
            <a:r>
              <a:rPr lang="en-US" sz="2400" dirty="0" smtClean="0"/>
              <a:t>315 </a:t>
            </a:r>
            <a:r>
              <a:rPr lang="en-US" sz="2400" i="1" dirty="0" smtClean="0">
                <a:solidFill>
                  <a:srgbClr val="969696"/>
                </a:solidFill>
              </a:rPr>
              <a:t>(307)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336006" y="3229770"/>
            <a:ext cx="3294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2 = </a:t>
            </a:r>
            <a:r>
              <a:rPr lang="en-US" sz="2400" dirty="0" smtClean="0"/>
              <a:t>31 </a:t>
            </a:r>
            <a:r>
              <a:rPr lang="en-US" sz="2400" i="1" dirty="0">
                <a:solidFill>
                  <a:srgbClr val="969696"/>
                </a:solidFill>
              </a:rPr>
              <a:t>(</a:t>
            </a:r>
            <a:r>
              <a:rPr lang="en-US" sz="2400" i="1" dirty="0" smtClean="0">
                <a:solidFill>
                  <a:srgbClr val="969696"/>
                </a:solidFill>
              </a:rPr>
              <a:t>31)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905250" y="1979613"/>
            <a:ext cx="329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3 = </a:t>
            </a:r>
            <a:r>
              <a:rPr lang="en-US" sz="2400" dirty="0" smtClean="0"/>
              <a:t>114 </a:t>
            </a:r>
            <a:r>
              <a:rPr lang="en-US" sz="2400" i="1" dirty="0" smtClean="0">
                <a:solidFill>
                  <a:srgbClr val="969696"/>
                </a:solidFill>
              </a:rPr>
              <a:t>(94)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692650" y="5902325"/>
            <a:ext cx="414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Data from http://webapp.etsi.org/3gppmembership/Queryform.asp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426075"/>
            <a:ext cx="65405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03300" y="4167188"/>
            <a:ext cx="34432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i="1">
                <a:solidFill>
                  <a:srgbClr val="969696"/>
                </a:solidFill>
              </a:rPr>
              <a:t>Figures in grey italics relate to previous quarter.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22238" y="4840288"/>
            <a:ext cx="4583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</a:t>
            </a:r>
            <a:r>
              <a:rPr lang="en-US" sz="2400" dirty="0" smtClean="0"/>
              <a:t>432 </a:t>
            </a:r>
            <a:r>
              <a:rPr lang="en-US" sz="2400" i="1" dirty="0" smtClean="0">
                <a:solidFill>
                  <a:srgbClr val="969696"/>
                </a:solidFill>
              </a:rPr>
              <a:t>(432)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600200" y="5305425"/>
            <a:ext cx="289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</a:t>
            </a:r>
            <a:r>
              <a:rPr lang="en-US" sz="2400" dirty="0" smtClean="0"/>
              <a:t>21   </a:t>
            </a:r>
            <a:r>
              <a:rPr lang="en-US" sz="2400" i="1" dirty="0" smtClean="0">
                <a:solidFill>
                  <a:srgbClr val="969696"/>
                </a:solidFill>
              </a:rPr>
              <a:t>(21)</a:t>
            </a:r>
            <a:endParaRPr lang="en-US" sz="2400" i="1" dirty="0">
              <a:solidFill>
                <a:srgbClr val="969696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685800"/>
            <a:ext cx="568801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Approved CRs per year per Release</a:t>
            </a:r>
            <a:endParaRPr lang="en-GB" sz="2800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226844" y="3323212"/>
            <a:ext cx="37607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 dirty="0">
                <a:solidFill>
                  <a:srgbClr val="969696"/>
                </a:solidFill>
                <a:latin typeface="Times New Roman" panose="02020603050405020304" pitchFamily="18" charset="0"/>
              </a:rPr>
              <a:t>from query 2004-04-14_approved-CRs-per-release-per-year_Crosstab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554913" y="1258888"/>
            <a:ext cx="15890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800" dirty="0"/>
              <a:t>* To date, excluding current TSG meetings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45" y="1564499"/>
            <a:ext cx="8658755" cy="19888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514" y="3585140"/>
            <a:ext cx="4026486" cy="27969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5140"/>
            <a:ext cx="4905363" cy="280077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31535</TotalTime>
  <Words>631</Words>
  <Application>Microsoft Office PowerPoint</Application>
  <PresentationFormat>On-screen Show (4:3)</PresentationFormat>
  <Paragraphs>113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Arial </vt:lpstr>
      <vt:lpstr>Calibri</vt:lpstr>
      <vt:lpstr>Kozuka Gothic Pro B</vt:lpstr>
      <vt:lpstr>Times New Roman</vt:lpstr>
      <vt:lpstr>Office Theme</vt:lpstr>
      <vt:lpstr>    Support Team Report    </vt:lpstr>
      <vt:lpstr>Changes of personnel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3GPP Ultimate Portal (3GU)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MCC report</dc:title>
  <dc:subject>3GPP support team report</dc:subject>
  <dc:creator>JMM</dc:creator>
  <dc:description>© 2014  All rights reserved</dc:description>
  <cp:lastModifiedBy>John M Meredith</cp:lastModifiedBy>
  <cp:revision>943</cp:revision>
  <dcterms:created xsi:type="dcterms:W3CDTF">2008-08-30T09:32:10Z</dcterms:created>
  <dcterms:modified xsi:type="dcterms:W3CDTF">2015-06-11T09:28:08Z</dcterms:modified>
</cp:coreProperties>
</file>