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0"/>
  </p:notesMasterIdLst>
  <p:handoutMasterIdLst>
    <p:handoutMasterId r:id="rId41"/>
  </p:handoutMasterIdLst>
  <p:sldIdLst>
    <p:sldId id="337" r:id="rId3"/>
    <p:sldId id="339" r:id="rId4"/>
    <p:sldId id="338" r:id="rId5"/>
    <p:sldId id="415" r:id="rId6"/>
    <p:sldId id="416" r:id="rId7"/>
    <p:sldId id="355" r:id="rId8"/>
    <p:sldId id="385" r:id="rId9"/>
    <p:sldId id="359" r:id="rId10"/>
    <p:sldId id="369" r:id="rId11"/>
    <p:sldId id="386" r:id="rId12"/>
    <p:sldId id="417" r:id="rId13"/>
    <p:sldId id="388" r:id="rId14"/>
    <p:sldId id="387" r:id="rId15"/>
    <p:sldId id="340" r:id="rId16"/>
    <p:sldId id="406" r:id="rId17"/>
    <p:sldId id="426" r:id="rId18"/>
    <p:sldId id="433" r:id="rId19"/>
    <p:sldId id="437" r:id="rId20"/>
    <p:sldId id="434" r:id="rId21"/>
    <p:sldId id="438" r:id="rId22"/>
    <p:sldId id="439" r:id="rId23"/>
    <p:sldId id="440" r:id="rId24"/>
    <p:sldId id="405" r:id="rId25"/>
    <p:sldId id="381" r:id="rId26"/>
    <p:sldId id="396" r:id="rId27"/>
    <p:sldId id="408" r:id="rId28"/>
    <p:sldId id="410" r:id="rId29"/>
    <p:sldId id="436" r:id="rId30"/>
    <p:sldId id="398" r:id="rId31"/>
    <p:sldId id="443" r:id="rId32"/>
    <p:sldId id="400" r:id="rId33"/>
    <p:sldId id="412" r:id="rId34"/>
    <p:sldId id="444" r:id="rId35"/>
    <p:sldId id="441" r:id="rId36"/>
    <p:sldId id="442" r:id="rId37"/>
    <p:sldId id="372" r:id="rId38"/>
    <p:sldId id="368" r:id="rId39"/>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varScale="1">
        <p:scale>
          <a:sx n="98" d="100"/>
          <a:sy n="98" d="100"/>
        </p:scale>
        <p:origin x="-96" y="-4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6/9/2015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6/9/2015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6/9/2015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6/9/2015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6/9/2015</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6/9/2015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6/9/2015</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6/9/2015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6/9/2015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6/9/2015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6/9/2015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2015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68, June 201</a:t>
            </a:r>
            <a:r>
              <a:rPr lang="de-DE" altLang="de-DE" dirty="0" smtClean="0">
                <a:solidFill>
                  <a:schemeClr val="bg1"/>
                </a:solidFill>
              </a:rPr>
              <a:t>5</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6/9/2015</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de-DE" altLang="de-DE" sz="2400" dirty="0">
                <a:latin typeface="Arial" pitchFamily="34" charset="0"/>
                <a:cs typeface="Arial" pitchFamily="34" charset="0"/>
              </a:rPr>
              <a:t>Nigel Berry</a:t>
            </a:r>
            <a:r>
              <a:rPr lang="en-GB" altLang="de-DE" sz="2400" dirty="0">
                <a:latin typeface="Arial" pitchFamily="34" charset="0"/>
                <a:cs typeface="Arial" pitchFamily="34" charset="0"/>
              </a:rPr>
              <a:t> (</a:t>
            </a:r>
            <a:r>
              <a:rPr lang="de-DE" altLang="de-DE" sz="2400" dirty="0">
                <a:latin typeface="Arial" pitchFamily="34" charset="0"/>
                <a:cs typeface="Arial" pitchFamily="34" charset="0"/>
              </a:rPr>
              <a:t>Alcatel-Lucent</a:t>
            </a:r>
            <a:r>
              <a:rPr lang="en-GB" altLang="de-DE" sz="2400" dirty="0">
                <a:latin typeface="Arial" pitchFamily="34" charset="0"/>
                <a:cs typeface="Arial" pitchFamily="34" charset="0"/>
              </a:rPr>
              <a:t>)</a:t>
            </a: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#6</a:t>
            </a:r>
            <a:r>
              <a:rPr lang="de-DE" altLang="de-DE" sz="4000" dirty="0">
                <a:solidFill>
                  <a:srgbClr val="FF3300"/>
                </a:solidFill>
                <a:latin typeface="Arial" pitchFamily="34" charset="0"/>
                <a:cs typeface="Arial" pitchFamily="34" charset="0"/>
              </a:rPr>
              <a:t>8</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Arial" pitchFamily="34" charset="0"/>
                <a:cs typeface="Arial" pitchFamily="34" charset="0"/>
              </a:rPr>
              <a:t>3GPP TSG CT Plenary Meeting #68			</a:t>
            </a:r>
            <a:r>
              <a:rPr lang="de-DE" altLang="de-DE" sz="1600" dirty="0" smtClean="0">
                <a:latin typeface="Arial" pitchFamily="34" charset="0"/>
                <a:cs typeface="Arial" pitchFamily="34" charset="0"/>
              </a:rPr>
              <a:t>CP-150389</a:t>
            </a:r>
            <a:endParaRPr lang="en-GB" altLang="de-DE" sz="1600" dirty="0">
              <a:latin typeface="Arial" pitchFamily="34" charset="0"/>
              <a:cs typeface="Arial" pitchFamily="34" charset="0"/>
            </a:endParaRPr>
          </a:p>
          <a:p>
            <a:pPr>
              <a:spcBef>
                <a:spcPct val="20000"/>
              </a:spcBef>
              <a:defRPr/>
            </a:pPr>
            <a:r>
              <a:rPr lang="de-DE" altLang="de-DE" sz="1600" dirty="0" smtClean="0">
                <a:latin typeface="Arial" pitchFamily="34" charset="0"/>
                <a:cs typeface="Arial" pitchFamily="34" charset="0"/>
              </a:rPr>
              <a:t>Malmo</a:t>
            </a:r>
            <a:r>
              <a:rPr lang="en-GB" altLang="de-DE" sz="1600" dirty="0" smtClean="0">
                <a:latin typeface="Arial" pitchFamily="34" charset="0"/>
                <a:cs typeface="Arial" pitchFamily="34" charset="0"/>
              </a:rPr>
              <a:t>, </a:t>
            </a:r>
            <a:r>
              <a:rPr lang="de-DE" altLang="de-DE" sz="1600" dirty="0" smtClean="0">
                <a:latin typeface="Arial" pitchFamily="34" charset="0"/>
                <a:cs typeface="Arial" pitchFamily="34" charset="0"/>
              </a:rPr>
              <a:t>Sweden</a:t>
            </a:r>
            <a:r>
              <a:rPr lang="en-US" altLang="de-DE" sz="1600" dirty="0" smtClean="0">
                <a:latin typeface="Arial" pitchFamily="34" charset="0"/>
                <a:cs typeface="Arial" pitchFamily="34" charset="0"/>
              </a:rPr>
              <a:t>; 15</a:t>
            </a:r>
            <a:r>
              <a:rPr lang="en-GB" altLang="de-DE" sz="1600" dirty="0" smtClean="0">
                <a:latin typeface="Arial" pitchFamily="34" charset="0"/>
                <a:cs typeface="Arial" pitchFamily="34" charset="0"/>
              </a:rPr>
              <a:t> – </a:t>
            </a:r>
            <a:r>
              <a:rPr lang="de-DE" altLang="de-DE" sz="1600" dirty="0" smtClean="0">
                <a:latin typeface="Arial" pitchFamily="34" charset="0"/>
                <a:cs typeface="Arial" pitchFamily="34" charset="0"/>
              </a:rPr>
              <a:t>16</a:t>
            </a:r>
            <a:r>
              <a:rPr lang="en-GB" altLang="de-DE" sz="1600" dirty="0" smtClean="0">
                <a:latin typeface="Arial" pitchFamily="34" charset="0"/>
                <a:cs typeface="Arial" pitchFamily="34" charset="0"/>
              </a:rPr>
              <a:t> </a:t>
            </a:r>
            <a:r>
              <a:rPr lang="de-DE" altLang="de-DE" sz="1600" dirty="0" smtClean="0">
                <a:latin typeface="Arial" pitchFamily="34" charset="0"/>
                <a:cs typeface="Arial" pitchFamily="34" charset="0"/>
              </a:rPr>
              <a:t>June</a:t>
            </a:r>
            <a:r>
              <a:rPr lang="en-GB" altLang="de-DE" sz="1600" dirty="0" smtClean="0">
                <a:latin typeface="Arial" pitchFamily="34" charset="0"/>
                <a:cs typeface="Arial" pitchFamily="34" charset="0"/>
              </a:rPr>
              <a:t> 201</a:t>
            </a:r>
            <a:r>
              <a:rPr lang="de-DE" altLang="de-DE" sz="1600" dirty="0">
                <a:latin typeface="Arial" pitchFamily="34" charset="0"/>
                <a:cs typeface="Arial" pitchFamily="34" charset="0"/>
              </a:rPr>
              <a:t>5</a:t>
            </a:r>
            <a:r>
              <a:rPr lang="de-DE" altLang="de-DE" sz="1600" dirty="0" smtClean="0">
                <a:latin typeface="Arial" pitchFamily="34" charset="0"/>
                <a:cs typeface="Arial" pitchFamily="34" charset="0"/>
              </a:rPr>
              <a:t>	</a:t>
            </a:r>
            <a:r>
              <a:rPr lang="fi-FI" altLang="de-DE" sz="1600" dirty="0" smtClean="0">
                <a:latin typeface="Arial" pitchFamily="34" charset="0"/>
                <a:cs typeface="Arial" pitchFamily="34" charset="0"/>
              </a:rPr>
              <a:t>	</a:t>
            </a:r>
            <a:r>
              <a:rPr lang="de-DE" altLang="de-DE" sz="1600" dirty="0">
                <a:latin typeface="Arial" pitchFamily="34" charset="0"/>
                <a:cs typeface="Arial" pitchFamily="34" charset="0"/>
              </a:rPr>
              <a:t> </a:t>
            </a:r>
            <a:r>
              <a:rPr lang="de-DE" altLang="de-DE" sz="1400" i="1" dirty="0" smtClean="0">
                <a:latin typeface="Arial" pitchFamily="34" charset="0"/>
                <a:cs typeface="Arial" pitchFamily="34" charset="0"/>
              </a:rPr>
              <a:t>Revision</a:t>
            </a:r>
            <a:r>
              <a:rPr lang="de-DE" altLang="de-DE" sz="1400" i="1" dirty="0">
                <a:latin typeface="Arial" pitchFamily="34" charset="0"/>
                <a:cs typeface="Arial" pitchFamily="34" charset="0"/>
              </a:rPr>
              <a:t> of CP-150233</a:t>
            </a:r>
            <a:endParaRPr lang="en-US" altLang="de-DE"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dirty="0" smtClean="0">
                <a:latin typeface="Arial" charset="0"/>
                <a:cs typeface="Arial" charset="0"/>
              </a:rPr>
              <a:t>Technical Reports</a:t>
            </a:r>
            <a:r>
              <a:rPr lang="nb-NO" altLang="de-DE" dirty="0" smtClean="0">
                <a:latin typeface="Arial" charset="0"/>
                <a:cs typeface="Arial" charset="0"/>
              </a:rPr>
              <a:t> for Information</a:t>
            </a:r>
            <a:endParaRPr lang="en-US" altLang="de-DE" dirty="0"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450" name="Group 186"/>
          <p:cNvGraphicFramePr>
            <a:graphicFrameLocks noGrp="1"/>
          </p:cNvGraphicFramePr>
          <p:nvPr>
            <p:extLst>
              <p:ext uri="{D42A27DB-BD31-4B8C-83A1-F6EECF244321}">
                <p14:modId xmlns:p14="http://schemas.microsoft.com/office/powerpoint/2010/main" val="473115511"/>
              </p:ext>
            </p:extLst>
          </p:nvPr>
        </p:nvGraphicFramePr>
        <p:xfrm>
          <a:off x="598488" y="2282825"/>
          <a:ext cx="7578725" cy="2590800"/>
        </p:xfrm>
        <a:graphic>
          <a:graphicData uri="http://schemas.openxmlformats.org/drawingml/2006/table">
            <a:tbl>
              <a:tblPr/>
              <a:tblGrid>
                <a:gridCol w="1624012"/>
                <a:gridCol w="5954713"/>
              </a:tblGrid>
              <a:tr h="7011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Arial" pitchFamily="34" charset="0"/>
                          <a:ea typeface="Batang" pitchFamily="18" charset="-127"/>
                          <a:cs typeface="Arial" pitchFamily="34" charset="0"/>
                        </a:rPr>
                        <a:t>CP-15</a:t>
                      </a:r>
                      <a:endParaRPr kumimoji="0" lang="en-GB" altLang="ko-KR" sz="2000" b="0" i="0" u="none" strike="noStrike" cap="none" normalizeH="0" baseline="0" dirty="0" smtClean="0">
                        <a:ln>
                          <a:noFill/>
                        </a:ln>
                        <a:solidFill>
                          <a:schemeClr val="tx1"/>
                        </a:solidFill>
                        <a:effectLst/>
                        <a:latin typeface="Arial" pitchFamily="34" charset="0"/>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Arial" pitchFamily="34" charset="0"/>
                          <a:ea typeface="Batang" pitchFamily="18" charset="-127"/>
                          <a:cs typeface="Arial" pitchFamily="34" charset="0"/>
                        </a:rPr>
                        <a:t>Technical Reports agreed to be sent to Plenary for Information</a:t>
                      </a:r>
                      <a:endParaRPr kumimoji="0" lang="en-GB" altLang="ko-KR" sz="2000" b="0" i="0" u="none" strike="noStrike" cap="none" normalizeH="0" baseline="0" dirty="0" smtClean="0">
                        <a:ln>
                          <a:noFill/>
                        </a:ln>
                        <a:solidFill>
                          <a:schemeClr val="tx1"/>
                        </a:solidFill>
                        <a:effectLst/>
                        <a:latin typeface="Arial" pitchFamily="34" charset="0"/>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0369</a:t>
                      </a: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Arial" pitchFamily="34" charset="0"/>
                          <a:ea typeface="+mn-ea"/>
                          <a:cs typeface="Arial" pitchFamily="34" charset="0"/>
                        </a:rPr>
                        <a:t>29.811 v0.3.0</a:t>
                      </a:r>
                      <a:r>
                        <a:rPr lang="en-GB" sz="1800" b="1" kern="1200" dirty="0" smtClean="0">
                          <a:solidFill>
                            <a:schemeClr val="tx1"/>
                          </a:solidFill>
                          <a:effectLst/>
                          <a:latin typeface="Arial" pitchFamily="34" charset="0"/>
                          <a:ea typeface="+mn-ea"/>
                          <a:cs typeface="Arial" pitchFamily="34" charset="0"/>
                        </a:rPr>
                        <a:t> </a:t>
                      </a:r>
                      <a:r>
                        <a:rPr lang="en-GB" sz="1800" kern="1200" dirty="0" smtClean="0">
                          <a:solidFill>
                            <a:schemeClr val="tx1"/>
                          </a:solidFill>
                          <a:effectLst/>
                          <a:latin typeface="Arial" pitchFamily="34" charset="0"/>
                          <a:ea typeface="+mn-ea"/>
                          <a:cs typeface="Arial" pitchFamily="34" charset="0"/>
                        </a:rPr>
                        <a:t>FS_EPC_SIG_RACE</a:t>
                      </a:r>
                      <a:endParaRPr lang="en-GB" dirty="0" smtClean="0">
                        <a:latin typeface="Arial" pitchFamily="34" charset="0"/>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cs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Issues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876959"/>
            <a:ext cx="8686800" cy="561884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11 new Work Items were agreed or endorsed (</a:t>
            </a:r>
            <a:r>
              <a:rPr lang="en-GB" sz="2000" dirty="0" err="1">
                <a:latin typeface="Arial" pitchFamily="34" charset="0"/>
                <a:cs typeface="Arial" pitchFamily="34" charset="0"/>
              </a:rPr>
              <a:t>HLCom</a:t>
            </a:r>
            <a:r>
              <a:rPr lang="en-GB" sz="2000" dirty="0">
                <a:latin typeface="Arial" pitchFamily="34" charset="0"/>
                <a:cs typeface="Arial" pitchFamily="34" charset="0"/>
              </a:rPr>
              <a:t>, GROUPE, MONTE, AESE, NB-IFOM, </a:t>
            </a:r>
            <a:r>
              <a:rPr lang="en-GB" sz="2000" dirty="0" err="1">
                <a:latin typeface="Arial" pitchFamily="34" charset="0"/>
                <a:cs typeface="Arial" pitchFamily="34" charset="0"/>
              </a:rPr>
              <a:t>eProse</a:t>
            </a:r>
            <a:r>
              <a:rPr lang="en-GB" sz="2000" dirty="0">
                <a:latin typeface="Arial" pitchFamily="34" charset="0"/>
                <a:cs typeface="Arial" pitchFamily="34" charset="0"/>
              </a:rPr>
              <a:t> </a:t>
            </a:r>
            <a:r>
              <a:rPr lang="en-GB" sz="2000" dirty="0" smtClean="0">
                <a:latin typeface="Arial" pitchFamily="34" charset="0"/>
                <a:cs typeface="Arial" pitchFamily="34" charset="0"/>
              </a:rPr>
              <a:t>…). </a:t>
            </a:r>
            <a:r>
              <a:rPr lang="en-GB" sz="2000" dirty="0">
                <a:latin typeface="Arial" pitchFamily="34" charset="0"/>
                <a:cs typeface="Arial" pitchFamily="34" charset="0"/>
              </a:rPr>
              <a:t>The work load </a:t>
            </a:r>
            <a:r>
              <a:rPr lang="en-GB" sz="2000" dirty="0" smtClean="0">
                <a:latin typeface="Arial" pitchFamily="34" charset="0"/>
                <a:cs typeface="Arial" pitchFamily="34" charset="0"/>
              </a:rPr>
              <a:t>is expected </a:t>
            </a:r>
            <a:r>
              <a:rPr lang="en-GB" sz="2000" dirty="0">
                <a:latin typeface="Arial" pitchFamily="34" charset="0"/>
                <a:cs typeface="Arial" pitchFamily="34" charset="0"/>
              </a:rPr>
              <a:t>to increase </a:t>
            </a:r>
            <a:r>
              <a:rPr lang="en-GB" sz="2000" dirty="0" smtClean="0">
                <a:latin typeface="Arial" pitchFamily="34" charset="0"/>
                <a:cs typeface="Arial" pitchFamily="34" charset="0"/>
              </a:rPr>
              <a:t>over </a:t>
            </a:r>
            <a:r>
              <a:rPr lang="en-GB" sz="2000" dirty="0">
                <a:latin typeface="Arial" pitchFamily="34" charset="0"/>
                <a:cs typeface="Arial" pitchFamily="34" charset="0"/>
              </a:rPr>
              <a:t>the next </a:t>
            </a:r>
            <a:r>
              <a:rPr lang="en-GB" sz="2000" dirty="0" smtClean="0">
                <a:latin typeface="Arial" pitchFamily="34" charset="0"/>
                <a:cs typeface="Arial" pitchFamily="34" charset="0"/>
              </a:rPr>
              <a:t>part of the year. </a:t>
            </a:r>
            <a:endParaRPr lang="en-GB" sz="2000" dirty="0">
              <a:latin typeface="Arial" pitchFamily="34" charset="0"/>
              <a:cs typeface="Arial" pitchFamily="34" charset="0"/>
            </a:endParaRPr>
          </a:p>
          <a:p>
            <a:r>
              <a:rPr lang="en-GB" sz="2000" dirty="0">
                <a:latin typeface="Arial" pitchFamily="34" charset="0"/>
                <a:cs typeface="Arial" pitchFamily="34" charset="0"/>
              </a:rPr>
              <a:t>CT4 has completed its studies on P-CSCF restoration for WLAN access and on EPC Signalling Improvements for Race Scenarios and agreed to specify corresponding solutions in normative specifications. An LS was sent to CT3, for the latter, to verify the impacts under their remit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specification of the new </a:t>
            </a:r>
            <a:r>
              <a:rPr lang="en-GB" sz="2000" dirty="0" err="1">
                <a:latin typeface="Arial" pitchFamily="34" charset="0"/>
                <a:cs typeface="Arial" pitchFamily="34" charset="0"/>
              </a:rPr>
              <a:t>Nq</a:t>
            </a:r>
            <a:r>
              <a:rPr lang="en-GB" sz="2000" dirty="0">
                <a:latin typeface="Arial" pitchFamily="34" charset="0"/>
                <a:cs typeface="Arial" pitchFamily="34" charset="0"/>
              </a:rPr>
              <a:t>/</a:t>
            </a:r>
            <a:r>
              <a:rPr lang="en-GB" sz="2000" dirty="0" err="1">
                <a:latin typeface="Arial" pitchFamily="34" charset="0"/>
                <a:cs typeface="Arial" pitchFamily="34" charset="0"/>
              </a:rPr>
              <a:t>Nq</a:t>
            </a:r>
            <a:r>
              <a:rPr lang="en-GB" sz="2000" dirty="0">
                <a:latin typeface="Arial" pitchFamily="34" charset="0"/>
                <a:cs typeface="Arial" pitchFamily="34" charset="0"/>
              </a:rPr>
              <a:t>' interfaces for User Plane Congestion Management has been finalized.</a:t>
            </a:r>
          </a:p>
          <a:p>
            <a:r>
              <a:rPr lang="en-GB" sz="2000" dirty="0">
                <a:latin typeface="Arial" pitchFamily="34" charset="0"/>
                <a:cs typeface="Arial" pitchFamily="34" charset="0"/>
              </a:rPr>
              <a:t>The work to support IMEI signalling over WLAN access has been started</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work on H.248 Aspect of WebRTC Data Channel on IMS Access Gateway (which was postponed from Rel-12) is progressing slowly and would require more input contributions to ensure a timely completion for Rel-13</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Rel-8 onwards corrections were agreed regarding the encoding of the Redirect-Host AVP over the AAA interfaces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12</a:t>
            </a:fld>
            <a:endParaRPr lang="en-GB" sz="1100" smtClean="0">
              <a:solidFill>
                <a:schemeClr val="bg1"/>
              </a:solidFill>
            </a:endParaRPr>
          </a:p>
        </p:txBody>
      </p:sp>
      <p:sp>
        <p:nvSpPr>
          <p:cNvPr id="5" name="Rectangle 4"/>
          <p:cNvSpPr/>
          <p:nvPr/>
        </p:nvSpPr>
        <p:spPr>
          <a:xfrm>
            <a:off x="332509" y="1255760"/>
            <a:ext cx="8455231" cy="400110"/>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ea typeface="ＭＳ Ｐゴシック" pitchFamily="34" charset="-128"/>
              </a:rPr>
              <a:t> None</a:t>
            </a:r>
            <a:endParaRPr lang="en-GB" sz="2000" dirty="0">
              <a:ea typeface="ＭＳ Ｐゴシック" pitchFamily="34"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3148671448"/>
              </p:ext>
            </p:extLst>
          </p:nvPr>
        </p:nvGraphicFramePr>
        <p:xfrm>
          <a:off x="145915" y="1233981"/>
          <a:ext cx="8832715" cy="5119403"/>
        </p:xfrm>
        <a:graphic>
          <a:graphicData uri="http://schemas.openxmlformats.org/drawingml/2006/table">
            <a:tbl>
              <a:tblPr firstRow="1" firstCol="1" bandRow="1">
                <a:tableStyleId>{5C22544A-7EE6-4342-B048-85BDC9FD1C3A}</a:tableStyleId>
              </a:tblPr>
              <a:tblGrid>
                <a:gridCol w="503002"/>
                <a:gridCol w="1066364"/>
                <a:gridCol w="492942"/>
                <a:gridCol w="653903"/>
                <a:gridCol w="623723"/>
                <a:gridCol w="2341019"/>
                <a:gridCol w="710119"/>
                <a:gridCol w="526526"/>
                <a:gridCol w="118447"/>
                <a:gridCol w="233033"/>
                <a:gridCol w="1563637"/>
              </a:tblGrid>
              <a:tr h="356766">
                <a:tc>
                  <a:txBody>
                    <a:bodyPr/>
                    <a:lstStyle/>
                    <a:p>
                      <a:pPr algn="ctr">
                        <a:lnSpc>
                          <a:spcPct val="107000"/>
                        </a:lnSpc>
                        <a:spcAft>
                          <a:spcPts val="0"/>
                        </a:spcAft>
                      </a:pPr>
                      <a:r>
                        <a:rPr lang="en-GB" sz="1600" dirty="0" err="1">
                          <a:effectLst/>
                          <a:latin typeface="Arial" pitchFamily="34" charset="0"/>
                          <a:cs typeface="Arial" pitchFamily="34" charset="0"/>
                        </a:rPr>
                        <a:t>TSG_tdoc</a:t>
                      </a:r>
                      <a:endParaRPr lang="en-GB" sz="1600" dirty="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C4 Tdoc</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Agenda</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Rel</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Work_item</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dirty="0">
                          <a:effectLst/>
                          <a:latin typeface="Arial" pitchFamily="34" charset="0"/>
                          <a:cs typeface="Arial" pitchFamily="34" charset="0"/>
                        </a:rPr>
                        <a:t>Title</a:t>
                      </a:r>
                      <a:endParaRPr lang="en-GB" sz="1600" dirty="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Spec</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CR</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R</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Cat</a:t>
                      </a:r>
                      <a:endParaRPr lang="en-GB" sz="1600">
                        <a:effectLst/>
                        <a:latin typeface="Arial" pitchFamily="34" charset="0"/>
                        <a:ea typeface="Times New Roman"/>
                        <a:cs typeface="Arial" pitchFamily="34" charset="0"/>
                      </a:endParaRPr>
                    </a:p>
                  </a:txBody>
                  <a:tcPr marL="8994" marR="8994" marT="8994" marB="8994" anchor="ctr"/>
                </a:tc>
                <a:tc>
                  <a:txBody>
                    <a:bodyPr/>
                    <a:lstStyle/>
                    <a:p>
                      <a:pPr algn="ctr">
                        <a:lnSpc>
                          <a:spcPct val="107000"/>
                        </a:lnSpc>
                        <a:spcAft>
                          <a:spcPts val="0"/>
                        </a:spcAft>
                      </a:pPr>
                      <a:r>
                        <a:rPr lang="en-GB" sz="1600">
                          <a:effectLst/>
                          <a:latin typeface="Arial" pitchFamily="34" charset="0"/>
                          <a:cs typeface="Arial" pitchFamily="34" charset="0"/>
                        </a:rPr>
                        <a:t>Other specs affected</a:t>
                      </a:r>
                      <a:endParaRPr lang="en-GB" sz="1600">
                        <a:effectLst/>
                        <a:latin typeface="Arial" pitchFamily="34" charset="0"/>
                        <a:ea typeface="Times New Roman"/>
                        <a:cs typeface="Arial" pitchFamily="34" charset="0"/>
                      </a:endParaRPr>
                    </a:p>
                  </a:txBody>
                  <a:tcPr marL="8994" marR="8994" marT="8994" marB="8994" anchor="ctr"/>
                </a:tc>
              </a:tr>
              <a:tr h="187378">
                <a:tc>
                  <a:txBody>
                    <a:bodyPr/>
                    <a:lstStyle/>
                    <a:p>
                      <a:pPr algn="r">
                        <a:lnSpc>
                          <a:spcPct val="107000"/>
                        </a:lnSpc>
                        <a:spcAft>
                          <a:spcPts val="0"/>
                        </a:spcAft>
                      </a:pPr>
                      <a:r>
                        <a:rPr lang="en-GB" sz="1600">
                          <a:effectLst/>
                          <a:latin typeface="Arial" pitchFamily="34" charset="0"/>
                          <a:cs typeface="Arial" pitchFamily="34" charset="0"/>
                        </a:rPr>
                        <a:t>248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C4-151048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7.3.7</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TEI11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IP-SM-GW-Realm</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29.230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0460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pPr>
                      <a:endParaRPr lang="en-GB" sz="1600">
                        <a:effectLst/>
                        <a:latin typeface="Arial" pitchFamily="34" charset="0"/>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F</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29.336 CR 0018</a:t>
                      </a:r>
                      <a:endParaRPr lang="en-GB" sz="1600">
                        <a:effectLst/>
                        <a:latin typeface="Arial" pitchFamily="34" charset="0"/>
                        <a:ea typeface="Times New Roman"/>
                        <a:cs typeface="Arial" pitchFamily="34" charset="0"/>
                      </a:endParaRPr>
                    </a:p>
                  </a:txBody>
                  <a:tcPr marL="8994" marR="8994" marT="8994" marB="8994"/>
                </a:tc>
              </a:tr>
              <a:tr h="187378">
                <a:tc>
                  <a:txBody>
                    <a:bodyPr/>
                    <a:lstStyle/>
                    <a:p>
                      <a:pPr algn="r">
                        <a:lnSpc>
                          <a:spcPct val="107000"/>
                        </a:lnSpc>
                        <a:spcAft>
                          <a:spcPts val="0"/>
                        </a:spcAft>
                      </a:pPr>
                      <a:r>
                        <a:rPr lang="en-GB" sz="1600">
                          <a:effectLst/>
                          <a:latin typeface="Arial" pitchFamily="34" charset="0"/>
                          <a:cs typeface="Arial" pitchFamily="34" charset="0"/>
                        </a:rPr>
                        <a:t>248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C4-151049</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7.3.7</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TEI11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dirty="0">
                          <a:effectLst/>
                          <a:latin typeface="Arial" pitchFamily="34" charset="0"/>
                          <a:cs typeface="Arial" pitchFamily="34" charset="0"/>
                        </a:rPr>
                        <a:t>IP-SM-GW-Realm</a:t>
                      </a:r>
                      <a:endParaRPr lang="en-GB" sz="1600" dirty="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29.230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0453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29.336 CR 0012</a:t>
                      </a:r>
                      <a:endParaRPr lang="en-GB" sz="1600">
                        <a:effectLst/>
                        <a:latin typeface="Arial" pitchFamily="34" charset="0"/>
                        <a:ea typeface="Times New Roman"/>
                        <a:cs typeface="Arial" pitchFamily="34" charset="0"/>
                      </a:endParaRPr>
                    </a:p>
                  </a:txBody>
                  <a:tcPr marL="8994" marR="8994" marT="8994" marB="8994"/>
                </a:tc>
              </a:tr>
              <a:tr h="187378">
                <a:tc>
                  <a:txBody>
                    <a:bodyPr/>
                    <a:lstStyle/>
                    <a:p>
                      <a:pPr algn="r">
                        <a:lnSpc>
                          <a:spcPct val="107000"/>
                        </a:lnSpc>
                        <a:spcAft>
                          <a:spcPts val="0"/>
                        </a:spcAft>
                      </a:pPr>
                      <a:r>
                        <a:rPr lang="en-GB" sz="1600">
                          <a:effectLst/>
                          <a:latin typeface="Arial" pitchFamily="34" charset="0"/>
                          <a:cs typeface="Arial" pitchFamily="34" charset="0"/>
                        </a:rPr>
                        <a:t>257</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C4-150593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7.2.4</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ProSe-CT</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EVS corrections</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29.230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0448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F</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29.345 CR 0022</a:t>
                      </a:r>
                      <a:endParaRPr lang="en-GB" sz="1600">
                        <a:effectLst/>
                        <a:latin typeface="Arial" pitchFamily="34" charset="0"/>
                        <a:ea typeface="Times New Roman"/>
                        <a:cs typeface="Arial" pitchFamily="34" charset="0"/>
                      </a:endParaRPr>
                    </a:p>
                  </a:txBody>
                  <a:tcPr marL="8994" marR="8994" marT="8994" marB="8994"/>
                </a:tc>
              </a:tr>
              <a:tr h="356766">
                <a:tc>
                  <a:txBody>
                    <a:bodyPr/>
                    <a:lstStyle/>
                    <a:p>
                      <a:pPr algn="r">
                        <a:lnSpc>
                          <a:spcPct val="107000"/>
                        </a:lnSpc>
                        <a:spcAft>
                          <a:spcPts val="0"/>
                        </a:spcAft>
                      </a:pPr>
                      <a:r>
                        <a:rPr lang="en-GB" sz="1600">
                          <a:effectLst/>
                          <a:latin typeface="Arial" pitchFamily="34" charset="0"/>
                          <a:cs typeface="Arial" pitchFamily="34" charset="0"/>
                        </a:rPr>
                        <a:t>257</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C4-150594</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7.2.4</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ProSe-CT</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AVP code allocation for Match Refresh Timer AVP in TS 29.345</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29.230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0450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29.345 CR 0022</a:t>
                      </a:r>
                      <a:endParaRPr lang="en-GB" sz="1600">
                        <a:effectLst/>
                        <a:latin typeface="Arial" pitchFamily="34" charset="0"/>
                        <a:ea typeface="Times New Roman"/>
                        <a:cs typeface="Arial" pitchFamily="34" charset="0"/>
                      </a:endParaRPr>
                    </a:p>
                  </a:txBody>
                  <a:tcPr marL="8994" marR="8994" marT="8994" marB="8994"/>
                </a:tc>
              </a:tr>
              <a:tr h="187378">
                <a:tc>
                  <a:txBody>
                    <a:bodyPr/>
                    <a:lstStyle/>
                    <a:p>
                      <a:pPr algn="r">
                        <a:lnSpc>
                          <a:spcPct val="107000"/>
                        </a:lnSpc>
                        <a:spcAft>
                          <a:spcPts val="0"/>
                        </a:spcAft>
                      </a:pPr>
                      <a:r>
                        <a:rPr lang="en-GB" sz="1600">
                          <a:effectLst/>
                          <a:latin typeface="Arial" pitchFamily="34" charset="0"/>
                          <a:cs typeface="Arial" pitchFamily="34" charset="0"/>
                        </a:rPr>
                        <a:t>263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C4-150682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6.3.6</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TEI13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AVP codes for Access Restriction Data per PLMN</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29.230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0452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B</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29.272 CR 584</a:t>
                      </a:r>
                      <a:endParaRPr lang="en-GB" sz="1600">
                        <a:effectLst/>
                        <a:latin typeface="Arial" pitchFamily="34" charset="0"/>
                        <a:ea typeface="Times New Roman"/>
                        <a:cs typeface="Arial" pitchFamily="34" charset="0"/>
                      </a:endParaRPr>
                    </a:p>
                  </a:txBody>
                  <a:tcPr marL="8994" marR="8994" marT="8994" marB="8994"/>
                </a:tc>
              </a:tr>
              <a:tr h="187378">
                <a:tc>
                  <a:txBody>
                    <a:bodyPr/>
                    <a:lstStyle/>
                    <a:p>
                      <a:pPr algn="r">
                        <a:lnSpc>
                          <a:spcPct val="107000"/>
                        </a:lnSpc>
                        <a:spcAft>
                          <a:spcPts val="0"/>
                        </a:spcAft>
                      </a:pPr>
                      <a:r>
                        <a:rPr lang="en-GB" sz="1600">
                          <a:effectLst/>
                          <a:latin typeface="Arial" pitchFamily="34" charset="0"/>
                          <a:cs typeface="Arial" pitchFamily="34" charset="0"/>
                        </a:rPr>
                        <a:t>263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C4-150880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6.3.8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TEI13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Access Restriction Data per PLMN</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29.002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1190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pPr>
                      <a:endParaRPr lang="en-GB" sz="1600">
                        <a:effectLst/>
                        <a:latin typeface="Arial" pitchFamily="34" charset="0"/>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B</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29.272 CR 584</a:t>
                      </a:r>
                      <a:endParaRPr lang="en-GB" sz="1600">
                        <a:effectLst/>
                        <a:latin typeface="Arial" pitchFamily="34" charset="0"/>
                        <a:ea typeface="Times New Roman"/>
                        <a:cs typeface="Arial" pitchFamily="34" charset="0"/>
                      </a:endParaRPr>
                    </a:p>
                  </a:txBody>
                  <a:tcPr marL="8994" marR="8994" marT="8994" marB="8994"/>
                </a:tc>
              </a:tr>
              <a:tr h="356766">
                <a:tc>
                  <a:txBody>
                    <a:bodyPr/>
                    <a:lstStyle/>
                    <a:p>
                      <a:pPr algn="r">
                        <a:lnSpc>
                          <a:spcPct val="107000"/>
                        </a:lnSpc>
                        <a:spcAft>
                          <a:spcPts val="0"/>
                        </a:spcAft>
                      </a:pPr>
                      <a:r>
                        <a:rPr lang="en-GB" sz="1600">
                          <a:effectLst/>
                          <a:latin typeface="Arial" pitchFamily="34" charset="0"/>
                          <a:cs typeface="Arial" pitchFamily="34" charset="0"/>
                        </a:rPr>
                        <a:t>263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C4-151023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6.3.8</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TEI13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Access Restriction Data per PLMN</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29.305</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0060</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B</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29.272 CR 584, 29.002 CR 1190</a:t>
                      </a:r>
                      <a:endParaRPr lang="en-GB" sz="1600">
                        <a:effectLst/>
                        <a:latin typeface="Arial" pitchFamily="34" charset="0"/>
                        <a:ea typeface="Times New Roman"/>
                        <a:cs typeface="Arial" pitchFamily="34" charset="0"/>
                      </a:endParaRPr>
                    </a:p>
                  </a:txBody>
                  <a:tcPr marL="8994" marR="8994" marT="8994" marB="8994"/>
                </a:tc>
              </a:tr>
              <a:tr h="187378">
                <a:tc>
                  <a:txBody>
                    <a:bodyPr/>
                    <a:lstStyle/>
                    <a:p>
                      <a:pPr algn="r">
                        <a:lnSpc>
                          <a:spcPct val="107000"/>
                        </a:lnSpc>
                        <a:spcAft>
                          <a:spcPts val="0"/>
                        </a:spcAft>
                      </a:pPr>
                      <a:r>
                        <a:rPr lang="en-GB" sz="1600">
                          <a:effectLst/>
                          <a:latin typeface="Arial" pitchFamily="34" charset="0"/>
                          <a:cs typeface="Arial" pitchFamily="34" charset="0"/>
                        </a:rPr>
                        <a:t>271</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C4-151062</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6.1.9</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Rel-13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MONTE-CT</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Introducing S6t reference point</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29.336</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0013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3</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a:effectLst/>
                          <a:latin typeface="Arial" pitchFamily="34" charset="0"/>
                          <a:cs typeface="Arial" pitchFamily="34" charset="0"/>
                        </a:rPr>
                        <a:t>B</a:t>
                      </a:r>
                      <a:endParaRPr lang="en-GB" sz="1600">
                        <a:effectLst/>
                        <a:latin typeface="Arial" pitchFamily="34" charset="0"/>
                        <a:ea typeface="Times New Roman"/>
                        <a:cs typeface="Arial" pitchFamily="34" charset="0"/>
                      </a:endParaRPr>
                    </a:p>
                  </a:txBody>
                  <a:tcPr marL="8994" marR="8994" marT="8994" marB="8994"/>
                </a:tc>
                <a:tc>
                  <a:txBody>
                    <a:bodyPr/>
                    <a:lstStyle/>
                    <a:p>
                      <a:pPr>
                        <a:lnSpc>
                          <a:spcPct val="107000"/>
                        </a:lnSpc>
                        <a:spcAft>
                          <a:spcPts val="0"/>
                        </a:spcAft>
                      </a:pPr>
                      <a:r>
                        <a:rPr lang="en-GB" sz="1600" dirty="0">
                          <a:solidFill>
                            <a:srgbClr val="FF0000"/>
                          </a:solidFill>
                          <a:effectLst/>
                          <a:latin typeface="Arial" pitchFamily="34" charset="0"/>
                          <a:cs typeface="Arial" pitchFamily="34" charset="0"/>
                        </a:rPr>
                        <a:t>23.002 CR 0283</a:t>
                      </a:r>
                      <a:endParaRPr lang="en-GB" sz="1600" dirty="0">
                        <a:solidFill>
                          <a:srgbClr val="FF0000"/>
                        </a:solidFill>
                        <a:effectLst/>
                        <a:latin typeface="Arial" pitchFamily="34" charset="0"/>
                        <a:ea typeface="Times New Roman"/>
                        <a:cs typeface="Arial" pitchFamily="34" charset="0"/>
                      </a:endParaRPr>
                    </a:p>
                  </a:txBody>
                  <a:tcPr marL="8994" marR="8994" marT="8994" marB="8994"/>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466928" y="381000"/>
            <a:ext cx="6896910" cy="922506"/>
          </a:xfrm>
        </p:spPr>
        <p:txBody>
          <a:bodyPr/>
          <a:lstStyle/>
          <a:p>
            <a:r>
              <a:rPr lang="en-GB" dirty="0" smtClean="0">
                <a:latin typeface="Arial" pitchFamily="34" charset="0"/>
                <a:cs typeface="Arial" pitchFamily="34" charset="0"/>
              </a:rPr>
              <a:t>CRs to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CT4#68bis	  CT4#69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	0		</a:t>
            </a:r>
            <a:r>
              <a:rPr lang="en-US" sz="2000" dirty="0">
                <a:latin typeface="Arial" pitchFamily="34" charset="0"/>
                <a:cs typeface="Arial" pitchFamily="34" charset="0"/>
              </a:rPr>
              <a:t>3</a:t>
            </a:r>
            <a:r>
              <a:rPr lang="en-US" sz="2000" dirty="0" smtClean="0">
                <a:latin typeface="Arial" pitchFamily="34" charset="0"/>
                <a:cs typeface="Arial" pitchFamily="34" charset="0"/>
              </a:rPr>
              <a:t>		</a:t>
            </a:r>
          </a:p>
          <a:p>
            <a:pPr lvl="1">
              <a:lnSpc>
                <a:spcPct val="80000"/>
              </a:lnSpc>
            </a:pPr>
            <a:r>
              <a:rPr lang="en-GB" sz="2000" dirty="0" smtClean="0">
                <a:latin typeface="Arial" pitchFamily="34" charset="0"/>
                <a:cs typeface="Arial" pitchFamily="34" charset="0"/>
              </a:rPr>
              <a:t>Rel-9	=		0		0	</a:t>
            </a:r>
          </a:p>
          <a:p>
            <a:pPr lvl="1">
              <a:lnSpc>
                <a:spcPct val="80000"/>
              </a:lnSpc>
            </a:pPr>
            <a:r>
              <a:rPr lang="en-GB" sz="2000" dirty="0" smtClean="0">
                <a:latin typeface="Arial" pitchFamily="34" charset="0"/>
                <a:cs typeface="Arial" pitchFamily="34" charset="0"/>
              </a:rPr>
              <a:t>Rel-10	=		0		1	</a:t>
            </a:r>
          </a:p>
          <a:p>
            <a:pPr lvl="1">
              <a:lnSpc>
                <a:spcPct val="80000"/>
              </a:lnSpc>
            </a:pPr>
            <a:r>
              <a:rPr lang="en-GB" sz="2000" dirty="0" smtClean="0">
                <a:latin typeface="Arial" pitchFamily="34" charset="0"/>
                <a:cs typeface="Arial" pitchFamily="34" charset="0"/>
              </a:rPr>
              <a:t>Rel-11	=		1		6	</a:t>
            </a:r>
          </a:p>
          <a:p>
            <a:pPr lvl="1">
              <a:lnSpc>
                <a:spcPct val="80000"/>
              </a:lnSpc>
            </a:pPr>
            <a:r>
              <a:rPr lang="en-GB" sz="2000" dirty="0" smtClean="0">
                <a:latin typeface="Arial" pitchFamily="34" charset="0"/>
                <a:cs typeface="Arial" pitchFamily="34" charset="0"/>
              </a:rPr>
              <a:t>Rel-12	=		26		15	</a:t>
            </a:r>
          </a:p>
          <a:p>
            <a:pPr lvl="1">
              <a:lnSpc>
                <a:spcPct val="80000"/>
              </a:lnSpc>
            </a:pPr>
            <a:r>
              <a:rPr lang="en-GB" sz="2000" dirty="0" smtClean="0">
                <a:latin typeface="Arial" pitchFamily="34" charset="0"/>
                <a:cs typeface="Arial" pitchFamily="34" charset="0"/>
              </a:rPr>
              <a:t>Rel-13	=		</a:t>
            </a:r>
            <a:r>
              <a:rPr lang="en-US" sz="2000" dirty="0">
                <a:latin typeface="Arial" pitchFamily="34" charset="0"/>
                <a:cs typeface="Arial" pitchFamily="34" charset="0"/>
              </a:rPr>
              <a:t>30</a:t>
            </a:r>
            <a:r>
              <a:rPr lang="en-GB" sz="2000" dirty="0" smtClean="0">
                <a:latin typeface="Arial" pitchFamily="34" charset="0"/>
                <a:cs typeface="Arial" pitchFamily="34" charset="0"/>
              </a:rPr>
              <a:t>		</a:t>
            </a:r>
            <a:r>
              <a:rPr lang="en-US" sz="2000" dirty="0">
                <a:latin typeface="Arial" pitchFamily="34" charset="0"/>
                <a:cs typeface="Arial" pitchFamily="34" charset="0"/>
              </a:rPr>
              <a:t>29</a:t>
            </a:r>
            <a:r>
              <a:rPr lang="en-GB" sz="2000" dirty="0" smtClean="0">
                <a:latin typeface="Arial" pitchFamily="34" charset="0"/>
                <a:cs typeface="Arial" pitchFamily="34" charset="0"/>
              </a:rPr>
              <a:t>	</a:t>
            </a:r>
            <a:endParaRPr lang="en-US" sz="2000" dirty="0" smtClean="0">
              <a:latin typeface="Arial" pitchFamily="34" charset="0"/>
              <a:cs typeface="Arial" pitchFamily="34" charset="0"/>
            </a:endParaRP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216968"/>
            <a:ext cx="8567737" cy="5415148"/>
          </a:xfrm>
        </p:spPr>
        <p:txBody>
          <a:bodyPr/>
          <a:lstStyle/>
          <a:p>
            <a:pPr>
              <a:lnSpc>
                <a:spcPct val="80000"/>
              </a:lnSpc>
              <a:defRPr/>
            </a:pPr>
            <a:r>
              <a:rPr lang="en-GB" sz="2000" dirty="0">
                <a:latin typeface="Arial" pitchFamily="34" charset="0"/>
                <a:cs typeface="Arial" pitchFamily="34" charset="0"/>
              </a:rPr>
              <a:t>6.1.3 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p>
          <a:p>
            <a:r>
              <a:rPr lang="en-GB" sz="2000" dirty="0">
                <a:latin typeface="Arial" pitchFamily="34" charset="0"/>
                <a:cs typeface="Arial" pitchFamily="34" charset="0"/>
              </a:rPr>
              <a:t>The technical report TR 28.256 v0.4.0 is sent to CT Plenary for approval. </a:t>
            </a:r>
          </a:p>
          <a:p>
            <a:r>
              <a:rPr lang="en-GB" sz="2000" dirty="0">
                <a:latin typeface="Arial" pitchFamily="34" charset="0"/>
                <a:cs typeface="Arial" pitchFamily="34" charset="0"/>
              </a:rPr>
              <a:t>There is a remaining point about the solution over IKEv2 to transfer the UE capability to support P-CSCF restoration with untrusted WLAN. An LS had been sent to CT1 on this point, and CT1 replied by selecting the definition of a new IKEv2 configuration attribute indicating this UE capability and transferred in the CFG_REQUEST Configuration Payload within the IKE_AUTH request message.</a:t>
            </a: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6.1.4 </a:t>
            </a:r>
            <a:r>
              <a:rPr lang="en-GB" sz="2000" dirty="0">
                <a:latin typeface="Arial" pitchFamily="34" charset="0"/>
                <a:cs typeface="Arial" pitchFamily="34" charset="0"/>
              </a:rPr>
              <a:t>Diameter Load Control Mechanisms [DLoCME</a:t>
            </a:r>
            <a:r>
              <a:rPr lang="en-GB" sz="2000" dirty="0" smtClean="0">
                <a:latin typeface="Arial" pitchFamily="34" charset="0"/>
                <a:cs typeface="Arial" pitchFamily="34" charset="0"/>
              </a:rPr>
              <a:t>]</a:t>
            </a:r>
          </a:p>
          <a:p>
            <a:r>
              <a:rPr lang="en-GB" sz="2000" dirty="0">
                <a:latin typeface="Arial" pitchFamily="34" charset="0"/>
                <a:cs typeface="Arial" pitchFamily="34" charset="0"/>
              </a:rPr>
              <a:t>As the main work is </a:t>
            </a:r>
            <a:r>
              <a:rPr lang="en-GB" sz="2000" dirty="0" err="1">
                <a:latin typeface="Arial" pitchFamily="34" charset="0"/>
                <a:cs typeface="Arial" pitchFamily="34" charset="0"/>
              </a:rPr>
              <a:t>ongoing</a:t>
            </a:r>
            <a:r>
              <a:rPr lang="en-GB" sz="2000" dirty="0">
                <a:latin typeface="Arial" pitchFamily="34" charset="0"/>
                <a:cs typeface="Arial" pitchFamily="34" charset="0"/>
              </a:rPr>
              <a:t> within IETF, there was only one contribution on the network implications for the PCRF case.</a:t>
            </a:r>
          </a:p>
          <a:p>
            <a:r>
              <a:rPr lang="en-GB" sz="2000" dirty="0">
                <a:latin typeface="Arial" pitchFamily="34" charset="0"/>
                <a:cs typeface="Arial" pitchFamily="34" charset="0"/>
              </a:rPr>
              <a:t>Apart the large number of PCRF interfaces that would be impacted, the main point relates to the DRA which selects the PCRF when no PCRF has been allocated yet to the IP-CAN session of the user. If the DRA has direct Diameter connections with all the PCRFs (peer PCRFs) within a realm, the DRA can take into account the load information received from these peers (according to the current IETF approach of the load control mechanism) to select the PCRF. Otherwise the DRA would need additional load information from the non-peer PCRFs; this type of load information regarding non-peer Diameter nodes is under debate in IETF and may have significant consequences for large networks. </a:t>
            </a:r>
          </a:p>
          <a:p>
            <a:r>
              <a:rPr lang="en-GB" sz="2000" dirty="0">
                <a:latin typeface="Arial" pitchFamily="34" charset="0"/>
                <a:cs typeface="Arial" pitchFamily="34" charset="0"/>
              </a:rPr>
              <a:t>It is also under discussion (editor’s note) in 3GPP whether a DRA which does not have direct Diameter connections with all the PCRFs within a realm is in the 3GPP scope.</a:t>
            </a:r>
          </a:p>
          <a:p>
            <a:pPr>
              <a:lnSpc>
                <a:spcPct val="80000"/>
              </a:lnSpc>
              <a:defRPr/>
            </a:pPr>
            <a:endParaRPr lang="en-GB" sz="2000" dirty="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70403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32884"/>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59110" y="1009656"/>
            <a:ext cx="8712942" cy="5000357"/>
          </a:xfrm>
        </p:spPr>
        <p:txBody>
          <a:bodyPr/>
          <a:lstStyle/>
          <a:p>
            <a:pPr>
              <a:lnSpc>
                <a:spcPct val="80000"/>
              </a:lnSpc>
              <a:defRPr/>
            </a:pPr>
            <a:r>
              <a:rPr lang="en-GB" sz="2000" dirty="0" smtClean="0">
                <a:latin typeface="Arial" pitchFamily="34" charset="0"/>
                <a:cs typeface="Arial" pitchFamily="34" charset="0"/>
              </a:rPr>
              <a:t>6.1.5 </a:t>
            </a:r>
            <a:r>
              <a:rPr lang="en-GB" sz="2000" dirty="0">
                <a:latin typeface="Arial"/>
                <a:ea typeface="Times New Roman"/>
              </a:rPr>
              <a:t>Study on EPC Signalling Improvement for Race Scenarios</a:t>
            </a:r>
            <a:r>
              <a:rPr lang="en-GB" sz="2000" dirty="0">
                <a:latin typeface="Times New Roman"/>
                <a:ea typeface="Times New Roman"/>
              </a:rPr>
              <a:t> </a:t>
            </a:r>
            <a:r>
              <a:rPr lang="en-GB" sz="2000" dirty="0" smtClean="0">
                <a:latin typeface="Arial" pitchFamily="34" charset="0"/>
                <a:cs typeface="Arial" pitchFamily="34" charset="0"/>
              </a:rPr>
              <a:t> [</a:t>
            </a:r>
            <a:r>
              <a:rPr lang="en-GB" sz="2000" dirty="0">
                <a:latin typeface="Arial" pitchFamily="34" charset="0"/>
                <a:cs typeface="Arial" pitchFamily="34" charset="0"/>
              </a:rPr>
              <a:t>FS_EPC_SIG_RACE</a:t>
            </a:r>
            <a:r>
              <a:rPr lang="en-GB" sz="2000" dirty="0" smtClean="0">
                <a:latin typeface="Arial" pitchFamily="34" charset="0"/>
                <a:cs typeface="Arial" pitchFamily="34" charset="0"/>
              </a:rPr>
              <a:t>]</a:t>
            </a:r>
          </a:p>
          <a:p>
            <a:r>
              <a:rPr lang="en-GB" sz="2000" dirty="0">
                <a:latin typeface="Arial" pitchFamily="34" charset="0"/>
                <a:cs typeface="Arial" pitchFamily="34" charset="0"/>
              </a:rPr>
              <a:t>CT4 has completed the study and agreed to specify in normative specifications the following solutions:</a:t>
            </a:r>
          </a:p>
          <a:p>
            <a:pPr lvl="1"/>
            <a:r>
              <a:rPr lang="en-GB" sz="1600" dirty="0">
                <a:latin typeface="Arial" pitchFamily="34" charset="0"/>
                <a:ea typeface="+mn-ea"/>
                <a:cs typeface="Arial" pitchFamily="34" charset="0"/>
              </a:rPr>
              <a:t>the solution 1 for the scenario 1 (Create Session Request at SGW colliding with an existing PDN connection context); </a:t>
            </a:r>
          </a:p>
          <a:p>
            <a:pPr lvl="1"/>
            <a:r>
              <a:rPr lang="en-GB" sz="1600" dirty="0">
                <a:latin typeface="Arial" pitchFamily="34" charset="0"/>
                <a:ea typeface="+mn-ea"/>
                <a:cs typeface="Arial" pitchFamily="34" charset="0"/>
              </a:rPr>
              <a:t>the solutions 3 (default behaviour), 4 and 5 (network/operator option) for the scenario 3 (Overlapping transactions in the network);</a:t>
            </a:r>
          </a:p>
          <a:p>
            <a:pPr lvl="1"/>
            <a:r>
              <a:rPr lang="en-GB" sz="1600" dirty="0">
                <a:latin typeface="Arial" pitchFamily="34" charset="0"/>
                <a:ea typeface="+mn-ea"/>
                <a:cs typeface="Arial" pitchFamily="34" charset="0"/>
              </a:rPr>
              <a:t>the solution 1 for the scenario 4 (Hanging session context in 3GPP AAA Server).</a:t>
            </a:r>
          </a:p>
          <a:p>
            <a:r>
              <a:rPr lang="en-GB" sz="2000" dirty="0">
                <a:latin typeface="Arial" pitchFamily="34" charset="0"/>
                <a:cs typeface="Arial" pitchFamily="34" charset="0"/>
              </a:rPr>
              <a:t>CT4 also clarified the following aspects in the TR:</a:t>
            </a:r>
          </a:p>
          <a:p>
            <a:pPr lvl="1"/>
            <a:r>
              <a:rPr lang="en-GB" sz="1600" dirty="0">
                <a:latin typeface="Arial" pitchFamily="34" charset="0"/>
                <a:ea typeface="+mn-ea"/>
                <a:cs typeface="Arial" pitchFamily="34" charset="0"/>
              </a:rPr>
              <a:t>the PCRF and 3GPP AAA Server detect that an incoming session establishment request collides with an existing session from a different PGW using the Origin-Host AVP; it is assumed that the Origin-Host AVP is not modified or does still allow to uniquely identify the PGW in network deployments with intermediate Diameter Routing Agent or Diameter Proxy Agent;</a:t>
            </a:r>
          </a:p>
          <a:p>
            <a:pPr lvl="1"/>
            <a:r>
              <a:rPr lang="en-GB" sz="1600" dirty="0">
                <a:latin typeface="Arial" pitchFamily="34" charset="0"/>
                <a:ea typeface="+mn-ea"/>
                <a:cs typeface="Arial" pitchFamily="34" charset="0"/>
              </a:rPr>
              <a:t>how to handle the timestamp and maximum wait time in the solution 5 (for the scenario 3);</a:t>
            </a:r>
          </a:p>
          <a:p>
            <a:r>
              <a:rPr lang="en-GB" sz="2000" dirty="0">
                <a:latin typeface="Arial" pitchFamily="34" charset="0"/>
                <a:cs typeface="Arial" pitchFamily="34" charset="0"/>
              </a:rPr>
              <a:t>CT4 sent an LS to CT3 asking CT3 to verify and comment on the impacts under their remit. </a:t>
            </a: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80748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437294"/>
            <a:ext cx="8567737" cy="5000357"/>
          </a:xfrm>
        </p:spPr>
        <p:txBody>
          <a:bodyPr/>
          <a:lstStyle/>
          <a:p>
            <a:pPr>
              <a:lnSpc>
                <a:spcPct val="80000"/>
              </a:lnSpc>
              <a:defRPr/>
            </a:pPr>
            <a:r>
              <a:rPr lang="en-GB" sz="2000" dirty="0" smtClean="0">
                <a:latin typeface="Arial" pitchFamily="34" charset="0"/>
                <a:cs typeface="Arial" pitchFamily="34" charset="0"/>
              </a:rPr>
              <a:t>6.1.</a:t>
            </a:r>
            <a:r>
              <a:rPr lang="en-GB" sz="2000" dirty="0">
                <a:latin typeface="Arial" pitchFamily="34" charset="0"/>
                <a:cs typeface="Arial" pitchFamily="34" charset="0"/>
              </a:rPr>
              <a:t>6 Shared Data Update for Multiple Subscribers  [</a:t>
            </a:r>
            <a:r>
              <a:rPr lang="en-GB" sz="2000" dirty="0" err="1">
                <a:latin typeface="Arial" pitchFamily="34" charset="0"/>
                <a:cs typeface="Arial" pitchFamily="34" charset="0"/>
              </a:rPr>
              <a:t>SHARED_SubData_UPD</a:t>
            </a:r>
            <a:r>
              <a:rPr lang="en-GB" sz="2000" dirty="0">
                <a:latin typeface="Arial" pitchFamily="34" charset="0"/>
                <a:cs typeface="Arial" pitchFamily="34" charset="0"/>
              </a:rPr>
              <a:t>]</a:t>
            </a:r>
          </a:p>
          <a:p>
            <a:pPr>
              <a:spcAft>
                <a:spcPts val="0"/>
              </a:spcAft>
            </a:pPr>
            <a:r>
              <a:rPr lang="en-GB" sz="2000" dirty="0" smtClean="0">
                <a:latin typeface="Arial" pitchFamily="34" charset="0"/>
                <a:cs typeface="Arial" pitchFamily="34" charset="0"/>
              </a:rPr>
              <a:t>Agreed CRs </a:t>
            </a:r>
            <a:r>
              <a:rPr lang="en-GB" sz="2000" dirty="0">
                <a:latin typeface="Arial" pitchFamily="34" charset="0"/>
                <a:cs typeface="Arial" pitchFamily="34" charset="0"/>
              </a:rPr>
              <a:t>to TS 29.328 and TS 29.364 address the handling of shared data over </a:t>
            </a:r>
            <a:r>
              <a:rPr lang="en-GB" sz="2000" dirty="0" err="1">
                <a:latin typeface="Arial" pitchFamily="34" charset="0"/>
                <a:cs typeface="Arial" pitchFamily="34" charset="0"/>
              </a:rPr>
              <a:t>Sh</a:t>
            </a:r>
            <a:r>
              <a:rPr lang="en-GB" sz="2000" dirty="0">
                <a:latin typeface="Arial" pitchFamily="34" charset="0"/>
                <a:cs typeface="Arial" pitchFamily="34" charset="0"/>
              </a:rPr>
              <a:t> in line with TR 29.854. </a:t>
            </a:r>
            <a:endParaRPr lang="en-GB" sz="2000" dirty="0" smtClean="0">
              <a:latin typeface="Arial" pitchFamily="34" charset="0"/>
              <a:cs typeface="Arial" pitchFamily="34" charset="0"/>
            </a:endParaRPr>
          </a:p>
          <a:p>
            <a:pPr>
              <a:spcAft>
                <a:spcPts val="0"/>
              </a:spcAft>
            </a:pPr>
            <a:r>
              <a:rPr lang="en-GB" sz="2000" dirty="0" smtClean="0">
                <a:latin typeface="Arial" pitchFamily="34" charset="0"/>
                <a:cs typeface="Arial" pitchFamily="34" charset="0"/>
              </a:rPr>
              <a:t>Shared </a:t>
            </a:r>
            <a:r>
              <a:rPr lang="en-GB" sz="2000" dirty="0">
                <a:latin typeface="Arial" pitchFamily="34" charset="0"/>
                <a:cs typeface="Arial" pitchFamily="34" charset="0"/>
              </a:rPr>
              <a:t>data is limited to repository data and is identified with a dedicated PSI and Service Indication. A subscriber using such shared data has a standardised repository data with the service indication SHARED-REPOSITORY-DATA-IDENTIFICATION containing the list of PSI(s) which allow the AS to retrieve the shared </a:t>
            </a:r>
            <a:r>
              <a:rPr lang="en-GB" sz="2000" dirty="0" smtClean="0">
                <a:latin typeface="Arial" pitchFamily="34" charset="0"/>
                <a:cs typeface="Arial" pitchFamily="34" charset="0"/>
              </a:rPr>
              <a:t>data, </a:t>
            </a:r>
            <a:r>
              <a:rPr lang="en-GB" sz="2000" dirty="0">
                <a:latin typeface="Arial" pitchFamily="34" charset="0"/>
                <a:cs typeface="Arial" pitchFamily="34" charset="0"/>
              </a:rPr>
              <a:t>if not yet </a:t>
            </a:r>
            <a:r>
              <a:rPr lang="en-GB" sz="2000" dirty="0" smtClean="0">
                <a:latin typeface="Arial" pitchFamily="34" charset="0"/>
                <a:cs typeface="Arial" pitchFamily="34" charset="0"/>
              </a:rPr>
              <a:t>done </a:t>
            </a:r>
            <a:r>
              <a:rPr lang="en-GB" sz="2000" dirty="0">
                <a:latin typeface="Arial" pitchFamily="34" charset="0"/>
                <a:cs typeface="Arial" pitchFamily="34" charset="0"/>
              </a:rPr>
              <a:t>for another subscriber and to subscribe to repository data notifications for the PSI. When an update of the shared data occurs, only one notification for the PSI is sent by the HSS.</a:t>
            </a:r>
          </a:p>
          <a:p>
            <a:pPr marL="0" indent="0">
              <a:buNone/>
            </a:pPr>
            <a:endParaRPr lang="en-GB" sz="2000" dirty="0" smtClean="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2683825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1303" y="1583209"/>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1.7 CT aspects of EVS in 3G Circuit-Switched Networks  [</a:t>
            </a:r>
            <a:r>
              <a:rPr lang="en-GB" sz="2000" dirty="0" err="1">
                <a:latin typeface="Arial" pitchFamily="34" charset="0"/>
                <a:cs typeface="Arial" pitchFamily="34" charset="0"/>
              </a:rPr>
              <a:t>EVSoCS</a:t>
            </a:r>
            <a:r>
              <a:rPr lang="en-GB" sz="2000" dirty="0">
                <a:latin typeface="Arial" pitchFamily="34" charset="0"/>
                <a:cs typeface="Arial" pitchFamily="34" charset="0"/>
              </a:rPr>
              <a:t>-CT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a:lnSpc>
                <a:spcPct val="80000"/>
              </a:lnSpc>
              <a:defRPr/>
            </a:pPr>
            <a:r>
              <a:rPr lang="en-GB" sz="2000" dirty="0">
                <a:latin typeface="Arial" pitchFamily="34" charset="0"/>
                <a:cs typeface="Arial" pitchFamily="34" charset="0"/>
              </a:rPr>
              <a:t>Minor items were agreed (e.g. fixing of remaining specifications aspects).</a:t>
            </a:r>
          </a:p>
          <a:p>
            <a:pPr marL="0" indent="0">
              <a:lnSpc>
                <a:spcPct val="8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702075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8"/>
            <a:ext cx="4927600" cy="4086225"/>
          </a:xfrm>
          <a:prstGeom prst="rect">
            <a:avLst/>
          </a:prstGeom>
          <a:solidFill>
            <a:schemeClr val="bg1"/>
          </a:solidFill>
          <a:ln w="9525">
            <a:no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a:cs typeface="Arial" charset="0"/>
              </a:rPr>
              <a:t>two</a:t>
            </a:r>
            <a:r>
              <a:rPr lang="en-US" altLang="de-DE" sz="1800" dirty="0">
                <a:cs typeface="Arial" charset="0"/>
              </a:rPr>
              <a:t> meetings since the last CT plenary:</a:t>
            </a:r>
          </a:p>
          <a:p>
            <a:pPr marL="971550" lvl="2" indent="-342900"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a:cs typeface="Arial" charset="0"/>
              </a:rPr>
              <a:t>4</a:t>
            </a:r>
            <a:r>
              <a:rPr lang="en-US" altLang="de-DE" sz="1800" dirty="0">
                <a:cs typeface="Arial" charset="0"/>
              </a:rPr>
              <a:t>#</a:t>
            </a:r>
            <a:r>
              <a:rPr lang="de-DE" altLang="de-DE" sz="1800" dirty="0">
                <a:cs typeface="Arial" charset="0"/>
              </a:rPr>
              <a:t>68bis</a:t>
            </a:r>
            <a:r>
              <a:rPr lang="en-US" altLang="de-DE" sz="1800" dirty="0">
                <a:cs typeface="Arial" charset="0"/>
              </a:rPr>
              <a:t> (Bratislava), co-lo</a:t>
            </a:r>
            <a:r>
              <a:rPr lang="de-DE" altLang="de-DE" sz="1800" dirty="0">
                <a:cs typeface="Arial" charset="0"/>
              </a:rPr>
              <a:t>cate</a:t>
            </a:r>
            <a:r>
              <a:rPr lang="en-US" altLang="de-DE" sz="1800" dirty="0">
                <a:cs typeface="Arial" charset="0"/>
              </a:rPr>
              <a:t>d with CT</a:t>
            </a:r>
            <a:r>
              <a:rPr lang="de-DE" altLang="de-DE" sz="1800" dirty="0">
                <a:cs typeface="Arial" charset="0"/>
              </a:rPr>
              <a:t>1;</a:t>
            </a:r>
          </a:p>
          <a:p>
            <a:pPr marL="971550" lvl="2" indent="-342900" eaLnBrk="1" hangingPunct="1">
              <a:spcBef>
                <a:spcPct val="20000"/>
              </a:spcBef>
              <a:buClr>
                <a:schemeClr val="hlink"/>
              </a:buClr>
              <a:buFont typeface="+mj-lt"/>
              <a:buAutoNum type="arabicPeriod"/>
              <a:defRPr/>
            </a:pPr>
            <a:r>
              <a:rPr lang="de-DE" altLang="de-DE" sz="1800" dirty="0">
                <a:cs typeface="Arial" charset="0"/>
              </a:rPr>
              <a:t>CT4#69 (Sanya)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a:cs typeface="Arial" charset="0"/>
              </a:rPr>
              <a:t>1, CT3 and CT6.</a:t>
            </a:r>
          </a:p>
          <a:p>
            <a:pPr marL="1314450" lvl="3" eaLnBrk="1" hangingPunct="1">
              <a:spcBef>
                <a:spcPct val="20000"/>
              </a:spcBef>
              <a:buClr>
                <a:schemeClr val="hlink"/>
              </a:buClr>
              <a:defRPr/>
            </a:pPr>
            <a:r>
              <a:rPr lang="de-DE" altLang="de-DE" sz="1800" dirty="0">
                <a:cs typeface="Arial" charset="0"/>
              </a:rPr>
              <a:t>The Meeting Reports are in </a:t>
            </a:r>
            <a:r>
              <a:rPr lang="de-DE" altLang="de-DE" sz="1800" dirty="0" smtClean="0">
                <a:cs typeface="Arial" charset="0"/>
              </a:rPr>
              <a:t>CP-150234.</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will have </a:t>
            </a:r>
            <a:r>
              <a:rPr lang="de-DE" altLang="de-DE" sz="1800" dirty="0">
                <a:cs typeface="Arial" charset="0"/>
              </a:rPr>
              <a:t>one</a:t>
            </a:r>
            <a:r>
              <a:rPr lang="en-US" altLang="de-DE" sz="1800" dirty="0">
                <a:cs typeface="Arial" charset="0"/>
              </a:rPr>
              <a:t> meeting during next plenary cycle:</a:t>
            </a:r>
          </a:p>
          <a:p>
            <a:pPr marL="971550" lvl="2" indent="-342900" eaLnBrk="1" hangingPunct="1">
              <a:spcBef>
                <a:spcPct val="20000"/>
              </a:spcBef>
              <a:buClr>
                <a:schemeClr val="hlink"/>
              </a:buClr>
              <a:buFont typeface="+mj-lt"/>
              <a:buAutoNum type="arabicPeriod"/>
              <a:defRPr/>
            </a:pPr>
            <a:r>
              <a:rPr lang="en-US" altLang="de-DE" sz="1800" dirty="0">
                <a:cs typeface="Arial" charset="0"/>
              </a:rPr>
              <a:t>CT4#70 (Vancouver) co-lo</a:t>
            </a:r>
            <a:r>
              <a:rPr lang="de-DE" altLang="de-DE" sz="1800" dirty="0">
                <a:cs typeface="Arial" charset="0"/>
              </a:rPr>
              <a:t>cate</a:t>
            </a:r>
            <a:r>
              <a:rPr lang="en-US" altLang="de-DE" sz="1800" dirty="0">
                <a:cs typeface="Arial" charset="0"/>
              </a:rPr>
              <a:t>d with CT</a:t>
            </a:r>
            <a:r>
              <a:rPr lang="de-DE" altLang="de-DE" sz="1800" dirty="0">
                <a:cs typeface="Arial" charset="0"/>
              </a:rPr>
              <a:t>1, CT3 and CT6</a:t>
            </a:r>
            <a:r>
              <a:rPr lang="en-US" altLang="de-DE" sz="1800" dirty="0">
                <a:cs typeface="Arial" charset="0"/>
              </a:rPr>
              <a:t>.</a:t>
            </a: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cs typeface="Arial" charset="0"/>
              </a:rPr>
              <a:t>Nigel Berry</a:t>
            </a:r>
            <a:r>
              <a:rPr lang="en-GB" altLang="de-DE" sz="1800" dirty="0">
                <a:cs typeface="Arial" charset="0"/>
              </a:rPr>
              <a:t/>
            </a:r>
            <a:br>
              <a:rPr lang="en-GB" altLang="de-DE" sz="1800" dirty="0">
                <a:cs typeface="Arial" charset="0"/>
              </a:rPr>
            </a:br>
            <a:r>
              <a:rPr lang="da-DK" altLang="de-DE" sz="1800" dirty="0">
                <a:cs typeface="Arial" charset="0"/>
              </a:rPr>
              <a:t>(</a:t>
            </a:r>
            <a:r>
              <a:rPr lang="de-DE" altLang="de-DE" sz="1800" dirty="0">
                <a:cs typeface="Arial" charset="0"/>
              </a:rPr>
              <a:t>Alcatel-Lucent</a:t>
            </a:r>
            <a:r>
              <a:rPr lang="da-DK" altLang="de-DE" sz="1800" dirty="0">
                <a:cs typeface="Arial" charset="0"/>
              </a:rPr>
              <a:t> / </a:t>
            </a:r>
            <a:r>
              <a:rPr lang="de-DE" altLang="de-DE" sz="1800" dirty="0">
                <a:cs typeface="Arial" charset="0"/>
              </a:rPr>
              <a:t>ETSI</a:t>
            </a:r>
            <a:r>
              <a:rPr lang="da-DK" altLang="de-DE" sz="1800" dirty="0">
                <a:cs typeface="Arial" charset="0"/>
              </a:rPr>
              <a:t>)</a:t>
            </a:r>
            <a:endParaRPr lang="en-GB" altLang="de-DE" sz="1800" dirty="0">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cs typeface="Arial" charset="0"/>
              </a:rPr>
              <a:t>Lionel Morand </a:t>
            </a:r>
            <a:r>
              <a:rPr lang="en-GB" altLang="de-DE" sz="1800" dirty="0">
                <a:cs typeface="Arial" charset="0"/>
              </a:rPr>
              <a:t>(</a:t>
            </a:r>
            <a:r>
              <a:rPr lang="de-DE" altLang="de-DE" sz="1800" dirty="0">
                <a:cs typeface="Arial" charset="0"/>
              </a:rPr>
              <a:t>Orange</a:t>
            </a:r>
            <a:r>
              <a:rPr lang="en-GB" altLang="de-DE" sz="1800" dirty="0">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a:cs typeface="Arial" charset="0"/>
              </a:rPr>
              <a:t>Kimmo 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485" y="1291378"/>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1.8 H.248 Aspects of WebRTC Data Channel on IMS Access Gateway  [WebRTCH248DC]</a:t>
            </a:r>
          </a:p>
          <a:p>
            <a:pPr lvl="0"/>
            <a:r>
              <a:rPr lang="en-GB" sz="2000" dirty="0">
                <a:latin typeface="Arial" pitchFamily="34" charset="0"/>
                <a:cs typeface="Arial" pitchFamily="34" charset="0"/>
              </a:rPr>
              <a:t>Use case selection: there's a rough consensus about the main use cases as a baseline for the stage 2. Some use cases beyond Rel-13 were presented in order to challenge the protocol design;</a:t>
            </a:r>
          </a:p>
          <a:p>
            <a:pPr lvl="0"/>
            <a:r>
              <a:rPr lang="en-GB" sz="2000" dirty="0">
                <a:latin typeface="Arial" pitchFamily="34" charset="0"/>
                <a:cs typeface="Arial" pitchFamily="34" charset="0"/>
              </a:rPr>
              <a:t>Stage 2: a skeleton CR was presented in order to point out impacted clauses of TS 23.334. There was a feeling that such a CR should be partitioned into multiple ones (if possible) instead of a single one;</a:t>
            </a:r>
          </a:p>
          <a:p>
            <a:pPr marL="0" indent="0">
              <a:buNone/>
            </a:pPr>
            <a:endParaRPr lang="en-GB" sz="2000" dirty="0"/>
          </a:p>
          <a:p>
            <a:pPr marL="0" indent="0">
              <a:buNone/>
            </a:pP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21377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9941" y="1271923"/>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.1.9 H.248 Monitoring Enhancements CT aspects  [MONTE-CT</a:t>
            </a:r>
            <a:r>
              <a:rPr lang="en-GB" sz="2000" dirty="0" smtClean="0">
                <a:latin typeface="Arial" pitchFamily="34" charset="0"/>
                <a:cs typeface="Arial" pitchFamily="34" charset="0"/>
              </a:rPr>
              <a:t>]</a:t>
            </a:r>
          </a:p>
          <a:p>
            <a:r>
              <a:rPr lang="en-GB" sz="2000" dirty="0">
                <a:latin typeface="Arial" pitchFamily="34" charset="0"/>
                <a:cs typeface="Arial" pitchFamily="34" charset="0"/>
              </a:rPr>
              <a:t>The skeleton of the new TS specifying the T6a/b interface between the SCEF and the MME/SGSN was agreed. The choice of the protocol was not discussed.</a:t>
            </a:r>
          </a:p>
          <a:p>
            <a:r>
              <a:rPr lang="en-GB" sz="2000" dirty="0">
                <a:latin typeface="Arial" pitchFamily="34" charset="0"/>
                <a:cs typeface="Arial" pitchFamily="34" charset="0"/>
              </a:rPr>
              <a:t>CT4 agreed a CR to TS 29.336 introducing the S6t reference point between the HSS and the SCEF.</a:t>
            </a: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540287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6.1.10</a:t>
            </a:r>
            <a:r>
              <a:rPr lang="en-GB" sz="2000" dirty="0">
                <a:latin typeface="Arial" pitchFamily="34" charset="0"/>
                <a:cs typeface="Arial" pitchFamily="34" charset="0"/>
              </a:rPr>
              <a:t> Mobile Equipment signalling over the WLAN access  [MEI_WLAN</a:t>
            </a:r>
            <a:r>
              <a:rPr lang="en-GB" sz="2000" dirty="0" smtClean="0">
                <a:latin typeface="Arial" pitchFamily="34" charset="0"/>
                <a:cs typeface="Arial" pitchFamily="34" charset="0"/>
              </a:rPr>
              <a:t>]</a:t>
            </a:r>
          </a:p>
          <a:p>
            <a:r>
              <a:rPr lang="en-GB" sz="2000" dirty="0">
                <a:latin typeface="Arial" pitchFamily="34" charset="0"/>
                <a:cs typeface="Arial" pitchFamily="34" charset="0"/>
              </a:rPr>
              <a:t>The WID was updated to remove the PCC impacts as the existing CT3 specifications already support the option to transfer the IMEI over the </a:t>
            </a:r>
            <a:r>
              <a:rPr lang="en-GB" sz="2000" dirty="0" err="1">
                <a:latin typeface="Arial" pitchFamily="34" charset="0"/>
                <a:cs typeface="Arial" pitchFamily="34" charset="0"/>
              </a:rPr>
              <a:t>Gx</a:t>
            </a:r>
            <a:r>
              <a:rPr lang="en-GB" sz="2000" dirty="0">
                <a:latin typeface="Arial" pitchFamily="34" charset="0"/>
                <a:cs typeface="Arial" pitchFamily="34" charset="0"/>
              </a:rPr>
              <a:t> interface. </a:t>
            </a:r>
          </a:p>
          <a:p>
            <a:r>
              <a:rPr lang="en-GB" sz="2000" dirty="0">
                <a:latin typeface="Arial" pitchFamily="34" charset="0"/>
                <a:cs typeface="Arial" pitchFamily="34" charset="0"/>
              </a:rPr>
              <a:t>GTP and PMIP CRs were agreed which enable to signal the IMEI over the S2a and S2b interface. A CR to TS 23.008 was also agreed to document IMEI storage requirements in the 3GPP AAA Server, TWAN and </a:t>
            </a:r>
            <a:r>
              <a:rPr lang="en-GB" sz="2000" dirty="0" err="1">
                <a:latin typeface="Arial" pitchFamily="34" charset="0"/>
                <a:cs typeface="Arial" pitchFamily="34" charset="0"/>
              </a:rPr>
              <a:t>ePDG</a:t>
            </a:r>
            <a:r>
              <a:rPr lang="en-GB" sz="2000" dirty="0">
                <a:latin typeface="Arial" pitchFamily="34" charset="0"/>
                <a:cs typeface="Arial" pitchFamily="34" charset="0"/>
              </a:rPr>
              <a:t>.</a:t>
            </a:r>
          </a:p>
          <a:p>
            <a:r>
              <a:rPr lang="en-GB" sz="2000" dirty="0">
                <a:latin typeface="Arial" pitchFamily="34" charset="0"/>
                <a:cs typeface="Arial" pitchFamily="34" charset="0"/>
              </a:rPr>
              <a:t>The CR to TS 29.273 was postponed due to the dependency on CT1 decisions on how to signal the IMEI from the UE to the EPC (EAP-AKA/AKA' extensions, IKEv2 or WLCP extensions). </a:t>
            </a:r>
          </a:p>
          <a:p>
            <a:r>
              <a:rPr lang="en-GB" sz="2000" dirty="0">
                <a:latin typeface="Arial" pitchFamily="34" charset="0"/>
                <a:cs typeface="Arial" pitchFamily="34" charset="0"/>
              </a:rPr>
              <a:t>There is no need to signal the IMEI during a fast re-authentication procedure as the information has already been received by the 3GPP AAA Server during the full authentication (discussed in the context of IMEI signalling via EAP-AKA/AKA' extensions).</a:t>
            </a: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702896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a:lnSpc>
                <a:spcPct val="80000"/>
              </a:lnSpc>
              <a:defRPr/>
            </a:pPr>
            <a:r>
              <a:rPr lang="en-US" sz="2000" dirty="0">
                <a:latin typeface="Arial" pitchFamily="34" charset="0"/>
                <a:cs typeface="Arial" pitchFamily="34" charset="0"/>
              </a:rPr>
              <a:t>The specification of error handling has been finalized. </a:t>
            </a:r>
            <a:endParaRPr lang="en-US" sz="2000" dirty="0" smtClean="0">
              <a:latin typeface="Arial" pitchFamily="34" charset="0"/>
              <a:cs typeface="Arial" pitchFamily="34" charset="0"/>
            </a:endParaRPr>
          </a:p>
          <a:p>
            <a:pPr>
              <a:lnSpc>
                <a:spcPct val="80000"/>
              </a:lnSpc>
              <a:defRPr/>
            </a:pPr>
            <a:r>
              <a:rPr lang="en-US" sz="2000" dirty="0" smtClean="0">
                <a:latin typeface="Arial" pitchFamily="34" charset="0"/>
                <a:cs typeface="Arial" pitchFamily="34" charset="0"/>
              </a:rPr>
              <a:t>The </a:t>
            </a:r>
            <a:r>
              <a:rPr lang="en-US" sz="2000" dirty="0">
                <a:latin typeface="Arial" pitchFamily="34" charset="0"/>
                <a:cs typeface="Arial" pitchFamily="34" charset="0"/>
              </a:rPr>
              <a:t>protocol definition of the new </a:t>
            </a:r>
            <a:r>
              <a:rPr lang="en-US" sz="2000" dirty="0" err="1">
                <a:latin typeface="Arial" pitchFamily="34" charset="0"/>
                <a:cs typeface="Arial" pitchFamily="34" charset="0"/>
              </a:rPr>
              <a:t>Nq</a:t>
            </a:r>
            <a:r>
              <a:rPr lang="en-US" sz="2000" dirty="0">
                <a:latin typeface="Arial" pitchFamily="34" charset="0"/>
                <a:cs typeface="Arial" pitchFamily="34" charset="0"/>
              </a:rPr>
              <a:t>/</a:t>
            </a:r>
            <a:r>
              <a:rPr lang="en-US" sz="2000" dirty="0" err="1">
                <a:latin typeface="Arial" pitchFamily="34" charset="0"/>
                <a:cs typeface="Arial" pitchFamily="34" charset="0"/>
              </a:rPr>
              <a:t>Nq</a:t>
            </a:r>
            <a:r>
              <a:rPr lang="en-US" sz="2000" dirty="0">
                <a:latin typeface="Arial" pitchFamily="34" charset="0"/>
                <a:cs typeface="Arial" pitchFamily="34" charset="0"/>
              </a:rPr>
              <a:t>' interfaces between the RACF and the MME/SGSN is now </a:t>
            </a:r>
            <a:r>
              <a:rPr lang="en-US" sz="2000" dirty="0" smtClean="0">
                <a:latin typeface="Arial" pitchFamily="34" charset="0"/>
                <a:cs typeface="Arial" pitchFamily="34" charset="0"/>
              </a:rPr>
              <a:t>complete</a:t>
            </a:r>
          </a:p>
          <a:p>
            <a:pPr>
              <a:lnSpc>
                <a:spcPct val="80000"/>
              </a:lnSpc>
              <a:defRPr/>
            </a:pPr>
            <a:r>
              <a:rPr lang="en-US" sz="2000" dirty="0" smtClean="0">
                <a:latin typeface="Arial" pitchFamily="34" charset="0"/>
                <a:cs typeface="Arial" pitchFamily="34" charset="0"/>
              </a:rPr>
              <a:t>TS </a:t>
            </a:r>
            <a:r>
              <a:rPr lang="en-US" sz="2000" dirty="0">
                <a:latin typeface="Arial" pitchFamily="34" charset="0"/>
                <a:cs typeface="Arial" pitchFamily="34" charset="0"/>
              </a:rPr>
              <a:t>29.405 (C4-150982) is sent to CT Plenary for Approval.</a:t>
            </a: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5705608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6867" name="Rectangle 3"/>
          <p:cNvSpPr>
            <a:spLocks noGrp="1"/>
          </p:cNvSpPr>
          <p:nvPr>
            <p:ph type="body" idx="1"/>
          </p:nvPr>
        </p:nvSpPr>
        <p:spPr>
          <a:xfrm>
            <a:off x="486383" y="1308809"/>
            <a:ext cx="8229600" cy="5327650"/>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7.1.12 P-CSCF restoration enhancements [PCSCF_RES]</a:t>
            </a:r>
          </a:p>
          <a:p>
            <a:r>
              <a:rPr lang="en-GB" sz="1800" dirty="0">
                <a:latin typeface="Arial" pitchFamily="34" charset="0"/>
                <a:ea typeface="굴림" pitchFamily="34" charset="-127"/>
                <a:cs typeface="Arial" pitchFamily="34" charset="0"/>
              </a:rPr>
              <a:t>A CR to TS 29.228 aligns with the stage 2 TS 23.380, where a P-CSCF-Restoration-Indication can also now be sent in a SAR with deregistration.</a:t>
            </a:r>
          </a:p>
          <a:p>
            <a:r>
              <a:rPr lang="en-GB" sz="1800" dirty="0">
                <a:latin typeface="Arial" pitchFamily="34" charset="0"/>
                <a:ea typeface="굴림" pitchFamily="34" charset="-127"/>
                <a:cs typeface="Arial" pitchFamily="34" charset="0"/>
              </a:rPr>
              <a:t>The P-CSCF Restoration </a:t>
            </a:r>
            <a:r>
              <a:rPr lang="en-GB" sz="1800" dirty="0" err="1">
                <a:latin typeface="Arial" pitchFamily="34" charset="0"/>
                <a:ea typeface="굴림" pitchFamily="34" charset="-127"/>
                <a:cs typeface="Arial" pitchFamily="34" charset="0"/>
              </a:rPr>
              <a:t>Ongoing</a:t>
            </a:r>
            <a:r>
              <a:rPr lang="en-GB" sz="1800" dirty="0">
                <a:latin typeface="Arial" pitchFamily="34" charset="0"/>
                <a:ea typeface="굴림" pitchFamily="34" charset="-127"/>
                <a:cs typeface="Arial" pitchFamily="34" charset="0"/>
              </a:rPr>
              <a:t> Timer, described for the HSS based solution in TS 23.380 is also now applicable to the PCRF based solution.</a:t>
            </a:r>
          </a:p>
          <a:p>
            <a:pPr>
              <a:lnSpc>
                <a:spcPct val="80000"/>
              </a:lnSpc>
              <a:defRPr/>
            </a:pPr>
            <a:endParaRPr lang="en-GB" altLang="ko-KR" sz="1800" dirty="0" smtClean="0">
              <a:latin typeface="Arial" pitchFamily="34" charset="0"/>
              <a:ea typeface="굴림" pitchFamily="34" charset="-127"/>
              <a:cs typeface="Arial" pitchFamily="34" charset="0"/>
            </a:endParaRPr>
          </a:p>
          <a:p>
            <a:endParaRPr lang="en-GB" sz="1800" dirty="0" smtClean="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7" y="1232065"/>
            <a:ext cx="8229600"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a:t>
            </a:r>
            <a:r>
              <a:rPr lang="en-GB" altLang="ko-KR" sz="1800" dirty="0">
                <a:latin typeface="Arial" pitchFamily="34" charset="0"/>
                <a:ea typeface="굴림" pitchFamily="34" charset="-127"/>
                <a:cs typeface="Arial" pitchFamily="34" charset="0"/>
              </a:rPr>
              <a:t>.1.15 </a:t>
            </a:r>
            <a:r>
              <a:rPr lang="en-GB" sz="1800" dirty="0">
                <a:latin typeface="Arial" pitchFamily="34" charset="0"/>
                <a:ea typeface="굴림" pitchFamily="34" charset="-127"/>
                <a:cs typeface="Arial" pitchFamily="34" charset="0"/>
              </a:rPr>
              <a:t>ICE Impacts on IMS H.248 Profiles</a:t>
            </a:r>
            <a:r>
              <a:rPr lang="en-GB" altLang="ko-KR" sz="1800" dirty="0">
                <a:latin typeface="Arial" pitchFamily="34" charset="0"/>
                <a:ea typeface="굴림" pitchFamily="34" charset="-127"/>
                <a:cs typeface="Arial" pitchFamily="34" charset="0"/>
              </a:rPr>
              <a:t> [</a:t>
            </a:r>
            <a:r>
              <a:rPr lang="en-GB" sz="1800" dirty="0">
                <a:latin typeface="Arial" pitchFamily="34" charset="0"/>
                <a:ea typeface="굴림" pitchFamily="34" charset="-127"/>
                <a:cs typeface="Arial" pitchFamily="34" charset="0"/>
              </a:rPr>
              <a:t>ICEH248</a:t>
            </a:r>
            <a:r>
              <a:rPr lang="en-GB" altLang="ko-KR" sz="1800" dirty="0" smtClean="0">
                <a:latin typeface="Arial" pitchFamily="34" charset="0"/>
                <a:ea typeface="굴림" pitchFamily="34" charset="-127"/>
                <a:cs typeface="Arial" pitchFamily="34" charset="0"/>
              </a:rPr>
              <a:t>]</a:t>
            </a:r>
          </a:p>
          <a:p>
            <a:pPr marL="0" indent="0">
              <a:lnSpc>
                <a:spcPct val="80000"/>
              </a:lnSpc>
              <a:buNone/>
              <a:defRPr/>
            </a:pPr>
            <a:endParaRPr lang="en-GB" altLang="ko-KR" sz="1800" dirty="0" smtClean="0">
              <a:latin typeface="Arial" pitchFamily="34" charset="0"/>
              <a:ea typeface="굴림" pitchFamily="34" charset="-127"/>
              <a:cs typeface="Arial" pitchFamily="34" charset="0"/>
            </a:endParaRPr>
          </a:p>
          <a:p>
            <a:pPr>
              <a:lnSpc>
                <a:spcPct val="80000"/>
              </a:lnSpc>
              <a:defRPr/>
            </a:pPr>
            <a:r>
              <a:rPr lang="en-GB" sz="1800" dirty="0" smtClean="0">
                <a:latin typeface="Arial" pitchFamily="34" charset="0"/>
                <a:cs typeface="Arial" pitchFamily="34" charset="0"/>
              </a:rPr>
              <a:t> </a:t>
            </a:r>
            <a:r>
              <a:rPr lang="en-GB" sz="1800" dirty="0">
                <a:latin typeface="Arial" pitchFamily="34" charset="0"/>
                <a:ea typeface="굴림" pitchFamily="34" charset="-127"/>
                <a:cs typeface="Arial" pitchFamily="34" charset="0"/>
              </a:rPr>
              <a:t> Minor corrections (stage 2 missing elements).</a:t>
            </a:r>
          </a:p>
          <a:p>
            <a:pPr>
              <a:lnSpc>
                <a:spcPct val="80000"/>
              </a:lnSpc>
              <a:defRPr/>
            </a:pPr>
            <a:endParaRPr lang="en-GB" sz="1800" dirty="0">
              <a:latin typeface="Arial" pitchFamily="34" charset="0"/>
              <a:cs typeface="Arial" pitchFamily="34" charset="0"/>
            </a:endParaRPr>
          </a:p>
          <a:p>
            <a:pPr>
              <a:lnSpc>
                <a:spcPct val="80000"/>
              </a:lnSpc>
              <a:defRPr/>
            </a:pPr>
            <a:endParaRPr lang="en-GB" sz="1800" dirty="0">
              <a:latin typeface="Arial" pitchFamily="34" charset="0"/>
              <a:ea typeface="굴림" pitchFamily="34" charset="-127"/>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marL="400050" lvl="1" indent="0">
              <a:lnSpc>
                <a:spcPct val="80000"/>
              </a:lnSpc>
              <a:buNone/>
              <a:defRPr/>
            </a:pPr>
            <a:endParaRPr lang="en-GB" altLang="ko-KR" sz="14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3795" name="Rectangle 3"/>
          <p:cNvSpPr>
            <a:spLocks noGrp="1"/>
          </p:cNvSpPr>
          <p:nvPr>
            <p:ph type="body" idx="1"/>
          </p:nvPr>
        </p:nvSpPr>
        <p:spPr>
          <a:xfrm>
            <a:off x="431800" y="1333500"/>
            <a:ext cx="8229600" cy="4525963"/>
          </a:xfrm>
        </p:spPr>
        <p:txBody>
          <a:bodyPr/>
          <a:lstStyle/>
          <a:p>
            <a:pPr>
              <a:lnSpc>
                <a:spcPct val="90000"/>
              </a:lnSpc>
              <a:defRPr/>
            </a:pPr>
            <a:r>
              <a:rPr lang="en-GB" sz="2000" dirty="0" smtClean="0">
                <a:latin typeface="Arial" pitchFamily="34" charset="0"/>
                <a:cs typeface="Arial" pitchFamily="34" charset="0"/>
              </a:rPr>
              <a:t>7.1.17 Diameter Overload Control mechanisms [DOCME]</a:t>
            </a:r>
          </a:p>
          <a:p>
            <a:r>
              <a:rPr lang="en-GB" sz="2000" dirty="0">
                <a:latin typeface="Arial" pitchFamily="34" charset="0"/>
                <a:cs typeface="Arial" pitchFamily="34" charset="0"/>
              </a:rPr>
              <a:t>The reference to the version 07 of the IETF draft-ietf-dime-ovli-04 was updated in TS 29.345. The same update should also be made in other specs. </a:t>
            </a:r>
          </a:p>
          <a:p>
            <a:pPr marL="0" indent="0">
              <a:lnSpc>
                <a:spcPct val="90000"/>
              </a:lnSpc>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3611187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dirty="0" smtClean="0">
                <a:latin typeface="Arial" charset="0"/>
                <a:cs typeface="Arial" charset="0"/>
              </a:rPr>
              <a:t>Rel-12 Overview</a:t>
            </a:r>
            <a:endParaRPr lang="en-GB" dirty="0" smtClean="0"/>
          </a:p>
        </p:txBody>
      </p:sp>
      <p:sp>
        <p:nvSpPr>
          <p:cNvPr id="3" name="Content Placeholder 2"/>
          <p:cNvSpPr>
            <a:spLocks noGrp="1"/>
          </p:cNvSpPr>
          <p:nvPr>
            <p:ph idx="1"/>
          </p:nvPr>
        </p:nvSpPr>
        <p:spPr>
          <a:xfrm>
            <a:off x="407988" y="1303506"/>
            <a:ext cx="8229600" cy="4298782"/>
          </a:xfrm>
        </p:spPr>
        <p:txBody>
          <a:bodyPr/>
          <a:lstStyle/>
          <a:p>
            <a:pPr>
              <a:defRPr/>
            </a:pPr>
            <a:r>
              <a:rPr lang="en-GB" sz="2000" dirty="0" smtClean="0">
                <a:latin typeface="Arial" pitchFamily="34" charset="0"/>
                <a:cs typeface="Arial" pitchFamily="34" charset="0"/>
              </a:rPr>
              <a:t>7.1.18 Dual </a:t>
            </a:r>
            <a:r>
              <a:rPr lang="en-GB" sz="2000" dirty="0">
                <a:latin typeface="Arial" pitchFamily="34" charset="0"/>
                <a:cs typeface="Arial" pitchFamily="34" charset="0"/>
              </a:rPr>
              <a:t>Connectivity for LTE [</a:t>
            </a:r>
            <a:r>
              <a:rPr lang="en-GB" sz="2000" dirty="0" err="1">
                <a:latin typeface="Arial" pitchFamily="34" charset="0"/>
                <a:cs typeface="Arial" pitchFamily="34" charset="0"/>
              </a:rPr>
              <a:t>LTE_SC_enh_dualC</a:t>
            </a:r>
            <a:r>
              <a:rPr lang="en-GB" sz="2000" dirty="0">
                <a:latin typeface="Arial" pitchFamily="34" charset="0"/>
                <a:cs typeface="Arial" pitchFamily="34" charset="0"/>
              </a:rPr>
              <a:t>-CT</a:t>
            </a:r>
            <a:r>
              <a:rPr lang="en-GB" sz="2000" dirty="0" smtClean="0">
                <a:latin typeface="Arial" pitchFamily="34" charset="0"/>
                <a:cs typeface="Arial" pitchFamily="34" charset="0"/>
              </a:rPr>
              <a:t>]</a:t>
            </a:r>
            <a:endParaRPr lang="en-GB" sz="2000" dirty="0" smtClean="0">
              <a:latin typeface="Arial" pitchFamily="34" charset="0"/>
              <a:cs typeface="Arial" pitchFamily="34" charset="0"/>
            </a:endParaRPr>
          </a:p>
          <a:p>
            <a:r>
              <a:rPr lang="en-GB" sz="2000" dirty="0">
                <a:latin typeface="Arial" pitchFamily="34" charset="0"/>
                <a:cs typeface="Arial" pitchFamily="34" charset="0"/>
              </a:rPr>
              <a:t> CT4 replied to SA2 and RAN3 that they agree with SA2 that the MME should be capable to indicate to the Master </a:t>
            </a:r>
            <a:r>
              <a:rPr lang="en-GB" sz="2000" dirty="0" err="1">
                <a:latin typeface="Arial" pitchFamily="34" charset="0"/>
                <a:cs typeface="Arial" pitchFamily="34" charset="0"/>
              </a:rPr>
              <a:t>eNB</a:t>
            </a:r>
            <a:r>
              <a:rPr lang="en-GB" sz="2000" dirty="0">
                <a:latin typeface="Arial" pitchFamily="34" charset="0"/>
                <a:cs typeface="Arial" pitchFamily="34" charset="0"/>
              </a:rPr>
              <a:t> in the E-RAB MODIFICATION CONFIRM message whether the E-RAB(s) that were failed to be modified, have been maintained or torn down in the EPC. CT4 provided examples of failures where bearers can be maintained.</a:t>
            </a:r>
          </a:p>
          <a:p>
            <a:r>
              <a:rPr lang="en-GB" sz="2000" dirty="0" smtClean="0">
                <a:latin typeface="Arial" pitchFamily="34" charset="0"/>
                <a:cs typeface="Arial" pitchFamily="34" charset="0"/>
              </a:rPr>
              <a:t>CT4 </a:t>
            </a:r>
            <a:r>
              <a:rPr lang="en-GB" sz="2000" dirty="0">
                <a:latin typeface="Arial" pitchFamily="34" charset="0"/>
                <a:cs typeface="Arial" pitchFamily="34" charset="0"/>
              </a:rPr>
              <a:t>expects RAN3 and SA2 to clarify the handling of E-RAB modification failure scenarios in their respective specifications</a:t>
            </a:r>
            <a:r>
              <a:rPr lang="en-GB" sz="2000" dirty="0" smtClean="0">
                <a:latin typeface="Arial" pitchFamily="34" charset="0"/>
                <a:cs typeface="Arial" pitchFamily="34" charset="0"/>
              </a:rPr>
              <a:t>. RAN3 have now complied.</a:t>
            </a:r>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27</a:t>
            </a:fld>
            <a:endParaRPr lang="en-GB" sz="1100" smtClean="0">
              <a:solidFill>
                <a:srgbClr val="FFFFFF"/>
              </a:solidFill>
            </a:endParaRPr>
          </a:p>
        </p:txBody>
      </p:sp>
    </p:spTree>
    <p:extLst>
      <p:ext uri="{BB962C8B-B14F-4D97-AF65-F5344CB8AC3E}">
        <p14:creationId xmlns:p14="http://schemas.microsoft.com/office/powerpoint/2010/main" val="2482163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dirty="0" smtClean="0">
                <a:latin typeface="Arial" charset="0"/>
                <a:cs typeface="Arial" charset="0"/>
              </a:rPr>
              <a:t>Rel-12 Overview</a:t>
            </a:r>
            <a:endParaRPr lang="en-GB" dirty="0" smtClean="0"/>
          </a:p>
        </p:txBody>
      </p:sp>
      <p:sp>
        <p:nvSpPr>
          <p:cNvPr id="3" name="Content Placeholder 2"/>
          <p:cNvSpPr>
            <a:spLocks noGrp="1"/>
          </p:cNvSpPr>
          <p:nvPr>
            <p:ph idx="1"/>
          </p:nvPr>
        </p:nvSpPr>
        <p:spPr>
          <a:xfrm>
            <a:off x="407988" y="1614791"/>
            <a:ext cx="8229600" cy="3987497"/>
          </a:xfrm>
        </p:spPr>
        <p:txBody>
          <a:bodyPr/>
          <a:lstStyle/>
          <a:p>
            <a:pPr>
              <a:defRPr/>
            </a:pPr>
            <a:r>
              <a:rPr lang="en-GB" sz="2000" dirty="0" smtClean="0">
                <a:latin typeface="Arial" pitchFamily="34" charset="0"/>
                <a:cs typeface="Arial" pitchFamily="34" charset="0"/>
              </a:rPr>
              <a:t>7.1</a:t>
            </a:r>
            <a:r>
              <a:rPr lang="en-GB" sz="2000" dirty="0">
                <a:latin typeface="Arial" pitchFamily="34" charset="0"/>
                <a:cs typeface="Arial" pitchFamily="34" charset="0"/>
              </a:rPr>
              <a:t>.19 CT impacts of Codec for Enhanced Voices Services [</a:t>
            </a:r>
            <a:r>
              <a:rPr lang="en-GB" sz="2000" dirty="0" err="1">
                <a:latin typeface="Arial" pitchFamily="34" charset="0"/>
                <a:cs typeface="Arial" pitchFamily="34" charset="0"/>
              </a:rPr>
              <a:t>EVS_codec</a:t>
            </a:r>
            <a:r>
              <a:rPr lang="en-GB" sz="2000" dirty="0">
                <a:latin typeface="Arial" pitchFamily="34" charset="0"/>
                <a:cs typeface="Arial" pitchFamily="34" charset="0"/>
              </a:rPr>
              <a:t>-CT</a:t>
            </a:r>
            <a:r>
              <a:rPr lang="en-GB" sz="2000" dirty="0" smtClean="0">
                <a:latin typeface="Arial" pitchFamily="34" charset="0"/>
                <a:cs typeface="Arial" pitchFamily="34" charset="0"/>
              </a:rPr>
              <a:t>]</a:t>
            </a: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 </a:t>
            </a:r>
            <a:r>
              <a:rPr lang="en-GB" sz="2000" dirty="0" smtClean="0"/>
              <a:t>Minor Corrections.</a:t>
            </a:r>
            <a:endParaRPr lang="en-GB" sz="2000" dirty="0"/>
          </a:p>
          <a:p>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28</a:t>
            </a:fld>
            <a:endParaRPr lang="en-GB" sz="1100" smtClean="0">
              <a:solidFill>
                <a:srgbClr val="FFFFFF"/>
              </a:solidFill>
            </a:endParaRPr>
          </a:p>
        </p:txBody>
      </p:sp>
    </p:spTree>
    <p:extLst>
      <p:ext uri="{BB962C8B-B14F-4D97-AF65-F5344CB8AC3E}">
        <p14:creationId xmlns:p14="http://schemas.microsoft.com/office/powerpoint/2010/main" val="3997036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250825" y="1536970"/>
            <a:ext cx="8686800" cy="4959080"/>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 Service Authorization Update procedure was added to TS 29.345. It is used by the </a:t>
            </a:r>
            <a:r>
              <a:rPr lang="en-GB" sz="1600" dirty="0" err="1">
                <a:latin typeface="Arial" pitchFamily="34" charset="0"/>
                <a:cs typeface="Arial" pitchFamily="34" charset="0"/>
              </a:rPr>
              <a:t>ProSe</a:t>
            </a:r>
            <a:r>
              <a:rPr lang="en-GB" sz="1600" dirty="0">
                <a:latin typeface="Arial" pitchFamily="34" charset="0"/>
                <a:cs typeface="Arial" pitchFamily="34" charset="0"/>
              </a:rPr>
              <a:t> Function in the Local PLMN or VPLMN to indicate that the service authorization for </a:t>
            </a:r>
            <a:r>
              <a:rPr lang="en-GB" sz="1600" dirty="0" err="1">
                <a:latin typeface="Arial" pitchFamily="34" charset="0"/>
                <a:cs typeface="Arial" pitchFamily="34" charset="0"/>
              </a:rPr>
              <a:t>ProSe</a:t>
            </a:r>
            <a:r>
              <a:rPr lang="en-GB" sz="1600" dirty="0">
                <a:latin typeface="Arial" pitchFamily="34" charset="0"/>
                <a:cs typeface="Arial" pitchFamily="34" charset="0"/>
              </a:rPr>
              <a:t> Direct Discovery or </a:t>
            </a:r>
            <a:r>
              <a:rPr lang="en-GB" sz="1600" dirty="0" err="1">
                <a:latin typeface="Arial" pitchFamily="34" charset="0"/>
                <a:cs typeface="Arial" pitchFamily="34" charset="0"/>
              </a:rPr>
              <a:t>ProSe</a:t>
            </a:r>
            <a:r>
              <a:rPr lang="en-GB" sz="1600" dirty="0">
                <a:latin typeface="Arial" pitchFamily="34" charset="0"/>
                <a:cs typeface="Arial" pitchFamily="34" charset="0"/>
              </a:rPr>
              <a:t> Direct Communication is revoked. It reuses the PAR/PAA command pair.</a:t>
            </a:r>
          </a:p>
          <a:p>
            <a:r>
              <a:rPr lang="en-GB" sz="1600" dirty="0" smtClean="0">
                <a:latin typeface="Arial" pitchFamily="34" charset="0"/>
                <a:cs typeface="Arial" pitchFamily="34" charset="0"/>
              </a:rPr>
              <a:t>Corrections </a:t>
            </a:r>
            <a:r>
              <a:rPr lang="en-GB" sz="1600" dirty="0">
                <a:latin typeface="Arial" pitchFamily="34" charset="0"/>
                <a:cs typeface="Arial" pitchFamily="34" charset="0"/>
              </a:rPr>
              <a:t>were brought, in particular to align with stage 2 updates. </a:t>
            </a:r>
          </a:p>
          <a:p>
            <a:r>
              <a:rPr lang="en-GB" sz="1600" dirty="0">
                <a:latin typeface="Arial" pitchFamily="34" charset="0"/>
                <a:cs typeface="Arial" pitchFamily="34" charset="0"/>
              </a:rPr>
              <a:t>The 3GPP-Charging-Characteristics AVP was added to the Prose Subscription data over PC4a (TS 29.344) and refers to TS 32.251 Annex A and TS 32.298 for its content.</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-Match-Refresh-Timer AVP was added to the Match-Report AVP (TS 29.345) and contains the number of seconds indicating how long the UE shall wait before sending a new Match Report for the associated </a:t>
            </a:r>
            <a:r>
              <a:rPr lang="en-GB" sz="1600" dirty="0" err="1">
                <a:latin typeface="Arial" pitchFamily="34" charset="0"/>
                <a:cs typeface="Arial" pitchFamily="34" charset="0"/>
              </a:rPr>
              <a:t>ProSe</a:t>
            </a:r>
            <a:r>
              <a:rPr lang="en-GB" sz="1600" dirty="0">
                <a:latin typeface="Arial" pitchFamily="34" charset="0"/>
                <a:cs typeface="Arial" pitchFamily="34" charset="0"/>
              </a:rPr>
              <a:t> Application Code.</a:t>
            </a:r>
          </a:p>
          <a:p>
            <a:r>
              <a:rPr lang="en-GB" sz="1600" dirty="0">
                <a:latin typeface="Arial" pitchFamily="34" charset="0"/>
                <a:cs typeface="Arial" pitchFamily="34" charset="0"/>
              </a:rPr>
              <a:t>The Prose Function Identity was described in TS 23.008 as a temporary subscriber data.</a:t>
            </a:r>
          </a:p>
          <a:p>
            <a:r>
              <a:rPr lang="en-GB" sz="1600" dirty="0">
                <a:latin typeface="Arial" pitchFamily="34" charset="0"/>
                <a:cs typeface="Arial" pitchFamily="34" charset="0"/>
              </a:rPr>
              <a:t>The </a:t>
            </a:r>
            <a:r>
              <a:rPr lang="en-GB" sz="1600" dirty="0" err="1">
                <a:latin typeface="Arial" pitchFamily="34" charset="0"/>
                <a:cs typeface="Arial" pitchFamily="34" charset="0"/>
              </a:rPr>
              <a:t>ProSe</a:t>
            </a:r>
            <a:r>
              <a:rPr lang="en-GB" sz="1600" dirty="0">
                <a:latin typeface="Arial" pitchFamily="34" charset="0"/>
                <a:cs typeface="Arial" pitchFamily="34" charset="0"/>
              </a:rPr>
              <a:t>-Validity-Timer AVP can also now indicate the maximum number of seconds of validity of a </a:t>
            </a:r>
            <a:r>
              <a:rPr lang="en-GB" sz="1600" dirty="0" err="1">
                <a:latin typeface="Arial" pitchFamily="34" charset="0"/>
                <a:cs typeface="Arial" pitchFamily="34" charset="0"/>
              </a:rPr>
              <a:t>ProSe</a:t>
            </a:r>
            <a:r>
              <a:rPr lang="en-GB" sz="1600" dirty="0">
                <a:latin typeface="Arial" pitchFamily="34" charset="0"/>
                <a:cs typeface="Arial" pitchFamily="34" charset="0"/>
              </a:rPr>
              <a:t> Discovery Filter in TS 29.345.</a:t>
            </a:r>
          </a:p>
          <a:p>
            <a:pPr>
              <a:defRPr/>
            </a:pPr>
            <a:endParaRPr lang="en-GB" sz="1800" dirty="0" smtClean="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75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1026206"/>
            <a:ext cx="8433975" cy="546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r>
              <a:rPr lang="en-US" altLang="de-DE" sz="2800" dirty="0" smtClean="0">
                <a:latin typeface="Arial" pitchFamily="34" charset="0"/>
                <a:cs typeface="Arial" pitchFamily="34" charset="0"/>
              </a:rPr>
              <a:t>:</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138</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Change 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smtClean="0">
                <a:latin typeface="Arial" pitchFamily="34" charset="0"/>
                <a:cs typeface="Arial" pitchFamily="34" charset="0"/>
              </a:rPr>
              <a:t>Rel-13 </a:t>
            </a:r>
            <a:r>
              <a:rPr lang="nb-NO" altLang="de-DE" sz="2400" dirty="0">
                <a:latin typeface="Arial" pitchFamily="34" charset="0"/>
                <a:cs typeface="Arial" pitchFamily="34" charset="0"/>
              </a:rPr>
              <a:t>Work Items / Study Items approved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8</a:t>
            </a:r>
            <a:r>
              <a:rPr lang="nb-NO" altLang="de-DE" sz="2000" dirty="0" smtClean="0">
                <a:latin typeface="Arial" pitchFamily="34" charset="0"/>
                <a:cs typeface="Arial" pitchFamily="34" charset="0"/>
              </a:rPr>
              <a:t> new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a:t>
            </a:r>
            <a:endParaRPr lang="en-US"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1</a:t>
            </a:r>
            <a:r>
              <a:rPr lang="nb-NO" altLang="de-DE" sz="2000" dirty="0" smtClean="0">
                <a:latin typeface="Arial" pitchFamily="34" charset="0"/>
                <a:cs typeface="Arial" pitchFamily="34" charset="0"/>
              </a:rPr>
              <a:t> revised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3</a:t>
            </a:r>
            <a:r>
              <a:rPr lang="nb-NO" altLang="de-DE" sz="2000" dirty="0" smtClean="0">
                <a:latin typeface="Arial" pitchFamily="34" charset="0"/>
                <a:cs typeface="Arial" pitchFamily="34" charset="0"/>
              </a:rPr>
              <a:t> 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2</a:t>
            </a:r>
            <a:r>
              <a:rPr lang="nb-NO" altLang="de-DE" sz="2400" dirty="0" smtClean="0">
                <a:latin typeface="Arial" pitchFamily="34" charset="0"/>
                <a:cs typeface="Arial" pitchFamily="34" charset="0"/>
              </a:rPr>
              <a:t> Rel-13 </a:t>
            </a:r>
            <a:r>
              <a:rPr lang="de-DE" altLang="de-DE" sz="2400" dirty="0" smtClean="0">
                <a:latin typeface="Arial" pitchFamily="34" charset="0"/>
                <a:cs typeface="Arial" pitchFamily="34" charset="0"/>
              </a:rPr>
              <a:t>TS/TRs</a:t>
            </a:r>
            <a:r>
              <a:rPr lang="nb-NO" altLang="de-DE" sz="2400" dirty="0" smtClean="0">
                <a:latin typeface="Arial" pitchFamily="34" charset="0"/>
                <a:cs typeface="Arial" pitchFamily="34" charset="0"/>
              </a:rPr>
              <a:t> </a:t>
            </a:r>
            <a:r>
              <a:rPr lang="nb-NO" altLang="de-DE" sz="2400" dirty="0">
                <a:latin typeface="Arial" pitchFamily="34" charset="0"/>
                <a:cs typeface="Arial" pitchFamily="34" charset="0"/>
              </a:rPr>
              <a:t>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solidFill>
                  <a:srgbClr val="FF0000"/>
                </a:solidFill>
                <a:latin typeface="Arial" pitchFamily="34" charset="0"/>
                <a:cs typeface="Arial" pitchFamily="34" charset="0"/>
              </a:rPr>
              <a:t>1</a:t>
            </a:r>
            <a:r>
              <a:rPr lang="nb-NO" altLang="de-DE" sz="2400" dirty="0" smtClean="0">
                <a:latin typeface="Arial" pitchFamily="34" charset="0"/>
                <a:cs typeface="Arial" pitchFamily="34" charset="0"/>
              </a:rPr>
              <a:t> Rel-13 </a:t>
            </a:r>
            <a:r>
              <a:rPr lang="de-DE" altLang="de-DE" sz="2400" dirty="0">
                <a:latin typeface="Arial" pitchFamily="34" charset="0"/>
                <a:cs typeface="Arial" pitchFamily="34" charset="0"/>
              </a:rPr>
              <a:t>TSs</a:t>
            </a:r>
            <a:r>
              <a:rPr lang="nb-NO" altLang="de-DE" sz="2400" dirty="0">
                <a:latin typeface="Arial" pitchFamily="34" charset="0"/>
                <a:cs typeface="Arial" pitchFamily="34" charset="0"/>
              </a:rPr>
              <a:t> for </a:t>
            </a:r>
            <a:r>
              <a:rPr lang="nb-NO" altLang="de-DE" sz="2400" dirty="0" smtClean="0">
                <a:latin typeface="Arial" pitchFamily="34" charset="0"/>
                <a:cs typeface="Arial" pitchFamily="34" charset="0"/>
              </a:rPr>
              <a:t>information</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CT4#6</a:t>
            </a:r>
            <a:r>
              <a:rPr lang="de-DE" altLang="de-DE" sz="2400" dirty="0" smtClean="0">
                <a:latin typeface="Arial" pitchFamily="34" charset="0"/>
                <a:cs typeface="Arial" pitchFamily="34" charset="0"/>
              </a:rPr>
              <a:t>8bis</a:t>
            </a:r>
            <a:r>
              <a:rPr lang="en-US" altLang="de-DE" sz="2400" dirty="0" smtClean="0">
                <a:latin typeface="Arial" pitchFamily="34" charset="0"/>
                <a:cs typeface="Arial" pitchFamily="34" charset="0"/>
              </a:rPr>
              <a:t>: </a:t>
            </a:r>
            <a:endParaRPr lang="en-US" altLang="de-DE" sz="24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70</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smtClean="0">
                <a:solidFill>
                  <a:srgbClr val="FF0000"/>
                </a:solidFill>
                <a:latin typeface="Arial" pitchFamily="34" charset="0"/>
                <a:cs typeface="Arial" pitchFamily="34" charset="0"/>
              </a:rPr>
              <a:t>82</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
            </a:r>
            <a:r>
              <a:rPr lang="en-US" altLang="de-DE" sz="2400" dirty="0" smtClean="0">
                <a:latin typeface="Arial" pitchFamily="34" charset="0"/>
                <a:cs typeface="Arial" pitchFamily="34" charset="0"/>
              </a:rPr>
              <a:t>Attending</a:t>
            </a:r>
          </a:p>
          <a:p>
            <a:pPr marL="742950" lvl="1"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CT4#6</a:t>
            </a:r>
            <a:r>
              <a:rPr lang="de-DE" altLang="de-DE" sz="2400" dirty="0">
                <a:latin typeface="Arial" pitchFamily="34" charset="0"/>
                <a:cs typeface="Arial" pitchFamily="34" charset="0"/>
              </a:rPr>
              <a:t>9</a:t>
            </a:r>
            <a:r>
              <a:rPr lang="en-US" altLang="de-DE" sz="2400" dirty="0">
                <a:latin typeface="Arial" pitchFamily="34" charset="0"/>
                <a:cs typeface="Arial" pitchFamily="34" charset="0"/>
              </a:rPr>
              <a:t>: </a:t>
            </a:r>
          </a:p>
          <a:p>
            <a:pPr marL="1200150" lvl="2" indent="-285750" eaLnBrk="1" hangingPunct="1">
              <a:lnSpc>
                <a:spcPct val="90000"/>
              </a:lnSpc>
              <a:spcBef>
                <a:spcPct val="20000"/>
              </a:spcBef>
              <a:buClr>
                <a:srgbClr val="C00000"/>
              </a:buClr>
              <a:buFont typeface="Arial" charset="0"/>
              <a:buChar char="•"/>
              <a:defRPr/>
            </a:pPr>
            <a:r>
              <a:rPr lang="de-DE" altLang="de-DE" sz="2400" dirty="0" smtClean="0">
                <a:solidFill>
                  <a:srgbClr val="FF0000"/>
                </a:solidFill>
                <a:latin typeface="Arial" pitchFamily="34" charset="0"/>
                <a:cs typeface="Arial" pitchFamily="34" charset="0"/>
              </a:rPr>
              <a:t>76</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a:t>
            </a:r>
          </a:p>
          <a:p>
            <a:pPr marL="1200150" lvl="2" indent="-285750" eaLnBrk="1" hangingPunct="1">
              <a:lnSpc>
                <a:spcPct val="90000"/>
              </a:lnSpc>
              <a:spcBef>
                <a:spcPct val="20000"/>
              </a:spcBef>
              <a:buClr>
                <a:srgbClr val="C00000"/>
              </a:buClr>
              <a:buFont typeface="Arial" charset="0"/>
              <a:buChar char="•"/>
              <a:defRPr/>
            </a:pPr>
            <a:r>
              <a:rPr lang="en-US" altLang="de-DE" sz="2400" dirty="0" smtClean="0">
                <a:latin typeface="Arial" pitchFamily="34" charset="0"/>
                <a:cs typeface="Arial" pitchFamily="34" charset="0"/>
              </a:rPr>
              <a:t>~</a:t>
            </a:r>
            <a:r>
              <a:rPr lang="en-US" altLang="de-DE" sz="2400" dirty="0" smtClean="0">
                <a:solidFill>
                  <a:srgbClr val="FF0000"/>
                </a:solidFill>
                <a:latin typeface="Arial" pitchFamily="34" charset="0"/>
                <a:cs typeface="Arial" pitchFamily="34" charset="0"/>
              </a:rPr>
              <a:t>102</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 Cont.</a:t>
            </a:r>
          </a:p>
          <a:p>
            <a:r>
              <a:rPr lang="en-US" sz="1600" dirty="0">
                <a:latin typeface="Arial" pitchFamily="34" charset="0"/>
                <a:cs typeface="Arial" pitchFamily="34" charset="0"/>
              </a:rPr>
              <a:t>Regarding  the MAR command to retrieve an authentication vector in the network option described  in Annex F.4 of TS 33.303 (Prose Function with bootstrapping entity and PC4a reference point), the proposal to use the PC4a Diameter application ID (and not the </a:t>
            </a:r>
            <a:r>
              <a:rPr lang="en-US" sz="1600" dirty="0" err="1">
                <a:latin typeface="Arial" pitchFamily="34" charset="0"/>
                <a:cs typeface="Arial" pitchFamily="34" charset="0"/>
              </a:rPr>
              <a:t>Zh</a:t>
            </a:r>
            <a:r>
              <a:rPr lang="en-US" sz="1600" dirty="0">
                <a:latin typeface="Arial" pitchFamily="34" charset="0"/>
                <a:cs typeface="Arial" pitchFamily="34" charset="0"/>
              </a:rPr>
              <a:t> one) was discussed, with a blocking situation. The opponents’ main argument is that the same implementation of the MAR command with a </a:t>
            </a:r>
            <a:r>
              <a:rPr lang="en-US" sz="1600" dirty="0" err="1">
                <a:latin typeface="Arial" pitchFamily="34" charset="0"/>
                <a:cs typeface="Arial" pitchFamily="34" charset="0"/>
              </a:rPr>
              <a:t>Zh</a:t>
            </a:r>
            <a:r>
              <a:rPr lang="en-US" sz="1600" dirty="0">
                <a:latin typeface="Arial" pitchFamily="34" charset="0"/>
                <a:cs typeface="Arial" pitchFamily="34" charset="0"/>
              </a:rPr>
              <a:t> Application ID would be used in the HSS for all the network options, therefore the proposal would lead to duplicate the MAR development. </a:t>
            </a:r>
            <a:endParaRPr lang="en-GB" sz="1600" dirty="0">
              <a:latin typeface="Arial" pitchFamily="34" charset="0"/>
              <a:cs typeface="Arial" pitchFamily="34" charset="0"/>
            </a:endParaRPr>
          </a:p>
          <a:p>
            <a:r>
              <a:rPr lang="en-US" sz="1600" dirty="0">
                <a:latin typeface="Arial" pitchFamily="34" charset="0"/>
                <a:cs typeface="Arial" pitchFamily="34" charset="0"/>
              </a:rPr>
              <a:t>Counter arguments were about the use of an IMPI over </a:t>
            </a:r>
            <a:r>
              <a:rPr lang="en-US" sz="1600" dirty="0" err="1">
                <a:latin typeface="Arial" pitchFamily="34" charset="0"/>
                <a:cs typeface="Arial" pitchFamily="34" charset="0"/>
              </a:rPr>
              <a:t>Zh</a:t>
            </a:r>
            <a:r>
              <a:rPr lang="en-US" sz="1600" dirty="0">
                <a:latin typeface="Arial" pitchFamily="34" charset="0"/>
                <a:cs typeface="Arial" pitchFamily="34" charset="0"/>
              </a:rPr>
              <a:t> although the user is not IMS (but this is also a problem for the other network options to be solved) and the need to deploy a dedicated </a:t>
            </a:r>
            <a:r>
              <a:rPr lang="en-US" sz="1600" dirty="0" err="1">
                <a:latin typeface="Arial" pitchFamily="34" charset="0"/>
                <a:cs typeface="Arial" pitchFamily="34" charset="0"/>
              </a:rPr>
              <a:t>Zh</a:t>
            </a:r>
            <a:r>
              <a:rPr lang="en-US" sz="1600" dirty="0">
                <a:latin typeface="Arial" pitchFamily="34" charset="0"/>
                <a:cs typeface="Arial" pitchFamily="34" charset="0"/>
              </a:rPr>
              <a:t> application (which may be in an IMS environment) in the HSS in addition to the Prose PC4a one.</a:t>
            </a:r>
            <a:endParaRPr lang="en-GB" sz="1600" dirty="0">
              <a:latin typeface="Arial" pitchFamily="34" charset="0"/>
              <a:cs typeface="Arial" pitchFamily="34" charset="0"/>
            </a:endParaRPr>
          </a:p>
          <a:p>
            <a:r>
              <a:rPr lang="en-US" sz="1600" dirty="0">
                <a:latin typeface="Arial" pitchFamily="34" charset="0"/>
                <a:cs typeface="Arial" pitchFamily="34" charset="0"/>
              </a:rPr>
              <a:t>The CR was postponed and the problem will be addressed again in the next CT4 meeting with an email discussion.</a:t>
            </a:r>
            <a:endParaRPr lang="en-GB" sz="1600" dirty="0">
              <a:latin typeface="Arial" pitchFamily="34" charset="0"/>
              <a:cs typeface="Arial" pitchFamily="34" charset="0"/>
            </a:endParaRPr>
          </a:p>
          <a:p>
            <a:r>
              <a:rPr lang="en-US" sz="1600" dirty="0">
                <a:latin typeface="Arial" pitchFamily="34" charset="0"/>
                <a:cs typeface="Arial" pitchFamily="34" charset="0"/>
              </a:rPr>
              <a:t>In TS 23.044 (PC4a), a CR clarifies that the HSS, when receiving a </a:t>
            </a:r>
            <a:r>
              <a:rPr lang="en-US" sz="1600" dirty="0" err="1">
                <a:latin typeface="Arial" pitchFamily="34" charset="0"/>
                <a:cs typeface="Arial" pitchFamily="34" charset="0"/>
              </a:rPr>
              <a:t>ProSe</a:t>
            </a:r>
            <a:r>
              <a:rPr lang="en-US" sz="1600" dirty="0">
                <a:latin typeface="Arial" pitchFamily="34" charset="0"/>
                <a:cs typeface="Arial" pitchFamily="34" charset="0"/>
              </a:rPr>
              <a:t> Subscriber Information Retrieval request, needs to store the Diameter identity of the Prose Function. The CR also clarifies that the </a:t>
            </a:r>
            <a:r>
              <a:rPr lang="en-US" sz="1600" dirty="0" err="1">
                <a:latin typeface="Arial" pitchFamily="34" charset="0"/>
                <a:cs typeface="Arial" pitchFamily="34" charset="0"/>
              </a:rPr>
              <a:t>ProSe</a:t>
            </a:r>
            <a:r>
              <a:rPr lang="en-US" sz="1600" dirty="0">
                <a:latin typeface="Arial" pitchFamily="34" charset="0"/>
                <a:cs typeface="Arial" pitchFamily="34" charset="0"/>
              </a:rPr>
              <a:t>-Direct-Allowed AVP is to be used for both </a:t>
            </a:r>
            <a:r>
              <a:rPr lang="en-US" sz="1600" dirty="0" err="1">
                <a:latin typeface="Arial" pitchFamily="34" charset="0"/>
                <a:cs typeface="Arial" pitchFamily="34" charset="0"/>
              </a:rPr>
              <a:t>ProSe</a:t>
            </a:r>
            <a:r>
              <a:rPr lang="en-US" sz="1600" dirty="0">
                <a:latin typeface="Arial" pitchFamily="34" charset="0"/>
                <a:cs typeface="Arial" pitchFamily="34" charset="0"/>
              </a:rPr>
              <a:t> discovery and </a:t>
            </a:r>
            <a:r>
              <a:rPr lang="en-US" sz="1600" dirty="0" err="1">
                <a:latin typeface="Arial" pitchFamily="34" charset="0"/>
                <a:cs typeface="Arial" pitchFamily="34" charset="0"/>
              </a:rPr>
              <a:t>ProSe</a:t>
            </a:r>
            <a:r>
              <a:rPr lang="en-US" sz="1600" dirty="0">
                <a:latin typeface="Arial" pitchFamily="34" charset="0"/>
                <a:cs typeface="Arial" pitchFamily="34" charset="0"/>
              </a:rPr>
              <a:t> direct communication cases. </a:t>
            </a:r>
            <a:endParaRPr lang="en-GB" sz="1600" dirty="0">
              <a:latin typeface="Arial" pitchFamily="34" charset="0"/>
              <a:cs typeface="Arial" pitchFamily="34" charset="0"/>
            </a:endParaRPr>
          </a:p>
          <a:p>
            <a:r>
              <a:rPr lang="en-US" sz="1600" dirty="0">
                <a:latin typeface="Arial" pitchFamily="34" charset="0"/>
                <a:cs typeface="Arial" pitchFamily="34" charset="0"/>
              </a:rPr>
              <a:t>Updates in Prose specifications avoid the term "</a:t>
            </a:r>
            <a:r>
              <a:rPr lang="en-US" sz="1600" dirty="0" err="1">
                <a:latin typeface="Arial" pitchFamily="34" charset="0"/>
                <a:cs typeface="Arial" pitchFamily="34" charset="0"/>
              </a:rPr>
              <a:t>ProSe</a:t>
            </a:r>
            <a:r>
              <a:rPr lang="en-US" sz="1600" dirty="0">
                <a:latin typeface="Arial" pitchFamily="34" charset="0"/>
                <a:cs typeface="Arial" pitchFamily="34" charset="0"/>
              </a:rPr>
              <a:t> Services" as Prose already means "Proximity-based Services".</a:t>
            </a:r>
            <a:endParaRPr lang="en-GB" sz="1600" dirty="0">
              <a:latin typeface="Arial" pitchFamily="34" charset="0"/>
              <a:cs typeface="Arial" pitchFamily="34" charset="0"/>
            </a:endParaRPr>
          </a:p>
          <a:p>
            <a:pPr>
              <a:defRPr/>
            </a:pPr>
            <a:endParaRPr lang="en-GB" sz="1800" dirty="0" smtClean="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extLst>
      <p:ext uri="{BB962C8B-B14F-4D97-AF65-F5344CB8AC3E}">
        <p14:creationId xmlns:p14="http://schemas.microsoft.com/office/powerpoint/2010/main" val="38693360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213550" y="1157590"/>
            <a:ext cx="8686800" cy="5594129"/>
          </a:xfrm>
        </p:spPr>
        <p:txBody>
          <a:bodyPr/>
          <a:lstStyle/>
          <a:p>
            <a:pPr>
              <a:defRPr/>
            </a:pPr>
            <a:r>
              <a:rPr lang="en-GB" sz="2000" dirty="0" smtClean="0">
                <a:latin typeface="Arial" pitchFamily="34" charset="0"/>
                <a:cs typeface="Arial" pitchFamily="34" charset="0"/>
              </a:rPr>
              <a:t>7.2.5 IMS </a:t>
            </a:r>
            <a:r>
              <a:rPr lang="en-GB" sz="2000" dirty="0">
                <a:latin typeface="Arial" pitchFamily="34" charset="0"/>
                <a:cs typeface="Arial" pitchFamily="34" charset="0"/>
              </a:rPr>
              <a:t>WebRTC [WebRTC</a:t>
            </a:r>
            <a:r>
              <a:rPr lang="en-GB" sz="2000" dirty="0" smtClean="0">
                <a:latin typeface="Arial" pitchFamily="34" charset="0"/>
                <a:cs typeface="Arial" pitchFamily="34" charset="0"/>
              </a:rPr>
              <a:t>]</a:t>
            </a:r>
          </a:p>
          <a:p>
            <a:pPr>
              <a:defRPr/>
            </a:pPr>
            <a:r>
              <a:rPr lang="de-DE" sz="2000" dirty="0">
                <a:latin typeface="Arial" pitchFamily="34" charset="0"/>
                <a:cs typeface="Arial" pitchFamily="34" charset="0"/>
              </a:rPr>
              <a:t>Minor corrections (references).</a:t>
            </a:r>
            <a:endParaRPr lang="en-GB" sz="2000" dirty="0">
              <a:latin typeface="Arial" pitchFamily="34" charset="0"/>
              <a:cs typeface="Arial" pitchFamily="34" charset="0"/>
            </a:endParaRPr>
          </a:p>
          <a:p>
            <a:pPr>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252258" y="1455516"/>
            <a:ext cx="8686800" cy="5816600"/>
          </a:xfrm>
        </p:spPr>
        <p:txBody>
          <a:bodyPr/>
          <a:lstStyle/>
          <a:p>
            <a:pPr>
              <a:defRPr/>
            </a:pPr>
            <a:r>
              <a:rPr lang="en-GB" sz="1800" dirty="0" smtClean="0">
                <a:latin typeface="Arial" pitchFamily="34" charset="0"/>
                <a:cs typeface="Arial" pitchFamily="34" charset="0"/>
              </a:rPr>
              <a:t>7.2.7 </a:t>
            </a:r>
            <a:r>
              <a:rPr lang="en-GB" sz="1800" dirty="0">
                <a:latin typeface="Arial" pitchFamily="34" charset="0"/>
                <a:cs typeface="Arial" pitchFamily="34" charset="0"/>
              </a:rPr>
              <a:t>IMS based </a:t>
            </a:r>
            <a:r>
              <a:rPr lang="en-GB" sz="1800" dirty="0" err="1">
                <a:latin typeface="Arial" pitchFamily="34" charset="0"/>
                <a:cs typeface="Arial" pitchFamily="34" charset="0"/>
              </a:rPr>
              <a:t>Telepresence</a:t>
            </a:r>
            <a:r>
              <a:rPr lang="en-GB" sz="1800" dirty="0">
                <a:latin typeface="Arial" pitchFamily="34" charset="0"/>
                <a:cs typeface="Arial" pitchFamily="34" charset="0"/>
              </a:rPr>
              <a:t> [IMS_TELEP</a:t>
            </a:r>
            <a:r>
              <a:rPr lang="en-GB" sz="1800" dirty="0" smtClean="0">
                <a:latin typeface="Arial" pitchFamily="34" charset="0"/>
                <a:cs typeface="Arial" pitchFamily="34" charset="0"/>
              </a:rPr>
              <a:t>]</a:t>
            </a:r>
          </a:p>
          <a:p>
            <a:pPr>
              <a:defRPr/>
            </a:pPr>
            <a:r>
              <a:rPr lang="de-DE" sz="1800" dirty="0">
                <a:latin typeface="Arial" pitchFamily="34" charset="0"/>
                <a:cs typeface="Arial" pitchFamily="34" charset="0"/>
              </a:rPr>
              <a:t>Minor </a:t>
            </a:r>
            <a:r>
              <a:rPr lang="de-DE" sz="1800" dirty="0" smtClean="0">
                <a:latin typeface="Arial" pitchFamily="34" charset="0"/>
                <a:cs typeface="Arial" pitchFamily="34" charset="0"/>
              </a:rPr>
              <a:t>corrections </a:t>
            </a:r>
            <a:r>
              <a:rPr lang="de-DE" sz="1800" dirty="0">
                <a:latin typeface="Arial" pitchFamily="34" charset="0"/>
                <a:cs typeface="Arial" pitchFamily="34" charset="0"/>
              </a:rPr>
              <a:t>(references).</a:t>
            </a:r>
            <a:endParaRPr lang="en-GB" sz="1800" dirty="0">
              <a:latin typeface="Arial" pitchFamily="34" charset="0"/>
              <a:cs typeface="Arial" pitchFamily="34" charset="0"/>
            </a:endParaRPr>
          </a:p>
          <a:p>
            <a:pPr>
              <a:defRPr/>
            </a:pPr>
            <a:endParaRPr lang="en-GB" sz="1800" dirty="0" smtClean="0">
              <a:latin typeface="Arial" pitchFamily="34" charset="0"/>
              <a:cs typeface="Arial" pitchFamily="34" charset="0"/>
            </a:endParaRPr>
          </a:p>
        </p:txBody>
      </p:sp>
    </p:spTree>
    <p:extLst>
      <p:ext uri="{BB962C8B-B14F-4D97-AF65-F5344CB8AC3E}">
        <p14:creationId xmlns:p14="http://schemas.microsoft.com/office/powerpoint/2010/main" val="4077359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43011" name="Rectangle 3"/>
          <p:cNvSpPr>
            <a:spLocks noGrp="1"/>
          </p:cNvSpPr>
          <p:nvPr>
            <p:ph type="body" idx="1"/>
          </p:nvPr>
        </p:nvSpPr>
        <p:spPr>
          <a:xfrm>
            <a:off x="174437" y="1041400"/>
            <a:ext cx="8686800" cy="5816600"/>
          </a:xfrm>
        </p:spPr>
        <p:txBody>
          <a:bodyPr/>
          <a:lstStyle/>
          <a:p>
            <a:pPr>
              <a:defRPr/>
            </a:pPr>
            <a:r>
              <a:rPr lang="en-GB" sz="1800" dirty="0" smtClean="0">
                <a:latin typeface="Arial" pitchFamily="34" charset="0"/>
                <a:cs typeface="Arial" pitchFamily="34" charset="0"/>
              </a:rPr>
              <a:t>7.3.9 </a:t>
            </a:r>
            <a:r>
              <a:rPr lang="en-GB" sz="1800" dirty="0">
                <a:latin typeface="Arial" pitchFamily="34" charset="0"/>
                <a:cs typeface="Arial" pitchFamily="34" charset="0"/>
              </a:rPr>
              <a:t>Dual VLR registration with legacy </a:t>
            </a:r>
            <a:r>
              <a:rPr lang="en-GB" sz="1800" dirty="0" smtClean="0">
                <a:latin typeface="Arial" pitchFamily="34" charset="0"/>
                <a:cs typeface="Arial" pitchFamily="34" charset="0"/>
              </a:rPr>
              <a:t>UEs</a:t>
            </a:r>
          </a:p>
          <a:p>
            <a:r>
              <a:rPr lang="en-GB" sz="1800" dirty="0">
                <a:latin typeface="Arial" pitchFamily="34" charset="0"/>
                <a:cs typeface="Arial" pitchFamily="34" charset="0"/>
              </a:rPr>
              <a:t>CT1/CT4 discussed potential network-based solutions to avoid dual VLR registration (and the resulting loss of MT services until the UE registers to a different VLR), for pre-Rel-11 UEs, when a new VLR is reselected during inter-system mobility (2G/3G to LTE) or inter-MME mobility, and this VLR did not receive a MAP Cancel Location from the HLR.</a:t>
            </a:r>
          </a:p>
          <a:p>
            <a:r>
              <a:rPr lang="en-GB" sz="1800" dirty="0">
                <a:latin typeface="Arial" pitchFamily="34" charset="0"/>
                <a:cs typeface="Arial" pitchFamily="34" charset="0"/>
              </a:rPr>
              <a:t>Five solutions were </a:t>
            </a:r>
            <a:r>
              <a:rPr lang="en-GB" sz="1800" dirty="0" smtClean="0">
                <a:latin typeface="Arial" pitchFamily="34" charset="0"/>
                <a:cs typeface="Arial" pitchFamily="34" charset="0"/>
              </a:rPr>
              <a:t>proposed in Bratislava </a:t>
            </a:r>
            <a:r>
              <a:rPr lang="en-GB" sz="1800" dirty="0">
                <a:latin typeface="Arial" pitchFamily="34" charset="0"/>
                <a:cs typeface="Arial" pitchFamily="34" charset="0"/>
              </a:rPr>
              <a:t>but none was agreeable, as they either cause quite extensive system impacts or additional signalling in the CS core network, and for events which remain exceptional. </a:t>
            </a:r>
            <a:endParaRPr lang="en-GB" sz="1800" dirty="0" smtClean="0">
              <a:latin typeface="Arial" pitchFamily="34" charset="0"/>
              <a:cs typeface="Arial" pitchFamily="34" charset="0"/>
            </a:endParaRPr>
          </a:p>
          <a:p>
            <a:r>
              <a:rPr lang="en-US" sz="1800" dirty="0">
                <a:latin typeface="Arial" pitchFamily="34" charset="0"/>
                <a:cs typeface="Arial" pitchFamily="34" charset="0"/>
              </a:rPr>
              <a:t>After consideration another solution (C4-150831) was discussed </a:t>
            </a:r>
            <a:r>
              <a:rPr lang="en-US" sz="1800" dirty="0" smtClean="0">
                <a:latin typeface="Arial" pitchFamily="34" charset="0"/>
                <a:cs typeface="Arial" pitchFamily="34" charset="0"/>
              </a:rPr>
              <a:t>extensively in </a:t>
            </a:r>
            <a:r>
              <a:rPr lang="en-US" sz="1800" dirty="0" err="1" smtClean="0">
                <a:latin typeface="Arial" pitchFamily="34" charset="0"/>
                <a:cs typeface="Arial" pitchFamily="34" charset="0"/>
              </a:rPr>
              <a:t>Sanya</a:t>
            </a:r>
            <a:r>
              <a:rPr lang="en-US" sz="1800" dirty="0" smtClean="0">
                <a:latin typeface="Arial" pitchFamily="34" charset="0"/>
                <a:cs typeface="Arial" pitchFamily="34" charset="0"/>
              </a:rPr>
              <a:t> </a:t>
            </a:r>
            <a:r>
              <a:rPr lang="en-US" sz="1800" dirty="0">
                <a:latin typeface="Arial" pitchFamily="34" charset="0"/>
                <a:cs typeface="Arial" pitchFamily="34" charset="0"/>
              </a:rPr>
              <a:t>and </a:t>
            </a:r>
            <a:r>
              <a:rPr lang="en-US" sz="1800" dirty="0" smtClean="0">
                <a:latin typeface="Arial" pitchFamily="34" charset="0"/>
                <a:cs typeface="Arial" pitchFamily="34" charset="0"/>
              </a:rPr>
              <a:t>with minor changes no </a:t>
            </a:r>
            <a:r>
              <a:rPr lang="en-US" sz="1800" dirty="0">
                <a:latin typeface="Arial" pitchFamily="34" charset="0"/>
                <a:cs typeface="Arial" pitchFamily="34" charset="0"/>
              </a:rPr>
              <a:t>technical stumbling block was identified.  </a:t>
            </a:r>
            <a:endParaRPr lang="en-GB" sz="1800" dirty="0">
              <a:latin typeface="Arial" pitchFamily="34" charset="0"/>
              <a:cs typeface="Arial" pitchFamily="34" charset="0"/>
            </a:endParaRPr>
          </a:p>
          <a:p>
            <a:r>
              <a:rPr lang="en-GB" sz="1800" dirty="0">
                <a:latin typeface="Arial" pitchFamily="34" charset="0"/>
                <a:cs typeface="Arial" pitchFamily="34" charset="0"/>
              </a:rPr>
              <a:t>Operators were invited to further consider offline whether they would like the solution to be further developed in 3GPP. In the absence of operators’ interest, no solution will be further standardized in 3GPP for the dual VLR </a:t>
            </a:r>
            <a:r>
              <a:rPr lang="en-GB" sz="1800" dirty="0" smtClean="0">
                <a:latin typeface="Arial" pitchFamily="34" charset="0"/>
                <a:cs typeface="Arial" pitchFamily="34" charset="0"/>
              </a:rPr>
              <a:t>issue.</a:t>
            </a: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2232619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Rel-11 Overview</a:t>
            </a:r>
            <a:endParaRPr lang="en-GB" dirty="0" smtClean="0">
              <a:latin typeface="Arial" charset="0"/>
              <a:cs typeface="Arial" charset="0"/>
            </a:endParaRPr>
          </a:p>
        </p:txBody>
      </p:sp>
      <p:sp>
        <p:nvSpPr>
          <p:cNvPr id="43011" name="Rectangle 3"/>
          <p:cNvSpPr>
            <a:spLocks noGrp="1"/>
          </p:cNvSpPr>
          <p:nvPr>
            <p:ph type="body" idx="1"/>
          </p:nvPr>
        </p:nvSpPr>
        <p:spPr>
          <a:xfrm>
            <a:off x="174437" y="1192868"/>
            <a:ext cx="8686800" cy="5816600"/>
          </a:xfrm>
        </p:spPr>
        <p:txBody>
          <a:bodyPr/>
          <a:lstStyle/>
          <a:p>
            <a:pPr>
              <a:defRPr/>
            </a:pPr>
            <a:r>
              <a:rPr lang="en-GB" sz="1800" dirty="0" smtClean="0">
                <a:latin typeface="Arial" pitchFamily="34" charset="0"/>
                <a:cs typeface="Arial" pitchFamily="34" charset="0"/>
              </a:rPr>
              <a:t>8.13</a:t>
            </a:r>
            <a:r>
              <a:rPr lang="en-GB" sz="1800" dirty="0">
                <a:latin typeface="Arial" pitchFamily="34" charset="0"/>
                <a:cs typeface="Arial" pitchFamily="34" charset="0"/>
              </a:rPr>
              <a:t>.2 Reachability Aspects of SIMTC [SIMTC-</a:t>
            </a:r>
            <a:r>
              <a:rPr lang="en-GB" sz="1800" dirty="0" err="1">
                <a:latin typeface="Arial" pitchFamily="34" charset="0"/>
                <a:cs typeface="Arial" pitchFamily="34" charset="0"/>
              </a:rPr>
              <a:t>ReachP</a:t>
            </a:r>
            <a:r>
              <a:rPr lang="en-GB" sz="1800" dirty="0" smtClean="0">
                <a:latin typeface="Arial" pitchFamily="34" charset="0"/>
                <a:cs typeface="Arial" pitchFamily="34" charset="0"/>
              </a:rPr>
              <a:t>]</a:t>
            </a:r>
          </a:p>
          <a:p>
            <a:r>
              <a:rPr lang="en-GB" sz="1800" dirty="0" smtClean="0">
                <a:latin typeface="Arial" pitchFamily="34" charset="0"/>
                <a:cs typeface="Arial" pitchFamily="34" charset="0"/>
              </a:rPr>
              <a:t>The </a:t>
            </a:r>
            <a:r>
              <a:rPr lang="en-GB" sz="1800" dirty="0">
                <a:latin typeface="Arial" pitchFamily="34" charset="0"/>
                <a:cs typeface="Arial" pitchFamily="34" charset="0"/>
              </a:rPr>
              <a:t>CR </a:t>
            </a:r>
            <a:r>
              <a:rPr lang="en-GB" sz="1800" dirty="0" smtClean="0">
                <a:latin typeface="Arial" pitchFamily="34" charset="0"/>
                <a:cs typeface="Arial" pitchFamily="34" charset="0"/>
              </a:rPr>
              <a:t>to </a:t>
            </a:r>
            <a:r>
              <a:rPr lang="en-GB" sz="1800" dirty="0">
                <a:latin typeface="Arial" pitchFamily="34" charset="0"/>
                <a:cs typeface="Arial" pitchFamily="34" charset="0"/>
              </a:rPr>
              <a:t>use the Payload AVP to convey the triggering payload instead of the SM-RP-UI AVP over T4 (TS 29.337) was agreed. </a:t>
            </a:r>
          </a:p>
          <a:p>
            <a:r>
              <a:rPr lang="en-GB" sz="1800" dirty="0">
                <a:latin typeface="Arial" pitchFamily="34" charset="0"/>
                <a:cs typeface="Arial" pitchFamily="34" charset="0"/>
              </a:rPr>
              <a:t>The SCS identification to be used with the SMS protocol (TP-OA) and transferred over T4 has to be reworked. The intent is to not modify the existing SCS Identity AVP used over </a:t>
            </a:r>
            <a:r>
              <a:rPr lang="en-GB" sz="1800" dirty="0" err="1">
                <a:latin typeface="Arial" pitchFamily="34" charset="0"/>
                <a:cs typeface="Arial" pitchFamily="34" charset="0"/>
              </a:rPr>
              <a:t>Tsp</a:t>
            </a:r>
            <a:r>
              <a:rPr lang="en-GB" sz="1800" dirty="0">
                <a:latin typeface="Arial" pitchFamily="34" charset="0"/>
                <a:cs typeface="Arial" pitchFamily="34" charset="0"/>
              </a:rPr>
              <a:t>, this enables it to keep its </a:t>
            </a:r>
            <a:r>
              <a:rPr lang="en-GB" sz="1800" dirty="0" smtClean="0">
                <a:latin typeface="Arial" pitchFamily="34" charset="0"/>
                <a:cs typeface="Arial" pitchFamily="34" charset="0"/>
              </a:rPr>
              <a:t>flexibility but </a:t>
            </a:r>
            <a:r>
              <a:rPr lang="en-GB" sz="1800" dirty="0">
                <a:latin typeface="Arial" pitchFamily="34" charset="0"/>
                <a:cs typeface="Arial" pitchFamily="34" charset="0"/>
              </a:rPr>
              <a:t>drives to probably use another AVP.</a:t>
            </a:r>
          </a:p>
          <a:p>
            <a:r>
              <a:rPr lang="en-GB" sz="1800" dirty="0">
                <a:latin typeface="Arial" pitchFamily="34" charset="0"/>
                <a:cs typeface="Arial" pitchFamily="34" charset="0"/>
              </a:rPr>
              <a:t>Regarding the maximum payload size, it was considered that it is a stage 3 aspect, so this does not require an LS to SA2. The current stage 3 specifications (TS 29.337) are unchanged</a:t>
            </a:r>
            <a:r>
              <a:rPr lang="en-GB" sz="1800" dirty="0" smtClean="0">
                <a:latin typeface="Arial" pitchFamily="34" charset="0"/>
                <a:cs typeface="Arial" pitchFamily="34" charset="0"/>
              </a:rPr>
              <a:t>.</a:t>
            </a:r>
          </a:p>
          <a:p>
            <a:r>
              <a:rPr lang="en-GB" sz="1800" dirty="0">
                <a:latin typeface="Arial" pitchFamily="34" charset="0"/>
                <a:cs typeface="Arial" pitchFamily="34" charset="0"/>
              </a:rPr>
              <a:t>In the </a:t>
            </a:r>
            <a:r>
              <a:rPr lang="en-GB" sz="1800" dirty="0" smtClean="0">
                <a:latin typeface="Arial" pitchFamily="34" charset="0"/>
                <a:cs typeface="Arial" pitchFamily="34" charset="0"/>
              </a:rPr>
              <a:t>CR </a:t>
            </a:r>
            <a:r>
              <a:rPr lang="en-GB" sz="1800" dirty="0">
                <a:latin typeface="Arial" pitchFamily="34" charset="0"/>
                <a:cs typeface="Arial" pitchFamily="34" charset="0"/>
              </a:rPr>
              <a:t>to TS 29.337 (T4), the SCS-Identity AVP is replaced by the SM-RP-SMEA AVP, as this is the SME Address of the SCS that needs to be transferred over T4 to the SMS-SC.</a:t>
            </a:r>
          </a:p>
          <a:p>
            <a:r>
              <a:rPr lang="en-GB" sz="1800" dirty="0" smtClean="0">
                <a:latin typeface="Arial" pitchFamily="34" charset="0"/>
                <a:cs typeface="Arial" pitchFamily="34" charset="0"/>
              </a:rPr>
              <a:t> </a:t>
            </a:r>
            <a:endParaRPr lang="en-GB" sz="1800" dirty="0">
              <a:latin typeface="Arial" pitchFamily="34" charset="0"/>
              <a:cs typeface="Arial" pitchFamily="34" charset="0"/>
            </a:endParaRP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6731701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dirty="0" smtClean="0">
                <a:latin typeface="Arial" charset="0"/>
                <a:cs typeface="Arial" charset="0"/>
              </a:rPr>
              <a:t>Rel-11 Overview</a:t>
            </a:r>
            <a:endParaRPr lang="en-GB" dirty="0" smtClean="0">
              <a:latin typeface="Arial" charset="0"/>
              <a:cs typeface="Arial" charset="0"/>
            </a:endParaRPr>
          </a:p>
        </p:txBody>
      </p:sp>
      <p:sp>
        <p:nvSpPr>
          <p:cNvPr id="43011" name="Rectangle 3"/>
          <p:cNvSpPr>
            <a:spLocks noGrp="1"/>
          </p:cNvSpPr>
          <p:nvPr>
            <p:ph type="body" idx="1"/>
          </p:nvPr>
        </p:nvSpPr>
        <p:spPr>
          <a:xfrm>
            <a:off x="193892" y="1212324"/>
            <a:ext cx="8686800" cy="5816600"/>
          </a:xfrm>
        </p:spPr>
        <p:txBody>
          <a:bodyPr/>
          <a:lstStyle/>
          <a:p>
            <a:pPr>
              <a:defRPr/>
            </a:pPr>
            <a:r>
              <a:rPr lang="en-GB" sz="1800" dirty="0" smtClean="0">
                <a:latin typeface="Arial" pitchFamily="34" charset="0"/>
                <a:cs typeface="Arial" pitchFamily="34" charset="0"/>
              </a:rPr>
              <a:t>8.2</a:t>
            </a:r>
            <a:r>
              <a:rPr lang="en-GB" sz="1800" dirty="0">
                <a:latin typeface="Arial" pitchFamily="34" charset="0"/>
                <a:cs typeface="Arial" pitchFamily="34" charset="0"/>
              </a:rPr>
              <a:t>0 Network Provided Location Information [NWK-PL2IMS-CT</a:t>
            </a:r>
            <a:r>
              <a:rPr lang="en-GB" sz="1800" dirty="0" smtClean="0">
                <a:latin typeface="Arial" pitchFamily="34" charset="0"/>
                <a:cs typeface="Arial" pitchFamily="34" charset="0"/>
              </a:rPr>
              <a:t>]</a:t>
            </a:r>
          </a:p>
          <a:p>
            <a:pPr>
              <a:defRPr/>
            </a:pPr>
            <a:r>
              <a:rPr lang="en-GB" sz="1800" dirty="0">
                <a:latin typeface="Arial" pitchFamily="34" charset="0"/>
                <a:cs typeface="Arial" pitchFamily="34" charset="0"/>
              </a:rPr>
              <a:t>Several corrections were brought to the XML schema (</a:t>
            </a:r>
            <a:r>
              <a:rPr lang="en-GB" sz="1800" dirty="0" err="1">
                <a:latin typeface="Arial" pitchFamily="34" charset="0"/>
                <a:cs typeface="Arial" pitchFamily="34" charset="0"/>
              </a:rPr>
              <a:t>LocalTimeZone</a:t>
            </a:r>
            <a:r>
              <a:rPr lang="en-GB" sz="1800" dirty="0">
                <a:latin typeface="Arial" pitchFamily="34" charset="0"/>
                <a:cs typeface="Arial" pitchFamily="34" charset="0"/>
              </a:rPr>
              <a:t>, </a:t>
            </a:r>
            <a:r>
              <a:rPr lang="en-GB" sz="1800" dirty="0" err="1">
                <a:latin typeface="Arial" pitchFamily="34" charset="0"/>
                <a:cs typeface="Arial" pitchFamily="34" charset="0"/>
              </a:rPr>
              <a:t>tTimeZone</a:t>
            </a:r>
            <a:r>
              <a:rPr lang="en-GB" sz="1800" dirty="0">
                <a:latin typeface="Arial" pitchFamily="34" charset="0"/>
                <a:cs typeface="Arial" pitchFamily="34" charset="0"/>
              </a:rPr>
              <a:t>, </a:t>
            </a:r>
            <a:r>
              <a:rPr lang="en-GB" sz="1800" dirty="0" err="1">
                <a:latin typeface="Arial" pitchFamily="34" charset="0"/>
                <a:cs typeface="Arial" pitchFamily="34" charset="0"/>
              </a:rPr>
              <a:t>tVisitedPLMNID</a:t>
            </a:r>
            <a:r>
              <a:rPr lang="en-GB" sz="1800" dirty="0">
                <a:latin typeface="Arial" pitchFamily="34" charset="0"/>
                <a:cs typeface="Arial" pitchFamily="34" charset="0"/>
              </a:rPr>
              <a:t>) of TS 29328 from Rel-11, so </a:t>
            </a:r>
            <a:r>
              <a:rPr lang="en-GB" sz="1800" dirty="0" smtClean="0">
                <a:latin typeface="Arial" pitchFamily="34" charset="0"/>
                <a:cs typeface="Arial" pitchFamily="34" charset="0"/>
              </a:rPr>
              <a:t>as to </a:t>
            </a:r>
            <a:r>
              <a:rPr lang="en-GB" sz="1800" dirty="0">
                <a:latin typeface="Arial" pitchFamily="34" charset="0"/>
                <a:cs typeface="Arial" pitchFamily="34" charset="0"/>
              </a:rPr>
              <a:t>align it with the Annex D description.</a:t>
            </a:r>
          </a:p>
          <a:p>
            <a:pPr>
              <a:defRPr/>
            </a:pPr>
            <a:endParaRPr lang="en-GB" sz="1800" dirty="0">
              <a:latin typeface="Arial" pitchFamily="34" charset="0"/>
              <a:cs typeface="Arial" pitchFamily="34" charset="0"/>
            </a:endParaRPr>
          </a:p>
        </p:txBody>
      </p:sp>
    </p:spTree>
    <p:extLst>
      <p:ext uri="{BB962C8B-B14F-4D97-AF65-F5344CB8AC3E}">
        <p14:creationId xmlns:p14="http://schemas.microsoft.com/office/powerpoint/2010/main" val="36626646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MCC support, Kimmo Kymäläinen, for providing wonderful assistance during and between the meetings. </a:t>
            </a:r>
          </a:p>
          <a:p>
            <a:pPr lvl="1"/>
            <a:r>
              <a:rPr lang="en-GB" altLang="ja-JP" dirty="0" smtClean="0">
                <a:latin typeface="Arial" pitchFamily="34" charset="0"/>
                <a:ea typeface="MS PGothic" pitchFamily="34" charset="-128"/>
                <a:cs typeface="Arial" pitchFamily="34" charset="0"/>
              </a:rPr>
              <a:t>Finally, the hosts of our meetings, for the chance to visit the beautiful Bratislava and </a:t>
            </a:r>
            <a:r>
              <a:rPr lang="en-GB" altLang="ja-JP" dirty="0" err="1" smtClean="0">
                <a:latin typeface="Arial" pitchFamily="34" charset="0"/>
                <a:ea typeface="MS PGothic" pitchFamily="34" charset="-128"/>
                <a:cs typeface="Arial" pitchFamily="34" charset="0"/>
              </a:rPr>
              <a:t>Sanya</a:t>
            </a:r>
            <a:r>
              <a:rPr lang="en-GB" altLang="ja-JP" dirty="0" smtClean="0">
                <a:latin typeface="Arial" pitchFamily="34" charset="0"/>
                <a:ea typeface="MS PGothic" pitchFamily="34" charset="-128"/>
                <a:cs typeface="Arial" pitchFamily="34" charset="0"/>
              </a:rPr>
              <a:t> locations.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204619" y="3117531"/>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37</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37</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dirty="0" smtClean="0">
                <a:latin typeface="Arial" pitchFamily="34" charset="0"/>
                <a:cs typeface="Arial" pitchFamily="34" charset="0"/>
              </a:rPr>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37</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173452" y="1821161"/>
            <a:ext cx="27670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a:solidFill>
                  <a:srgbClr val="7F7F7F"/>
                </a:solidFill>
                <a:cs typeface="Arial" charset="0"/>
              </a:rPr>
              <a:t>nigel.berry@alcatel-lucent.com</a:t>
            </a:r>
            <a:endParaRPr lang="en-US" sz="1400" dirty="0">
              <a:solidFill>
                <a:srgbClr val="7F7F7F"/>
              </a:solidFill>
              <a:cs typeface="Arial" charset="0"/>
            </a:endParaRPr>
          </a:p>
        </p:txBody>
      </p:sp>
      <p:pic>
        <p:nvPicPr>
          <p:cNvPr id="2050" name="Picture 2" descr="C:\Users\nhberry\Documents\3GPP Meetings\TSG Plenaries\TSG #64 Sophia Antipolis 11-13Jun2014\Charity Run\Philippe-CHARITY RUN\IMGP50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752" y="3342290"/>
            <a:ext cx="4343416" cy="28764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Led</a:t>
            </a:r>
          </a:p>
        </p:txBody>
      </p:sp>
      <p:sp>
        <p:nvSpPr>
          <p:cNvPr id="18435" name="Inhaltsplatzhalter 1"/>
          <p:cNvSpPr>
            <a:spLocks noGrp="1"/>
          </p:cNvSpPr>
          <p:nvPr>
            <p:ph sz="half" idx="1"/>
          </p:nvPr>
        </p:nvSpPr>
        <p:spPr>
          <a:xfrm>
            <a:off x="371475" y="1035050"/>
            <a:ext cx="5377571" cy="5280025"/>
          </a:xfrm>
        </p:spPr>
        <p:txBody>
          <a:bodyPr/>
          <a:lstStyle/>
          <a:p>
            <a:pPr marL="533400" indent="-533400">
              <a:lnSpc>
                <a:spcPct val="140000"/>
              </a:lnSpc>
            </a:pPr>
            <a:r>
              <a:rPr lang="de-DE" sz="1600" dirty="0" smtClean="0">
                <a:latin typeface="Arial" pitchFamily="34" charset="0"/>
                <a:cs typeface="Arial" pitchFamily="34" charset="0"/>
              </a:rPr>
              <a:t>voE_UTRAN_PPD-CT4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r>
              <a:rPr lang="de-DE" sz="1600" dirty="0" smtClean="0">
                <a:latin typeface="Arial" pitchFamily="34" charset="0"/>
                <a:cs typeface="Arial" pitchFamily="34" charset="0"/>
              </a:rPr>
              <a:t>%</a:t>
            </a:r>
          </a:p>
          <a:p>
            <a:pPr marL="533400" indent="-533400">
              <a:lnSpc>
                <a:spcPct val="140000"/>
              </a:lnSpc>
            </a:pPr>
            <a:r>
              <a:rPr lang="en-US" sz="1600" dirty="0" err="1">
                <a:solidFill>
                  <a:srgbClr val="00B050"/>
                </a:solidFill>
                <a:latin typeface="Arial" pitchFamily="34" charset="0"/>
                <a:cs typeface="Arial" pitchFamily="34" charset="0"/>
              </a:rPr>
              <a:t>EVSoCS</a:t>
            </a:r>
            <a:r>
              <a:rPr lang="en-US" sz="1600" dirty="0">
                <a:solidFill>
                  <a:srgbClr val="00B050"/>
                </a:solidFill>
                <a:latin typeface="Arial" pitchFamily="34" charset="0"/>
                <a:cs typeface="Arial" pitchFamily="34" charset="0"/>
              </a:rPr>
              <a:t>-CT		</a:t>
            </a:r>
            <a:r>
              <a:rPr lang="en-US" sz="1600" dirty="0" smtClean="0">
                <a:solidFill>
                  <a:srgbClr val="00B050"/>
                </a:solidFill>
                <a:latin typeface="Arial" pitchFamily="34" charset="0"/>
                <a:cs typeface="Arial" pitchFamily="34" charset="0"/>
              </a:rPr>
              <a:t>	0</a:t>
            </a:r>
            <a:r>
              <a:rPr lang="en-US" sz="1600" dirty="0">
                <a:solidFill>
                  <a:srgbClr val="00B050"/>
                </a:solidFill>
                <a:latin typeface="Arial" pitchFamily="34" charset="0"/>
                <a:cs typeface="Arial" pitchFamily="34" charset="0"/>
              </a:rPr>
              <a:t>% =&gt; 95</a:t>
            </a:r>
            <a:r>
              <a:rPr lang="en-US" sz="1600" dirty="0" smtClean="0">
                <a:solidFill>
                  <a:srgbClr val="00B050"/>
                </a:solidFill>
                <a:latin typeface="Arial" pitchFamily="34" charset="0"/>
                <a:cs typeface="Arial" pitchFamily="34" charset="0"/>
              </a:rPr>
              <a:t>%</a:t>
            </a:r>
            <a:endParaRPr lang="de-DE" sz="1600" dirty="0" smtClean="0">
              <a:latin typeface="Arial" pitchFamily="34" charset="0"/>
              <a:cs typeface="Arial" pitchFamily="34" charset="0"/>
            </a:endParaRPr>
          </a:p>
          <a:p>
            <a:pPr marL="533400" indent="-533400">
              <a:lnSpc>
                <a:spcPct val="140000"/>
              </a:lnSpc>
            </a:pPr>
            <a:r>
              <a:rPr lang="de-DE" sz="1600" dirty="0" smtClean="0">
                <a:latin typeface="Arial" pitchFamily="34" charset="0"/>
                <a:cs typeface="Arial" pitchFamily="34" charset="0"/>
              </a:rPr>
              <a:t>RTCP_MUX-C4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r>
              <a:rPr lang="de-DE" sz="1600" dirty="0" smtClean="0">
                <a:latin typeface="Arial" pitchFamily="34" charset="0"/>
                <a:cs typeface="Arial" pitchFamily="34" charset="0"/>
              </a:rPr>
              <a:t>%</a:t>
            </a:r>
          </a:p>
          <a:p>
            <a:pPr marL="533400" indent="-533400">
              <a:lnSpc>
                <a:spcPct val="140000"/>
              </a:lnSpc>
            </a:pPr>
            <a:r>
              <a:rPr lang="de-DE" sz="1600" dirty="0">
                <a:solidFill>
                  <a:srgbClr val="00B050"/>
                </a:solidFill>
                <a:latin typeface="Arial" pitchFamily="34" charset="0"/>
                <a:cs typeface="Arial" pitchFamily="34" charset="0"/>
              </a:rPr>
              <a:t>SHARED_SubData_UPD	50% =&gt; 95</a:t>
            </a:r>
            <a:r>
              <a:rPr lang="de-DE" sz="1600" dirty="0" smtClean="0">
                <a:solidFill>
                  <a:srgbClr val="00B050"/>
                </a:solidFill>
                <a:latin typeface="Arial" pitchFamily="34" charset="0"/>
                <a:cs typeface="Arial" pitchFamily="34" charset="0"/>
              </a:rPr>
              <a:t>%</a:t>
            </a:r>
            <a:endParaRPr lang="de-DE" sz="1600" dirty="0" smtClean="0">
              <a:latin typeface="Arial" pitchFamily="34" charset="0"/>
              <a:cs typeface="Arial" pitchFamily="34" charset="0"/>
            </a:endParaRPr>
          </a:p>
          <a:p>
            <a:pPr marL="533400" indent="-533400">
              <a:lnSpc>
                <a:spcPct val="140000"/>
              </a:lnSpc>
            </a:pPr>
            <a:r>
              <a:rPr lang="de-DE" sz="1600" dirty="0" smtClean="0">
                <a:solidFill>
                  <a:srgbClr val="00B050"/>
                </a:solidFill>
                <a:latin typeface="Arial" pitchFamily="34" charset="0"/>
                <a:cs typeface="Arial" pitchFamily="34" charset="0"/>
              </a:rPr>
              <a:t>PCSCF_RES_WLAN-CT4</a:t>
            </a:r>
            <a:r>
              <a:rPr lang="de-DE" sz="1600" dirty="0">
                <a:solidFill>
                  <a:srgbClr val="00B050"/>
                </a:solidFill>
                <a:latin typeface="Arial" pitchFamily="34" charset="0"/>
                <a:cs typeface="Arial" pitchFamily="34" charset="0"/>
              </a:rPr>
              <a:t>	</a:t>
            </a:r>
            <a:r>
              <a:rPr lang="de-DE" sz="1600" dirty="0" smtClean="0">
                <a:solidFill>
                  <a:srgbClr val="00B050"/>
                </a:solidFill>
                <a:latin typeface="Arial" pitchFamily="34" charset="0"/>
                <a:cs typeface="Arial" pitchFamily="34" charset="0"/>
              </a:rPr>
              <a:t>50% =&gt; 75%</a:t>
            </a:r>
          </a:p>
          <a:p>
            <a:pPr marL="533400" indent="-533400">
              <a:lnSpc>
                <a:spcPct val="140000"/>
              </a:lnSpc>
            </a:pPr>
            <a:r>
              <a:rPr lang="de-DE" sz="1600" dirty="0" smtClean="0">
                <a:solidFill>
                  <a:srgbClr val="00B050"/>
                </a:solidFill>
                <a:latin typeface="Arial" pitchFamily="34" charset="0"/>
                <a:cs typeface="Arial" pitchFamily="34" charset="0"/>
              </a:rPr>
              <a:t>FS_DLoCME</a:t>
            </a:r>
            <a:r>
              <a:rPr lang="de-DE" sz="1600" dirty="0">
                <a:solidFill>
                  <a:srgbClr val="00B050"/>
                </a:solidFill>
                <a:latin typeface="Arial" pitchFamily="34" charset="0"/>
                <a:cs typeface="Arial" pitchFamily="34" charset="0"/>
              </a:rPr>
              <a:t>		</a:t>
            </a:r>
            <a:r>
              <a:rPr lang="de-DE" sz="1600" dirty="0" smtClean="0">
                <a:solidFill>
                  <a:srgbClr val="00B050"/>
                </a:solidFill>
                <a:latin typeface="Arial" pitchFamily="34" charset="0"/>
                <a:cs typeface="Arial" pitchFamily="34" charset="0"/>
              </a:rPr>
              <a:t>	10</a:t>
            </a:r>
            <a:r>
              <a:rPr lang="de-DE" sz="1600" dirty="0" smtClean="0">
                <a:solidFill>
                  <a:srgbClr val="00B050"/>
                </a:solidFill>
                <a:latin typeface="Arial" pitchFamily="34" charset="0"/>
                <a:cs typeface="Arial" pitchFamily="34" charset="0"/>
              </a:rPr>
              <a:t>% </a:t>
            </a:r>
            <a:r>
              <a:rPr lang="de-DE" sz="1600" dirty="0">
                <a:solidFill>
                  <a:srgbClr val="00B050"/>
                </a:solidFill>
                <a:latin typeface="Arial" pitchFamily="34" charset="0"/>
                <a:cs typeface="Arial" pitchFamily="34" charset="0"/>
              </a:rPr>
              <a:t>=&gt; </a:t>
            </a:r>
            <a:r>
              <a:rPr lang="de-DE" sz="1600" dirty="0" smtClean="0">
                <a:solidFill>
                  <a:srgbClr val="00B050"/>
                </a:solidFill>
                <a:latin typeface="Arial" pitchFamily="34" charset="0"/>
                <a:cs typeface="Arial" pitchFamily="34" charset="0"/>
              </a:rPr>
              <a:t>15%</a:t>
            </a:r>
          </a:p>
          <a:p>
            <a:pPr marL="533400" indent="-533400">
              <a:lnSpc>
                <a:spcPct val="140000"/>
              </a:lnSpc>
            </a:pPr>
            <a:r>
              <a:rPr lang="de-DE" sz="1600" dirty="0" smtClean="0">
                <a:solidFill>
                  <a:srgbClr val="00B050"/>
                </a:solidFill>
                <a:latin typeface="Arial" pitchFamily="34" charset="0"/>
                <a:cs typeface="Arial" pitchFamily="34" charset="0"/>
              </a:rPr>
              <a:t>WebRTCH248DC	</a:t>
            </a:r>
            <a:r>
              <a:rPr lang="de-DE" sz="1600" dirty="0" smtClean="0">
                <a:solidFill>
                  <a:srgbClr val="00B050"/>
                </a:solidFill>
                <a:latin typeface="Arial" pitchFamily="34" charset="0"/>
                <a:cs typeface="Arial" pitchFamily="34" charset="0"/>
              </a:rPr>
              <a:t>	0</a:t>
            </a:r>
            <a:r>
              <a:rPr lang="de-DE" sz="1600" dirty="0" smtClean="0">
                <a:solidFill>
                  <a:srgbClr val="00B050"/>
                </a:solidFill>
                <a:latin typeface="Arial" pitchFamily="34" charset="0"/>
                <a:cs typeface="Arial" pitchFamily="34" charset="0"/>
              </a:rPr>
              <a:t>% =&gt; 10%</a:t>
            </a:r>
          </a:p>
          <a:p>
            <a:pPr marL="533400" indent="-533400">
              <a:lnSpc>
                <a:spcPct val="140000"/>
              </a:lnSpc>
            </a:pPr>
            <a:r>
              <a:rPr lang="de-DE" sz="1600" dirty="0">
                <a:solidFill>
                  <a:srgbClr val="00B050"/>
                </a:solidFill>
                <a:latin typeface="Arial" pitchFamily="34" charset="0"/>
                <a:cs typeface="Arial" pitchFamily="34" charset="0"/>
              </a:rPr>
              <a:t>FS_EPC_SIG_RACE	</a:t>
            </a:r>
            <a:r>
              <a:rPr lang="de-DE" sz="1600" dirty="0" smtClean="0">
                <a:solidFill>
                  <a:srgbClr val="00B050"/>
                </a:solidFill>
                <a:latin typeface="Arial" pitchFamily="34" charset="0"/>
                <a:cs typeface="Arial" pitchFamily="34" charset="0"/>
              </a:rPr>
              <a:t>	20</a:t>
            </a:r>
            <a:r>
              <a:rPr lang="de-DE" sz="1600" dirty="0">
                <a:solidFill>
                  <a:srgbClr val="00B050"/>
                </a:solidFill>
                <a:latin typeface="Arial" pitchFamily="34" charset="0"/>
                <a:cs typeface="Arial" pitchFamily="34" charset="0"/>
              </a:rPr>
              <a:t>% =&gt; </a:t>
            </a:r>
            <a:r>
              <a:rPr lang="de-DE" sz="1600" dirty="0" smtClean="0">
                <a:solidFill>
                  <a:srgbClr val="00B050"/>
                </a:solidFill>
                <a:latin typeface="Arial" pitchFamily="34" charset="0"/>
                <a:cs typeface="Arial" pitchFamily="34" charset="0"/>
              </a:rPr>
              <a:t>80%</a:t>
            </a:r>
          </a:p>
          <a:p>
            <a:pPr marL="533400" indent="-533400">
              <a:lnSpc>
                <a:spcPct val="140000"/>
              </a:lnSpc>
            </a:pPr>
            <a:r>
              <a:rPr lang="de-DE" sz="1600" dirty="0" smtClean="0">
                <a:solidFill>
                  <a:srgbClr val="0000FF"/>
                </a:solidFill>
                <a:latin typeface="Arial" pitchFamily="34" charset="0"/>
                <a:cs typeface="Arial" pitchFamily="34" charset="0"/>
              </a:rPr>
              <a:t>MONTE-CT		</a:t>
            </a:r>
            <a:r>
              <a:rPr lang="de-DE" sz="1600" dirty="0" smtClean="0">
                <a:solidFill>
                  <a:srgbClr val="0000FF"/>
                </a:solidFill>
                <a:latin typeface="Arial" pitchFamily="34" charset="0"/>
                <a:cs typeface="Arial" pitchFamily="34" charset="0"/>
              </a:rPr>
              <a:t>	0</a:t>
            </a:r>
            <a:r>
              <a:rPr lang="de-DE" sz="1600" dirty="0" smtClean="0">
                <a:solidFill>
                  <a:srgbClr val="0000FF"/>
                </a:solidFill>
                <a:latin typeface="Arial" pitchFamily="34" charset="0"/>
                <a:cs typeface="Arial" pitchFamily="34" charset="0"/>
              </a:rPr>
              <a:t>% =&gt; 5%</a:t>
            </a:r>
          </a:p>
          <a:p>
            <a:pPr marL="533400" indent="-533400">
              <a:lnSpc>
                <a:spcPct val="140000"/>
              </a:lnSpc>
            </a:pPr>
            <a:r>
              <a:rPr lang="de-DE" sz="1600" dirty="0" smtClean="0">
                <a:solidFill>
                  <a:srgbClr val="0000FF"/>
                </a:solidFill>
                <a:latin typeface="Arial" pitchFamily="34" charset="0"/>
                <a:cs typeface="Arial" pitchFamily="34" charset="0"/>
              </a:rPr>
              <a:t>MEI_WLAN		</a:t>
            </a:r>
            <a:r>
              <a:rPr lang="de-DE" sz="1600" dirty="0" smtClean="0">
                <a:solidFill>
                  <a:srgbClr val="0000FF"/>
                </a:solidFill>
                <a:latin typeface="Arial" pitchFamily="34" charset="0"/>
                <a:cs typeface="Arial" pitchFamily="34" charset="0"/>
              </a:rPr>
              <a:t>	0</a:t>
            </a:r>
            <a:r>
              <a:rPr lang="de-DE" sz="1600" dirty="0" smtClean="0">
                <a:solidFill>
                  <a:srgbClr val="0000FF"/>
                </a:solidFill>
                <a:latin typeface="Arial" pitchFamily="34" charset="0"/>
                <a:cs typeface="Arial" pitchFamily="34" charset="0"/>
              </a:rPr>
              <a:t>% =&gt; 40%</a:t>
            </a:r>
          </a:p>
          <a:p>
            <a:pPr marL="533400" indent="-533400">
              <a:lnSpc>
                <a:spcPct val="140000"/>
              </a:lnSpc>
            </a:pPr>
            <a:r>
              <a:rPr lang="de-DE" sz="1600" dirty="0" smtClean="0">
                <a:solidFill>
                  <a:srgbClr val="0000FF"/>
                </a:solidFill>
                <a:latin typeface="Arial" pitchFamily="34" charset="0"/>
                <a:cs typeface="Arial" pitchFamily="34" charset="0"/>
              </a:rPr>
              <a:t>FS_SCCAS_RES	</a:t>
            </a:r>
            <a:r>
              <a:rPr lang="de-DE" sz="1600" dirty="0" smtClean="0">
                <a:solidFill>
                  <a:srgbClr val="0000FF"/>
                </a:solidFill>
                <a:latin typeface="Arial" pitchFamily="34" charset="0"/>
                <a:cs typeface="Arial" pitchFamily="34" charset="0"/>
              </a:rPr>
              <a:t>	0</a:t>
            </a:r>
            <a:r>
              <a:rPr lang="de-DE" sz="1600" dirty="0" smtClean="0">
                <a:solidFill>
                  <a:srgbClr val="0000FF"/>
                </a:solidFill>
                <a:latin typeface="Arial" pitchFamily="34" charset="0"/>
                <a:cs typeface="Arial" pitchFamily="34" charset="0"/>
              </a:rPr>
              <a:t>% =&gt; 5%</a:t>
            </a:r>
          </a:p>
          <a:p>
            <a:pPr marL="533400" indent="-533400">
              <a:lnSpc>
                <a:spcPct val="140000"/>
              </a:lnSpc>
            </a:pPr>
            <a:r>
              <a:rPr lang="de-DE" sz="1600" dirty="0" smtClean="0">
                <a:solidFill>
                  <a:srgbClr val="0000FF"/>
                </a:solidFill>
                <a:latin typeface="Arial" pitchFamily="34" charset="0"/>
                <a:cs typeface="Arial" pitchFamily="34" charset="0"/>
              </a:rPr>
              <a:t>SDPCN_IMS		</a:t>
            </a:r>
            <a:r>
              <a:rPr lang="de-DE" sz="1600" dirty="0" smtClean="0">
                <a:solidFill>
                  <a:srgbClr val="0000FF"/>
                </a:solidFill>
                <a:latin typeface="Arial" pitchFamily="34" charset="0"/>
                <a:cs typeface="Arial" pitchFamily="34" charset="0"/>
              </a:rPr>
              <a:t>	0</a:t>
            </a:r>
            <a:r>
              <a:rPr lang="de-DE" sz="1600" dirty="0" smtClean="0">
                <a:solidFill>
                  <a:srgbClr val="0000FF"/>
                </a:solidFill>
                <a:latin typeface="Arial" pitchFamily="34" charset="0"/>
                <a:cs typeface="Arial" pitchFamily="34" charset="0"/>
              </a:rPr>
              <a:t>%</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5457216" y="1150939"/>
            <a:ext cx="3434041"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600" dirty="0">
                <a:solidFill>
                  <a:srgbClr val="0000FF"/>
                </a:solidFill>
                <a:latin typeface="Arial" pitchFamily="34" charset="0"/>
                <a:cs typeface="Arial" pitchFamily="34" charset="0"/>
              </a:rPr>
              <a:t>HLcom-CT		0</a:t>
            </a:r>
            <a:r>
              <a:rPr lang="de-DE" sz="1600" dirty="0" smtClean="0">
                <a:solidFill>
                  <a:srgbClr val="0000FF"/>
                </a:solidFill>
                <a:latin typeface="Arial" pitchFamily="34" charset="0"/>
                <a:cs typeface="Arial" pitchFamily="34" charset="0"/>
              </a:rPr>
              <a:t>%</a:t>
            </a:r>
          </a:p>
          <a:p>
            <a:pPr marL="533400" indent="-533400">
              <a:lnSpc>
                <a:spcPct val="140000"/>
              </a:lnSpc>
            </a:pPr>
            <a:r>
              <a:rPr lang="de-DE" sz="1600" dirty="0" smtClean="0">
                <a:solidFill>
                  <a:srgbClr val="0000FF"/>
                </a:solidFill>
                <a:latin typeface="Arial" pitchFamily="34" charset="0"/>
                <a:cs typeface="Arial" pitchFamily="34" charset="0"/>
              </a:rPr>
              <a:t>GROUPE-CT		0%</a:t>
            </a:r>
          </a:p>
          <a:p>
            <a:pPr marL="533400" indent="-533400">
              <a:lnSpc>
                <a:spcPct val="140000"/>
              </a:lnSpc>
            </a:pPr>
            <a:r>
              <a:rPr lang="de-DE" sz="1600" dirty="0" smtClean="0">
                <a:solidFill>
                  <a:srgbClr val="0000FF"/>
                </a:solidFill>
                <a:latin typeface="Arial" pitchFamily="34" charset="0"/>
                <a:cs typeface="Arial" pitchFamily="34" charset="0"/>
              </a:rPr>
              <a:t>ROI-CT		0%</a:t>
            </a:r>
          </a:p>
          <a:p>
            <a:pPr marL="533400" indent="-533400">
              <a:lnSpc>
                <a:spcPct val="140000"/>
              </a:lnSpc>
            </a:pPr>
            <a:r>
              <a:rPr lang="de-DE" sz="1600" dirty="0" smtClean="0">
                <a:solidFill>
                  <a:srgbClr val="0000FF"/>
                </a:solidFill>
                <a:latin typeface="Arial" pitchFamily="34" charset="0"/>
                <a:cs typeface="Arial" pitchFamily="34" charset="0"/>
              </a:rPr>
              <a:t>FS_SDU		0%</a:t>
            </a:r>
          </a:p>
          <a:p>
            <a:pPr marL="533400" indent="-533400">
              <a:lnSpc>
                <a:spcPct val="140000"/>
              </a:lnSpc>
            </a:pPr>
            <a:endParaRPr lang="de-DE" sz="1600" dirty="0" smtClean="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a:t>
            </a:r>
            <a:r>
              <a:rPr lang="en-US" altLang="de-DE" sz="3200" dirty="0" smtClean="0">
                <a:solidFill>
                  <a:srgbClr val="FF0000"/>
                </a:solidFill>
                <a:latin typeface="Arial" pitchFamily="34" charset="0"/>
                <a:cs typeface="Arial" pitchFamily="34" charset="0"/>
              </a:rPr>
              <a:t>Supported</a:t>
            </a:r>
            <a:endParaRPr lang="en-US" altLang="de-DE" sz="3200" dirty="0">
              <a:solidFill>
                <a:srgbClr val="FF0000"/>
              </a:solidFill>
              <a:latin typeface="Arial" pitchFamily="34" charset="0"/>
              <a:cs typeface="Arial" pitchFamily="34" charset="0"/>
            </a:endParaRPr>
          </a:p>
        </p:txBody>
      </p:sp>
      <p:sp>
        <p:nvSpPr>
          <p:cNvPr id="18435" name="Inhaltsplatzhalter 1"/>
          <p:cNvSpPr>
            <a:spLocks noGrp="1"/>
          </p:cNvSpPr>
          <p:nvPr>
            <p:ph sz="half" idx="1"/>
          </p:nvPr>
        </p:nvSpPr>
        <p:spPr>
          <a:xfrm>
            <a:off x="523875" y="1216025"/>
            <a:ext cx="8263865" cy="5280025"/>
          </a:xfrm>
        </p:spPr>
        <p:txBody>
          <a:bodyPr/>
          <a:lstStyle/>
          <a:p>
            <a:pPr marL="533400" indent="-533400">
              <a:lnSpc>
                <a:spcPct val="140000"/>
              </a:lnSpc>
            </a:pPr>
            <a:r>
              <a:rPr lang="en-US" sz="1600" dirty="0">
                <a:solidFill>
                  <a:srgbClr val="00B050"/>
                </a:solidFill>
                <a:latin typeface="Arial" pitchFamily="34" charset="0"/>
                <a:cs typeface="Arial" pitchFamily="34" charset="0"/>
              </a:rPr>
              <a:t>UPCON-DOTCON-CT4	</a:t>
            </a:r>
            <a:r>
              <a:rPr lang="en-US" sz="1600" dirty="0" smtClean="0">
                <a:solidFill>
                  <a:srgbClr val="00B050"/>
                </a:solidFill>
                <a:latin typeface="Arial" pitchFamily="34" charset="0"/>
                <a:cs typeface="Arial" pitchFamily="34" charset="0"/>
              </a:rPr>
              <a:t>50</a:t>
            </a:r>
            <a:r>
              <a:rPr lang="en-US" sz="1600" dirty="0">
                <a:solidFill>
                  <a:srgbClr val="00B050"/>
                </a:solidFill>
                <a:latin typeface="Arial" pitchFamily="34" charset="0"/>
                <a:cs typeface="Arial" pitchFamily="34" charset="0"/>
              </a:rPr>
              <a:t>% =&gt; </a:t>
            </a:r>
            <a:r>
              <a:rPr lang="en-US" sz="1600" dirty="0" smtClean="0">
                <a:solidFill>
                  <a:srgbClr val="00B050"/>
                </a:solidFill>
                <a:latin typeface="Arial" pitchFamily="34" charset="0"/>
                <a:cs typeface="Arial" pitchFamily="34" charset="0"/>
              </a:rPr>
              <a:t>90%</a:t>
            </a:r>
          </a:p>
          <a:p>
            <a:pPr marL="533400" indent="-533400">
              <a:lnSpc>
                <a:spcPct val="140000"/>
              </a:lnSpc>
            </a:pPr>
            <a:r>
              <a:rPr lang="de-DE" sz="1600" dirty="0" smtClean="0">
                <a:latin typeface="Arial" pitchFamily="34" charset="0"/>
                <a:cs typeface="Arial" pitchFamily="34" charset="0"/>
              </a:rPr>
              <a:t>QOSE2EMTSI-CT4</a:t>
            </a:r>
            <a:r>
              <a:rPr lang="de-DE" sz="1600" dirty="0">
                <a:latin typeface="Arial" pitchFamily="34" charset="0"/>
                <a:cs typeface="Arial" pitchFamily="34" charset="0"/>
              </a:rPr>
              <a:t>	0</a:t>
            </a:r>
            <a:r>
              <a:rPr lang="de-DE" sz="1600" dirty="0" smtClean="0">
                <a:latin typeface="Arial" pitchFamily="34" charset="0"/>
                <a:cs typeface="Arial" pitchFamily="34" charset="0"/>
              </a:rPr>
              <a:t>%</a:t>
            </a:r>
          </a:p>
          <a:p>
            <a:pPr marL="533400" indent="-533400">
              <a:lnSpc>
                <a:spcPct val="140000"/>
              </a:lnSpc>
            </a:pPr>
            <a:r>
              <a:rPr lang="de-DE" sz="1600" dirty="0">
                <a:latin typeface="Arial" pitchFamily="34" charset="0"/>
                <a:cs typeface="Arial" pitchFamily="34" charset="0"/>
              </a:rPr>
              <a:t>ePCSCF_WLAN-CT4	</a:t>
            </a:r>
            <a:r>
              <a:rPr lang="de-DE" sz="1600" dirty="0" smtClean="0">
                <a:latin typeface="Arial" pitchFamily="34" charset="0"/>
                <a:cs typeface="Arial" pitchFamily="34" charset="0"/>
              </a:rPr>
              <a:t>100%</a:t>
            </a:r>
          </a:p>
          <a:p>
            <a:pPr marL="533400" indent="-533400">
              <a:lnSpc>
                <a:spcPct val="140000"/>
              </a:lnSpc>
            </a:pPr>
            <a:r>
              <a:rPr lang="de-DE" sz="1600" dirty="0">
                <a:latin typeface="Arial" pitchFamily="34" charset="0"/>
                <a:cs typeface="Arial" pitchFamily="34" charset="0"/>
              </a:rPr>
              <a:t>WSR_EP-CT4	</a:t>
            </a:r>
            <a:r>
              <a:rPr lang="de-DE" sz="1600" dirty="0" smtClean="0">
                <a:latin typeface="Arial" pitchFamily="34" charset="0"/>
                <a:cs typeface="Arial" pitchFamily="34" charset="0"/>
              </a:rPr>
              <a:t>0</a:t>
            </a:r>
            <a:r>
              <a:rPr lang="de-DE" sz="1600" dirty="0" smtClean="0">
                <a:latin typeface="Arial" pitchFamily="34" charset="0"/>
                <a:cs typeface="Arial" pitchFamily="34" charset="0"/>
              </a:rPr>
              <a:t>%</a:t>
            </a:r>
          </a:p>
          <a:p>
            <a:pPr marL="533400" indent="-533400">
              <a:lnSpc>
                <a:spcPct val="140000"/>
              </a:lnSpc>
            </a:pPr>
            <a:r>
              <a:rPr lang="de-DE" sz="1600" dirty="0">
                <a:latin typeface="Arial" pitchFamily="34" charset="0"/>
                <a:cs typeface="Arial" pitchFamily="34" charset="0"/>
              </a:rPr>
              <a:t>ISAT		90%</a:t>
            </a:r>
          </a:p>
          <a:p>
            <a:pPr marL="0" indent="0">
              <a:lnSpc>
                <a:spcPct val="140000"/>
              </a:lnSpc>
              <a:buNone/>
            </a:pPr>
            <a:endParaRPr lang="de-DE" sz="1600" dirty="0">
              <a:latin typeface="Arial" pitchFamily="34" charset="0"/>
              <a:cs typeface="Arial" pitchFamily="34" charset="0"/>
            </a:endParaRP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dirty="0" smtClean="0">
                <a:latin typeface="Arial" charset="0"/>
                <a:cs typeface="Arial" charset="0"/>
              </a:rPr>
              <a:t>A</a:t>
            </a:r>
            <a:r>
              <a:rPr lang="de-DE" altLang="de-DE" dirty="0" smtClean="0">
                <a:latin typeface="Arial" charset="0"/>
                <a:cs typeface="Arial" charset="0"/>
              </a:rPr>
              <a:t>greed</a:t>
            </a:r>
            <a:r>
              <a:rPr lang="nb-NO" altLang="de-DE" dirty="0" smtClean="0">
                <a:latin typeface="Arial" charset="0"/>
                <a:cs typeface="Arial" charset="0"/>
              </a:rPr>
              <a:t> </a:t>
            </a:r>
            <a:r>
              <a:rPr lang="de-DE" altLang="de-DE" dirty="0" smtClean="0">
                <a:latin typeface="Arial" charset="0"/>
                <a:cs typeface="Arial" charset="0"/>
              </a:rPr>
              <a:t>N</a:t>
            </a:r>
            <a:r>
              <a:rPr lang="nb-NO" altLang="de-DE" dirty="0" smtClean="0">
                <a:latin typeface="Arial" charset="0"/>
                <a:cs typeface="Arial" charset="0"/>
              </a:rPr>
              <a:t>ew WIs</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3" name="Table 2"/>
          <p:cNvGraphicFramePr>
            <a:graphicFrameLocks noGrp="1"/>
          </p:cNvGraphicFramePr>
          <p:nvPr>
            <p:extLst>
              <p:ext uri="{D42A27DB-BD31-4B8C-83A1-F6EECF244321}">
                <p14:modId xmlns:p14="http://schemas.microsoft.com/office/powerpoint/2010/main" val="590582227"/>
              </p:ext>
            </p:extLst>
          </p:nvPr>
        </p:nvGraphicFramePr>
        <p:xfrm>
          <a:off x="763014" y="1270952"/>
          <a:ext cx="6420189" cy="1493520"/>
        </p:xfrm>
        <a:graphic>
          <a:graphicData uri="http://schemas.openxmlformats.org/drawingml/2006/table">
            <a:tbl>
              <a:tblPr lastCol="1" bandRow="1" bandCol="1">
                <a:tableStyleId>{5C22544A-7EE6-4342-B048-85BDC9FD1C3A}</a:tableStyleId>
              </a:tblPr>
              <a:tblGrid>
                <a:gridCol w="809982"/>
                <a:gridCol w="2881277"/>
                <a:gridCol w="2728930"/>
              </a:tblGrid>
              <a:tr h="161925">
                <a:tc>
                  <a:txBody>
                    <a:bodyPr/>
                    <a:lstStyle/>
                    <a:p>
                      <a:pPr algn="l">
                        <a:spcAft>
                          <a:spcPts val="0"/>
                        </a:spcAft>
                      </a:pPr>
                      <a:r>
                        <a:rPr lang="en-GB" sz="1400" dirty="0" err="1">
                          <a:effectLst/>
                          <a:latin typeface="Arial" pitchFamily="34" charset="0"/>
                          <a:cs typeface="Arial" pitchFamily="34" charset="0"/>
                        </a:rPr>
                        <a:t>Tdoc</a:t>
                      </a:r>
                      <a:r>
                        <a:rPr lang="en-GB" sz="1400" dirty="0">
                          <a:effectLst/>
                          <a:latin typeface="Arial" pitchFamily="34" charset="0"/>
                          <a:cs typeface="Arial" pitchFamily="34" charset="0"/>
                        </a:rPr>
                        <a:t> </a:t>
                      </a:r>
                      <a:r>
                        <a:rPr lang="en-GB" sz="1400" dirty="0" smtClean="0">
                          <a:effectLst/>
                          <a:latin typeface="Arial" pitchFamily="34" charset="0"/>
                          <a:cs typeface="Arial" pitchFamily="34" charset="0"/>
                        </a:rPr>
                        <a:t>CP-15</a:t>
                      </a:r>
                      <a:r>
                        <a:rPr lang="en-GB" sz="1400" dirty="0">
                          <a:effectLst/>
                          <a:latin typeface="Arial" pitchFamily="34" charset="0"/>
                          <a:cs typeface="Arial" pitchFamily="34" charset="0"/>
                        </a:rPr>
                        <a:t>#</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WIDs </a:t>
                      </a:r>
                      <a:r>
                        <a:rPr lang="en-GB" sz="1400" dirty="0" smtClean="0">
                          <a:effectLst/>
                          <a:latin typeface="Arial" pitchFamily="34" charset="0"/>
                          <a:cs typeface="Arial" pitchFamily="34" charset="0"/>
                        </a:rPr>
                        <a:t>Agreed</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Notes</a:t>
                      </a:r>
                      <a:endParaRPr lang="en-GB" sz="1400"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0237</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a:effectLst/>
                          <a:latin typeface="Arial" pitchFamily="34" charset="0"/>
                          <a:cs typeface="Arial" pitchFamily="34" charset="0"/>
                        </a:rPr>
                        <a:t>WID   Rel-13 Study on SCC AS Restoration</a:t>
                      </a:r>
                      <a:endParaRPr lang="en-GB" sz="140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r>
                        <a:rPr lang="en-GB" sz="1400" dirty="0" smtClean="0">
                          <a:effectLst/>
                          <a:latin typeface="Arial" pitchFamily="34" charset="0"/>
                          <a:cs typeface="Arial" pitchFamily="34" charset="0"/>
                        </a:rPr>
                        <a:t>.</a:t>
                      </a:r>
                      <a:endParaRPr lang="en-GB" sz="1400" dirty="0">
                        <a:effectLst/>
                        <a:latin typeface="Arial" pitchFamily="34" charset="0"/>
                        <a:cs typeface="Arial" pitchFamily="34" charset="0"/>
                      </a:endParaRPr>
                    </a:p>
                    <a:p>
                      <a:pPr algn="l">
                        <a:spcAft>
                          <a:spcPts val="0"/>
                        </a:spcAft>
                      </a:pPr>
                      <a:r>
                        <a:rPr lang="en-GB" sz="1400" dirty="0">
                          <a:effectLst/>
                          <a:latin typeface="Arial" pitchFamily="34" charset="0"/>
                          <a:cs typeface="Arial" pitchFamily="34" charset="0"/>
                        </a:rPr>
                        <a:t>Zhang Hao Rapporteur.</a:t>
                      </a:r>
                      <a:endParaRPr lang="en-GB" sz="1400"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0238</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   Rel-13 WID on SDP Capability Negotiation for IMS Media Plane</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p>
                    <a:p>
                      <a:pPr algn="l">
                        <a:spcAft>
                          <a:spcPts val="0"/>
                        </a:spcAft>
                      </a:pPr>
                      <a:r>
                        <a:rPr lang="en-GB" sz="1400" dirty="0" err="1" smtClean="0">
                          <a:effectLst/>
                          <a:latin typeface="Arial" pitchFamily="34" charset="0"/>
                          <a:cs typeface="Arial" pitchFamily="34" charset="0"/>
                        </a:rPr>
                        <a:t>Weiwei</a:t>
                      </a:r>
                      <a:r>
                        <a:rPr lang="en-GB" sz="1400" dirty="0" smtClean="0">
                          <a:effectLst/>
                          <a:latin typeface="Arial" pitchFamily="34" charset="0"/>
                          <a:cs typeface="Arial" pitchFamily="34" charset="0"/>
                        </a:rPr>
                        <a:t> (Tommy) Yang Rapporteur.</a:t>
                      </a:r>
                      <a:endParaRPr lang="en-GB" sz="1400" dirty="0">
                        <a:effectLst/>
                        <a:latin typeface="Arial" pitchFamily="34" charset="0"/>
                        <a:cs typeface="Arial" pitchFamily="34" charset="0"/>
                      </a:endParaRPr>
                    </a:p>
                  </a:txBody>
                  <a:tcPr marL="68580" marR="68580" marT="0" marB="0"/>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466167493"/>
              </p:ext>
            </p:extLst>
          </p:nvPr>
        </p:nvGraphicFramePr>
        <p:xfrm>
          <a:off x="772335" y="2764581"/>
          <a:ext cx="6400800" cy="3627120"/>
        </p:xfrm>
        <a:graphic>
          <a:graphicData uri="http://schemas.openxmlformats.org/drawingml/2006/table">
            <a:tbl>
              <a:tblPr lastCol="1" bandRow="1" bandCol="1">
                <a:tableStyleId>{5C22544A-7EE6-4342-B048-85BDC9FD1C3A}</a:tableStyleId>
              </a:tblPr>
              <a:tblGrid>
                <a:gridCol w="809625"/>
                <a:gridCol w="2867025"/>
                <a:gridCol w="2724150"/>
              </a:tblGrid>
              <a:tr h="0">
                <a:tc>
                  <a:txBody>
                    <a:bodyPr/>
                    <a:lstStyle/>
                    <a:p>
                      <a:pPr algn="l">
                        <a:spcAft>
                          <a:spcPts val="0"/>
                        </a:spcAft>
                      </a:pPr>
                      <a:r>
                        <a:rPr lang="en-GB" sz="1400" u="sng" dirty="0" smtClean="0">
                          <a:effectLst/>
                          <a:latin typeface="Arial" pitchFamily="34" charset="0"/>
                          <a:ea typeface="+mn-ea"/>
                          <a:cs typeface="Arial" pitchFamily="34" charset="0"/>
                        </a:rPr>
                        <a:t>0236</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    New WID on Mobile Equipment signalling over the WLAN access</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r>
                        <a:rPr lang="en-GB" sz="1400" dirty="0" smtClean="0">
                          <a:effectLst/>
                          <a:latin typeface="Arial" pitchFamily="34" charset="0"/>
                          <a:cs typeface="Arial" pitchFamily="34" charset="0"/>
                        </a:rPr>
                        <a:t>.</a:t>
                      </a:r>
                    </a:p>
                    <a:p>
                      <a:pPr algn="l">
                        <a:spcAft>
                          <a:spcPts val="0"/>
                        </a:spcAft>
                      </a:pPr>
                      <a:r>
                        <a:rPr lang="en-GB" sz="1400" dirty="0" smtClean="0">
                          <a:effectLst/>
                          <a:latin typeface="Arial" pitchFamily="34" charset="0"/>
                          <a:cs typeface="Arial" pitchFamily="34" charset="0"/>
                        </a:rPr>
                        <a:t>Bruno </a:t>
                      </a:r>
                      <a:r>
                        <a:rPr lang="en-GB" sz="1400" dirty="0" err="1" smtClean="0">
                          <a:effectLst/>
                          <a:latin typeface="Arial" pitchFamily="34" charset="0"/>
                          <a:cs typeface="Arial" pitchFamily="34" charset="0"/>
                        </a:rPr>
                        <a:t>Landais</a:t>
                      </a:r>
                      <a:r>
                        <a:rPr lang="en-GB" sz="1400" dirty="0" smtClean="0">
                          <a:effectLst/>
                          <a:latin typeface="Arial" pitchFamily="34" charset="0"/>
                          <a:cs typeface="Arial" pitchFamily="34" charset="0"/>
                        </a:rPr>
                        <a:t> Rapporteur</a:t>
                      </a:r>
                      <a:r>
                        <a:rPr lang="en-GB" sz="1400" dirty="0">
                          <a:effectLst/>
                          <a:latin typeface="Arial" pitchFamily="34" charset="0"/>
                          <a:cs typeface="Arial" pitchFamily="34" charset="0"/>
                        </a:rPr>
                        <a:t> </a:t>
                      </a:r>
                      <a:endParaRPr lang="en-GB" sz="1400"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0239</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   Rel-13 New WID on CT aspects of Optimizations to Support High Latency Communications</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a:t>
                      </a:r>
                      <a:r>
                        <a:rPr lang="en-GB" sz="1400" dirty="0" smtClean="0">
                          <a:effectLst/>
                          <a:latin typeface="Arial" pitchFamily="34" charset="0"/>
                          <a:cs typeface="Arial" pitchFamily="34" charset="0"/>
                        </a:rPr>
                        <a:t>led.</a:t>
                      </a:r>
                    </a:p>
                    <a:p>
                      <a:pPr algn="l">
                        <a:spcAft>
                          <a:spcPts val="0"/>
                        </a:spcAft>
                      </a:pPr>
                      <a:r>
                        <a:rPr lang="en-GB" sz="1400" dirty="0" smtClean="0">
                          <a:effectLst/>
                          <a:latin typeface="Arial" pitchFamily="34" charset="0"/>
                          <a:cs typeface="Arial" pitchFamily="34" charset="0"/>
                        </a:rPr>
                        <a:t>Yong (Frank) Yang</a:t>
                      </a:r>
                      <a:r>
                        <a:rPr lang="en-GB" sz="1400" baseline="0" dirty="0" smtClean="0">
                          <a:effectLst/>
                          <a:latin typeface="Arial" pitchFamily="34" charset="0"/>
                          <a:cs typeface="Arial" pitchFamily="34" charset="0"/>
                        </a:rPr>
                        <a:t>  Rapporteur</a:t>
                      </a:r>
                      <a:endParaRPr lang="en-GB" sz="1400" dirty="0">
                        <a:effectLst/>
                        <a:latin typeface="Arial" pitchFamily="34" charset="0"/>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0242</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    New SID on S6a/S6d Shared Data Update</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r>
                        <a:rPr lang="en-GB" sz="1400" dirty="0" smtClean="0">
                          <a:effectLst/>
                          <a:latin typeface="Arial" pitchFamily="34" charset="0"/>
                          <a:cs typeface="Arial" pitchFamily="34" charset="0"/>
                        </a:rPr>
                        <a:t>.</a:t>
                      </a:r>
                    </a:p>
                    <a:p>
                      <a:pPr algn="l">
                        <a:spcAft>
                          <a:spcPts val="0"/>
                        </a:spcAft>
                      </a:pPr>
                      <a:r>
                        <a:rPr lang="en-GB" sz="1400" b="1" kern="1200" dirty="0" smtClean="0">
                          <a:solidFill>
                            <a:schemeClr val="lt1"/>
                          </a:solidFill>
                          <a:effectLst/>
                          <a:latin typeface="Arial" pitchFamily="34" charset="0"/>
                          <a:ea typeface="+mn-ea"/>
                          <a:cs typeface="Arial" pitchFamily="34" charset="0"/>
                        </a:rPr>
                        <a:t>Ulrich Wiehe Rapporteur</a:t>
                      </a:r>
                      <a:endParaRPr lang="en-GB" sz="1400" dirty="0">
                        <a:effectLst/>
                        <a:latin typeface="Arial" pitchFamily="34" charset="0"/>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0240</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    New WID on CT aspects of Group based Enhancements</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r>
                        <a:rPr lang="en-GB" sz="1400" dirty="0" smtClean="0">
                          <a:effectLst/>
                          <a:latin typeface="Arial" pitchFamily="34" charset="0"/>
                          <a:cs typeface="Arial" pitchFamily="34" charset="0"/>
                        </a:rPr>
                        <a:t>.</a:t>
                      </a:r>
                    </a:p>
                    <a:p>
                      <a:pPr algn="l">
                        <a:spcAft>
                          <a:spcPts val="0"/>
                        </a:spcAft>
                      </a:pPr>
                      <a:r>
                        <a:rPr lang="en-GB" sz="1400" dirty="0" smtClean="0">
                          <a:effectLst/>
                          <a:latin typeface="Arial" pitchFamily="34" charset="0"/>
                          <a:cs typeface="Arial" pitchFamily="34" charset="0"/>
                        </a:rPr>
                        <a:t>Peter Schmitt </a:t>
                      </a:r>
                      <a:r>
                        <a:rPr lang="en-GB" sz="1400" baseline="0" dirty="0" smtClean="0">
                          <a:effectLst/>
                          <a:latin typeface="Arial" pitchFamily="34" charset="0"/>
                          <a:cs typeface="Arial" pitchFamily="34" charset="0"/>
                        </a:rPr>
                        <a:t> Rapporteur</a:t>
                      </a:r>
                      <a:endParaRPr lang="en-GB" sz="1400" dirty="0">
                        <a:effectLst/>
                        <a:latin typeface="Arial" pitchFamily="34" charset="0"/>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0235</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a:effectLst/>
                          <a:latin typeface="Arial" pitchFamily="34" charset="0"/>
                          <a:cs typeface="Arial" pitchFamily="34" charset="0"/>
                        </a:rPr>
                        <a:t>WID   Rel-13 Updated WID on Monitoring Enhancements CT aspects</a:t>
                      </a:r>
                      <a:endParaRPr lang="en-GB" sz="140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smtClean="0">
                          <a:effectLst/>
                          <a:latin typeface="Arial" pitchFamily="34" charset="0"/>
                          <a:cs typeface="Arial" pitchFamily="34" charset="0"/>
                        </a:rPr>
                        <a:t>CT4 </a:t>
                      </a:r>
                      <a:r>
                        <a:rPr lang="en-GB" sz="1400" dirty="0">
                          <a:effectLst/>
                          <a:latin typeface="Arial" pitchFamily="34" charset="0"/>
                          <a:cs typeface="Arial" pitchFamily="34" charset="0"/>
                        </a:rPr>
                        <a:t>led</a:t>
                      </a:r>
                      <a:r>
                        <a:rPr lang="en-GB" sz="1400" dirty="0" smtClean="0">
                          <a:effectLst/>
                          <a:latin typeface="Arial" pitchFamily="34" charset="0"/>
                          <a:cs typeface="Arial"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effectLst/>
                          <a:latin typeface="Arial" pitchFamily="34" charset="0"/>
                          <a:cs typeface="Arial" pitchFamily="34" charset="0"/>
                        </a:rPr>
                        <a:t>Peter Schmitt </a:t>
                      </a:r>
                      <a:r>
                        <a:rPr lang="en-GB" sz="1400" baseline="0" dirty="0" smtClean="0">
                          <a:effectLst/>
                          <a:latin typeface="Arial" pitchFamily="34" charset="0"/>
                          <a:cs typeface="Arial" pitchFamily="34" charset="0"/>
                        </a:rPr>
                        <a:t> Rapporteur</a:t>
                      </a:r>
                      <a:endParaRPr lang="en-GB" sz="1400" dirty="0" smtClean="0">
                        <a:effectLst/>
                        <a:latin typeface="Arial" pitchFamily="34" charset="0"/>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0241</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a:effectLst/>
                          <a:latin typeface="Arial" pitchFamily="34" charset="0"/>
                          <a:cs typeface="Arial" pitchFamily="34" charset="0"/>
                        </a:rPr>
                        <a:t>WID   Rel-13 CT Aspects of Video Enhancements by Region-of-Interest Information Signalling</a:t>
                      </a:r>
                      <a:endParaRPr lang="en-GB" sz="140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CT4 led</a:t>
                      </a:r>
                      <a:r>
                        <a:rPr lang="en-GB" sz="1400" dirty="0" smtClean="0">
                          <a:effectLst/>
                          <a:latin typeface="Arial" pitchFamily="34" charset="0"/>
                          <a:cs typeface="Arial" pitchFamily="34" charset="0"/>
                        </a:rPr>
                        <a:t>.</a:t>
                      </a:r>
                    </a:p>
                    <a:p>
                      <a:pPr algn="l">
                        <a:spcAft>
                          <a:spcPts val="0"/>
                        </a:spcAft>
                      </a:pPr>
                      <a:r>
                        <a:rPr lang="en-GB" sz="1400" b="1" kern="1200" dirty="0" smtClean="0">
                          <a:solidFill>
                            <a:schemeClr val="lt1"/>
                          </a:solidFill>
                          <a:effectLst/>
                          <a:latin typeface="Arial" pitchFamily="34" charset="0"/>
                          <a:ea typeface="+mn-ea"/>
                          <a:cs typeface="Arial" pitchFamily="34" charset="0"/>
                        </a:rPr>
                        <a:t>Vivek Gupta </a:t>
                      </a:r>
                      <a:endParaRPr lang="en-GB" sz="1400" dirty="0">
                        <a:effectLst/>
                        <a:latin typeface="Arial" pitchFamily="34" charset="0"/>
                        <a:cs typeface="Arial" pitchFamily="34"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p:txBody>
          <a:bodyPr/>
          <a:lstStyle/>
          <a:p>
            <a:r>
              <a:rPr lang="de-DE" altLang="de-DE" dirty="0" smtClean="0">
                <a:latin typeface="Arial" pitchFamily="34" charset="0"/>
                <a:cs typeface="Arial" pitchFamily="34" charset="0"/>
              </a:rPr>
              <a:t>Agreed Revised</a:t>
            </a:r>
            <a:r>
              <a:rPr lang="nb-NO" altLang="de-DE" dirty="0" smtClean="0">
                <a:latin typeface="Arial" pitchFamily="34" charset="0"/>
                <a:cs typeface="Arial" pitchFamily="34" charset="0"/>
              </a:rPr>
              <a:t> WIs</a:t>
            </a:r>
            <a:endParaRPr lang="en-US" altLang="de-DE" dirty="0" smtClean="0">
              <a:latin typeface="Arial" pitchFamily="34" charset="0"/>
              <a:cs typeface="Arial" pitchFamily="34"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679468659"/>
              </p:ext>
            </p:extLst>
          </p:nvPr>
        </p:nvGraphicFramePr>
        <p:xfrm>
          <a:off x="1000125" y="1881981"/>
          <a:ext cx="6606905" cy="1066800"/>
        </p:xfrm>
        <a:graphic>
          <a:graphicData uri="http://schemas.openxmlformats.org/drawingml/2006/table">
            <a:tbl>
              <a:tblPr lastCol="1" bandRow="1" bandCol="1">
                <a:tableStyleId>{5C22544A-7EE6-4342-B048-85BDC9FD1C3A}</a:tableStyleId>
              </a:tblPr>
              <a:tblGrid>
                <a:gridCol w="760581"/>
                <a:gridCol w="2772383"/>
                <a:gridCol w="3073941"/>
              </a:tblGrid>
              <a:tr h="161925">
                <a:tc>
                  <a:txBody>
                    <a:bodyPr/>
                    <a:lstStyle/>
                    <a:p>
                      <a:pPr algn="l">
                        <a:spcAft>
                          <a:spcPts val="0"/>
                        </a:spcAft>
                      </a:pPr>
                      <a:r>
                        <a:rPr lang="en-GB" sz="1400" dirty="0" err="1">
                          <a:effectLst/>
                          <a:latin typeface="Arial" pitchFamily="34" charset="0"/>
                          <a:cs typeface="Arial" pitchFamily="34" charset="0"/>
                        </a:rPr>
                        <a:t>Tdoc</a:t>
                      </a:r>
                      <a:r>
                        <a:rPr lang="en-GB" sz="1400" dirty="0">
                          <a:effectLst/>
                          <a:latin typeface="Arial" pitchFamily="34" charset="0"/>
                          <a:cs typeface="Arial" pitchFamily="34" charset="0"/>
                        </a:rPr>
                        <a:t> C4-15#</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WIDs </a:t>
                      </a:r>
                      <a:r>
                        <a:rPr lang="en-GB" sz="1400" dirty="0" smtClean="0">
                          <a:effectLst/>
                          <a:latin typeface="Arial" pitchFamily="34" charset="0"/>
                          <a:cs typeface="Arial" pitchFamily="34" charset="0"/>
                        </a:rPr>
                        <a:t>Agreed</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Notes</a:t>
                      </a:r>
                      <a:endParaRPr lang="en-GB" sz="1400" dirty="0">
                        <a:effectLst/>
                        <a:latin typeface="Arial" pitchFamily="34" charset="0"/>
                        <a:ea typeface="Times New Roman"/>
                        <a:cs typeface="Arial" pitchFamily="34" charset="0"/>
                      </a:endParaRPr>
                    </a:p>
                  </a:txBody>
                  <a:tcPr marL="68580" marR="68580" marT="0" marB="0"/>
                </a:tc>
              </a:tr>
              <a:tr h="0">
                <a:tc>
                  <a:txBody>
                    <a:bodyPr/>
                    <a:lstStyle/>
                    <a:p>
                      <a:pPr algn="l">
                        <a:spcAft>
                          <a:spcPts val="0"/>
                        </a:spcAft>
                      </a:pPr>
                      <a:r>
                        <a:rPr lang="en-GB" sz="1400" u="sng" dirty="0" smtClean="0">
                          <a:effectLst/>
                          <a:latin typeface="Arial" pitchFamily="34" charset="0"/>
                          <a:ea typeface="+mn-ea"/>
                          <a:cs typeface="Arial" pitchFamily="34" charset="0"/>
                        </a:rPr>
                        <a:t>0275</a:t>
                      </a:r>
                      <a:endParaRPr lang="en-GB" sz="1400" dirty="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a:effectLst/>
                          <a:latin typeface="Arial" pitchFamily="34" charset="0"/>
                          <a:cs typeface="Arial" pitchFamily="34" charset="0"/>
                        </a:rPr>
                        <a:t>WID   Rel-13 Update of the WI on P-CSCF restoration enhancements with WLAN </a:t>
                      </a:r>
                      <a:endParaRPr lang="en-GB" sz="1400">
                        <a:effectLst/>
                        <a:latin typeface="Arial" pitchFamily="34" charset="0"/>
                        <a:ea typeface="Times New Roman"/>
                        <a:cs typeface="Arial" pitchFamily="34" charset="0"/>
                      </a:endParaRPr>
                    </a:p>
                  </a:txBody>
                  <a:tcPr marL="68580" marR="68580" marT="0" marB="0"/>
                </a:tc>
                <a:tc>
                  <a:txBody>
                    <a:bodyPr/>
                    <a:lstStyle/>
                    <a:p>
                      <a:pPr algn="l">
                        <a:spcAft>
                          <a:spcPts val="0"/>
                        </a:spcAft>
                      </a:pPr>
                      <a:r>
                        <a:rPr lang="en-GB" sz="1400" dirty="0">
                          <a:effectLst/>
                          <a:latin typeface="Arial" pitchFamily="34" charset="0"/>
                          <a:cs typeface="Arial" pitchFamily="34" charset="0"/>
                        </a:rPr>
                        <a:t>WI </a:t>
                      </a:r>
                      <a:r>
                        <a:rPr lang="en-GB" sz="1400" dirty="0" smtClean="0">
                          <a:effectLst/>
                          <a:latin typeface="Arial" pitchFamily="34" charset="0"/>
                          <a:cs typeface="Arial" pitchFamily="34" charset="0"/>
                        </a:rPr>
                        <a:t>PCSCF_RES_WLAN</a:t>
                      </a:r>
                    </a:p>
                    <a:p>
                      <a:pPr algn="l">
                        <a:spcAft>
                          <a:spcPts val="0"/>
                        </a:spcAft>
                      </a:pPr>
                      <a:r>
                        <a:rPr lang="en-GB" sz="1400" dirty="0" err="1" smtClean="0">
                          <a:effectLst/>
                          <a:latin typeface="Arial" pitchFamily="34" charset="0"/>
                          <a:cs typeface="Arial" pitchFamily="34" charset="0"/>
                        </a:rPr>
                        <a:t>Jean-Jacques</a:t>
                      </a:r>
                      <a:r>
                        <a:rPr lang="en-GB" sz="1400" dirty="0" smtClean="0">
                          <a:effectLst/>
                          <a:latin typeface="Arial" pitchFamily="34" charset="0"/>
                          <a:cs typeface="Arial" pitchFamily="34" charset="0"/>
                        </a:rPr>
                        <a:t> </a:t>
                      </a:r>
                      <a:r>
                        <a:rPr lang="en-GB" sz="1400" dirty="0" err="1" smtClean="0">
                          <a:effectLst/>
                          <a:latin typeface="Arial" pitchFamily="34" charset="0"/>
                          <a:cs typeface="Arial" pitchFamily="34" charset="0"/>
                        </a:rPr>
                        <a:t>Trottin</a:t>
                      </a:r>
                      <a:r>
                        <a:rPr lang="en-GB" sz="1400" dirty="0" smtClean="0">
                          <a:effectLst/>
                          <a:latin typeface="Arial" pitchFamily="34" charset="0"/>
                          <a:cs typeface="Arial" pitchFamily="34" charset="0"/>
                        </a:rPr>
                        <a:t> Rapporteur</a:t>
                      </a:r>
                      <a:endParaRPr lang="en-GB" sz="1400" dirty="0">
                        <a:effectLst/>
                        <a:latin typeface="Arial" pitchFamily="34" charset="0"/>
                        <a:cs typeface="Arial" pitchFamily="34"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a:xfrm>
            <a:off x="447472" y="167634"/>
            <a:ext cx="6834188" cy="544759"/>
          </a:xfrm>
        </p:spPr>
        <p:txBody>
          <a:bodyPr/>
          <a:lstStyle/>
          <a:p>
            <a:r>
              <a:rPr lang="de-DE" altLang="de-DE" dirty="0" smtClean="0">
                <a:latin typeface="Arial" pitchFamily="34" charset="0"/>
                <a:cs typeface="Arial" pitchFamily="34" charset="0"/>
              </a:rPr>
              <a:t>Endorsed</a:t>
            </a:r>
            <a:r>
              <a:rPr lang="nb-NO" altLang="de-DE" dirty="0" smtClean="0">
                <a:latin typeface="Arial" pitchFamily="34" charset="0"/>
                <a:cs typeface="Arial" pitchFamily="34" charset="0"/>
              </a:rPr>
              <a:t> WIs</a:t>
            </a:r>
            <a:endParaRPr lang="en-US" altLang="de-DE" dirty="0" smtClean="0">
              <a:latin typeface="Arial" pitchFamily="34" charset="0"/>
              <a:cs typeface="Arial" pitchFamily="34" charset="0"/>
            </a:endParaRPr>
          </a:p>
        </p:txBody>
      </p:sp>
      <p:sp>
        <p:nvSpPr>
          <p:cNvPr id="22531" name="Rectangle 5"/>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2"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3"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4"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5"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6"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7"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468262459"/>
              </p:ext>
            </p:extLst>
          </p:nvPr>
        </p:nvGraphicFramePr>
        <p:xfrm>
          <a:off x="194553" y="719847"/>
          <a:ext cx="8638161" cy="5953704"/>
        </p:xfrm>
        <a:graphic>
          <a:graphicData uri="http://schemas.openxmlformats.org/drawingml/2006/table">
            <a:tbl>
              <a:tblPr lastCol="1" bandRow="1" bandCol="1">
                <a:tableStyleId>{5C22544A-7EE6-4342-B048-85BDC9FD1C3A}</a:tableStyleId>
              </a:tblPr>
              <a:tblGrid>
                <a:gridCol w="761457"/>
                <a:gridCol w="2975620"/>
                <a:gridCol w="4901084"/>
              </a:tblGrid>
              <a:tr h="441015">
                <a:tc>
                  <a:txBody>
                    <a:bodyPr/>
                    <a:lstStyle/>
                    <a:p>
                      <a:pPr algn="l">
                        <a:spcAft>
                          <a:spcPts val="0"/>
                        </a:spcAft>
                      </a:pPr>
                      <a:r>
                        <a:rPr lang="en-GB" sz="1400" dirty="0" err="1">
                          <a:effectLst/>
                          <a:latin typeface="Arial" pitchFamily="34" charset="0"/>
                          <a:cs typeface="Arial" pitchFamily="34" charset="0"/>
                        </a:rPr>
                        <a:t>Tdoc</a:t>
                      </a:r>
                      <a:r>
                        <a:rPr lang="en-GB" sz="1400" dirty="0">
                          <a:effectLst/>
                          <a:latin typeface="Arial" pitchFamily="34" charset="0"/>
                          <a:cs typeface="Arial" pitchFamily="34" charset="0"/>
                        </a:rPr>
                        <a:t> C4-15#</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WIDs Endorsed - CT4 Support</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Notes</a:t>
                      </a:r>
                      <a:endParaRPr lang="en-GB" sz="1400" dirty="0">
                        <a:effectLst/>
                        <a:latin typeface="Arial" pitchFamily="34" charset="0"/>
                        <a:ea typeface="Times New Roman"/>
                        <a:cs typeface="Arial" pitchFamily="34" charset="0"/>
                      </a:endParaRPr>
                    </a:p>
                  </a:txBody>
                  <a:tcPr marL="52223" marR="52223" marT="0" marB="0"/>
                </a:tc>
              </a:tr>
              <a:tr h="661523">
                <a:tc>
                  <a:txBody>
                    <a:bodyPr/>
                    <a:lstStyle/>
                    <a:p>
                      <a:pPr algn="l">
                        <a:spcAft>
                          <a:spcPts val="0"/>
                        </a:spcAft>
                      </a:pPr>
                      <a:r>
                        <a:rPr lang="en-GB" sz="1400" u="sng" dirty="0" smtClean="0">
                          <a:effectLst/>
                          <a:latin typeface="Arial" pitchFamily="34" charset="0"/>
                          <a:ea typeface="+mn-ea"/>
                          <a:cs typeface="Arial" pitchFamily="34" charset="0"/>
                        </a:rPr>
                        <a:t>0285</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a:effectLst/>
                          <a:latin typeface="Arial" pitchFamily="34" charset="0"/>
                          <a:cs typeface="Arial" pitchFamily="34" charset="0"/>
                        </a:rPr>
                        <a:t>WID   Rel-13 New WID on IP Flow Mobility support for S2a and S2b Interfaces on stage 3</a:t>
                      </a:r>
                      <a:endParaRPr lang="en-GB" sz="140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a:effectLst/>
                          <a:latin typeface="Arial" pitchFamily="34" charset="0"/>
                          <a:cs typeface="Arial" pitchFamily="34" charset="0"/>
                        </a:rPr>
                        <a:t>WI NBIFOM</a:t>
                      </a:r>
                    </a:p>
                    <a:p>
                      <a:pPr algn="l">
                        <a:spcAft>
                          <a:spcPts val="0"/>
                        </a:spcAft>
                      </a:pPr>
                      <a:r>
                        <a:rPr lang="en-GB" sz="1400">
                          <a:effectLst/>
                          <a:latin typeface="Arial" pitchFamily="34" charset="0"/>
                          <a:cs typeface="Arial" pitchFamily="34" charset="0"/>
                        </a:rPr>
                        <a:t>CT1 led</a:t>
                      </a:r>
                      <a:endParaRPr lang="en-GB" sz="1400">
                        <a:effectLst/>
                        <a:latin typeface="Arial" pitchFamily="34" charset="0"/>
                        <a:ea typeface="Times New Roman"/>
                        <a:cs typeface="Arial" pitchFamily="34" charset="0"/>
                      </a:endParaRPr>
                    </a:p>
                  </a:txBody>
                  <a:tcPr marL="52223" marR="52223" marT="0" marB="0"/>
                </a:tc>
              </a:tr>
              <a:tr h="882030">
                <a:tc>
                  <a:txBody>
                    <a:bodyPr/>
                    <a:lstStyle/>
                    <a:p>
                      <a:pPr algn="l">
                        <a:spcAft>
                          <a:spcPts val="0"/>
                        </a:spcAft>
                      </a:pPr>
                      <a:r>
                        <a:rPr lang="en-GB" sz="1400" u="sng" dirty="0" smtClean="0">
                          <a:effectLst/>
                          <a:latin typeface="Arial" pitchFamily="34" charset="0"/>
                          <a:cs typeface="Arial" pitchFamily="34" charset="0"/>
                        </a:rPr>
                        <a:t>0283</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WID   Rel-13 New WID on CT aspects of enhancements to Proximity-based Services extensions</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Revision of C4-150578</a:t>
                      </a:r>
                    </a:p>
                    <a:p>
                      <a:pPr algn="l">
                        <a:spcAft>
                          <a:spcPts val="0"/>
                        </a:spcAft>
                      </a:pPr>
                      <a:r>
                        <a:rPr lang="en-GB" sz="1400" dirty="0">
                          <a:effectLst/>
                          <a:latin typeface="Arial" pitchFamily="34" charset="0"/>
                          <a:cs typeface="Arial" pitchFamily="34" charset="0"/>
                        </a:rPr>
                        <a:t>CT1 led </a:t>
                      </a:r>
                    </a:p>
                    <a:p>
                      <a:pPr algn="l">
                        <a:spcAft>
                          <a:spcPts val="0"/>
                        </a:spcAft>
                      </a:pPr>
                      <a:r>
                        <a:rPr lang="en-GB" sz="1400" dirty="0">
                          <a:effectLst/>
                          <a:latin typeface="Arial" pitchFamily="34" charset="0"/>
                          <a:cs typeface="Arial" pitchFamily="34" charset="0"/>
                        </a:rPr>
                        <a:t>SA2 have asked for an extension for their Stage 2 work for this WI</a:t>
                      </a:r>
                      <a:r>
                        <a:rPr lang="en-GB" sz="1400" dirty="0" smtClean="0">
                          <a:effectLst/>
                          <a:latin typeface="Arial" pitchFamily="34" charset="0"/>
                          <a:cs typeface="Arial" pitchFamily="34" charset="0"/>
                        </a:rPr>
                        <a:t>.</a:t>
                      </a:r>
                      <a:endParaRPr lang="en-GB" sz="1400" dirty="0">
                        <a:effectLst/>
                        <a:latin typeface="Arial" pitchFamily="34" charset="0"/>
                        <a:cs typeface="Arial" pitchFamily="34" charset="0"/>
                      </a:endParaRPr>
                    </a:p>
                  </a:txBody>
                  <a:tcPr marL="52223" marR="52223" marT="0" marB="0"/>
                </a:tc>
              </a:tr>
              <a:tr h="3969136">
                <a:tc>
                  <a:txBody>
                    <a:bodyPr/>
                    <a:lstStyle/>
                    <a:p>
                      <a:pPr algn="l">
                        <a:spcAft>
                          <a:spcPts val="0"/>
                        </a:spcAft>
                      </a:pPr>
                      <a:r>
                        <a:rPr lang="en-GB" sz="1400" u="sng" dirty="0" smtClean="0">
                          <a:effectLst/>
                          <a:latin typeface="Arial" pitchFamily="34" charset="0"/>
                          <a:cs typeface="Arial" pitchFamily="34" charset="0"/>
                        </a:rPr>
                        <a:t>0366</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WID   Rel-13 New WID on CT aspects of Architecture Enhancements for Service Capability</a:t>
                      </a:r>
                      <a:endParaRPr lang="en-GB" sz="1400" dirty="0">
                        <a:effectLst/>
                        <a:latin typeface="Arial" pitchFamily="34" charset="0"/>
                        <a:ea typeface="Times New Roman"/>
                        <a:cs typeface="Arial" pitchFamily="34" charset="0"/>
                      </a:endParaRPr>
                    </a:p>
                  </a:txBody>
                  <a:tcPr marL="52223" marR="52223" marT="0" marB="0"/>
                </a:tc>
                <a:tc>
                  <a:txBody>
                    <a:bodyPr/>
                    <a:lstStyle/>
                    <a:p>
                      <a:pPr algn="l">
                        <a:spcAft>
                          <a:spcPts val="0"/>
                        </a:spcAft>
                      </a:pPr>
                      <a:r>
                        <a:rPr lang="en-GB" sz="1400" dirty="0">
                          <a:effectLst/>
                          <a:latin typeface="Arial" pitchFamily="34" charset="0"/>
                          <a:cs typeface="Arial" pitchFamily="34" charset="0"/>
                        </a:rPr>
                        <a:t>CT3 led.</a:t>
                      </a:r>
                    </a:p>
                    <a:p>
                      <a:r>
                        <a:rPr lang="en-GB" sz="1400" dirty="0" smtClean="0">
                          <a:effectLst/>
                          <a:latin typeface="Arial" pitchFamily="34" charset="0"/>
                          <a:cs typeface="Arial" pitchFamily="34" charset="0"/>
                        </a:rPr>
                        <a:t>Some</a:t>
                      </a:r>
                      <a:r>
                        <a:rPr lang="en-GB" sz="1400" baseline="0" dirty="0" smtClean="0">
                          <a:effectLst/>
                          <a:latin typeface="Arial" pitchFamily="34" charset="0"/>
                          <a:cs typeface="Arial" pitchFamily="34" charset="0"/>
                        </a:rPr>
                        <a:t> </a:t>
                      </a:r>
                      <a:r>
                        <a:rPr lang="en-GB" sz="1400" baseline="0" dirty="0" smtClean="0">
                          <a:effectLst/>
                          <a:latin typeface="Arial" pitchFamily="34" charset="0"/>
                          <a:cs typeface="Arial" pitchFamily="34" charset="0"/>
                        </a:rPr>
                        <a:t>controversy over the </a:t>
                      </a:r>
                      <a:r>
                        <a:rPr lang="en-GB" sz="1400" b="1" kern="1200" dirty="0" smtClean="0">
                          <a:solidFill>
                            <a:schemeClr val="lt1"/>
                          </a:solidFill>
                          <a:effectLst/>
                          <a:latin typeface="Arial" pitchFamily="34" charset="0"/>
                          <a:ea typeface="+mn-ea"/>
                          <a:cs typeface="Arial" pitchFamily="34" charset="0"/>
                        </a:rPr>
                        <a:t> best group to lead this WI and TS considering the </a:t>
                      </a:r>
                      <a:r>
                        <a:rPr lang="en-GB" sz="1400" b="1" kern="1200" dirty="0" err="1" smtClean="0">
                          <a:solidFill>
                            <a:schemeClr val="lt1"/>
                          </a:solidFill>
                          <a:effectLst/>
                          <a:latin typeface="Arial" pitchFamily="34" charset="0"/>
                          <a:ea typeface="+mn-ea"/>
                          <a:cs typeface="Arial" pitchFamily="34" charset="0"/>
                        </a:rPr>
                        <a:t>ToR</a:t>
                      </a:r>
                      <a:r>
                        <a:rPr lang="en-GB" sz="1400" b="1" kern="1200" dirty="0" smtClean="0">
                          <a:solidFill>
                            <a:schemeClr val="lt1"/>
                          </a:solidFill>
                          <a:effectLst/>
                          <a:latin typeface="Arial" pitchFamily="34" charset="0"/>
                          <a:ea typeface="+mn-ea"/>
                          <a:cs typeface="Arial" pitchFamily="34" charset="0"/>
                        </a:rPr>
                        <a:t> for both the CT4 and the CT3 groups.</a:t>
                      </a:r>
                    </a:p>
                    <a:p>
                      <a:r>
                        <a:rPr lang="en-GB" sz="1400" b="1" kern="1200" dirty="0" smtClean="0">
                          <a:solidFill>
                            <a:schemeClr val="lt1"/>
                          </a:solidFill>
                          <a:effectLst/>
                          <a:latin typeface="Arial" pitchFamily="34" charset="0"/>
                          <a:ea typeface="+mn-ea"/>
                          <a:cs typeface="Arial" pitchFamily="34" charset="0"/>
                        </a:rPr>
                        <a:t>During</a:t>
                      </a:r>
                      <a:r>
                        <a:rPr lang="en-GB" sz="1400" b="1" kern="1200" baseline="0" dirty="0" smtClean="0">
                          <a:solidFill>
                            <a:schemeClr val="lt1"/>
                          </a:solidFill>
                          <a:effectLst/>
                          <a:latin typeface="Arial" pitchFamily="34" charset="0"/>
                          <a:ea typeface="+mn-ea"/>
                          <a:cs typeface="Arial" pitchFamily="34" charset="0"/>
                        </a:rPr>
                        <a:t> a Joint Session it was discussed that f</a:t>
                      </a:r>
                      <a:r>
                        <a:rPr lang="en-GB" sz="1400" b="1" kern="1200" dirty="0" smtClean="0">
                          <a:solidFill>
                            <a:schemeClr val="lt1"/>
                          </a:solidFill>
                          <a:effectLst/>
                          <a:latin typeface="Arial" pitchFamily="34" charset="0"/>
                          <a:ea typeface="+mn-ea"/>
                          <a:cs typeface="Arial" pitchFamily="34" charset="0"/>
                        </a:rPr>
                        <a:t>rom the SA2 architecture diagram, the new interface is clearly internal to 3GPP and so falls within the remit of CT4, i.e. within its </a:t>
                      </a:r>
                      <a:r>
                        <a:rPr lang="en-GB" sz="1400" b="1" kern="1200" dirty="0" err="1" smtClean="0">
                          <a:solidFill>
                            <a:schemeClr val="lt1"/>
                          </a:solidFill>
                          <a:effectLst/>
                          <a:latin typeface="Arial" pitchFamily="34" charset="0"/>
                          <a:ea typeface="+mn-ea"/>
                          <a:cs typeface="Arial" pitchFamily="34" charset="0"/>
                        </a:rPr>
                        <a:t>ToR</a:t>
                      </a:r>
                      <a:r>
                        <a:rPr lang="en-GB" sz="1400" b="1" kern="1200" dirty="0" smtClean="0">
                          <a:solidFill>
                            <a:schemeClr val="lt1"/>
                          </a:solidFill>
                          <a:effectLst/>
                          <a:latin typeface="Arial" pitchFamily="34" charset="0"/>
                          <a:ea typeface="+mn-ea"/>
                          <a:cs typeface="Arial" pitchFamily="34" charset="0"/>
                        </a:rPr>
                        <a:t>. CT3 think that the new interface is similar to the existing </a:t>
                      </a:r>
                      <a:r>
                        <a:rPr lang="en-GB" sz="1400" b="1" kern="1200" dirty="0" err="1" smtClean="0">
                          <a:solidFill>
                            <a:schemeClr val="lt1"/>
                          </a:solidFill>
                          <a:effectLst/>
                          <a:latin typeface="Arial" pitchFamily="34" charset="0"/>
                          <a:ea typeface="+mn-ea"/>
                          <a:cs typeface="Arial" pitchFamily="34" charset="0"/>
                        </a:rPr>
                        <a:t>Np</a:t>
                      </a:r>
                      <a:r>
                        <a:rPr lang="en-GB" sz="1400" b="1" kern="1200" dirty="0" smtClean="0">
                          <a:solidFill>
                            <a:schemeClr val="lt1"/>
                          </a:solidFill>
                          <a:effectLst/>
                          <a:latin typeface="Arial" pitchFamily="34" charset="0"/>
                          <a:ea typeface="+mn-ea"/>
                          <a:cs typeface="Arial" pitchFamily="34" charset="0"/>
                        </a:rPr>
                        <a:t> interface and so it would be best dealt with in CT3 to avoid divergence and to take advantage of the commonalities with </a:t>
                      </a:r>
                      <a:r>
                        <a:rPr lang="en-GB" sz="1400" b="1" kern="1200" dirty="0" err="1" smtClean="0">
                          <a:solidFill>
                            <a:schemeClr val="lt1"/>
                          </a:solidFill>
                          <a:effectLst/>
                          <a:latin typeface="Arial" pitchFamily="34" charset="0"/>
                          <a:ea typeface="+mn-ea"/>
                          <a:cs typeface="Arial" pitchFamily="34" charset="0"/>
                        </a:rPr>
                        <a:t>Np</a:t>
                      </a:r>
                      <a:r>
                        <a:rPr lang="en-GB" sz="1400" b="1" kern="1200" dirty="0" smtClean="0">
                          <a:solidFill>
                            <a:schemeClr val="lt1"/>
                          </a:solidFill>
                          <a:effectLst/>
                          <a:latin typeface="Arial" pitchFamily="34" charset="0"/>
                          <a:ea typeface="+mn-ea"/>
                          <a:cs typeface="Arial" pitchFamily="34" charset="0"/>
                        </a:rPr>
                        <a:t>, so in this respect it is better to have CT3 as owners of the new TS and to override the </a:t>
                      </a:r>
                      <a:r>
                        <a:rPr lang="en-GB" sz="1400" b="1" kern="1200" dirty="0" err="1" smtClean="0">
                          <a:solidFill>
                            <a:schemeClr val="lt1"/>
                          </a:solidFill>
                          <a:effectLst/>
                          <a:latin typeface="Arial" pitchFamily="34" charset="0"/>
                          <a:ea typeface="+mn-ea"/>
                          <a:cs typeface="Arial" pitchFamily="34" charset="0"/>
                        </a:rPr>
                        <a:t>ToR</a:t>
                      </a:r>
                      <a:r>
                        <a:rPr lang="en-GB" sz="1400" b="1" kern="1200" dirty="0" smtClean="0">
                          <a:solidFill>
                            <a:schemeClr val="lt1"/>
                          </a:solidFill>
                          <a:effectLst/>
                          <a:latin typeface="Arial" pitchFamily="34" charset="0"/>
                          <a:ea typeface="+mn-ea"/>
                          <a:cs typeface="Arial" pitchFamily="34" charset="0"/>
                        </a:rPr>
                        <a:t> of the two groups just for this case of the new TS.</a:t>
                      </a:r>
                    </a:p>
                    <a:p>
                      <a:r>
                        <a:rPr lang="en-GB" sz="1400" b="1" kern="1200" dirty="0" smtClean="0">
                          <a:solidFill>
                            <a:schemeClr val="lt1"/>
                          </a:solidFill>
                          <a:effectLst/>
                          <a:latin typeface="Arial" pitchFamily="34" charset="0"/>
                          <a:ea typeface="+mn-ea"/>
                          <a:cs typeface="Arial" pitchFamily="34" charset="0"/>
                        </a:rPr>
                        <a:t>The WI was agreed to be led by CT3 within the Joint Session as the key items from the SA2 CR point to Rx being the main aspect. </a:t>
                      </a:r>
                    </a:p>
                    <a:p>
                      <a:r>
                        <a:rPr lang="en-GB" sz="1400" b="1" kern="1200" dirty="0" smtClean="0">
                          <a:solidFill>
                            <a:schemeClr val="lt1"/>
                          </a:solidFill>
                          <a:effectLst/>
                          <a:latin typeface="Arial" pitchFamily="34" charset="0"/>
                          <a:ea typeface="+mn-ea"/>
                          <a:cs typeface="Arial" pitchFamily="34" charset="0"/>
                        </a:rPr>
                        <a:t>CT4 have during the Joint Session now endorsed the WID conforming to this agreement with CT3.</a:t>
                      </a:r>
                      <a:endParaRPr lang="en-GB" sz="1400" dirty="0">
                        <a:effectLst/>
                        <a:latin typeface="Arial" pitchFamily="34" charset="0"/>
                        <a:cs typeface="Arial" pitchFamily="34" charset="0"/>
                      </a:endParaRPr>
                    </a:p>
                  </a:txBody>
                  <a:tcPr marL="52223" marR="52223" marT="0" marB="0"/>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cs typeface="Arial" charset="0"/>
              </a:rPr>
              <a:t>Technical </a:t>
            </a:r>
            <a:r>
              <a:rPr lang="de-DE" altLang="de-DE" dirty="0" smtClean="0">
                <a:latin typeface="Arial" pitchFamily="34" charset="0"/>
                <a:cs typeface="Arial" pitchFamily="34" charset="0"/>
              </a:rPr>
              <a:t>Reports</a:t>
            </a:r>
            <a:r>
              <a:rPr lang="nb-NO" altLang="de-DE" dirty="0" smtClean="0">
                <a:cs typeface="Arial" charset="0"/>
              </a:rPr>
              <a:t> and Specifications for Approval</a:t>
            </a:r>
            <a:endParaRPr lang="en-US" altLang="de-DE" dirty="0"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450" name="Group 186"/>
          <p:cNvGraphicFramePr>
            <a:graphicFrameLocks noGrp="1"/>
          </p:cNvGraphicFramePr>
          <p:nvPr>
            <p:extLst>
              <p:ext uri="{D42A27DB-BD31-4B8C-83A1-F6EECF244321}">
                <p14:modId xmlns:p14="http://schemas.microsoft.com/office/powerpoint/2010/main" val="813130629"/>
              </p:ext>
            </p:extLst>
          </p:nvPr>
        </p:nvGraphicFramePr>
        <p:xfrm>
          <a:off x="598488" y="2282825"/>
          <a:ext cx="7578725" cy="2590625"/>
        </p:xfrm>
        <a:graphic>
          <a:graphicData uri="http://schemas.openxmlformats.org/drawingml/2006/table">
            <a:tbl>
              <a:tblPr/>
              <a:tblGrid>
                <a:gridCol w="1624012"/>
                <a:gridCol w="5954713"/>
              </a:tblGrid>
              <a:tr h="7011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Arial" pitchFamily="34" charset="0"/>
                          <a:ea typeface="Batang" pitchFamily="18" charset="-127"/>
                          <a:cs typeface="Arial" pitchFamily="34" charset="0"/>
                        </a:rPr>
                        <a:t>CP-15</a:t>
                      </a:r>
                      <a:endParaRPr kumimoji="0" lang="en-GB" altLang="ko-KR" sz="2000" b="0" i="0" u="none" strike="noStrike" cap="none" normalizeH="0" baseline="0" dirty="0" smtClean="0">
                        <a:ln>
                          <a:noFill/>
                        </a:ln>
                        <a:solidFill>
                          <a:schemeClr val="tx1"/>
                        </a:solidFill>
                        <a:effectLst/>
                        <a:latin typeface="Arial" pitchFamily="34" charset="0"/>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Arial" pitchFamily="34" charset="0"/>
                          <a:ea typeface="Batang" pitchFamily="18" charset="-127"/>
                          <a:cs typeface="Arial" pitchFamily="34" charset="0"/>
                        </a:rPr>
                        <a:t>Technical Reports and Specification agreed to be sent to Plenary for Approval</a:t>
                      </a:r>
                      <a:endParaRPr kumimoji="0" lang="en-GB" altLang="ko-KR" sz="2000" b="0" i="0" u="none" strike="noStrike" cap="none" normalizeH="0" baseline="0" dirty="0" smtClean="0">
                        <a:ln>
                          <a:noFill/>
                        </a:ln>
                        <a:solidFill>
                          <a:schemeClr val="tx1"/>
                        </a:solidFill>
                        <a:effectLst/>
                        <a:latin typeface="Arial" pitchFamily="34" charset="0"/>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0277</a:t>
                      </a: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Arial" pitchFamily="34" charset="0"/>
                          <a:ea typeface="+mn-ea"/>
                          <a:cs typeface="Arial" pitchFamily="34" charset="0"/>
                        </a:rPr>
                        <a:t>29.826 v0.4.0 PCSCF_RES_WLAN</a:t>
                      </a:r>
                      <a:endParaRPr lang="en-GB" sz="1800" dirty="0" smtClean="0">
                        <a:latin typeface="Arial" pitchFamily="34" charset="0"/>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0278</a:t>
                      </a: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Arial" pitchFamily="34" charset="0"/>
                          <a:ea typeface="+mn-ea"/>
                          <a:cs typeface="Arial" pitchFamily="34" charset="0"/>
                        </a:rPr>
                        <a:t>29.405 v0.5.0 UPCON-DOTCON-CT</a:t>
                      </a:r>
                      <a:endParaRPr lang="en-GB" sz="1800" dirty="0" smtClean="0">
                        <a:latin typeface="Arial" pitchFamily="34" charset="0"/>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29719</TotalTime>
  <Words>3160</Words>
  <Application>Microsoft Office PowerPoint</Application>
  <PresentationFormat>On-screen Show (4:3)</PresentationFormat>
  <Paragraphs>396</Paragraphs>
  <Slides>37</Slides>
  <Notes>1</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3gpp</vt:lpstr>
      <vt:lpstr>Custom Design</vt:lpstr>
      <vt:lpstr>PowerPoint Presentation</vt:lpstr>
      <vt:lpstr>TSG CT WG4 Organisation </vt:lpstr>
      <vt:lpstr>PowerPoint Presentation</vt:lpstr>
      <vt:lpstr>PowerPoint Presentation</vt:lpstr>
      <vt:lpstr>PowerPoint Presentation</vt:lpstr>
      <vt:lpstr>Agreed New WIs</vt:lpstr>
      <vt:lpstr>Agreed Revised WIs</vt:lpstr>
      <vt:lpstr>Endorsed WIs</vt:lpstr>
      <vt:lpstr>Technical Reports and Specifications for Approval</vt:lpstr>
      <vt:lpstr>Technical Reports for Information</vt:lpstr>
      <vt:lpstr>CT4 Issues for CT Plenary </vt:lpstr>
      <vt:lpstr>Incoming liaisons to CT plenary</vt:lpstr>
      <vt:lpstr>CRs for Conditional Approval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Rel-11 Overview</vt:lpstr>
      <vt:lpstr>Rel-11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737</cp:revision>
  <dcterms:created xsi:type="dcterms:W3CDTF">2009-10-13T12:22:16Z</dcterms:created>
  <dcterms:modified xsi:type="dcterms:W3CDTF">2015-06-09T16:43:12Z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661110110</vt:i4>
  </property>
  <property fmtid="{D5CDD505-2E9C-101B-9397-08002B2CF9AE}" pid="3" name="_NewReviewCycle">
    <vt:lpwstr/>
  </property>
  <property fmtid="{D5CDD505-2E9C-101B-9397-08002B2CF9AE}" pid="4" name="_EmailSubject">
    <vt:lpwstr>CT4 Chairman's Report to CT Plenary #68</vt:lpwstr>
  </property>
  <property fmtid="{D5CDD505-2E9C-101B-9397-08002B2CF9AE}" pid="5" name="_AuthorEmail">
    <vt:lpwstr>nigel.berry@alcatel-lucent.com</vt:lpwstr>
  </property>
  <property fmtid="{D5CDD505-2E9C-101B-9397-08002B2CF9AE}" pid="6" name="_AuthorEmailDisplayName">
    <vt:lpwstr>BERRY, Nigel (Nigel)</vt:lpwstr>
  </property>
  <property fmtid="{D5CDD505-2E9C-101B-9397-08002B2CF9AE}" pid="7" name="_PreviousAdHocReviewCycleID">
    <vt:i4>-1644268367</vt:i4>
  </property>
</Properties>
</file>