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736" r:id="rId3"/>
    <p:sldId id="738" r:id="rId4"/>
    <p:sldId id="739" r:id="rId5"/>
    <p:sldId id="753" r:id="rId6"/>
    <p:sldId id="741" r:id="rId7"/>
    <p:sldId id="756" r:id="rId8"/>
    <p:sldId id="760" r:id="rId9"/>
    <p:sldId id="743" r:id="rId10"/>
    <p:sldId id="746" r:id="rId11"/>
    <p:sldId id="747" r:id="rId12"/>
    <p:sldId id="744" r:id="rId13"/>
    <p:sldId id="755" r:id="rId14"/>
    <p:sldId id="759" r:id="rId15"/>
    <p:sldId id="750" r:id="rId16"/>
    <p:sldId id="749" r:id="rId17"/>
    <p:sldId id="757" r:id="rId18"/>
    <p:sldId id="748" r:id="rId19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76" autoAdjust="0"/>
    <p:restoredTop sz="74244" autoAdjust="0"/>
  </p:normalViewPr>
  <p:slideViewPr>
    <p:cSldViewPr snapToGrid="0">
      <p:cViewPr varScale="1">
        <p:scale>
          <a:sx n="80" d="100"/>
          <a:sy n="80" d="100"/>
        </p:scale>
        <p:origin x="-91" y="-25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6/8/2015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6/8/2015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83369-A23B-429C-BDA0-843532BC4DE1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2378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18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06263" y="6383817"/>
            <a:ext cx="6489959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SA#68/CT#68/RAN#68, SP-150220/CP-150133/RP-150587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geran/TSG_GERAN/AD-HOCs/Ad-hoc_GERAN1-GERAN2_CIoT/TR%2045820-v130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SP-150220/CP-150133/RP-150587 </a:t>
            </a:r>
            <a:br>
              <a:rPr lang="en-US" sz="3600" b="1" dirty="0" smtClean="0"/>
            </a:br>
            <a:r>
              <a:rPr lang="en-US" sz="3600" b="1" dirty="0" smtClean="0"/>
              <a:t>TSG GERAN#66 STATUS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5" y="134151"/>
            <a:ext cx="3743549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SA#68, CT#68, RAN#68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Malmö, Sweden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15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-19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June, 2015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err="1" smtClean="0"/>
              <a:t>FS_Energy_BTS</a:t>
            </a:r>
            <a:r>
              <a:rPr lang="en-US" sz="2200" dirty="0" smtClean="0"/>
              <a:t>, FS_DOMIMO &amp; </a:t>
            </a:r>
            <a:r>
              <a:rPr lang="en-US" sz="2200" dirty="0"/>
              <a:t>FS_UL_MU-MIMO</a:t>
            </a:r>
          </a:p>
          <a:p>
            <a:pPr lvl="1"/>
            <a:r>
              <a:rPr lang="en-US" sz="1800" dirty="0" smtClean="0"/>
              <a:t>No input presented besides the </a:t>
            </a:r>
            <a:r>
              <a:rPr lang="en-US" sz="1800" dirty="0" err="1" smtClean="0"/>
              <a:t>workplan</a:t>
            </a:r>
            <a:r>
              <a:rPr lang="en-US" sz="1800" dirty="0" smtClean="0"/>
              <a:t>.</a:t>
            </a:r>
          </a:p>
          <a:p>
            <a:r>
              <a:rPr lang="en-US" sz="2000" dirty="0" err="1" smtClean="0"/>
              <a:t>FS_uPoD</a:t>
            </a:r>
            <a:endParaRPr lang="en-US" sz="2000" dirty="0" smtClean="0"/>
          </a:p>
          <a:p>
            <a:pPr lvl="1"/>
            <a:r>
              <a:rPr lang="en-US" sz="1800" dirty="0" err="1" smtClean="0"/>
              <a:t>pCRs</a:t>
            </a:r>
            <a:r>
              <a:rPr lang="en-US" sz="1800" dirty="0" smtClean="0"/>
              <a:t> on time coordinated cells, paging group determination,  synchronization procedures agreed.</a:t>
            </a:r>
          </a:p>
          <a:p>
            <a:pPr lvl="1"/>
            <a:r>
              <a:rPr lang="en-US" sz="1800" dirty="0" smtClean="0"/>
              <a:t>TR 43.869 v1.1.0 presented for information.</a:t>
            </a:r>
          </a:p>
          <a:p>
            <a:pPr lvl="1"/>
            <a:r>
              <a:rPr lang="en-US" sz="1800" dirty="0" smtClean="0"/>
              <a:t>Updated </a:t>
            </a:r>
            <a:r>
              <a:rPr lang="en-US" sz="1800" dirty="0" err="1" smtClean="0"/>
              <a:t>workplan</a:t>
            </a:r>
            <a:r>
              <a:rPr lang="en-US" sz="1800" dirty="0" smtClean="0"/>
              <a:t> containing an </a:t>
            </a:r>
            <a:r>
              <a:rPr lang="en-US" sz="1800" dirty="0" err="1" smtClean="0"/>
              <a:t>Adhoc</a:t>
            </a:r>
            <a:r>
              <a:rPr lang="en-US" sz="1800" dirty="0" smtClean="0"/>
              <a:t> meeting scheduled in June/July.</a:t>
            </a:r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8950" y="145473"/>
            <a:ext cx="6827838" cy="1143000"/>
          </a:xfrm>
        </p:spPr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/>
              <a:t>FS_IoT_LC</a:t>
            </a:r>
            <a:endParaRPr lang="en-US" sz="20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9874" y="1175910"/>
            <a:ext cx="8338417" cy="4830763"/>
          </a:xfrm>
        </p:spPr>
        <p:txBody>
          <a:bodyPr/>
          <a:lstStyle/>
          <a:p>
            <a:r>
              <a:rPr lang="en-US" sz="2000" dirty="0"/>
              <a:t>At GERAN#66, in total six competing candidate techniques were </a:t>
            </a:r>
            <a:r>
              <a:rPr lang="en-US" sz="2000" dirty="0" smtClean="0"/>
              <a:t>presented</a:t>
            </a:r>
            <a:r>
              <a:rPr lang="en-US" sz="2000" baseline="30000" dirty="0" smtClean="0"/>
              <a:t>1)</a:t>
            </a:r>
            <a:r>
              <a:rPr lang="en-US" sz="2000" dirty="0" smtClean="0"/>
              <a:t>; </a:t>
            </a:r>
            <a:endParaRPr lang="en-US" sz="2000" dirty="0"/>
          </a:p>
          <a:p>
            <a:pPr lvl="1"/>
            <a:r>
              <a:rPr lang="en-US" sz="1800" dirty="0"/>
              <a:t>EC-GSM,</a:t>
            </a:r>
          </a:p>
          <a:p>
            <a:pPr lvl="1"/>
            <a:r>
              <a:rPr lang="en-US" sz="1800" dirty="0"/>
              <a:t>N-GSM (earlier presented as Narrowband Hybrid Modulation), </a:t>
            </a:r>
          </a:p>
          <a:p>
            <a:pPr lvl="1"/>
            <a:r>
              <a:rPr lang="en-US" sz="1800" dirty="0"/>
              <a:t>Narrowband M2M,</a:t>
            </a:r>
          </a:p>
          <a:p>
            <a:pPr lvl="1"/>
            <a:r>
              <a:rPr lang="en-US" sz="1800" dirty="0"/>
              <a:t>Narrowband OFDMA</a:t>
            </a:r>
            <a:r>
              <a:rPr lang="en-US" sz="1800" dirty="0" smtClean="0"/>
              <a:t>,</a:t>
            </a:r>
          </a:p>
          <a:p>
            <a:pPr lvl="1"/>
            <a:r>
              <a:rPr lang="en-US" sz="1800" dirty="0"/>
              <a:t>Cooperative Ultra </a:t>
            </a:r>
            <a:r>
              <a:rPr lang="en-US" sz="1800" dirty="0" smtClean="0"/>
              <a:t>Narrowband, and,</a:t>
            </a:r>
            <a:endParaRPr lang="en-US" sz="1800" dirty="0"/>
          </a:p>
          <a:p>
            <a:pPr lvl="1"/>
            <a:r>
              <a:rPr lang="en-US" sz="1800" dirty="0"/>
              <a:t>A combination of Narrowband M2M UL and Narrowband OFDMA </a:t>
            </a:r>
            <a:r>
              <a:rPr lang="en-US" sz="1800" dirty="0" smtClean="0"/>
              <a:t>DL.</a:t>
            </a:r>
            <a:endParaRPr lang="en-US" sz="1800" dirty="0"/>
          </a:p>
          <a:p>
            <a:r>
              <a:rPr lang="en-US" sz="2000" dirty="0" smtClean="0"/>
              <a:t>Technical report </a:t>
            </a:r>
          </a:p>
          <a:p>
            <a:pPr lvl="1"/>
            <a:r>
              <a:rPr lang="en-US" sz="1800" dirty="0" smtClean="0">
                <a:hlinkClick r:id="rId2"/>
              </a:rPr>
              <a:t>TR 45.820 </a:t>
            </a:r>
            <a:r>
              <a:rPr lang="en-US" sz="1800" dirty="0" smtClean="0"/>
              <a:t>set to version 1.3.</a:t>
            </a:r>
          </a:p>
          <a:p>
            <a:pPr lvl="1"/>
            <a:r>
              <a:rPr lang="en-US" sz="1800" dirty="0" smtClean="0"/>
              <a:t>Overall good progress with four candidate proposals currently captured in the TR. For all candidate solutions evaluations against the SI objectives are ongoing. </a:t>
            </a:r>
          </a:p>
          <a:p>
            <a:r>
              <a:rPr lang="en-US" sz="2000" dirty="0" smtClean="0"/>
              <a:t>Updated work plan presented where GERAN have scheduled one ad-hoc meeting in June/July.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7566" y="6092815"/>
            <a:ext cx="8381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200" dirty="0" smtClean="0"/>
              <a:t>1) For the Combined </a:t>
            </a:r>
            <a:r>
              <a:rPr lang="en-US" sz="1200" dirty="0"/>
              <a:t>Narrowband and Chirp Spread </a:t>
            </a:r>
            <a:r>
              <a:rPr lang="en-US" sz="1200" dirty="0" smtClean="0"/>
              <a:t>Spectrum candidate proposal no input was presented at GERAN#66.</a:t>
            </a:r>
            <a:endParaRPr lang="en-US" sz="1200" dirty="0"/>
          </a:p>
          <a:p>
            <a:r>
              <a:rPr lang="en-US" sz="1200" dirty="0" smtClean="0"/>
              <a:t> </a:t>
            </a:r>
            <a:endParaRPr lang="en-US" sz="9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 smtClean="0"/>
              <a:t>FS_IoT_LC</a:t>
            </a:r>
            <a:r>
              <a:rPr lang="en-GB" sz="2000" dirty="0" smtClean="0"/>
              <a:t> </a:t>
            </a:r>
            <a:r>
              <a:rPr lang="en-GB" sz="2000" dirty="0"/>
              <a:t>cont.</a:t>
            </a:r>
            <a:endParaRPr lang="en-US" sz="20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 smtClean="0"/>
              <a:t>EC-GSM</a:t>
            </a:r>
          </a:p>
          <a:p>
            <a:pPr lvl="1"/>
            <a:r>
              <a:rPr lang="en-US" sz="1800" dirty="0" smtClean="0"/>
              <a:t>Discussion </a:t>
            </a:r>
            <a:r>
              <a:rPr lang="en-US" sz="1800" dirty="0"/>
              <a:t>papers on throughput, delay and resource analysis, MS power reduction for multi-slot transmission, OL CDMA, link level performance &amp; modelling, system level simulations, paging group </a:t>
            </a:r>
            <a:r>
              <a:rPr lang="en-US" sz="1800" dirty="0" smtClean="0"/>
              <a:t>determination, time </a:t>
            </a:r>
            <a:r>
              <a:rPr lang="en-US" sz="1800" dirty="0"/>
              <a:t>coordinated </a:t>
            </a:r>
            <a:r>
              <a:rPr lang="en-US" sz="1800" dirty="0" smtClean="0"/>
              <a:t>cells and enhanced contention resolution procedure were presented.</a:t>
            </a:r>
          </a:p>
          <a:p>
            <a:pPr lvl="1"/>
            <a:r>
              <a:rPr lang="en-US" sz="1800" dirty="0" smtClean="0"/>
              <a:t>Set </a:t>
            </a:r>
            <a:r>
              <a:rPr lang="en-US" sz="1800" dirty="0"/>
              <a:t>of proposals to TR on coverage, latency &amp; battery performance, signal level estimation and impact to BTS were agreed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An overall </a:t>
            </a:r>
            <a:r>
              <a:rPr lang="en-US" sz="1800" dirty="0"/>
              <a:t>SI conclusion paper, along with a WI proposal </a:t>
            </a:r>
            <a:r>
              <a:rPr lang="en-US" sz="1800" dirty="0" smtClean="0"/>
              <a:t>was presented </a:t>
            </a:r>
            <a:r>
              <a:rPr lang="en-US" sz="1800" dirty="0"/>
              <a:t>and </a:t>
            </a:r>
            <a:r>
              <a:rPr lang="en-US" sz="1800" dirty="0" smtClean="0"/>
              <a:t>noted. </a:t>
            </a:r>
          </a:p>
          <a:p>
            <a:r>
              <a:rPr lang="sv-SE" sz="2000" dirty="0" smtClean="0"/>
              <a:t>N-GSM</a:t>
            </a:r>
          </a:p>
          <a:p>
            <a:pPr lvl="1"/>
            <a:r>
              <a:rPr lang="en-US" sz="1800" dirty="0"/>
              <a:t>Discussion papers on N-SCH, N-PDTCH, N-RACH, N-BCCH, N-AGCH, N-PCH, N-PACCH design &amp; performance and co-existence with GPRS were presented.</a:t>
            </a:r>
          </a:p>
          <a:p>
            <a:pPr lvl="1"/>
            <a:r>
              <a:rPr lang="en-US" sz="1800" dirty="0"/>
              <a:t>The N-GSM concept </a:t>
            </a:r>
            <a:r>
              <a:rPr lang="en-US" sz="1800" dirty="0" smtClean="0"/>
              <a:t>was agreed to be </a:t>
            </a:r>
            <a:r>
              <a:rPr lang="en-US" sz="1800" dirty="0"/>
              <a:t>introduced into the TR.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</a:t>
            </a:r>
            <a:r>
              <a:rPr lang="en-US" sz="2000" dirty="0" smtClean="0"/>
              <a:t>ITEMS: </a:t>
            </a:r>
            <a:r>
              <a:rPr lang="en-GB" sz="2000" dirty="0" err="1" smtClean="0"/>
              <a:t>FS_IoT_LC</a:t>
            </a:r>
            <a:r>
              <a:rPr lang="en-GB" sz="2000" dirty="0" smtClean="0"/>
              <a:t> </a:t>
            </a:r>
            <a:r>
              <a:rPr lang="en-GB" sz="2000" dirty="0"/>
              <a:t>cont.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 err="1"/>
              <a:t>Narrowband</a:t>
            </a:r>
            <a:r>
              <a:rPr lang="sv-SE" sz="2000" dirty="0"/>
              <a:t> </a:t>
            </a:r>
            <a:r>
              <a:rPr lang="sv-SE" sz="2000" dirty="0" smtClean="0"/>
              <a:t>M2M</a:t>
            </a:r>
            <a:endParaRPr lang="en-US" sz="2000" dirty="0"/>
          </a:p>
          <a:p>
            <a:pPr lvl="1"/>
            <a:r>
              <a:rPr lang="en-US" sz="1800" dirty="0"/>
              <a:t>Discussion papers on </a:t>
            </a:r>
            <a:r>
              <a:rPr lang="en-US" sz="1800" dirty="0" smtClean="0"/>
              <a:t>co-existence, MS complexity </a:t>
            </a:r>
            <a:r>
              <a:rPr lang="en-US" sz="1800" dirty="0"/>
              <a:t>analysis, impact to BTS were presented.</a:t>
            </a:r>
          </a:p>
          <a:p>
            <a:pPr lvl="1"/>
            <a:r>
              <a:rPr lang="en-US" sz="1800" dirty="0"/>
              <a:t>An introduction section as well as a set of </a:t>
            </a:r>
            <a:r>
              <a:rPr lang="en-US" sz="1800" dirty="0" err="1"/>
              <a:t>pCRs</a:t>
            </a:r>
            <a:r>
              <a:rPr lang="en-US" sz="1800" dirty="0"/>
              <a:t> on UL FH, cell search, NW synchronization, paging</a:t>
            </a:r>
            <a:r>
              <a:rPr lang="en-US" sz="1800" dirty="0" smtClean="0"/>
              <a:t>, optimized random access, coverage</a:t>
            </a:r>
            <a:r>
              <a:rPr lang="en-US" sz="1800" dirty="0"/>
              <a:t>, battery &amp; latency performance, system capacity and </a:t>
            </a:r>
            <a:r>
              <a:rPr lang="en-US" sz="1800" dirty="0" smtClean="0"/>
              <a:t>co-existence simulation results </a:t>
            </a:r>
            <a:r>
              <a:rPr lang="en-US" sz="1800" dirty="0"/>
              <a:t>with </a:t>
            </a:r>
            <a:r>
              <a:rPr lang="en-US" sz="1800" dirty="0" smtClean="0"/>
              <a:t>GSM/UTRA/E-UTRA </a:t>
            </a:r>
            <a:r>
              <a:rPr lang="en-US" sz="1800" dirty="0"/>
              <a:t>were agreed</a:t>
            </a:r>
            <a:r>
              <a:rPr lang="en-US" sz="1800" dirty="0" smtClean="0"/>
              <a:t>.</a:t>
            </a:r>
            <a:endParaRPr lang="en-US" sz="1800" dirty="0"/>
          </a:p>
          <a:p>
            <a:r>
              <a:rPr lang="sv-SE" sz="2000" dirty="0" err="1" smtClean="0"/>
              <a:t>Narrowband</a:t>
            </a:r>
            <a:r>
              <a:rPr lang="sv-SE" sz="2000" dirty="0" smtClean="0"/>
              <a:t> </a:t>
            </a:r>
            <a:r>
              <a:rPr lang="sv-SE" sz="2000" dirty="0"/>
              <a:t>OFDMA</a:t>
            </a:r>
          </a:p>
          <a:p>
            <a:pPr lvl="1"/>
            <a:r>
              <a:rPr lang="en-US" sz="1800" dirty="0"/>
              <a:t>Discussion papers on coverage classes, MCS &amp; </a:t>
            </a:r>
            <a:r>
              <a:rPr lang="en-US" sz="1800" dirty="0" smtClean="0"/>
              <a:t>TBS and </a:t>
            </a:r>
            <a:r>
              <a:rPr lang="en-US" sz="1800" dirty="0"/>
              <a:t>MAC PDU </a:t>
            </a:r>
            <a:r>
              <a:rPr lang="en-US" sz="1800" dirty="0" smtClean="0"/>
              <a:t>&amp; message </a:t>
            </a:r>
            <a:r>
              <a:rPr lang="en-US" sz="1800" dirty="0"/>
              <a:t>design</a:t>
            </a:r>
            <a:r>
              <a:rPr lang="en-US" sz="1800" dirty="0" smtClean="0"/>
              <a:t> were </a:t>
            </a:r>
            <a:r>
              <a:rPr lang="en-US" sz="1800" dirty="0"/>
              <a:t>presented.</a:t>
            </a:r>
          </a:p>
          <a:p>
            <a:pPr lvl="1"/>
            <a:r>
              <a:rPr lang="en-US" sz="1800" dirty="0" err="1"/>
              <a:t>pCRS</a:t>
            </a:r>
            <a:r>
              <a:rPr lang="en-US" sz="1800" dirty="0"/>
              <a:t> on coverage, latency &amp; battery </a:t>
            </a:r>
            <a:r>
              <a:rPr lang="en-US" sz="1800" dirty="0" smtClean="0"/>
              <a:t>performance and </a:t>
            </a:r>
            <a:r>
              <a:rPr lang="en-US" sz="1800" dirty="0"/>
              <a:t>miscellaneous </a:t>
            </a:r>
            <a:r>
              <a:rPr lang="en-US" sz="1800" dirty="0" smtClean="0"/>
              <a:t>corrections </a:t>
            </a:r>
            <a:r>
              <a:rPr lang="en-US" sz="1800" dirty="0"/>
              <a:t>were agreed.</a:t>
            </a:r>
          </a:p>
          <a:p>
            <a:r>
              <a:rPr lang="sv-SE" sz="2000" dirty="0" err="1" smtClean="0"/>
              <a:t>Narrowband</a:t>
            </a:r>
            <a:r>
              <a:rPr lang="sv-SE" sz="2000" dirty="0" smtClean="0"/>
              <a:t> M2M + </a:t>
            </a:r>
            <a:r>
              <a:rPr lang="sv-SE" sz="2000" dirty="0" err="1"/>
              <a:t>Narrowband</a:t>
            </a:r>
            <a:r>
              <a:rPr lang="sv-SE" sz="2000" dirty="0"/>
              <a:t> OFDMA</a:t>
            </a:r>
          </a:p>
          <a:p>
            <a:pPr lvl="1"/>
            <a:r>
              <a:rPr lang="en-US" sz="1800" dirty="0" smtClean="0"/>
              <a:t>A initial proposal re-using NB OFDMA DL and NB M2M UL was presented.</a:t>
            </a:r>
          </a:p>
          <a:p>
            <a:pPr lvl="1"/>
            <a:endParaRPr lang="en-US" dirty="0"/>
          </a:p>
          <a:p>
            <a:pPr lvl="1"/>
            <a:endParaRPr lang="en-US" sz="22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82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r>
              <a:rPr lang="en-GB" sz="2000" dirty="0"/>
              <a:t> cont.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92105"/>
            <a:ext cx="8388350" cy="4830763"/>
          </a:xfrm>
        </p:spPr>
        <p:txBody>
          <a:bodyPr/>
          <a:lstStyle/>
          <a:p>
            <a:r>
              <a:rPr lang="en-US" sz="1800" dirty="0" smtClean="0"/>
              <a:t>Cooperative </a:t>
            </a:r>
            <a:r>
              <a:rPr lang="en-US" sz="1800" dirty="0"/>
              <a:t>ultra narrowband </a:t>
            </a:r>
          </a:p>
          <a:p>
            <a:pPr lvl="1"/>
            <a:r>
              <a:rPr lang="en-US" sz="1600" dirty="0"/>
              <a:t>Discussion papers on architecture, general description and radio resource management were presented.</a:t>
            </a:r>
          </a:p>
          <a:p>
            <a:r>
              <a:rPr lang="en-US" sz="1800" dirty="0"/>
              <a:t>General matters</a:t>
            </a:r>
          </a:p>
          <a:p>
            <a:pPr lvl="1"/>
            <a:r>
              <a:rPr lang="en-US" sz="1600" dirty="0"/>
              <a:t>Input on Cellular </a:t>
            </a:r>
            <a:r>
              <a:rPr lang="en-US" sz="1600" dirty="0" err="1"/>
              <a:t>IoT</a:t>
            </a:r>
            <a:r>
              <a:rPr lang="en-US" sz="1600" dirty="0"/>
              <a:t> deployment scenarios , non-orthogonal multiple access,  GSM/UMTS/LTE co-existence studies and NB M2M pulse shaping presented.</a:t>
            </a:r>
          </a:p>
          <a:p>
            <a:pPr lvl="1"/>
            <a:r>
              <a:rPr lang="en-US" sz="1600" dirty="0" err="1"/>
              <a:t>pCRs</a:t>
            </a:r>
            <a:r>
              <a:rPr lang="en-US" sz="1600" dirty="0"/>
              <a:t> on re-use of infrastructure, evaluation methodology corrections, a common model for traffic channel performance,  latency objective, evaluation methodology for SW update, multi-band operations, simulation </a:t>
            </a:r>
            <a:r>
              <a:rPr lang="en-US" sz="1600" dirty="0" smtClean="0"/>
              <a:t>methodology and assumptions </a:t>
            </a:r>
            <a:r>
              <a:rPr lang="en-US" sz="1600" dirty="0"/>
              <a:t>for </a:t>
            </a:r>
            <a:r>
              <a:rPr lang="en-US" sz="1600" dirty="0" smtClean="0"/>
              <a:t>co-existence studies with GSM/UTRAN/E-UTRAN </a:t>
            </a:r>
            <a:r>
              <a:rPr lang="en-US" sz="1600" dirty="0"/>
              <a:t>were all agreed</a:t>
            </a:r>
            <a:r>
              <a:rPr lang="en-US" sz="1600" dirty="0" smtClean="0"/>
              <a:t>. </a:t>
            </a:r>
          </a:p>
          <a:p>
            <a:pPr lvl="2"/>
            <a:r>
              <a:rPr lang="en-US" sz="1400" dirty="0" smtClean="0"/>
              <a:t>RAN4 feedback on UTRAN/E-UTRAN co-existence methodology is expected.</a:t>
            </a:r>
          </a:p>
          <a:p>
            <a:r>
              <a:rPr lang="en-US" sz="1800" dirty="0" smtClean="0"/>
              <a:t>Core Network selection </a:t>
            </a:r>
          </a:p>
          <a:p>
            <a:pPr lvl="1"/>
            <a:r>
              <a:rPr lang="en-US" sz="1600" dirty="0" smtClean="0"/>
              <a:t>Analysis of S1 vs Gb </a:t>
            </a:r>
            <a:r>
              <a:rPr lang="en-GB" sz="1600" dirty="0"/>
              <a:t>transmission </a:t>
            </a:r>
            <a:r>
              <a:rPr lang="en-GB" sz="1600" dirty="0" smtClean="0"/>
              <a:t>efficiency, favouring Gb, agreed</a:t>
            </a:r>
            <a:r>
              <a:rPr lang="en-GB" sz="1600" dirty="0"/>
              <a:t> </a:t>
            </a:r>
            <a:r>
              <a:rPr lang="en-GB" sz="1600" dirty="0" smtClean="0"/>
              <a:t>into the TR.</a:t>
            </a:r>
            <a:endParaRPr lang="en-US" sz="1600" dirty="0" smtClean="0"/>
          </a:p>
          <a:p>
            <a:pPr lvl="2"/>
            <a:r>
              <a:rPr lang="en-US" sz="1400" dirty="0" smtClean="0"/>
              <a:t>EC-GSM and N-GSM will reuse Gb.</a:t>
            </a:r>
          </a:p>
          <a:p>
            <a:pPr lvl="2"/>
            <a:r>
              <a:rPr lang="en-US" sz="1400" dirty="0" smtClean="0"/>
              <a:t>For NB M2M and NB OFDMA a decision is yet to be made</a:t>
            </a:r>
            <a:r>
              <a:rPr lang="en-US" sz="1600" dirty="0" smtClean="0"/>
              <a:t>.</a:t>
            </a:r>
          </a:p>
          <a:p>
            <a:pPr lvl="1"/>
            <a:r>
              <a:rPr lang="en-GB" sz="1600" dirty="0"/>
              <a:t>For both Evolved GSM and Clean Slate approaches, NAS timers are anticipated to need modification</a:t>
            </a: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23882967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held an electronic meeting.</a:t>
            </a:r>
          </a:p>
          <a:p>
            <a:r>
              <a:rPr lang="en-GB" sz="2200" dirty="0" smtClean="0"/>
              <a:t>The group is experiencing a period of low work load as no Rel-13 work item with expected impact on G3new has started.</a:t>
            </a:r>
          </a:p>
          <a:p>
            <a:r>
              <a:rPr lang="en-GB" sz="2200" dirty="0" smtClean="0"/>
              <a:t>19 pre Rel-13 CRs were approved on various topics.</a:t>
            </a:r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PLANNED MEETINGS</a:t>
            </a:r>
            <a:br>
              <a:rPr lang="en-US" smtClean="0"/>
            </a:br>
            <a:r>
              <a:rPr lang="en-US" sz="2000" smtClean="0"/>
              <a:t>PLENARY AND AD-HOC MEETINGS</a:t>
            </a:r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Adhoc</a:t>
            </a:r>
            <a:r>
              <a:rPr lang="en-GB" dirty="0" smtClean="0"/>
              <a:t> </a:t>
            </a:r>
            <a:r>
              <a:rPr lang="en-GB" dirty="0"/>
              <a:t>on </a:t>
            </a:r>
            <a:r>
              <a:rPr lang="en-GB" dirty="0" smtClean="0"/>
              <a:t>FS_IoT_LC#3 and uPoD#1, June 29 – July 2, </a:t>
            </a:r>
            <a:r>
              <a:rPr lang="en-GB" dirty="0"/>
              <a:t>2015, </a:t>
            </a:r>
            <a:r>
              <a:rPr lang="en-GB" dirty="0" smtClean="0"/>
              <a:t>Stockholm, Sweden</a:t>
            </a:r>
            <a:endParaRPr lang="en-GB" dirty="0"/>
          </a:p>
          <a:p>
            <a:r>
              <a:rPr lang="en-GB" dirty="0" smtClean="0"/>
              <a:t>GERAN#67, 10-14 Aug 2015, Yin </a:t>
            </a:r>
            <a:r>
              <a:rPr lang="en-GB" dirty="0" err="1" smtClean="0"/>
              <a:t>Chuan</a:t>
            </a:r>
            <a:r>
              <a:rPr lang="en-GB" dirty="0" smtClean="0"/>
              <a:t>, China</a:t>
            </a:r>
          </a:p>
          <a:p>
            <a:r>
              <a:rPr lang="en-GB" dirty="0" smtClean="0"/>
              <a:t>GERAN#68, 16-20 Nov 2015, Anaheim, USA </a:t>
            </a:r>
            <a:r>
              <a:rPr lang="en-GB" dirty="0" smtClean="0">
                <a:solidFill>
                  <a:srgbClr val="2A6EA8"/>
                </a:solidFill>
              </a:rPr>
              <a:t>[Co-located with RAN WGs]</a:t>
            </a:r>
          </a:p>
          <a:p>
            <a:r>
              <a:rPr lang="en-GB" dirty="0" smtClean="0"/>
              <a:t>GERAN#69, 15-19 Feb 2016, Malta </a:t>
            </a:r>
            <a:r>
              <a:rPr lang="en-GB" dirty="0" smtClean="0">
                <a:solidFill>
                  <a:srgbClr val="2A6EA8"/>
                </a:solidFill>
              </a:rPr>
              <a:t>[Co-located </a:t>
            </a:r>
            <a:r>
              <a:rPr lang="en-GB" dirty="0">
                <a:solidFill>
                  <a:srgbClr val="2A6EA8"/>
                </a:solidFill>
              </a:rPr>
              <a:t>with RAN WGs]</a:t>
            </a:r>
          </a:p>
          <a:p>
            <a:endParaRPr lang="en-GB" dirty="0" smtClean="0">
              <a:solidFill>
                <a:srgbClr val="2A6EA8"/>
              </a:solidFill>
            </a:endParaRPr>
          </a:p>
          <a:p>
            <a:pPr lvl="1"/>
            <a:endParaRPr lang="en-GB" dirty="0" smtClean="0">
              <a:solidFill>
                <a:srgbClr val="2A6EA8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dirty="0" smtClean="0"/>
              <a:t>At PCG#34 the following was decided;</a:t>
            </a:r>
          </a:p>
          <a:p>
            <a:pPr lvl="2"/>
            <a:r>
              <a:rPr lang="en-US" dirty="0" smtClean="0"/>
              <a:t>TSG GERAN#67 will be responsible for the election of a new GERAN3new chairman.</a:t>
            </a:r>
          </a:p>
          <a:p>
            <a:pPr lvl="2"/>
            <a:r>
              <a:rPr lang="en-US" dirty="0" smtClean="0"/>
              <a:t>After conclusion of the </a:t>
            </a:r>
            <a:r>
              <a:rPr lang="en-US" dirty="0" err="1" smtClean="0"/>
              <a:t>FS_IoT_LC</a:t>
            </a:r>
            <a:r>
              <a:rPr lang="en-US" dirty="0" smtClean="0"/>
              <a:t> SI, potential normative work for a Clean Slate access technology will be under the responsibility of TSG RAN.</a:t>
            </a:r>
          </a:p>
          <a:p>
            <a:pPr lvl="2"/>
            <a:r>
              <a:rPr lang="en-US" dirty="0" smtClean="0"/>
              <a:t>The TSG RAN and TSG GERAN chairmen to </a:t>
            </a:r>
            <a:r>
              <a:rPr lang="en-GB" altLang="en-US" dirty="0" smtClean="0"/>
              <a:t>bring </a:t>
            </a:r>
            <a:r>
              <a:rPr lang="en-GB" altLang="en-US" dirty="0"/>
              <a:t>a clear proposal to PCG#35 on how TSG RAN and TSG GERAN will be formed into a single </a:t>
            </a:r>
            <a:r>
              <a:rPr lang="en-GB" altLang="en-US" dirty="0" smtClean="0"/>
              <a:t>TSG.</a:t>
            </a:r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18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/>
              <a:t>Olof Liberg</a:t>
            </a:r>
          </a:p>
          <a:p>
            <a:pPr algn="ctr"/>
            <a:r>
              <a:rPr lang="fi-FI" altLang="zh-CN" sz="1400" dirty="0"/>
              <a:t>3GPP TSG GERAN </a:t>
            </a:r>
            <a:r>
              <a:rPr lang="fi-FI" altLang="zh-CN" sz="1400" dirty="0" err="1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Gert 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dirty="0" smtClean="0"/>
              <a:t>GERAN#66 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72896" y="927352"/>
            <a:ext cx="8388350" cy="6103035"/>
          </a:xfrm>
        </p:spPr>
        <p:txBody>
          <a:bodyPr/>
          <a:lstStyle/>
          <a:p>
            <a:r>
              <a:rPr lang="en-US" sz="2000" dirty="0" smtClean="0"/>
              <a:t>In total 349 documents was dealt with.</a:t>
            </a:r>
          </a:p>
          <a:p>
            <a:pPr lvl="1"/>
            <a:r>
              <a:rPr lang="en-US" sz="1600" dirty="0" smtClean="0"/>
              <a:t>13 incoming &amp; 5 outgoing liaisons.</a:t>
            </a:r>
          </a:p>
          <a:p>
            <a:pPr lvl="1"/>
            <a:r>
              <a:rPr lang="en-US" sz="1600" dirty="0" smtClean="0"/>
              <a:t>28 Change Requests approved</a:t>
            </a:r>
          </a:p>
          <a:p>
            <a:pPr lvl="2"/>
            <a:r>
              <a:rPr lang="en-US" sz="1400" dirty="0" smtClean="0"/>
              <a:t>2 from WG1</a:t>
            </a:r>
          </a:p>
          <a:p>
            <a:pPr lvl="2"/>
            <a:r>
              <a:rPr lang="en-US" sz="1400" dirty="0" smtClean="0"/>
              <a:t>7 from WG2</a:t>
            </a:r>
          </a:p>
          <a:p>
            <a:pPr lvl="2"/>
            <a:r>
              <a:rPr lang="en-US" sz="1400" dirty="0" smtClean="0"/>
              <a:t>19 from WG3new</a:t>
            </a:r>
          </a:p>
          <a:p>
            <a:pPr lvl="1"/>
            <a:r>
              <a:rPr lang="en-US" sz="1600" dirty="0" smtClean="0"/>
              <a:t>Most input submitted under agenda item </a:t>
            </a:r>
            <a:r>
              <a:rPr lang="en-US" sz="1600" i="1" dirty="0" smtClean="0"/>
              <a:t>Cellular System Support for Ultra Low Complexity and Low Throughput Internet of Things </a:t>
            </a:r>
            <a:r>
              <a:rPr lang="en-US" sz="1600" dirty="0" smtClean="0"/>
              <a:t>(</a:t>
            </a:r>
            <a:r>
              <a:rPr lang="en-US" sz="1600" dirty="0" err="1" smtClean="0"/>
              <a:t>FS_IoT_LC</a:t>
            </a:r>
            <a:r>
              <a:rPr lang="en-US" sz="1600" dirty="0" smtClean="0"/>
              <a:t>).</a:t>
            </a:r>
          </a:p>
          <a:p>
            <a:r>
              <a:rPr lang="en-US" sz="2000" dirty="0" smtClean="0"/>
              <a:t>6 work items ongoing</a:t>
            </a:r>
          </a:p>
          <a:p>
            <a:pPr lvl="1"/>
            <a:r>
              <a:rPr lang="en-US" sz="1600" dirty="0" smtClean="0"/>
              <a:t>1 Features/Building blocks/Work tasks</a:t>
            </a:r>
          </a:p>
          <a:p>
            <a:pPr lvl="1"/>
            <a:r>
              <a:rPr lang="en-US" sz="1600" dirty="0" smtClean="0"/>
              <a:t>5 study items</a:t>
            </a:r>
          </a:p>
          <a:p>
            <a:r>
              <a:rPr lang="en-US" sz="2000" dirty="0" smtClean="0"/>
              <a:t>WG Elections</a:t>
            </a:r>
          </a:p>
          <a:p>
            <a:pPr lvl="1"/>
            <a:r>
              <a:rPr lang="en-US" sz="1600" dirty="0" smtClean="0"/>
              <a:t>GERAN1 chairman Olof Liberg, and GERAN2 chairlady </a:t>
            </a:r>
            <a:r>
              <a:rPr lang="en-GB" sz="1600" dirty="0"/>
              <a:t>Ms Yang Zhao </a:t>
            </a:r>
            <a:r>
              <a:rPr lang="en-GB" sz="1600" dirty="0" smtClean="0"/>
              <a:t>were </a:t>
            </a:r>
            <a:r>
              <a:rPr lang="en-US" sz="1600" dirty="0" smtClean="0"/>
              <a:t>re-elected.</a:t>
            </a:r>
          </a:p>
          <a:p>
            <a:r>
              <a:rPr lang="en-US" sz="2000" dirty="0" smtClean="0"/>
              <a:t>At closing plenary 48 delegates participated.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WG reports (chairman &amp; MCC reports)</a:t>
            </a:r>
          </a:p>
          <a:p>
            <a:pPr lvl="1"/>
            <a:r>
              <a:rPr lang="en-US" sz="1600" dirty="0" smtClean="0"/>
              <a:t>WG1 in 0662 &amp; 0660.</a:t>
            </a:r>
          </a:p>
          <a:p>
            <a:pPr lvl="1"/>
            <a:r>
              <a:rPr lang="en-US" sz="1600" dirty="0" smtClean="0"/>
              <a:t>WG2 in 0655 &amp; 0657.</a:t>
            </a:r>
          </a:p>
          <a:p>
            <a:pPr lvl="1"/>
            <a:r>
              <a:rPr lang="en-US" sz="1600" dirty="0" smtClean="0"/>
              <a:t>WG3new (electronic meeting) in 0352 &amp; 0353.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GERAN#55 TO GERAN#66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869325"/>
          </a:xfrm>
        </p:spPr>
        <p:txBody>
          <a:bodyPr/>
          <a:lstStyle/>
          <a:p>
            <a:r>
              <a:rPr lang="en-US" sz="2200" dirty="0" smtClean="0"/>
              <a:t>Notice that a GERAN1 &amp; 2 </a:t>
            </a:r>
            <a:r>
              <a:rPr lang="en-US" sz="2200" dirty="0" err="1" smtClean="0"/>
              <a:t>adhoc</a:t>
            </a:r>
            <a:r>
              <a:rPr lang="en-US" sz="2200" dirty="0" smtClean="0"/>
              <a:t> meeting on </a:t>
            </a:r>
            <a:r>
              <a:rPr lang="en-US" sz="2200" dirty="0" err="1" smtClean="0"/>
              <a:t>FS_IoT_LC</a:t>
            </a:r>
            <a:r>
              <a:rPr lang="en-US" sz="2200" dirty="0" smtClean="0"/>
              <a:t> was held between G#65 and G#66 with 174 input documents.</a:t>
            </a:r>
            <a:endParaRPr lang="en-US" sz="2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06" y="2363107"/>
            <a:ext cx="6244629" cy="361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smtClean="0"/>
              <a:t>ONGOING WORK ITEMS</a:t>
            </a:r>
            <a:br>
              <a:rPr lang="en-US" smtClean="0"/>
            </a:br>
            <a:r>
              <a:rPr lang="en-US" sz="2000" smtClean="0"/>
              <a:t>NAME [ACRONYM]</a:t>
            </a:r>
            <a:r>
              <a:rPr lang="en-US" sz="1200" smtClean="0"/>
              <a:t> </a:t>
            </a:r>
            <a:r>
              <a:rPr lang="en-US" sz="2000" smtClean="0"/>
              <a:t>/ RESPONSIBLE GROUP(S) / COMPLETION LEVEL</a:t>
            </a:r>
            <a:endParaRPr 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103259"/>
              </p:ext>
            </p:extLst>
          </p:nvPr>
        </p:nvGraphicFramePr>
        <p:xfrm>
          <a:off x="304800" y="1285875"/>
          <a:ext cx="8750300" cy="3326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GSM/EDGE BTS Energy Saving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FS_Energy_BTS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of Power Saving for MTC Devices 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FS_uPoD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System Support for Ultra Low Complexity and Low Throughput Internet of Things</a:t>
                      </a:r>
                      <a:r>
                        <a:rPr lang="en-GB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FS_IoT_LC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35%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smtClean="0"/>
              <a:t>No CRs were approved for Rel-13.</a:t>
            </a:r>
          </a:p>
          <a:p>
            <a:r>
              <a:rPr lang="en-US" dirty="0" smtClean="0"/>
              <a:t>Pre-release 13</a:t>
            </a:r>
          </a:p>
          <a:p>
            <a:pPr lvl="1"/>
            <a:r>
              <a:rPr lang="en-US" sz="1800" dirty="0"/>
              <a:t>WG1 approved </a:t>
            </a:r>
            <a:r>
              <a:rPr lang="en-US" sz="1800" dirty="0" smtClean="0"/>
              <a:t>2 </a:t>
            </a:r>
            <a:r>
              <a:rPr lang="en-US" sz="1800" dirty="0"/>
              <a:t>CRs, WG2 approved </a:t>
            </a:r>
            <a:r>
              <a:rPr lang="en-US" sz="1800" dirty="0" smtClean="0"/>
              <a:t>7 CRs, WG3new approved 19 CRs.</a:t>
            </a:r>
          </a:p>
          <a:p>
            <a:pPr lvl="1"/>
            <a:endParaRPr lang="en-GB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4" y="1055624"/>
            <a:ext cx="8388350" cy="5402326"/>
          </a:xfrm>
        </p:spPr>
        <p:txBody>
          <a:bodyPr/>
          <a:lstStyle/>
          <a:p>
            <a:r>
              <a:rPr lang="en-US" sz="2000" dirty="0" smtClean="0"/>
              <a:t>Incoming</a:t>
            </a:r>
          </a:p>
          <a:p>
            <a:pPr lvl="1"/>
            <a:r>
              <a:rPr lang="en-US" sz="1600" dirty="0"/>
              <a:t>Test Case Optimization – change band applicability to ‘Single’, source </a:t>
            </a:r>
            <a:r>
              <a:rPr lang="en-US" sz="1600" dirty="0" smtClean="0"/>
              <a:t>GCF-CAG (</a:t>
            </a:r>
            <a:r>
              <a:rPr lang="en-US" sz="1600" dirty="0"/>
              <a:t>0350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Liaison on NGMN 5G White Paper, source NGMN Alliance (0519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Reply LS on Introduction of extended EARFCN value range in GERAN, source CT1 (0520)</a:t>
            </a:r>
          </a:p>
          <a:p>
            <a:pPr lvl="1"/>
            <a:r>
              <a:rPr lang="en-US" sz="1600" dirty="0" smtClean="0"/>
              <a:t>Reply </a:t>
            </a:r>
            <a:r>
              <a:rPr lang="en-US" sz="1600" dirty="0"/>
              <a:t>LS on paging for MTC, source G2 (0521</a:t>
            </a:r>
            <a:r>
              <a:rPr lang="en-US" sz="1600" dirty="0" smtClean="0"/>
              <a:t>)</a:t>
            </a:r>
            <a:endParaRPr lang="en-US" sz="1600" dirty="0"/>
          </a:p>
          <a:p>
            <a:pPr lvl="1"/>
            <a:r>
              <a:rPr lang="en-US" sz="1600" dirty="0" smtClean="0"/>
              <a:t>LS </a:t>
            </a:r>
            <a:r>
              <a:rPr lang="en-US" sz="1600" dirty="0"/>
              <a:t>on LTE/UMTS coexistence studies for </a:t>
            </a:r>
            <a:r>
              <a:rPr lang="en-US" sz="1600" dirty="0" err="1" smtClean="0"/>
              <a:t>FS_IoT_LC</a:t>
            </a:r>
            <a:r>
              <a:rPr lang="en-US" sz="1600" dirty="0" smtClean="0"/>
              <a:t>, source G1 (0522)</a:t>
            </a:r>
          </a:p>
          <a:p>
            <a:pPr lvl="1"/>
            <a:r>
              <a:rPr lang="en-US" sz="1600" dirty="0"/>
              <a:t>Liaison Statement from ISO/IEC JTC 1/WG 10 on Internet of Things to ISO/IEC JTC 1 External Entities, source ISO/IEC JTC 1/WG 10 (0523)</a:t>
            </a:r>
          </a:p>
          <a:p>
            <a:pPr lvl="1"/>
            <a:r>
              <a:rPr lang="en-US" sz="1600" dirty="0"/>
              <a:t>LS on CRs for MSR specifications, source RAN4 (0524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Response to Reply LS on Security Framework for Cellular </a:t>
            </a:r>
            <a:r>
              <a:rPr lang="en-US" sz="1600" dirty="0" err="1"/>
              <a:t>IoT</a:t>
            </a:r>
            <a:r>
              <a:rPr lang="en-US" sz="1600" dirty="0"/>
              <a:t>, source SA1 (0525)</a:t>
            </a:r>
          </a:p>
          <a:p>
            <a:pPr lvl="1"/>
            <a:r>
              <a:rPr lang="en-US" sz="1600" dirty="0"/>
              <a:t>Response to Reply LS on Security Framework for Cellular </a:t>
            </a:r>
            <a:r>
              <a:rPr lang="en-US" sz="1600" dirty="0" err="1"/>
              <a:t>IoT</a:t>
            </a:r>
            <a:r>
              <a:rPr lang="en-US" sz="1600" dirty="0"/>
              <a:t>, source SA2 (0526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Response </a:t>
            </a:r>
            <a:r>
              <a:rPr lang="en-US" sz="1600" dirty="0"/>
              <a:t>to Reply LS on paging for </a:t>
            </a:r>
            <a:r>
              <a:rPr lang="en-US" sz="1600" dirty="0" smtClean="0"/>
              <a:t>MTC, source SA2 (0527)</a:t>
            </a:r>
          </a:p>
          <a:p>
            <a:pPr lvl="1"/>
            <a:r>
              <a:rPr lang="en-US" sz="1600" dirty="0"/>
              <a:t>LS on RAN assumptions from SA2 for </a:t>
            </a:r>
            <a:r>
              <a:rPr lang="en-US" sz="1600" dirty="0" err="1" smtClean="0"/>
              <a:t>FS_eDRX</a:t>
            </a:r>
            <a:r>
              <a:rPr lang="en-US" sz="1600" dirty="0" smtClean="0"/>
              <a:t>, source SA2 (0528)</a:t>
            </a:r>
          </a:p>
          <a:p>
            <a:pPr lvl="1"/>
            <a:r>
              <a:rPr lang="en-US" sz="1600" dirty="0"/>
              <a:t>LS on C-</a:t>
            </a:r>
            <a:r>
              <a:rPr lang="en-US" sz="1600" dirty="0" err="1"/>
              <a:t>IoT</a:t>
            </a:r>
            <a:r>
              <a:rPr lang="en-US" sz="1600" dirty="0"/>
              <a:t>/MTC data transmission targets for security-related procedures (0529</a:t>
            </a:r>
            <a:r>
              <a:rPr lang="en-US" sz="1600" dirty="0" smtClean="0"/>
              <a:t>)</a:t>
            </a:r>
            <a:endParaRPr lang="en-US" sz="1600" dirty="0"/>
          </a:p>
          <a:p>
            <a:pPr lvl="1"/>
            <a:r>
              <a:rPr lang="en-US" sz="1600" dirty="0" smtClean="0"/>
              <a:t>Reply </a:t>
            </a:r>
            <a:r>
              <a:rPr lang="en-US" sz="1600" dirty="0"/>
              <a:t>LS on work split for Study on Cellular </a:t>
            </a:r>
            <a:r>
              <a:rPr lang="en-US" sz="1600" dirty="0" err="1"/>
              <a:t>IoT</a:t>
            </a:r>
            <a:r>
              <a:rPr lang="en-US" sz="1600" dirty="0"/>
              <a:t>, source TSG SA (0530)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393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LIAISIONS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4" y="1055624"/>
            <a:ext cx="8388350" cy="4830763"/>
          </a:xfrm>
        </p:spPr>
        <p:txBody>
          <a:bodyPr/>
          <a:lstStyle/>
          <a:p>
            <a:r>
              <a:rPr lang="en-US" sz="2000" dirty="0" smtClean="0"/>
              <a:t>Outgoing</a:t>
            </a:r>
          </a:p>
          <a:p>
            <a:pPr lvl="1"/>
            <a:r>
              <a:rPr lang="en-US" sz="1600" dirty="0"/>
              <a:t>Reply LS on CRs for MSR specifications, to </a:t>
            </a:r>
            <a:r>
              <a:rPr lang="en-US" sz="1600" dirty="0" smtClean="0"/>
              <a:t>RAN and RAN4 (0663)</a:t>
            </a:r>
            <a:endParaRPr lang="en-US" sz="1600" dirty="0"/>
          </a:p>
          <a:p>
            <a:pPr lvl="1"/>
            <a:r>
              <a:rPr lang="en-US" sz="1600" dirty="0"/>
              <a:t>LS on Efficient Small Data Transfer, to SA2, SA3 &amp; </a:t>
            </a:r>
            <a:r>
              <a:rPr lang="en-US" sz="1600" dirty="0" smtClean="0"/>
              <a:t>CT1 (0654)</a:t>
            </a:r>
            <a:endParaRPr lang="en-US" sz="1600" dirty="0"/>
          </a:p>
          <a:p>
            <a:pPr lvl="1"/>
            <a:r>
              <a:rPr lang="en-US" sz="1600" dirty="0"/>
              <a:t>Reply LS on introduction of extended EARFCN value range in GERAN, to </a:t>
            </a:r>
            <a:r>
              <a:rPr lang="en-US" sz="1600" dirty="0" smtClean="0"/>
              <a:t>CT1 (0558)</a:t>
            </a:r>
            <a:endParaRPr lang="en-US" sz="1600" dirty="0"/>
          </a:p>
          <a:p>
            <a:pPr lvl="1"/>
            <a:r>
              <a:rPr lang="en-US" sz="1600" dirty="0"/>
              <a:t>Reply to LS on C-</a:t>
            </a:r>
            <a:r>
              <a:rPr lang="en-US" sz="1600" dirty="0" err="1"/>
              <a:t>IoT</a:t>
            </a:r>
            <a:r>
              <a:rPr lang="en-US" sz="1600" dirty="0"/>
              <a:t>/MTC data transmission targets for security-related procedures, to </a:t>
            </a:r>
            <a:r>
              <a:rPr lang="en-US" sz="1600" dirty="0" smtClean="0"/>
              <a:t>SA3 (0669)</a:t>
            </a:r>
            <a:endParaRPr lang="en-US" sz="1600" dirty="0"/>
          </a:p>
          <a:p>
            <a:pPr lvl="1"/>
            <a:r>
              <a:rPr lang="en-US" sz="1600" dirty="0" smtClean="0"/>
              <a:t>Reply LS </a:t>
            </a:r>
            <a:r>
              <a:rPr lang="en-US" sz="1600" dirty="0"/>
              <a:t>on RAN assumptions from SA2 for </a:t>
            </a:r>
            <a:r>
              <a:rPr lang="en-US" sz="1600" dirty="0" err="1"/>
              <a:t>FS_eDRX</a:t>
            </a:r>
            <a:r>
              <a:rPr lang="en-US" sz="1600" dirty="0"/>
              <a:t>, to </a:t>
            </a:r>
            <a:r>
              <a:rPr lang="en-US" sz="1600" dirty="0" smtClean="0"/>
              <a:t>SA2 (0670)</a:t>
            </a:r>
            <a:endParaRPr lang="en-US" sz="16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251293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FEATURES/BUILDING BLOCKS/WORK TASKS</a:t>
            </a:r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REL 13</a:t>
            </a:r>
          </a:p>
          <a:p>
            <a:pPr lvl="1"/>
            <a:r>
              <a:rPr lang="en-US" sz="1800" dirty="0" smtClean="0"/>
              <a:t>Initial discussion paper on impact to specifications within WI </a:t>
            </a:r>
            <a:r>
              <a:rPr lang="en-GB" sz="1800" kern="1200" dirty="0">
                <a:solidFill>
                  <a:schemeClr val="dk1"/>
                </a:solidFill>
              </a:rPr>
              <a:t>RAN aspects for improvements to CS/PS coordination in GERAN Shared Networks</a:t>
            </a:r>
            <a:r>
              <a:rPr lang="en-US" altLang="zh-CN" sz="1800" dirty="0" smtClean="0"/>
              <a:t> noted.</a:t>
            </a:r>
            <a:endParaRPr lang="en-US" sz="1800" dirty="0" smtClean="0"/>
          </a:p>
          <a:p>
            <a:r>
              <a:rPr lang="en-US" sz="2000" dirty="0" smtClean="0"/>
              <a:t>REL 12 and earlier</a:t>
            </a:r>
          </a:p>
          <a:p>
            <a:pPr lvl="1"/>
            <a:r>
              <a:rPr lang="en-US" sz="1800" dirty="0" smtClean="0"/>
              <a:t>EARFCN extension </a:t>
            </a:r>
          </a:p>
          <a:p>
            <a:pPr lvl="2"/>
            <a:r>
              <a:rPr lang="en-US" sz="1600" dirty="0" smtClean="0"/>
              <a:t>Correction CRs to 44.018 approved.</a:t>
            </a:r>
          </a:p>
          <a:p>
            <a:pPr lvl="2"/>
            <a:r>
              <a:rPr lang="en-US" sz="1600" dirty="0" smtClean="0"/>
              <a:t>CRs to 24.008 endorsed. </a:t>
            </a:r>
          </a:p>
          <a:p>
            <a:pPr lvl="2"/>
            <a:r>
              <a:rPr lang="en-US" sz="1600" dirty="0" smtClean="0"/>
              <a:t>LS sent to CT1.</a:t>
            </a:r>
          </a:p>
          <a:p>
            <a:pPr lvl="1"/>
            <a:r>
              <a:rPr lang="en-US" sz="1800" dirty="0" smtClean="0"/>
              <a:t>Dual Priority, DMCG, GLONASS</a:t>
            </a:r>
          </a:p>
          <a:p>
            <a:pPr lvl="2"/>
            <a:r>
              <a:rPr lang="en-US" sz="1600" dirty="0" smtClean="0"/>
              <a:t>Correction CRs to 44.018, 44.031 and 44.060 approved.</a:t>
            </a:r>
          </a:p>
          <a:p>
            <a:pPr lvl="2"/>
            <a:endParaRPr 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35436</TotalTime>
  <Words>1410</Words>
  <Application>Microsoft Office PowerPoint</Application>
  <PresentationFormat>On-screen Show (4:3)</PresentationFormat>
  <Paragraphs>187</Paragraphs>
  <Slides>18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SP-150220/CP-150133/RP-150587  TSG GERAN#66 STATUS REPORT</vt:lpstr>
      <vt:lpstr>TSG GERAN ORGANISATION</vt:lpstr>
      <vt:lpstr>GERAN#66 OVERVIEW</vt:lpstr>
      <vt:lpstr>EVOLUTION OF WORKLOAD FROM GERAN#55 TO GERAN#66</vt:lpstr>
      <vt:lpstr>ONGOING WORK ITEMS NAME [ACRONYM] / RESPONSIBLE GROUP(S) / COMPLETION LEVEL</vt:lpstr>
      <vt:lpstr>APPROVED CHANGE REQUESTS</vt:lpstr>
      <vt:lpstr>LIAISIONS</vt:lpstr>
      <vt:lpstr>LIAISIONS cont.</vt:lpstr>
      <vt:lpstr>GENERAL INFORMATION WG1 &amp; WG2 FEATURES/BUILDING BLOCKS/WORK TASKS</vt:lpstr>
      <vt:lpstr>GENERAL INFORMATION WG1 &amp; WG2 STUDY ITEMS</vt:lpstr>
      <vt:lpstr>GENERAL INFORMATION WG1 &amp; WG2 STUDY ITEMS: FS_IoT_LC</vt:lpstr>
      <vt:lpstr>GENERAL INFORMATION WG1 &amp; WG2 STUDY ITEMS: FS_IoT_LC cont.</vt:lpstr>
      <vt:lpstr>GENERAL INFORMATION WG1 &amp; WG2 STUDY ITEMS: FS_IoT_LC cont.</vt:lpstr>
      <vt:lpstr>GENERAL INFORMATION WG1 &amp; WG2 STUDY ITEMS: FS_IoT_LC cont.</vt:lpstr>
      <vt:lpstr>GENERAL INFORMATION GERAN3new</vt:lpstr>
      <vt:lpstr>FUTURE PLANNED MEETINGS PLENARY AND AD-HOC MEETINGS</vt:lpstr>
      <vt:lpstr>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Olof Liberg</cp:lastModifiedBy>
  <cp:revision>1080</cp:revision>
  <dcterms:created xsi:type="dcterms:W3CDTF">2008-08-30T09:32:10Z</dcterms:created>
  <dcterms:modified xsi:type="dcterms:W3CDTF">2015-06-08T09:50:26Z</dcterms:modified>
</cp:coreProperties>
</file>