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35"/>
  </p:notesMasterIdLst>
  <p:handoutMasterIdLst>
    <p:handoutMasterId r:id="rId36"/>
  </p:handoutMasterIdLst>
  <p:sldIdLst>
    <p:sldId id="337" r:id="rId3"/>
    <p:sldId id="339" r:id="rId4"/>
    <p:sldId id="338" r:id="rId5"/>
    <p:sldId id="415" r:id="rId6"/>
    <p:sldId id="416" r:id="rId7"/>
    <p:sldId id="371" r:id="rId8"/>
    <p:sldId id="373" r:id="rId9"/>
    <p:sldId id="355" r:id="rId10"/>
    <p:sldId id="385" r:id="rId11"/>
    <p:sldId id="359" r:id="rId12"/>
    <p:sldId id="369" r:id="rId13"/>
    <p:sldId id="386" r:id="rId14"/>
    <p:sldId id="417" r:id="rId15"/>
    <p:sldId id="388" r:id="rId16"/>
    <p:sldId id="387" r:id="rId17"/>
    <p:sldId id="420" r:id="rId18"/>
    <p:sldId id="340" r:id="rId19"/>
    <p:sldId id="404" r:id="rId20"/>
    <p:sldId id="406" r:id="rId21"/>
    <p:sldId id="426" r:id="rId22"/>
    <p:sldId id="433" r:id="rId23"/>
    <p:sldId id="405" r:id="rId24"/>
    <p:sldId id="409" r:id="rId25"/>
    <p:sldId id="381" r:id="rId26"/>
    <p:sldId id="396" r:id="rId27"/>
    <p:sldId id="408" r:id="rId28"/>
    <p:sldId id="410" r:id="rId29"/>
    <p:sldId id="398" r:id="rId30"/>
    <p:sldId id="400" r:id="rId31"/>
    <p:sldId id="412" r:id="rId32"/>
    <p:sldId id="372" r:id="rId33"/>
    <p:sldId id="368" r:id="rId34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FF0000"/>
    <a:srgbClr val="0000F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647" autoAdjust="0"/>
    <p:restoredTop sz="94660"/>
  </p:normalViewPr>
  <p:slideViewPr>
    <p:cSldViewPr snapToGrid="0">
      <p:cViewPr>
        <p:scale>
          <a:sx n="100" d="100"/>
          <a:sy n="100" d="100"/>
        </p:scale>
        <p:origin x="-46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3130" y="-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EC88B-41B2-4A31-B2A7-F92EB4BD2C1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DE411-EFFA-4E4B-988A-F82C028547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A136F-1F95-41E8-A45E-BE39AC592D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8B456-F9B1-4AAF-9A09-31595617CB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0FD99-6286-4AFC-91D7-39312A529D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69B3-A8D0-409C-9AE6-1D9462AA3FE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5DEE4-C8EF-4DAE-B1BC-5B8EBA16B49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FF3C-0BAB-436B-B147-DB704AEEAB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F1022-DA20-47C2-BD03-5B57638114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650E4-54FA-49A7-AF3F-8627E6E8A5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C3EB1-ADA1-4172-A3EB-752C5E2AF4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3730E-EE2F-410B-AA42-3EC4AF123A2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2015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CT #</a:t>
            </a:r>
            <a:r>
              <a:rPr lang="en-US" altLang="de-DE" dirty="0" smtClean="0">
                <a:solidFill>
                  <a:schemeClr val="bg1"/>
                </a:solidFill>
              </a:rPr>
              <a:t>67, March 201</a:t>
            </a:r>
            <a:r>
              <a:rPr lang="de-DE" altLang="de-DE" dirty="0" smtClean="0">
                <a:solidFill>
                  <a:schemeClr val="bg1"/>
                </a:solidFill>
              </a:rPr>
              <a:t>5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144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+mn-lt"/>
                <a:cs typeface="Arial" charset="0"/>
              </a:rPr>
              <a:t>TSG CT WG</a:t>
            </a:r>
            <a:r>
              <a:rPr lang="de-DE" altLang="de-DE" sz="2400" dirty="0">
                <a:latin typeface="+mn-lt"/>
                <a:cs typeface="Arial" charset="0"/>
              </a:rPr>
              <a:t>4</a:t>
            </a:r>
            <a:r>
              <a:rPr lang="en-GB" altLang="de-DE" sz="2400" dirty="0">
                <a:latin typeface="+mn-lt"/>
                <a:cs typeface="Arial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de-DE" sz="2400" dirty="0">
                <a:latin typeface="+mn-lt"/>
                <a:cs typeface="Arial" charset="0"/>
              </a:rPr>
              <a:t>Nigel Berry</a:t>
            </a:r>
            <a:r>
              <a:rPr lang="en-GB" altLang="de-DE" sz="2400" dirty="0">
                <a:latin typeface="+mn-lt"/>
                <a:cs typeface="Arial" charset="0"/>
              </a:rPr>
              <a:t> (</a:t>
            </a:r>
            <a:r>
              <a:rPr lang="de-DE" altLang="de-DE" sz="2400" dirty="0">
                <a:latin typeface="+mn-lt"/>
                <a:cs typeface="Arial" charset="0"/>
              </a:rPr>
              <a:t>Alcatel-Lucent</a:t>
            </a:r>
            <a:r>
              <a:rPr lang="en-GB" altLang="de-DE" sz="2400" dirty="0">
                <a:latin typeface="+mn-lt"/>
                <a:cs typeface="Arial" charset="0"/>
              </a:rPr>
              <a:t>)</a:t>
            </a: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984375" y="2011363"/>
            <a:ext cx="4906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to TSG CT #6</a:t>
            </a:r>
            <a:r>
              <a:rPr lang="de-DE" altLang="de-DE" sz="4000" dirty="0">
                <a:solidFill>
                  <a:srgbClr val="FF3300"/>
                </a:solidFill>
                <a:latin typeface="+mj-lt"/>
                <a:cs typeface="Arial" charset="0"/>
              </a:rPr>
              <a:t>7</a:t>
            </a:r>
            <a:endParaRPr lang="en-US" altLang="de-DE" sz="4000" dirty="0" smtClean="0">
              <a:solidFill>
                <a:srgbClr val="FF3300"/>
              </a:solidFill>
              <a:latin typeface="+mj-lt"/>
              <a:cs typeface="Arial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GB" altLang="de-DE" sz="1600" dirty="0" smtClean="0">
                <a:latin typeface="+mj-lt"/>
              </a:rPr>
              <a:t>3GPP TSG CT Plenary Meeting #67			</a:t>
            </a:r>
            <a:r>
              <a:rPr lang="de-DE" altLang="de-DE" sz="1600" dirty="0" smtClean="0">
                <a:latin typeface="+mj-lt"/>
              </a:rPr>
              <a:t>CP-150142</a:t>
            </a:r>
            <a:endParaRPr lang="en-GB" altLang="de-DE" sz="16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de-DE" altLang="de-DE" sz="1600" dirty="0" smtClean="0">
                <a:latin typeface="+mj-lt"/>
              </a:rPr>
              <a:t>Shanghai</a:t>
            </a:r>
            <a:r>
              <a:rPr lang="en-GB" altLang="de-DE" sz="1600" dirty="0" smtClean="0">
                <a:latin typeface="+mj-lt"/>
              </a:rPr>
              <a:t>, </a:t>
            </a:r>
            <a:r>
              <a:rPr lang="de-DE" altLang="de-DE" sz="1600" dirty="0" smtClean="0">
                <a:latin typeface="+mj-lt"/>
              </a:rPr>
              <a:t>PR China</a:t>
            </a:r>
            <a:r>
              <a:rPr lang="en-US" altLang="de-DE" sz="1600" dirty="0" smtClean="0">
                <a:latin typeface="+mj-lt"/>
              </a:rPr>
              <a:t>; </a:t>
            </a:r>
            <a:r>
              <a:rPr lang="de-DE" altLang="de-DE" sz="1600" dirty="0">
                <a:latin typeface="+mj-lt"/>
              </a:rPr>
              <a:t>9</a:t>
            </a:r>
            <a:r>
              <a:rPr lang="en-GB" altLang="de-DE" sz="1600" dirty="0" smtClean="0">
                <a:latin typeface="+mj-lt"/>
              </a:rPr>
              <a:t> – </a:t>
            </a:r>
            <a:r>
              <a:rPr lang="de-DE" altLang="de-DE" sz="1600" dirty="0" smtClean="0">
                <a:latin typeface="+mj-lt"/>
              </a:rPr>
              <a:t>10</a:t>
            </a:r>
            <a:r>
              <a:rPr lang="en-GB" altLang="de-DE" sz="1600" dirty="0" smtClean="0">
                <a:latin typeface="+mj-lt"/>
              </a:rPr>
              <a:t> </a:t>
            </a:r>
            <a:r>
              <a:rPr lang="de-DE" altLang="de-DE" sz="1600" dirty="0" smtClean="0">
                <a:latin typeface="+mj-lt"/>
              </a:rPr>
              <a:t>March </a:t>
            </a:r>
            <a:r>
              <a:rPr lang="en-GB" altLang="de-DE" sz="1600" dirty="0" smtClean="0">
                <a:latin typeface="+mj-lt"/>
              </a:rPr>
              <a:t> 201</a:t>
            </a:r>
            <a:r>
              <a:rPr lang="de-DE" altLang="de-DE" sz="1600" dirty="0">
                <a:latin typeface="+mj-lt"/>
              </a:rPr>
              <a:t>5</a:t>
            </a:r>
            <a:r>
              <a:rPr lang="de-DE" altLang="de-DE" sz="1600" dirty="0" smtClean="0">
                <a:latin typeface="+mj-lt"/>
              </a:rPr>
              <a:t>	</a:t>
            </a:r>
            <a:r>
              <a:rPr lang="fi-FI" altLang="de-DE" sz="1600" dirty="0" smtClean="0">
                <a:latin typeface="+mj-lt"/>
              </a:rPr>
              <a:t>	</a:t>
            </a:r>
            <a:r>
              <a:rPr lang="de-DE" altLang="de-DE" sz="1600" dirty="0"/>
              <a:t> </a:t>
            </a:r>
            <a:r>
              <a:rPr lang="de-DE" altLang="de-DE" sz="1400" i="1" dirty="0" smtClean="0"/>
              <a:t>Revision of CP-150010</a:t>
            </a:r>
            <a:endParaRPr lang="en-US" altLang="de-DE" sz="1400" i="1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cs typeface="Arial" charset="0"/>
              </a:rPr>
              <a:t>Endorsed</a:t>
            </a:r>
            <a:r>
              <a:rPr lang="nb-NO" altLang="de-DE" smtClean="0">
                <a:cs typeface="Arial" charset="0"/>
              </a:rPr>
              <a:t> WIs</a:t>
            </a:r>
            <a:endParaRPr lang="en-US" altLang="de-DE" smtClean="0">
              <a:cs typeface="Arial" charset="0"/>
            </a:endParaRP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7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0438" name="Group 1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708627"/>
              </p:ext>
            </p:extLst>
          </p:nvPr>
        </p:nvGraphicFramePr>
        <p:xfrm>
          <a:off x="965200" y="2093913"/>
          <a:ext cx="7275513" cy="3382961"/>
        </p:xfrm>
        <a:graphic>
          <a:graphicData uri="http://schemas.openxmlformats.org/drawingml/2006/table">
            <a:tbl>
              <a:tblPr/>
              <a:tblGrid>
                <a:gridCol w="890588"/>
                <a:gridCol w="3751382"/>
                <a:gridCol w="1570007"/>
                <a:gridCol w="1063536"/>
              </a:tblGrid>
              <a:tr h="640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CP-15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Endorsed WIDs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Rapporteur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Notes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8229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u="sng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0091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Rel-13 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Revised WID on IMS Signalling Activated Trace (ISAT)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Vodafone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4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694" marB="4569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smtClean="0">
                <a:cs typeface="Arial" charset="0"/>
              </a:rPr>
              <a:t>Technical Reports</a:t>
            </a:r>
            <a:r>
              <a:rPr lang="nb-NO" altLang="de-DE" smtClean="0">
                <a:cs typeface="Arial" charset="0"/>
              </a:rPr>
              <a:t> for Approval</a:t>
            </a:r>
            <a:endParaRPr lang="en-US" altLang="de-DE" smtClean="0">
              <a:cs typeface="Arial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450" name="Group 1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718991"/>
              </p:ext>
            </p:extLst>
          </p:nvPr>
        </p:nvGraphicFramePr>
        <p:xfrm>
          <a:off x="598488" y="2282825"/>
          <a:ext cx="7578725" cy="3535362"/>
        </p:xfrm>
        <a:graphic>
          <a:graphicData uri="http://schemas.openxmlformats.org/drawingml/2006/table">
            <a:tbl>
              <a:tblPr/>
              <a:tblGrid>
                <a:gridCol w="1624012"/>
                <a:gridCol w="5954713"/>
              </a:tblGrid>
              <a:tr h="7011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CP-15</a:t>
                      </a:r>
                      <a:endParaRPr kumimoji="0" lang="en-GB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Technical Reports agreed to be sent to Plenary for Approval</a:t>
                      </a:r>
                      <a:endParaRPr kumimoji="0" lang="en-GB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9447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>
                        <a:latin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7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>
                        <a:latin typeface="Arial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7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19" marB="4571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 smtClean="0">
                        <a:latin typeface="Arial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smtClean="0">
                <a:latin typeface="Arial" charset="0"/>
                <a:cs typeface="Arial" charset="0"/>
              </a:rPr>
              <a:t>Technical Specifications</a:t>
            </a:r>
            <a:r>
              <a:rPr lang="nb-NO" altLang="de-DE" smtClean="0">
                <a:latin typeface="Arial" charset="0"/>
                <a:cs typeface="Arial" charset="0"/>
              </a:rPr>
              <a:t> for Information and Approval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0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1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2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3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4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5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1450" name="Group 1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220690"/>
              </p:ext>
            </p:extLst>
          </p:nvPr>
        </p:nvGraphicFramePr>
        <p:xfrm>
          <a:off x="598488" y="2282825"/>
          <a:ext cx="7578725" cy="2590800"/>
        </p:xfrm>
        <a:graphic>
          <a:graphicData uri="http://schemas.openxmlformats.org/drawingml/2006/table">
            <a:tbl>
              <a:tblPr/>
              <a:tblGrid>
                <a:gridCol w="1624012"/>
                <a:gridCol w="5954713"/>
              </a:tblGrid>
              <a:tr h="7011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CP-15</a:t>
                      </a:r>
                      <a:endParaRPr kumimoji="0" lang="en-GB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Technical Specifications agreed to be sent to Plenary for Information and Approval</a:t>
                      </a:r>
                      <a:endParaRPr kumimoji="0" lang="en-GB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9448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>
                        <a:latin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 smtClean="0">
                        <a:latin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831108"/>
          </a:xfrm>
        </p:spPr>
        <p:txBody>
          <a:bodyPr/>
          <a:lstStyle/>
          <a:p>
            <a:r>
              <a:rPr lang="de-DE" altLang="de-DE" dirty="0" smtClean="0">
                <a:latin typeface="Arial" charset="0"/>
                <a:cs typeface="Arial" charset="0"/>
              </a:rPr>
              <a:t>CT4 Issues f</a:t>
            </a:r>
            <a:r>
              <a:rPr lang="en-US" altLang="de-DE" dirty="0" smtClean="0">
                <a:latin typeface="Arial" charset="0"/>
                <a:cs typeface="Arial" charset="0"/>
              </a:rPr>
              <a:t>or CT Plenary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8925" y="1078840"/>
            <a:ext cx="8686800" cy="525070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algn="just">
              <a:spcAft>
                <a:spcPts val="0"/>
              </a:spcAft>
            </a:pP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CT4 completed the specification of the Rel-12 work items which were not completed at CT#66, for IMS </a:t>
            </a:r>
            <a:r>
              <a:rPr lang="en-GB" sz="2000" dirty="0" err="1">
                <a:latin typeface="Arial" pitchFamily="34" charset="0"/>
                <a:ea typeface="Times New Roman"/>
                <a:cs typeface="Arial" pitchFamily="34" charset="0"/>
              </a:rPr>
              <a:t>Telepresence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 and CLUE data channels in particular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endParaRPr lang="en-GB" sz="32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CT4 is now actively involved in Rel-13 work. CT4 made progress in the design of the new </a:t>
            </a:r>
            <a:r>
              <a:rPr lang="en-GB" sz="2000" dirty="0" err="1">
                <a:latin typeface="Arial" pitchFamily="34" charset="0"/>
                <a:ea typeface="Times New Roman"/>
                <a:cs typeface="Arial" pitchFamily="34" charset="0"/>
              </a:rPr>
              <a:t>NqAP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 interface for UPCON, completed the specification of the GTPv2 extensions for Voice over E-UTRAN Paging Policy 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Differentiation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and started 3 studies on P-CSCF restoration for WLAN, EPC signalling improvements for race conditions, and Diameter Load 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Control.</a:t>
            </a:r>
            <a:endParaRPr lang="en-GB" sz="32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The number of pre-Rel-12 corrections is now decreasing very noticeably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endParaRPr lang="en-GB" sz="32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CT4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has been using the new 3GPP Ultimate Portal to allocate </a:t>
            </a:r>
            <a:r>
              <a:rPr lang="en-GB" sz="2000" dirty="0" err="1" smtClean="0">
                <a:latin typeface="Arial" pitchFamily="34" charset="0"/>
                <a:ea typeface="Times New Roman"/>
                <a:cs typeface="Arial" pitchFamily="34" charset="0"/>
              </a:rPr>
              <a:t>TDocs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and CR numbers. F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eedback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is largely positive in general (no problems encountered before the meeting, some delay during the meeting for the CT4 officials to assign revisions due to some missing functionalities).</a:t>
            </a:r>
            <a:endParaRPr lang="en-GB" sz="32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094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F7B0EA8-6FDB-4673-AC15-7684ACE5070E}" type="slidenum">
              <a:rPr lang="en-GB" sz="1100" smtClean="0">
                <a:solidFill>
                  <a:schemeClr val="bg1"/>
                </a:solidFill>
              </a:rPr>
              <a:pPr/>
              <a:t>14</a:t>
            </a:fld>
            <a:endParaRPr lang="en-GB" sz="1100" smtClean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ea typeface="ＭＳ Ｐゴシック" pitchFamily="34" charset="-128"/>
              </a:rPr>
              <a:t> None</a:t>
            </a:r>
            <a:endParaRPr lang="en-GB" sz="200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CRs for </a:t>
            </a:r>
            <a:r>
              <a:rPr lang="de-DE" altLang="de-DE" smtClean="0">
                <a:latin typeface="Arial" charset="0"/>
                <a:cs typeface="Arial" charset="0"/>
              </a:rPr>
              <a:t>C</a:t>
            </a:r>
            <a:r>
              <a:rPr lang="nb-NO" altLang="de-DE" smtClean="0">
                <a:latin typeface="Arial" charset="0"/>
                <a:cs typeface="Arial" charset="0"/>
              </a:rPr>
              <a:t>onditional </a:t>
            </a:r>
            <a:r>
              <a:rPr lang="de-DE" altLang="de-DE" smtClean="0">
                <a:latin typeface="Arial" charset="0"/>
                <a:cs typeface="Arial" charset="0"/>
              </a:rPr>
              <a:t>A</a:t>
            </a:r>
            <a:r>
              <a:rPr lang="nb-NO" altLang="de-DE" smtClean="0">
                <a:latin typeface="Arial" charset="0"/>
                <a:cs typeface="Arial" charset="0"/>
              </a:rPr>
              <a:t>pproval (CT</a:t>
            </a:r>
            <a:r>
              <a:rPr lang="de-DE" altLang="de-DE" smtClean="0">
                <a:latin typeface="Arial" charset="0"/>
                <a:cs typeface="Arial" charset="0"/>
              </a:rPr>
              <a:t>4</a:t>
            </a:r>
            <a:r>
              <a:rPr lang="nb-NO" altLang="de-DE" smtClean="0">
                <a:latin typeface="Arial" charset="0"/>
                <a:cs typeface="Arial" charset="0"/>
              </a:rPr>
              <a:t>)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340816"/>
              </p:ext>
            </p:extLst>
          </p:nvPr>
        </p:nvGraphicFramePr>
        <p:xfrm>
          <a:off x="647204" y="1092527"/>
          <a:ext cx="7849591" cy="52843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188"/>
                <a:gridCol w="648188"/>
                <a:gridCol w="484924"/>
                <a:gridCol w="2458193"/>
                <a:gridCol w="688768"/>
                <a:gridCol w="463138"/>
                <a:gridCol w="178130"/>
                <a:gridCol w="142504"/>
                <a:gridCol w="570016"/>
                <a:gridCol w="546264"/>
                <a:gridCol w="1021278"/>
              </a:tblGrid>
              <a:tr h="3346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TSG_tdoc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 Tdoc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Work_item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Title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Spec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CR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Cat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Agenda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Other specs affected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 anchor="ctr"/>
                </a:tc>
              </a:tr>
              <a:tr h="49355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C4-150344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Renaming of Location-Type AVP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0444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9.19.1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29.172-0028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49355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C4-150357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Renaming of Location-Type AVP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0445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GB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9.19.1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29.172-0029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49355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C4-150358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Renaming of Location-Type AVP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0446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GB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9.19.1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49355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C4-150359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TEI9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Renaming of Location-Type AVP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0447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GB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9.19.1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29.172-0031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65244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C4-150334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TEI11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Location reporting in emergency 1xSRVCC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0436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8.29.1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29.172-0026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65244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C4-150335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TEI11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Location reporting in emergency 1xSRVCC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29.230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0437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8.29.1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29.172-0027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</a:tr>
              <a:tr h="65244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C4-150302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ULI change reporting upon inter-RAT mobility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29.274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1567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7.3.1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23.401-2820, 23.060-1947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>
                    <a:solidFill>
                      <a:srgbClr val="FFFF00"/>
                    </a:solidFill>
                  </a:tcPr>
                </a:tc>
              </a:tr>
              <a:tr h="65244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C4-150304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TEI12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ULI change reporting upon inter-RAT mobility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29.274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1568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Rel-13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7.3.1</a:t>
                      </a:r>
                      <a:endParaRPr lang="en-GB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23.401-2821, 23.060-1948</a:t>
                      </a:r>
                      <a:endParaRPr lang="en-GB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3" marR="7763" marT="7763" marB="7763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CRs for </a:t>
            </a:r>
            <a:r>
              <a:rPr lang="de-DE" altLang="de-DE" smtClean="0">
                <a:latin typeface="Arial" charset="0"/>
                <a:cs typeface="Arial" charset="0"/>
              </a:rPr>
              <a:t>C</a:t>
            </a:r>
            <a:r>
              <a:rPr lang="nb-NO" altLang="de-DE" smtClean="0">
                <a:latin typeface="Arial" charset="0"/>
                <a:cs typeface="Arial" charset="0"/>
              </a:rPr>
              <a:t>onditional </a:t>
            </a:r>
            <a:r>
              <a:rPr lang="de-DE" altLang="de-DE" smtClean="0">
                <a:latin typeface="Arial" charset="0"/>
                <a:cs typeface="Arial" charset="0"/>
              </a:rPr>
              <a:t>A</a:t>
            </a:r>
            <a:r>
              <a:rPr lang="nb-NO" altLang="de-DE" smtClean="0">
                <a:latin typeface="Arial" charset="0"/>
                <a:cs typeface="Arial" charset="0"/>
              </a:rPr>
              <a:t>pproval (CT</a:t>
            </a:r>
            <a:r>
              <a:rPr lang="de-DE" altLang="de-DE" smtClean="0">
                <a:latin typeface="Arial" charset="0"/>
                <a:cs typeface="Arial" charset="0"/>
              </a:rPr>
              <a:t>4</a:t>
            </a:r>
            <a:r>
              <a:rPr lang="nb-NO" altLang="de-DE" smtClean="0">
                <a:latin typeface="Arial" charset="0"/>
                <a:cs typeface="Arial" charset="0"/>
              </a:rPr>
              <a:t>)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711050"/>
              </p:ext>
            </p:extLst>
          </p:nvPr>
        </p:nvGraphicFramePr>
        <p:xfrm>
          <a:off x="599703" y="1100447"/>
          <a:ext cx="7944593" cy="51414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7892"/>
                <a:gridCol w="719961"/>
                <a:gridCol w="754082"/>
                <a:gridCol w="3063826"/>
                <a:gridCol w="492827"/>
                <a:gridCol w="332509"/>
                <a:gridCol w="130629"/>
                <a:gridCol w="166254"/>
                <a:gridCol w="463138"/>
                <a:gridCol w="403761"/>
                <a:gridCol w="979714"/>
              </a:tblGrid>
              <a:tr h="2071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TSG_tdoc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 Tdoc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Work_item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Title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Spec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CR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Agenda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Other specs affected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 anchor="ctr"/>
                </a:tc>
              </a:tr>
              <a:tr h="40379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C4-150139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IMS_WebRTC-CT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 WebRTC reference updates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23.334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0076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24.229-5198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40379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C4-150143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IMS_WebRTC-CT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 WebRTC reference updates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23.334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0077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24.229-5199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40379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C4-150140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IMS_WebRTC-CT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 WebRTC reference update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29.334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0084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24.229-5198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40379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C4-150141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IMS_WebRTC-CT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IMS WebRTC reference update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29.334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0085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24.229-5199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30545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C4-150381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ProSe-CT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Location update trigger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29.230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0440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29.345-0020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69881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C4-150367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ProSe-CT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Title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AVP codes allocation for Validity related AVPs for TS 29.345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29.230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0441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29.345-0012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60047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C4-150369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ProSe-CT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Code allocation for the Integrity Check aspect AVPs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29.230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0443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7.2.4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29.345-0014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</a:tr>
              <a:tr h="50213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C4-150365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ProSe-CT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Introduction of Authorized Discovery Range Indication for announcing UE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29.345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0015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B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Rel-12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7.2.4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29.344-0012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(Revised to </a:t>
                      </a:r>
                      <a:r>
                        <a:rPr lang="en-GB" sz="11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CP-150149)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solidFill>
                      <a:srgbClr val="FF0000"/>
                    </a:solidFill>
                  </a:tcPr>
                </a:tc>
              </a:tr>
              <a:tr h="50213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C4-150276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TEI13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MBMS Alternative IP Multicast Distribution Address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23.008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0437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6.3.1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23.246-0391, 29.274-1547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>
                    <a:solidFill>
                      <a:srgbClr val="FFFF00"/>
                    </a:solidFill>
                  </a:tcPr>
                </a:tc>
              </a:tr>
              <a:tr h="50213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C4-150275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TEI13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MBMS Alternative IP Multicast Distribution Address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29.274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1547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6.3.1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23.246-0391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07" marR="4607" marT="4607" marB="4607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49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0" y="381000"/>
            <a:ext cx="8610600" cy="1143000"/>
          </a:xfrm>
        </p:spPr>
        <p:txBody>
          <a:bodyPr/>
          <a:lstStyle/>
          <a:p>
            <a:r>
              <a:rPr lang="en-GB" smtClean="0"/>
              <a:t>CRs to Plenary</a:t>
            </a:r>
            <a:endParaRPr lang="en-US" altLang="de-DE" smtClean="0"/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CRs agreed at:	CT4#68		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Rel-8	=	1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Rel-9	=	2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Rel-10	=	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-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Rel-11	=	4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Rel-12	=	54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Rel-13	=	18		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Rel-8 to Rel-11 CRs are under FASMO acceptance, i.e. CRs that solve Frequent and Serious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Mis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-operation Only are accepted. Rel-12 is still slushy expected FASMO CRs </a:t>
            </a:r>
            <a:r>
              <a:rPr lang="en-GB" sz="2000" smtClean="0">
                <a:latin typeface="Arial" pitchFamily="34" charset="0"/>
                <a:cs typeface="Arial" pitchFamily="34" charset="0"/>
              </a:rPr>
              <a:t>only June 2015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1116281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6.1.2 CT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aspects of voice over E-UTRAN Paging Policy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Differentiation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voE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-UTRAN_PPD-CT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1">
              <a:spcAft>
                <a:spcPts val="0"/>
              </a:spcAft>
            </a:pPr>
            <a:endParaRPr lang="en-GB" sz="20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spcAft>
                <a:spcPts val="0"/>
              </a:spcAft>
            </a:pP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GTPv2 </a:t>
            </a:r>
            <a:r>
              <a:rPr lang="en-GB" sz="2000" dirty="0">
                <a:latin typeface="Arial" pitchFamily="34" charset="0"/>
                <a:ea typeface="Times New Roman"/>
                <a:cs typeface="Arial" pitchFamily="34" charset="0"/>
              </a:rPr>
              <a:t>has been extended to include a new Paging Policy Indication in the Downlink Data Notification message, which contains a copy of the DSCP in the TOS (IPv4) or TC (IPv6) information received in the IP payload of the GTP-U packet from the PGW. See </a:t>
            </a:r>
            <a:r>
              <a:rPr lang="en-GB" sz="2000" dirty="0" smtClean="0">
                <a:latin typeface="Arial" pitchFamily="34" charset="0"/>
                <a:ea typeface="Times New Roman"/>
                <a:cs typeface="Arial" pitchFamily="34" charset="0"/>
              </a:rPr>
              <a:t>C4-150218.</a:t>
            </a:r>
            <a:endParaRPr lang="en-GB" sz="20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7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82711" y="973777"/>
            <a:ext cx="8567737" cy="541514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6.1.3 P-CSCF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Restoration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nhancements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with WLAN [PCSCF_RES_WLAN]</a:t>
            </a:r>
          </a:p>
          <a:p>
            <a:pPr marL="342900" lvl="1" indent="-342900">
              <a:lnSpc>
                <a:spcPct val="80000"/>
              </a:lnSpc>
              <a:buClrTx/>
              <a:buBlip>
                <a:blip r:embed="rId2"/>
              </a:buBlip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P-CRs propose, for UEs with an IMS PDN connection established in WLAN and affected by a P-CSCF failure/restart: </a:t>
            </a:r>
          </a:p>
          <a:p>
            <a:pPr lvl="1"/>
            <a:r>
              <a:rPr lang="en-GB" sz="18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basic P-CSCF restoration procedure, whereby the PGW initiates a PDN disconnection towards the UE upon being notified by the HSS/3GPP AAA Server about the need to restore the user's IMS PDN connection;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an enhanced P-CSCF restoration procedure for UEs accessing a Trusted WLAN in the Multi-Connection Mode and for UEs accessing an untrusted WLAN, whereby the PGW maintains the user's IMS PDN connection and signals to the UE, via this PDN connection, a list of P-CSCF addresses, leading the UE to re-register to IMS using this PDN connection. 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No enhanced P-CSCF restoration procedures will be defined for UEs accessing a Trusted WLAN in Single Connection Mode or Transparent Single Connection Mode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It has not been decided yet how to pass the new parameters (UE support flag, P-CSCF addresses) over IKE v2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The latest version of the TR is available in C4-150327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cs typeface="Arial" charset="0"/>
              </a:rPr>
              <a:t>TSG CT WG</a:t>
            </a:r>
            <a:r>
              <a:rPr lang="de-DE" altLang="de-DE" dirty="0" smtClean="0">
                <a:cs typeface="Arial" charset="0"/>
              </a:rPr>
              <a:t>4</a:t>
            </a:r>
            <a:r>
              <a:rPr lang="en-US" altLang="de-DE" dirty="0" smtClean="0">
                <a:cs typeface="Arial" charset="0"/>
              </a:rPr>
              <a:t> </a:t>
            </a:r>
            <a:r>
              <a:rPr lang="en-GB" altLang="de-DE" dirty="0" smtClean="0">
                <a:cs typeface="Arial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8"/>
            <a:ext cx="4927600" cy="408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Meetings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</a:t>
            </a:r>
            <a:r>
              <a:rPr lang="de-DE" altLang="de-DE" sz="1800" dirty="0" smtClean="0">
                <a:latin typeface="+mn-lt"/>
                <a:cs typeface="Arial" charset="0"/>
              </a:rPr>
              <a:t>4</a:t>
            </a:r>
            <a:r>
              <a:rPr lang="en-US" altLang="de-DE" sz="1800" dirty="0" smtClean="0">
                <a:latin typeface="+mn-lt"/>
                <a:cs typeface="Arial" charset="0"/>
              </a:rPr>
              <a:t> has had </a:t>
            </a:r>
            <a:r>
              <a:rPr lang="de-DE" altLang="de-DE" sz="1800" dirty="0" smtClean="0">
                <a:latin typeface="+mn-lt"/>
                <a:cs typeface="Arial" charset="0"/>
              </a:rPr>
              <a:t>one</a:t>
            </a:r>
            <a:r>
              <a:rPr lang="en-US" altLang="de-DE" sz="1800" dirty="0" smtClean="0">
                <a:latin typeface="+mn-lt"/>
                <a:cs typeface="Arial" charset="0"/>
              </a:rPr>
              <a:t> meeting since the last CT plenary: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CT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#</a:t>
            </a:r>
            <a:r>
              <a:rPr lang="de-DE" altLang="de-DE" sz="1800" dirty="0" smtClean="0">
                <a:latin typeface="+mn-lt"/>
                <a:cs typeface="Arial" charset="0"/>
              </a:rPr>
              <a:t>68</a:t>
            </a:r>
            <a:r>
              <a:rPr lang="en-US" altLang="de-DE" sz="1800" dirty="0" smtClean="0">
                <a:latin typeface="+mn-lt"/>
                <a:cs typeface="Arial" charset="0"/>
              </a:rPr>
              <a:t> (Sorrento), </a:t>
            </a:r>
            <a:r>
              <a:rPr lang="en-US" altLang="de-DE" sz="1800" dirty="0">
                <a:latin typeface="+mn-lt"/>
                <a:cs typeface="Arial" charset="0"/>
              </a:rPr>
              <a:t>co-lo</a:t>
            </a:r>
            <a:r>
              <a:rPr lang="de-DE" altLang="de-DE" sz="1800" dirty="0">
                <a:latin typeface="+mn-lt"/>
                <a:cs typeface="Arial" charset="0"/>
              </a:rPr>
              <a:t>cate</a:t>
            </a:r>
            <a:r>
              <a:rPr lang="en-US" altLang="de-DE" sz="1800" dirty="0">
                <a:latin typeface="+mn-lt"/>
                <a:cs typeface="Arial" charset="0"/>
              </a:rPr>
              <a:t>d with CT</a:t>
            </a:r>
            <a:r>
              <a:rPr lang="de-DE" altLang="de-DE" sz="1800" dirty="0" smtClean="0">
                <a:latin typeface="+mn-lt"/>
                <a:cs typeface="Arial" charset="0"/>
              </a:rPr>
              <a:t>1, </a:t>
            </a:r>
            <a:r>
              <a:rPr lang="en-US" altLang="de-DE" sz="1800" dirty="0">
                <a:latin typeface="+mn-lt"/>
                <a:cs typeface="Arial" charset="0"/>
              </a:rPr>
              <a:t>CT</a:t>
            </a:r>
            <a:r>
              <a:rPr lang="de-DE" altLang="de-DE" sz="1800" dirty="0" smtClean="0">
                <a:latin typeface="+mn-lt"/>
                <a:cs typeface="Arial" charset="0"/>
              </a:rPr>
              <a:t>3 and CT6. The Meeting Report is in CP-150011.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None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		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</a:t>
            </a:r>
            <a:r>
              <a:rPr lang="de-DE" altLang="de-DE" sz="1800" dirty="0" smtClean="0">
                <a:latin typeface="+mn-lt"/>
                <a:cs typeface="Arial" charset="0"/>
              </a:rPr>
              <a:t>4</a:t>
            </a:r>
            <a:r>
              <a:rPr lang="en-US" altLang="de-DE" sz="1800" dirty="0" smtClean="0">
                <a:latin typeface="+mn-lt"/>
                <a:cs typeface="Arial" charset="0"/>
              </a:rPr>
              <a:t> will have </a:t>
            </a:r>
            <a:r>
              <a:rPr lang="de-DE" altLang="de-DE" sz="1800" dirty="0" smtClean="0">
                <a:latin typeface="+mn-lt"/>
                <a:cs typeface="Arial" charset="0"/>
              </a:rPr>
              <a:t>two</a:t>
            </a:r>
            <a:r>
              <a:rPr lang="en-US" altLang="de-DE" sz="1800" dirty="0" smtClean="0">
                <a:latin typeface="+mn-lt"/>
                <a:cs typeface="Arial" charset="0"/>
              </a:rPr>
              <a:t> meetings during next plenary cycle: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CT4#68bis (Bratislava);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CT4#69 (</a:t>
            </a:r>
            <a:r>
              <a:rPr lang="en-US" altLang="de-DE" sz="1800" dirty="0" err="1" smtClean="0">
                <a:latin typeface="+mn-lt"/>
                <a:cs typeface="Arial" charset="0"/>
              </a:rPr>
              <a:t>Sanya</a:t>
            </a:r>
            <a:r>
              <a:rPr lang="en-US" altLang="de-DE" sz="1800" dirty="0" smtClean="0">
                <a:latin typeface="+mn-lt"/>
                <a:cs typeface="Arial" charset="0"/>
              </a:rPr>
              <a:t>).</a:t>
            </a: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endParaRPr lang="en-US" altLang="de-DE" sz="1800" dirty="0" smtClean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latin typeface="+mn-lt"/>
                <a:cs typeface="Arial" charset="0"/>
              </a:rPr>
              <a:t>Nigel Berry</a:t>
            </a:r>
            <a:r>
              <a:rPr lang="en-GB" altLang="de-DE" sz="1800" dirty="0">
                <a:latin typeface="+mn-lt"/>
                <a:cs typeface="Arial" charset="0"/>
              </a:rPr>
              <a:t/>
            </a:r>
            <a:br>
              <a:rPr lang="en-GB" altLang="de-DE" sz="1800" dirty="0">
                <a:latin typeface="+mn-lt"/>
                <a:cs typeface="Arial" charset="0"/>
              </a:rPr>
            </a:br>
            <a:r>
              <a:rPr lang="da-DK" altLang="de-DE" sz="1800" dirty="0">
                <a:latin typeface="+mn-lt"/>
                <a:cs typeface="Arial" charset="0"/>
              </a:rPr>
              <a:t>(</a:t>
            </a:r>
            <a:r>
              <a:rPr lang="de-DE" altLang="de-DE" sz="1800" dirty="0">
                <a:latin typeface="+mn-lt"/>
                <a:cs typeface="Arial" charset="0"/>
              </a:rPr>
              <a:t>Alcatel-Lucent</a:t>
            </a:r>
            <a:r>
              <a:rPr lang="da-DK" altLang="de-DE" sz="1800" dirty="0">
                <a:latin typeface="+mn-lt"/>
                <a:cs typeface="Arial" charset="0"/>
              </a:rPr>
              <a:t> / </a:t>
            </a:r>
            <a:r>
              <a:rPr lang="de-DE" altLang="de-DE" sz="1800" dirty="0">
                <a:latin typeface="+mn-lt"/>
                <a:cs typeface="Arial" charset="0"/>
              </a:rPr>
              <a:t>ETSI</a:t>
            </a:r>
            <a:r>
              <a:rPr lang="da-DK" altLang="de-DE" sz="1800" dirty="0" smtClean="0">
                <a:latin typeface="+mn-lt"/>
                <a:cs typeface="Arial" charset="0"/>
              </a:rPr>
              <a:t>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Vice 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latin typeface="+mn-lt"/>
                <a:cs typeface="Arial" charset="0"/>
              </a:rPr>
              <a:t>Lionel Morand</a:t>
            </a:r>
            <a:r>
              <a:rPr lang="en-GB" altLang="de-DE" sz="1800" dirty="0">
                <a:latin typeface="+mn-lt"/>
                <a:cs typeface="Arial" charset="0"/>
              </a:rPr>
              <a:t/>
            </a:r>
            <a:br>
              <a:rPr lang="en-GB" altLang="de-DE" sz="1800" dirty="0">
                <a:latin typeface="+mn-lt"/>
                <a:cs typeface="Arial" charset="0"/>
              </a:rPr>
            </a:br>
            <a:r>
              <a:rPr lang="en-GB" altLang="de-DE" sz="1800" dirty="0">
                <a:latin typeface="+mn-lt"/>
                <a:cs typeface="Arial" charset="0"/>
              </a:rPr>
              <a:t>(</a:t>
            </a:r>
            <a:r>
              <a:rPr lang="de-DE" altLang="de-DE" sz="1800" dirty="0">
                <a:latin typeface="+mn-lt"/>
                <a:cs typeface="Arial" charset="0"/>
              </a:rPr>
              <a:t>Orange</a:t>
            </a:r>
            <a:r>
              <a:rPr lang="en-GB" altLang="de-DE" sz="1800" dirty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</a:t>
            </a:r>
            <a:r>
              <a:rPr lang="de-DE" altLang="de-DE" sz="1800" dirty="0">
                <a:latin typeface="+mn-lt"/>
                <a:cs typeface="Arial" charset="0"/>
              </a:rPr>
              <a:t>Koza </a:t>
            </a:r>
            <a:r>
              <a:rPr lang="de-DE" altLang="de-DE" sz="1800" dirty="0" smtClean="0">
                <a:latin typeface="+mn-lt"/>
                <a:cs typeface="Arial" charset="0"/>
              </a:rPr>
              <a:t>(Note)</a:t>
            </a:r>
            <a:endParaRPr lang="de-DE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GB" altLang="de-DE" sz="1800" dirty="0">
                <a:latin typeface="+mn-lt"/>
                <a:cs typeface="Arial" charset="0"/>
              </a:rPr>
              <a:t>	(</a:t>
            </a:r>
            <a:r>
              <a:rPr lang="de-DE" altLang="de-DE" sz="1800" dirty="0">
                <a:latin typeface="+mn-lt"/>
                <a:cs typeface="Arial" charset="0"/>
              </a:rPr>
              <a:t>DT</a:t>
            </a:r>
            <a:r>
              <a:rPr lang="en-GB" altLang="de-DE" sz="1800" dirty="0">
                <a:latin typeface="+mn-lt"/>
                <a:cs typeface="Arial" charset="0"/>
              </a:rPr>
              <a:t> / ETSI</a:t>
            </a:r>
            <a:r>
              <a:rPr lang="en-GB" altLang="de-DE" sz="1800" dirty="0" smtClean="0">
                <a:latin typeface="+mn-lt"/>
                <a:cs typeface="Arial" charset="0"/>
              </a:rPr>
              <a:t>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>
                <a:latin typeface="+mn-lt"/>
                <a:cs typeface="Arial" charset="0"/>
              </a:rPr>
              <a:t>MCC support: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GB" altLang="de-DE" sz="1800" dirty="0">
                <a:solidFill>
                  <a:srgbClr val="000000"/>
                </a:solidFill>
                <a:latin typeface="+mn-lt"/>
                <a:ea typeface="Times New Roman" pitchFamily="18" charset="0"/>
                <a:cs typeface="Arial" charset="0"/>
              </a:rPr>
              <a:t>Kimmo </a:t>
            </a:r>
            <a:r>
              <a:rPr lang="en-GB" altLang="de-DE" sz="18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charset="0"/>
              </a:rPr>
              <a:t>Kymäläinen</a:t>
            </a:r>
            <a:endParaRPr lang="en-GB" altLang="de-DE" sz="1800" dirty="0">
              <a:latin typeface="+mn-lt"/>
              <a:cs typeface="Arial" charset="0"/>
            </a:endParaRP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2"/>
            <a:ext cx="4529138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+mn-lt"/>
                <a:cs typeface="Arial" charset="0"/>
              </a:rPr>
              <a:t>Legend</a:t>
            </a:r>
            <a:br>
              <a:rPr lang="fi-FI" altLang="de-DE" dirty="0" smtClean="0">
                <a:latin typeface="+mn-lt"/>
                <a:cs typeface="Arial" charset="0"/>
              </a:rPr>
            </a:br>
            <a:r>
              <a:rPr lang="fi-FI" altLang="de-DE" dirty="0" smtClean="0">
                <a:solidFill>
                  <a:srgbClr val="0070C0"/>
                </a:solidFill>
                <a:latin typeface="+mn-lt"/>
                <a:cs typeface="Arial" charset="0"/>
              </a:rPr>
              <a:t>Blue –  (re)elected since previous plenary </a:t>
            </a:r>
            <a:br>
              <a:rPr lang="fi-FI" altLang="de-DE" dirty="0" smtClean="0">
                <a:solidFill>
                  <a:srgbClr val="0070C0"/>
                </a:solidFill>
                <a:latin typeface="+mn-lt"/>
                <a:cs typeface="Arial" charset="0"/>
              </a:rPr>
            </a:br>
            <a:r>
              <a:rPr lang="fi-FI" altLang="de-DE" dirty="0" smtClean="0">
                <a:solidFill>
                  <a:srgbClr val="FF3300"/>
                </a:solidFill>
                <a:latin typeface="+mn-lt"/>
                <a:cs typeface="Arial" charset="0"/>
              </a:rPr>
              <a:t>Re</a:t>
            </a:r>
            <a:r>
              <a:rPr lang="fi-FI" altLang="de-DE" dirty="0" smtClean="0">
                <a:solidFill>
                  <a:srgbClr val="FF0000"/>
                </a:solidFill>
                <a:latin typeface="+mn-lt"/>
                <a:cs typeface="Arial" charset="0"/>
              </a:rPr>
              <a:t>d –   for (re)election in coming plenary period</a:t>
            </a:r>
            <a:endParaRPr lang="da-DK" altLang="de-DE" dirty="0" smtClean="0">
              <a:solidFill>
                <a:srgbClr val="FF0000"/>
              </a:solidFill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1116281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6.1.4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Diameter Load Control Mechanisms 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DLoCME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The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P-CRs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on scope, IETF requirements and 3GPP network implications for the HSS case were agreed.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Regarding the HSS case, two points are to be further considered. Given the number of Diameter applications / interfaces with HSS, it is FFS whether to consider the load information is per application within a node or the load information is per node. The other point that is being considered is the HSS selection and the associated load balancing.</a:t>
            </a: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40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1116281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6.1.5 </a:t>
            </a:r>
            <a:r>
              <a:rPr lang="en-GB" sz="2000" dirty="0">
                <a:latin typeface="Arial"/>
                <a:ea typeface="Times New Roman"/>
              </a:rPr>
              <a:t>Study on EPC Signalling Improvement for Race Scenarios</a:t>
            </a:r>
            <a:r>
              <a:rPr lang="en-GB" sz="2000" dirty="0">
                <a:latin typeface="Times New Roman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FS_EPC_SIG_RACE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CT4 has started to analyse the following scenarios: 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whether/how to clean hanging PDN connection contexts in PGW when SGW receives a new Create Session Request from MME/SGSN which collides with an existing PDN connection context served by a different PGW;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handling of a new IP-CAN session establishment request at the PCRF which collides with an existing IP-CAN session context for the same UE and APN served by a different PGW; 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overlapping transactions in the network, when the MME/SGSN (or TWAN/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ePDG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) repeats a Create Session Request via an alternative PGW due to transport or processing delay in the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network.</a:t>
            </a: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latest version of the TR 29.811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is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available in C4-150342.</a:t>
            </a: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4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9856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6.2.1 User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Plane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Congestion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[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UPCON-DOTCON-CT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CT4 is pursuing the definition of the new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NqAP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protocol/interface between the RCAF and MME. Several open points require further study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: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800" dirty="0" smtClean="0">
                <a:latin typeface="Arial" pitchFamily="34" charset="0"/>
                <a:cs typeface="Arial" pitchFamily="34" charset="0"/>
              </a:rPr>
              <a:t>whether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the MME/SGSN should return at least one response to the RCAF for each request (or if no response is returned if no subscriber / APN needs to be reported)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whether the MME should return an explicit status in the response message for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eNB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/ECGI w/o active subscribers, if the MME reports subscribers for other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eNB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/ECGI.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whether the SGSN should return an explicit status in the response message for IMSI without active APN, if the SGSN reports APNs for other IMSIs.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whether a Push mechanism is additionally needed (i.e. RACF subscribing to periodic reports from MME/SGSN for certain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eNB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/ECGIs or IMSIs).</a:t>
            </a: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56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0213" y="1095375"/>
            <a:ext cx="8567737" cy="50212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ko-KR" sz="20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7.1.4 CT aspects of Extended IMS media plane security [</a:t>
            </a:r>
            <a:r>
              <a:rPr lang="en-GB" altLang="ko-KR" sz="2000" dirty="0" err="1" smtClean="0">
                <a:latin typeface="Arial" pitchFamily="34" charset="0"/>
                <a:ea typeface="굴림" pitchFamily="34" charset="-127"/>
                <a:cs typeface="Arial" pitchFamily="34" charset="0"/>
              </a:rPr>
              <a:t>eMEDIASEC</a:t>
            </a:r>
            <a:r>
              <a:rPr lang="en-GB" altLang="ko-KR" sz="20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-CT]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Work item is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100%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completed. There's one missing piece, the lack of signalling of PSK information across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Mp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, which requires firstly an update of the ITU-T H.248.90 TLS session negotiation package by ITU-T. 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Furthermore, there's TLS and DTLS terminology related clarifications on-going between ITU-T Q.3/16 and IETF WG TLS (SA3 was contacted, too). Based on these semantic clarifications, a revision of H.248.90 (TLS) and H.248.93 (DTLS) is expected, with the goal in getting a more precise model concerning the distinction between (D)TLS session and (D)TLS connection level, as well as (D)TLS protocol procedures related to renegotiation and resumption.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These results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will be useful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for WEBRTC and the progress of DTLS-SRTP and DTLS usage for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data channels.</a:t>
            </a:r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07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457200" y="1046163"/>
            <a:ext cx="8229600" cy="53276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ko-KR" sz="18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7.1.12 P-CSCF restoration enhancements [PCSCF_RES]</a:t>
            </a:r>
          </a:p>
          <a:p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1800" dirty="0" smtClean="0">
                <a:latin typeface="Arial" pitchFamily="34" charset="0"/>
                <a:cs typeface="Arial" pitchFamily="34" charset="0"/>
              </a:rPr>
              <a:t>CT4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agreed a CR against TS 23.380 to add the option for the S-CSCF to trigger again a P-CSCF restoration when terminating requests are received for a UE after a previous P-CSCF restoration failed, e.g. due to the UE being temporarily out of coverage (C4-150320).</a:t>
            </a:r>
          </a:p>
          <a:p>
            <a:pPr marL="0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516577" y="1232065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ko-KR" sz="18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7.1.13 Study on Shared Data Update for Multiple Subscribers [</a:t>
            </a:r>
            <a:r>
              <a:rPr lang="en-GB" altLang="ko-KR" sz="1800" dirty="0" err="1" smtClean="0">
                <a:latin typeface="Arial" pitchFamily="34" charset="0"/>
                <a:ea typeface="굴림" pitchFamily="34" charset="-127"/>
                <a:cs typeface="Arial" pitchFamily="34" charset="0"/>
              </a:rPr>
              <a:t>FS_SHARED_SubData_UPD</a:t>
            </a:r>
            <a:r>
              <a:rPr lang="en-GB" altLang="ko-KR" sz="18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]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1800" dirty="0">
                <a:latin typeface="Arial" pitchFamily="34" charset="0"/>
                <a:ea typeface="굴림" pitchFamily="34" charset="-127"/>
                <a:cs typeface="Arial" pitchFamily="34" charset="0"/>
              </a:rPr>
              <a:t>A CR to TS 29.328 introduced an informative annex for the description in TS 29.364 of a possible solution (cf. TR 29.854) to avoid a massive amount of update operations for shared data over the </a:t>
            </a:r>
            <a:r>
              <a:rPr lang="en-GB" sz="1800" dirty="0" err="1">
                <a:latin typeface="Arial" pitchFamily="34" charset="0"/>
                <a:ea typeface="굴림" pitchFamily="34" charset="-127"/>
                <a:cs typeface="Arial" pitchFamily="34" charset="0"/>
              </a:rPr>
              <a:t>Sh</a:t>
            </a:r>
            <a:r>
              <a:rPr lang="en-GB" sz="1800" dirty="0">
                <a:latin typeface="Arial" pitchFamily="34" charset="0"/>
                <a:ea typeface="굴림" pitchFamily="34" charset="-127"/>
                <a:cs typeface="Arial" pitchFamily="34" charset="0"/>
              </a:rPr>
              <a:t> interface. The description of the solution in TS 29.364 is expected at the next meeting. </a:t>
            </a:r>
            <a:endParaRPr lang="en-GB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A CR addressed the partial failure case, where, if the service node cannot identify or mark or update all the users impacted by the shared data update, a DIAMETER_UNABLE_ TO_COMPLY is returned. 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From the TR analysis, a CR concluded that it is not required to create a new mechanism for Shared data update over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Cx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, which was not added in the normative WI.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For S6a/d, the discussion on cost versus benefit (as for the previous CR) did not drive to recommend a solution. It was only concluded that the existing Reset procedure without modifications can be used to update shared data impacting all users belonging to either a single HSS or a single UDR or UDRs when the UDC architecture is applied.  </a:t>
            </a:r>
          </a:p>
          <a:p>
            <a:pPr>
              <a:lnSpc>
                <a:spcPct val="80000"/>
              </a:lnSpc>
              <a:defRPr/>
            </a:pPr>
            <a:endParaRPr lang="en-GB" sz="1800" dirty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 marL="400050" lvl="1" indent="0">
              <a:lnSpc>
                <a:spcPct val="80000"/>
              </a:lnSpc>
              <a:buNone/>
              <a:defRPr/>
            </a:pPr>
            <a:endParaRPr lang="en-GB" altLang="ko-KR" sz="14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>
          <a:xfrm>
            <a:off x="431800" y="13335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7.1.17 Diameter Overload Control mechanisms [DOCME]</a:t>
            </a:r>
          </a:p>
          <a:p>
            <a:r>
              <a:rPr lang="en-GB" sz="2000" dirty="0">
                <a:latin typeface="Arial" pitchFamily="34" charset="0"/>
                <a:cs typeface="Arial" pitchFamily="34" charset="0"/>
              </a:rPr>
              <a:t>The reference to the version 07 of the IETF draft-ietf-dime-ovli-04 was updated in TS 29.345. The same update should also be made in other specs. 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11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988" y="1076325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7.1.18 Dual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Connectivity for LTE 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LTE_SC_enh_dualC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CT4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noted an incoming RAN3 LS regarding how to handle bearers which fail to be switched across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eNBs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during an E-RAB modification procedure. CT4 agreed that in any case, there is no need for new GTP-C cause codes over S11/S4 for Dual Connectivity. CT4 will follow the outcomes of the on-going exchanges between SA2 and RAN3, but no CT4 impact is anticipated. </a:t>
            </a:r>
          </a:p>
          <a:p>
            <a:pPr marL="0" indent="0"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3B0FCF-1B09-4380-98ED-023D3B13AE94}" type="slidenum">
              <a:rPr lang="en-GB" sz="1100" smtClean="0">
                <a:solidFill>
                  <a:srgbClr val="FFFFFF"/>
                </a:solidFill>
              </a:rPr>
              <a:pPr/>
              <a:t>27</a:t>
            </a:fld>
            <a:endParaRPr lang="en-GB" sz="11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1630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42950"/>
          </a:xfrm>
        </p:spPr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50825" y="979488"/>
            <a:ext cx="8686800" cy="5516562"/>
          </a:xfrm>
        </p:spPr>
        <p:txBody>
          <a:bodyPr/>
          <a:lstStyle/>
          <a:p>
            <a:pPr>
              <a:defRPr/>
            </a:pPr>
            <a:r>
              <a:rPr lang="en-GB" sz="1800" dirty="0">
                <a:latin typeface="Arial" pitchFamily="34" charset="0"/>
                <a:cs typeface="Arial" pitchFamily="34" charset="0"/>
              </a:rPr>
              <a:t> 7.2.4 Proxi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mity Services [</a:t>
            </a:r>
            <a:r>
              <a:rPr lang="en-GB" sz="1800" dirty="0" err="1" smtClean="0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Service Authorization Procedure (TS 29.345) was modified to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: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800" dirty="0" smtClean="0">
                <a:latin typeface="Arial" pitchFamily="34" charset="0"/>
                <a:cs typeface="Arial" pitchFamily="34" charset="0"/>
              </a:rPr>
              <a:t>reverse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the direction of message flow from the HPLMN to the VPLMN/local PLMN according to stage 2;</a:t>
            </a:r>
          </a:p>
          <a:p>
            <a:pPr lvl="1"/>
            <a:r>
              <a:rPr lang="en-GB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correct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the wrong AVP "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-Permission-List";</a:t>
            </a:r>
          </a:p>
          <a:p>
            <a:pPr lvl="1"/>
            <a:r>
              <a:rPr lang="en-GB" sz="1800" dirty="0" smtClean="0">
                <a:latin typeface="Arial" pitchFamily="34" charset="0"/>
                <a:cs typeface="Arial" pitchFamily="34" charset="0"/>
              </a:rPr>
              <a:t>add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Authorization policy’s validity-time AVPs for each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direct service allowed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Match Report Procedure (TS 29.345) was modified by introducing a new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-App-Code-Info AVP to contain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-App-Code, MIC and UTC-based counter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Authorised discovery range for announcing per PLMN is added as subscription data in 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-Allowed-PLMN AVP in TS 29.344 and is also transferred in the Prose Service Authorization Answer in TS 29.345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A set of location update related AVPs are added to the Prose Proximity Request in TS 29.345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latin typeface="Arial" pitchFamily="34" charset="0"/>
              <a:cs typeface="Arial" pitchFamily="34" charset="0"/>
            </a:endParaRP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In TS 23.003, the format of 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Application Code is updated to indicate the exact format of the PLMN ID part, the introduction of a spare bit and the length of the temporary identity which is equal to either 160 bits (E=1) or 180 bits (E=0).</a:t>
            </a:r>
          </a:p>
          <a:p>
            <a:pPr marL="0" indent="0">
              <a:buNone/>
              <a:defRPr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/>
            </a:r>
            <a:br>
              <a:rPr lang="en-US" sz="1800" dirty="0">
                <a:latin typeface="Arial" pitchFamily="34" charset="0"/>
                <a:cs typeface="Arial" pitchFamily="34" charset="0"/>
              </a:rPr>
            </a:br>
            <a:endParaRPr lang="en-GB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0165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13550" y="935120"/>
            <a:ext cx="8686800" cy="5816600"/>
          </a:xfrm>
        </p:spPr>
        <p:txBody>
          <a:bodyPr/>
          <a:lstStyle/>
          <a:p>
            <a:pPr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7.2.5 IMS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few CRs were agreed to update some IETF draft references. See the new Rel-13 WI on WebRTC_DC_C4 for H.248 control of 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data channels.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3" y="1287463"/>
            <a:ext cx="8534400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Arial" pitchFamily="34" charset="0"/>
                <a:cs typeface="Arial" pitchFamily="34" charset="0"/>
              </a:rPr>
              <a:t> TSG CT WG</a:t>
            </a:r>
            <a:r>
              <a:rPr lang="de-DE" altLang="de-DE" sz="2800" dirty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2800" dirty="0">
                <a:latin typeface="Arial" pitchFamily="34" charset="0"/>
                <a:cs typeface="Arial" pitchFamily="34" charset="0"/>
              </a:rPr>
              <a:t> statistics: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106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 Change Requests agreed</a:t>
            </a:r>
            <a:endParaRPr lang="nb-NO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Rel-13 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Work Items / Study Items approved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latin typeface="Arial" pitchFamily="34" charset="0"/>
                <a:cs typeface="Arial" pitchFamily="34" charset="0"/>
              </a:rPr>
              <a:t>2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new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latin typeface="Arial" pitchFamily="34" charset="0"/>
                <a:cs typeface="Arial" pitchFamily="34" charset="0"/>
              </a:rPr>
              <a:t>1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revised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latin typeface="Arial" pitchFamily="34" charset="0"/>
                <a:cs typeface="Arial" pitchFamily="34" charset="0"/>
              </a:rPr>
              <a:t>1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endorsed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0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Rel-13 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TRs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for approval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0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Rel-13 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TSs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for approval</a:t>
            </a: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CT4#6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latin typeface="Arial" pitchFamily="34" charset="0"/>
                <a:cs typeface="Arial" pitchFamily="34" charset="0"/>
              </a:rPr>
              <a:t>104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 Registered 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Participants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69 Participants 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01650"/>
          </a:xfrm>
        </p:spPr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23075" y="725941"/>
            <a:ext cx="8686800" cy="5816600"/>
          </a:xfrm>
        </p:spPr>
        <p:txBody>
          <a:bodyPr/>
          <a:lstStyle/>
          <a:p>
            <a:pPr>
              <a:defRPr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7.2.7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IMS based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Telepresence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[IMS_TELEP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final piece for a complete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telepresence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solution is given by the CLUE data channel in order to carry the CLUE protocol between a UE and the MRFP/MRFC. This objective was the primary goal of this 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meeting and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technically challenging due to some dependencies on the still on-going H.248 and IETF products. The CLUE data channel represents an application specific instantiation of a "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data channel", hence there's a tight relation between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WebRTC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and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Telepresence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finally agreed solution for 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Rel-12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represents a minimum, basic 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solution.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The majority of discussions were related to the identification of all boundary conditions and assumptions, which were incorporated as explicit sections in stage 2 (TS 23.333; see new subclause "5.xx.2 Characteristics of 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Telepresence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support").</a:t>
            </a:r>
          </a:p>
          <a:p>
            <a:r>
              <a:rPr lang="en-GB" sz="1800" dirty="0" smtClean="0">
                <a:latin typeface="Arial" pitchFamily="34" charset="0"/>
                <a:cs typeface="Arial" pitchFamily="34" charset="0"/>
              </a:rPr>
              <a:t>There 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were also quite extensive discussions whether IMS_TELEP has some impacts again on the IMS-AGW when the CLUE data channel traffic is routed via an IMS-AGW.</a:t>
            </a:r>
          </a:p>
          <a:p>
            <a:r>
              <a:rPr lang="en-GB" sz="1800" dirty="0">
                <a:latin typeface="Arial" pitchFamily="34" charset="0"/>
                <a:cs typeface="Arial" pitchFamily="34" charset="0"/>
              </a:rPr>
              <a:t>The results of that "impact analysis" are not yet documented but they should be added at a later point in time to the </a:t>
            </a:r>
            <a:r>
              <a:rPr lang="en-GB" sz="1800" dirty="0" err="1">
                <a:latin typeface="Arial" pitchFamily="34" charset="0"/>
                <a:cs typeface="Arial" pitchFamily="34" charset="0"/>
              </a:rPr>
              <a:t>Iq</a:t>
            </a:r>
            <a:r>
              <a:rPr lang="en-GB" sz="1800" dirty="0">
                <a:latin typeface="Arial" pitchFamily="34" charset="0"/>
                <a:cs typeface="Arial" pitchFamily="34" charset="0"/>
              </a:rPr>
              <a:t> profile.</a:t>
            </a:r>
          </a:p>
        </p:txBody>
      </p:sp>
    </p:spTree>
    <p:extLst>
      <p:ext uri="{BB962C8B-B14F-4D97-AF65-F5344CB8AC3E}">
        <p14:creationId xmlns:p14="http://schemas.microsoft.com/office/powerpoint/2010/main" val="40773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0" y="1435100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Chairman wants to thank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delegates for their dedication, hard work and the willingness to be cooperative which resulted in fair discussions and achieved excellent results.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Lionel </a:t>
            </a:r>
            <a:r>
              <a:rPr lang="en-GB" altLang="ja-JP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Morand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and Yvette Koza for expertly taking care of the parallel sessions.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to my MCC support, Kimmo Kymäläinen, for providing wonderful assistance during and between the meetings.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Finally, the hosts of our meetings, for the chance to visit the beautiful  Sorrento and </a:t>
            </a:r>
            <a:r>
              <a:rPr lang="en-GB" altLang="ja-JP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Amalfi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Coast. </a:t>
            </a:r>
            <a:endParaRPr lang="en-US" altLang="ja-JP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5204619" y="3117531"/>
            <a:ext cx="3444875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03A811B-9091-482D-8692-60C6A52E50BC}" type="slidenum">
              <a:rPr lang="en-GB" altLang="de-DE" sz="1100" smtClean="0">
                <a:solidFill>
                  <a:schemeClr val="bg1"/>
                </a:solidFill>
              </a:rPr>
              <a:pPr/>
              <a:t>32</a:t>
            </a:fld>
            <a:endParaRPr lang="en-GB" altLang="de-DE" sz="1100" smtClean="0">
              <a:solidFill>
                <a:schemeClr val="bg1"/>
              </a:solidFill>
            </a:endParaRPr>
          </a:p>
        </p:txBody>
      </p:sp>
      <p:sp>
        <p:nvSpPr>
          <p:cNvPr id="50181" name="Slide Number Placeholder 5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9345682-7555-44E1-94D1-2FC2F44B6CFD}" type="slidenum">
              <a:rPr lang="en-GB" altLang="de-DE" sz="1100"/>
              <a:pPr/>
              <a:t>32</a:t>
            </a:fld>
            <a:endParaRPr lang="en-GB" altLang="de-DE" sz="1100"/>
          </a:p>
        </p:txBody>
      </p:sp>
      <p:sp>
        <p:nvSpPr>
          <p:cNvPr id="50182" name="Title 1"/>
          <p:cNvSpPr>
            <a:spLocks noGrp="1"/>
          </p:cNvSpPr>
          <p:nvPr>
            <p:ph type="title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dirty="0" smtClean="0"/>
              <a:t>Thank  You</a:t>
            </a:r>
          </a:p>
        </p:txBody>
      </p:sp>
      <p:sp>
        <p:nvSpPr>
          <p:cNvPr id="50183" name="Slide Number Placeholder 3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2DA6813-DB12-40DA-BA9F-E4F8F3747799}" type="slidenum">
              <a:rPr lang="en-GB" altLang="de-DE" sz="1100">
                <a:solidFill>
                  <a:schemeClr val="bg1"/>
                </a:solidFill>
                <a:cs typeface="Arial" charset="0"/>
              </a:rPr>
              <a:pPr/>
              <a:t>32</a:t>
            </a:fld>
            <a:endParaRPr lang="en-GB" altLang="de-DE" sz="11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0184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50185" name="Rectangle 11"/>
          <p:cNvSpPr>
            <a:spLocks noChangeArrowheads="1"/>
          </p:cNvSpPr>
          <p:nvPr/>
        </p:nvSpPr>
        <p:spPr bwMode="auto">
          <a:xfrm>
            <a:off x="1173452" y="1821161"/>
            <a:ext cx="2767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sz="2800" b="1" dirty="0">
                <a:cs typeface="Arial" charset="0"/>
              </a:rPr>
              <a:t>Nigel Berry</a:t>
            </a:r>
          </a:p>
          <a:p>
            <a:pPr algn="ctr"/>
            <a:r>
              <a:rPr lang="fi-FI" sz="1400" dirty="0">
                <a:cs typeface="Arial" charset="0"/>
              </a:rPr>
              <a:t>3GPP TSG CT WG4 Chairman</a:t>
            </a:r>
          </a:p>
          <a:p>
            <a:pPr algn="ctr"/>
            <a:r>
              <a:rPr lang="fi-FI" sz="1400" dirty="0">
                <a:solidFill>
                  <a:srgbClr val="7F7F7F"/>
                </a:solidFill>
                <a:cs typeface="Arial" charset="0"/>
              </a:rPr>
              <a:t>+44 7880 786 684</a:t>
            </a:r>
          </a:p>
          <a:p>
            <a:pPr algn="ctr"/>
            <a:r>
              <a:rPr lang="fi-FI" sz="1400" dirty="0">
                <a:solidFill>
                  <a:srgbClr val="7F7F7F"/>
                </a:solidFill>
                <a:cs typeface="Arial" charset="0"/>
              </a:rPr>
              <a:t>nigel.berry@alcatel-lucent.com</a:t>
            </a:r>
            <a:endParaRPr lang="en-US" sz="1400" dirty="0">
              <a:solidFill>
                <a:srgbClr val="7F7F7F"/>
              </a:solidFill>
              <a:cs typeface="Arial" charset="0"/>
            </a:endParaRPr>
          </a:p>
        </p:txBody>
      </p:sp>
      <p:pic>
        <p:nvPicPr>
          <p:cNvPr id="3074" name="Picture 2" descr="C:\Users\nhberry\Documents\3GPP Meetings\TSG CT WG4\TSG CT WG4 #68 Sorrento 2-6Feb2015\Photos\20150202_210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38" y="3099460"/>
            <a:ext cx="4897911" cy="275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Led</a:t>
            </a: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523875" y="1216025"/>
            <a:ext cx="8240115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voE_UTRAN_PPD-CT4</a:t>
            </a:r>
            <a:r>
              <a:rPr lang="de-DE" sz="1800" dirty="0">
                <a:solidFill>
                  <a:srgbClr val="00B050"/>
                </a:solidFill>
              </a:rPr>
              <a:t>	0% =&gt; 100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RTCP_MUX-C4</a:t>
            </a:r>
            <a:r>
              <a:rPr lang="de-DE" sz="1800" dirty="0"/>
              <a:t>	100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SHARED_SubData_UPD</a:t>
            </a:r>
            <a:r>
              <a:rPr lang="de-DE" sz="1800" dirty="0">
                <a:solidFill>
                  <a:srgbClr val="00B050"/>
                </a:solidFill>
              </a:rPr>
              <a:t>	0% =&gt; 50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PCSCF_RES_WLAN-CT4	5% =&gt; 30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FS_DLoCME</a:t>
            </a:r>
            <a:r>
              <a:rPr lang="de-DE" sz="1800" dirty="0">
                <a:solidFill>
                  <a:srgbClr val="00B050"/>
                </a:solidFill>
              </a:rPr>
              <a:t>		5% =&gt; 10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FS_EPC_SIG_RACE	0% =&gt; 20%</a:t>
            </a:r>
            <a:endParaRPr lang="de-DE" sz="1800" dirty="0" smtClean="0">
              <a:solidFill>
                <a:srgbClr val="00B050"/>
              </a:solidFill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57458" y="5854865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48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Supported</a:t>
            </a:r>
            <a:endParaRPr lang="en-US" altLang="de-DE" sz="3200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523875" y="1216025"/>
            <a:ext cx="8263865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en-US" sz="1800" dirty="0">
                <a:solidFill>
                  <a:srgbClr val="00B050"/>
                </a:solidFill>
              </a:rPr>
              <a:t>UPCON-DOTCON-CT4	20% =&gt; 50</a:t>
            </a:r>
            <a:r>
              <a:rPr lang="en-US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E2EMTSI-CT4	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QOSE2EMTSI-CT4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ePCSCF_WLAN-CT4	0% =&gt; 100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WSR_EP-CT4	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ISAT		90%</a:t>
            </a:r>
          </a:p>
          <a:p>
            <a:pPr marL="533400" indent="-533400">
              <a:lnSpc>
                <a:spcPct val="140000"/>
              </a:lnSpc>
            </a:pPr>
            <a:endParaRPr lang="de-DE" sz="1800" dirty="0"/>
          </a:p>
          <a:p>
            <a:pPr marL="533400" indent="-533400">
              <a:lnSpc>
                <a:spcPct val="140000"/>
              </a:lnSpc>
            </a:pPr>
            <a:endParaRPr lang="de-DE" sz="1800" dirty="0">
              <a:solidFill>
                <a:srgbClr val="00B050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de-DE" sz="1800" dirty="0"/>
          </a:p>
          <a:p>
            <a:pPr marL="533400" indent="-533400">
              <a:lnSpc>
                <a:spcPct val="140000"/>
              </a:lnSpc>
            </a:pPr>
            <a:endParaRPr lang="de-DE" sz="1800" dirty="0"/>
          </a:p>
          <a:p>
            <a:pPr marL="533400" indent="-533400">
              <a:lnSpc>
                <a:spcPct val="140000"/>
              </a:lnSpc>
            </a:pPr>
            <a:endParaRPr lang="en-US" sz="1800" dirty="0">
              <a:solidFill>
                <a:srgbClr val="00B050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en-US" altLang="zh-CN" sz="1800" dirty="0" smtClean="0">
              <a:solidFill>
                <a:srgbClr val="00B050"/>
              </a:solidFill>
              <a:ea typeface="宋体" pitchFamily="2" charset="-122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93084" y="5985329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45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Rel-12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Led</a:t>
            </a: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57201" y="1150937"/>
            <a:ext cx="8306790" cy="5081587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4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zh-CN" sz="1800" dirty="0">
                <a:solidFill>
                  <a:srgbClr val="00B050"/>
                </a:solidFill>
                <a:latin typeface="+mn-lt"/>
                <a:ea typeface="宋体" pitchFamily="2" charset="-122"/>
              </a:rPr>
              <a:t>IMS_TELEP-CT4		0% =&gt; 100</a:t>
            </a:r>
            <a:r>
              <a:rPr lang="en-US" altLang="zh-CN" sz="1800" dirty="0" smtClean="0">
                <a:solidFill>
                  <a:srgbClr val="00B050"/>
                </a:solidFill>
                <a:latin typeface="+mn-lt"/>
                <a:ea typeface="宋体" pitchFamily="2" charset="-122"/>
              </a:rPr>
              <a:t>%</a:t>
            </a:r>
          </a:p>
          <a:p>
            <a:pPr>
              <a:lnSpc>
                <a:spcPct val="14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zh-CN" sz="1800" dirty="0" err="1" smtClean="0">
                <a:solidFill>
                  <a:srgbClr val="00B050"/>
                </a:solidFill>
                <a:latin typeface="+mn-lt"/>
                <a:ea typeface="宋体" pitchFamily="2" charset="-122"/>
              </a:rPr>
              <a:t>FS_SHARED_SubData_UPD</a:t>
            </a:r>
            <a:r>
              <a:rPr lang="en-US" altLang="zh-CN" sz="1800" dirty="0">
                <a:solidFill>
                  <a:srgbClr val="00B050"/>
                </a:solidFill>
                <a:latin typeface="+mn-lt"/>
                <a:ea typeface="宋体" pitchFamily="2" charset="-122"/>
              </a:rPr>
              <a:t>	85% =&gt; 100%</a:t>
            </a:r>
            <a:endParaRPr lang="en-US" altLang="zh-CN" sz="1800" dirty="0" smtClean="0">
              <a:solidFill>
                <a:srgbClr val="00B050"/>
              </a:solidFill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763588" y="5854700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>
                <a:cs typeface="Arial" charset="0"/>
              </a:rPr>
              <a:t>Legend</a:t>
            </a:r>
            <a:br>
              <a:rPr lang="fi-FI" altLang="de-DE">
                <a:cs typeface="Arial" charset="0"/>
              </a:rPr>
            </a:br>
            <a:r>
              <a:rPr lang="fi-FI" altLang="de-DE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>
                <a:cs typeface="Arial" charset="0"/>
              </a:rPr>
              <a:t>	</a:t>
            </a:r>
            <a:r>
              <a:rPr lang="fi-FI" altLang="de-DE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>
                <a:cs typeface="Arial" charset="0"/>
              </a:rPr>
              <a:t> –  progressed since previous plenary </a:t>
            </a:r>
            <a:br>
              <a:rPr lang="fi-FI" altLang="de-DE">
                <a:cs typeface="Arial" charset="0"/>
              </a:rPr>
            </a:br>
            <a:endParaRPr lang="da-DK" altLang="de-DE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Rel-12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Supported</a:t>
            </a:r>
          </a:p>
        </p:txBody>
      </p:sp>
      <p:sp>
        <p:nvSpPr>
          <p:cNvPr id="19459" name="Inhaltsplatzhalter 1"/>
          <p:cNvSpPr>
            <a:spLocks noGrp="1"/>
          </p:cNvSpPr>
          <p:nvPr>
            <p:ph sz="half" idx="1"/>
          </p:nvPr>
        </p:nvSpPr>
        <p:spPr>
          <a:xfrm>
            <a:off x="457200" y="1612900"/>
            <a:ext cx="8009906" cy="4656138"/>
          </a:xfrm>
        </p:spPr>
        <p:txBody>
          <a:bodyPr/>
          <a:lstStyle/>
          <a:p>
            <a:pPr marL="533400" indent="-533400">
              <a:lnSpc>
                <a:spcPct val="140000"/>
              </a:lnSpc>
              <a:defRPr/>
            </a:pPr>
            <a:r>
              <a:rPr lang="en-US" altLang="zh-CN" sz="1800" dirty="0">
                <a:solidFill>
                  <a:srgbClr val="00B050"/>
                </a:solidFill>
                <a:ea typeface="宋体" pitchFamily="2" charset="-122"/>
              </a:rPr>
              <a:t>IMS_WebRTC-CT4		80% =&gt; 100</a:t>
            </a:r>
            <a:r>
              <a:rPr lang="en-US" altLang="zh-CN" sz="1800" dirty="0" smtClean="0">
                <a:solidFill>
                  <a:srgbClr val="00B050"/>
                </a:solidFill>
                <a:ea typeface="宋体" pitchFamily="2" charset="-122"/>
              </a:rPr>
              <a:t>%</a:t>
            </a:r>
            <a:r>
              <a:rPr lang="en-US" altLang="zh-CN" sz="1800" dirty="0">
                <a:solidFill>
                  <a:srgbClr val="00B050"/>
                </a:solidFill>
                <a:ea typeface="宋体" pitchFamily="2" charset="-122"/>
              </a:rPr>
              <a:t> (CT1 Led)</a:t>
            </a:r>
          </a:p>
          <a:p>
            <a:pPr marL="0" indent="0">
              <a:lnSpc>
                <a:spcPct val="140000"/>
              </a:lnSpc>
              <a:buFontTx/>
              <a:buNone/>
              <a:defRPr/>
            </a:pPr>
            <a:endParaRPr lang="en-US" altLang="zh-CN" sz="1400" dirty="0" smtClean="0">
              <a:ea typeface="宋体" pitchFamily="2" charset="-122"/>
            </a:endParaRPr>
          </a:p>
        </p:txBody>
      </p:sp>
      <p:sp>
        <p:nvSpPr>
          <p:cNvPr id="19460" name="Content Placeholder 2"/>
          <p:cNvSpPr txBox="1">
            <a:spLocks/>
          </p:cNvSpPr>
          <p:nvPr/>
        </p:nvSpPr>
        <p:spPr bwMode="auto">
          <a:xfrm>
            <a:off x="5308600" y="6115050"/>
            <a:ext cx="3041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+mn-lt"/>
                <a:cs typeface="Arial" charset="0"/>
              </a:rPr>
              <a:t>Legend</a:t>
            </a:r>
            <a:br>
              <a:rPr lang="fi-FI" altLang="de-DE" dirty="0" smtClean="0">
                <a:latin typeface="+mn-lt"/>
                <a:cs typeface="Arial" charset="0"/>
              </a:rPr>
            </a:br>
            <a:r>
              <a:rPr lang="fi-FI" altLang="de-DE" dirty="0" smtClean="0">
                <a:solidFill>
                  <a:srgbClr val="0000FF"/>
                </a:solidFill>
                <a:latin typeface="+mn-lt"/>
                <a:cs typeface="Arial" charset="0"/>
              </a:rPr>
              <a:t>Blue</a:t>
            </a:r>
            <a:r>
              <a:rPr lang="fi-FI" altLang="de-DE" dirty="0" smtClean="0">
                <a:latin typeface="+mn-lt"/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+mn-lt"/>
                <a:cs typeface="Arial" charset="0"/>
              </a:rPr>
              <a:t>	</a:t>
            </a:r>
            <a:r>
              <a:rPr lang="fi-FI" altLang="de-DE" dirty="0" smtClean="0">
                <a:solidFill>
                  <a:srgbClr val="00B050"/>
                </a:solidFill>
                <a:latin typeface="+mn-lt"/>
                <a:cs typeface="Arial" charset="0"/>
              </a:rPr>
              <a:t>Green</a:t>
            </a:r>
            <a:r>
              <a:rPr lang="fi-FI" altLang="de-DE" dirty="0" smtClean="0">
                <a:latin typeface="+mn-lt"/>
                <a:cs typeface="Arial" charset="0"/>
              </a:rPr>
              <a:t> –  progressed since previous plenary </a:t>
            </a:r>
            <a:endParaRPr lang="da-DK" altLang="de-DE" dirty="0" smtClean="0"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A</a:t>
            </a:r>
            <a:r>
              <a:rPr lang="de-DE" altLang="de-DE" smtClean="0">
                <a:latin typeface="Arial" charset="0"/>
                <a:cs typeface="Arial" charset="0"/>
              </a:rPr>
              <a:t>greed</a:t>
            </a:r>
            <a:r>
              <a:rPr lang="nb-NO" altLang="de-DE" smtClean="0">
                <a:latin typeface="Arial" charset="0"/>
                <a:cs typeface="Arial" charset="0"/>
              </a:rPr>
              <a:t> </a:t>
            </a:r>
            <a:r>
              <a:rPr lang="de-DE" altLang="de-DE" smtClean="0">
                <a:latin typeface="Arial" charset="0"/>
                <a:cs typeface="Arial" charset="0"/>
              </a:rPr>
              <a:t>N</a:t>
            </a:r>
            <a:r>
              <a:rPr lang="nb-NO" altLang="de-DE" smtClean="0">
                <a:latin typeface="Arial" charset="0"/>
                <a:cs typeface="Arial" charset="0"/>
              </a:rPr>
              <a:t>ew WIs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24929"/>
              </p:ext>
            </p:extLst>
          </p:nvPr>
        </p:nvGraphicFramePr>
        <p:xfrm>
          <a:off x="901824" y="1432337"/>
          <a:ext cx="7351527" cy="2830821"/>
        </p:xfrm>
        <a:graphic>
          <a:graphicData uri="http://schemas.openxmlformats.org/drawingml/2006/table">
            <a:tbl>
              <a:tblPr/>
              <a:tblGrid>
                <a:gridCol w="1481304"/>
                <a:gridCol w="3946420"/>
                <a:gridCol w="1923803"/>
              </a:tblGrid>
              <a:tr h="5437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+mn-lt"/>
                          <a:ea typeface="Times New Roman"/>
                        </a:rPr>
                        <a:t>CP-15</a:t>
                      </a:r>
                      <a:endParaRPr lang="en-GB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6" marR="68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+mn-lt"/>
                          <a:ea typeface="Times New Roman"/>
                        </a:rPr>
                        <a:t>New WIDs</a:t>
                      </a:r>
                      <a:endParaRPr lang="en-GB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6" marR="68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en-GB" sz="18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6" marR="68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411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0012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WID   Rel-13 New WID on CT aspects of EVS in 3G Circuit-Switched Networks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Qualcomm Incorporated</a:t>
                      </a:r>
                      <a:endParaRPr lang="en-GB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11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0014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WID   Rel-13 New WID on CT4 Aspect of WebRTC Data Channel on IMS Access Gateway</a:t>
                      </a:r>
                      <a:endParaRPr lang="en-GB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China Mobile, Huawei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117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cs typeface="Arial" charset="0"/>
              </a:rPr>
              <a:t>Agreed Revised</a:t>
            </a:r>
            <a:r>
              <a:rPr lang="nb-NO" altLang="de-DE" smtClean="0">
                <a:cs typeface="Arial" charset="0"/>
              </a:rPr>
              <a:t> WIs</a:t>
            </a:r>
            <a:endParaRPr lang="en-US" altLang="de-DE" smtClean="0">
              <a:cs typeface="Arial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1" name="Group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837310"/>
              </p:ext>
            </p:extLst>
          </p:nvPr>
        </p:nvGraphicFramePr>
        <p:xfrm>
          <a:off x="919163" y="1509713"/>
          <a:ext cx="7958137" cy="2906711"/>
        </p:xfrm>
        <a:graphic>
          <a:graphicData uri="http://schemas.openxmlformats.org/drawingml/2006/table">
            <a:tbl>
              <a:tblPr/>
              <a:tblGrid>
                <a:gridCol w="1404377"/>
                <a:gridCol w="4250070"/>
                <a:gridCol w="2303690"/>
              </a:tblGrid>
              <a:tr h="6207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CP-15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Agreed Revised WIDs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itchFamily="18" charset="-127"/>
                          <a:cs typeface="Arial" pitchFamily="34" charset="0"/>
                        </a:rPr>
                        <a:t>Rapporteur</a:t>
                      </a:r>
                      <a:endParaRPr kumimoji="0" lang="en-GB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731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0013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WID   Rel-13 Revised WID on Shared Data Update</a:t>
                      </a:r>
                      <a:endParaRPr lang="en-GB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endParaRPr lang="en-GB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8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5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7" marR="91457" marT="45727" marB="4572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Batang" pitchFamily="18" charset="-127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29052</TotalTime>
  <Words>2454</Words>
  <Application>Microsoft Office PowerPoint</Application>
  <PresentationFormat>On-screen Show (4:3)</PresentationFormat>
  <Paragraphs>437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3gpp</vt:lpstr>
      <vt:lpstr>Custom Design</vt:lpstr>
      <vt:lpstr>PowerPoint Presentation</vt:lpstr>
      <vt:lpstr>TSG CT WG4 Organisation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Agreed New WIs</vt:lpstr>
      <vt:lpstr>Agreed Revised WIs</vt:lpstr>
      <vt:lpstr>Endorsed WIs</vt:lpstr>
      <vt:lpstr>Technical Reports for Approval</vt:lpstr>
      <vt:lpstr>Technical Specifications for Information and Approval</vt:lpstr>
      <vt:lpstr>CT4 Issues for CT Plenary </vt:lpstr>
      <vt:lpstr>Incoming liaisons to CT plenary</vt:lpstr>
      <vt:lpstr>CRs for Conditional Approval (CT4)</vt:lpstr>
      <vt:lpstr>CRs for Conditional Approval (CT4)</vt:lpstr>
      <vt:lpstr>CRs to Plenary</vt:lpstr>
      <vt:lpstr>Rel-13 Overview</vt:lpstr>
      <vt:lpstr>Rel-13 Overview</vt:lpstr>
      <vt:lpstr>Rel-13 Overview</vt:lpstr>
      <vt:lpstr>Rel-13 Overview</vt:lpstr>
      <vt:lpstr>Rel-13 Overview</vt:lpstr>
      <vt:lpstr>Rel-12 Overview</vt:lpstr>
      <vt:lpstr>Rel-12 Overview</vt:lpstr>
      <vt:lpstr>Rel-12 Overview</vt:lpstr>
      <vt:lpstr>Rel-12 Overview</vt:lpstr>
      <vt:lpstr>Rel-12 Overview</vt:lpstr>
      <vt:lpstr>Rel-12 Overview</vt:lpstr>
      <vt:lpstr>Rel-12 Overview</vt:lpstr>
      <vt:lpstr>Rel-12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</dc:description>
  <cp:lastModifiedBy>nhberry</cp:lastModifiedBy>
  <cp:revision>677</cp:revision>
  <dcterms:created xsi:type="dcterms:W3CDTF">2009-10-13T12:22:16Z</dcterms:created>
  <dcterms:modified xsi:type="dcterms:W3CDTF">2015-03-03T15:17:30Z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-1644268367</vt:i4>
  </property>
  <property fmtid="{D5CDD505-2E9C-101B-9397-08002B2CF9AE}" pid="3" name="_NewReviewCycle">
    <vt:lpwstr/>
  </property>
  <property fmtid="{D5CDD505-2E9C-101B-9397-08002B2CF9AE}" pid="4" name="_EmailSubject">
    <vt:lpwstr>Draft CT4 Report to CT Plenary</vt:lpwstr>
  </property>
  <property fmtid="{D5CDD505-2E9C-101B-9397-08002B2CF9AE}" pid="5" name="_AuthorEmail">
    <vt:lpwstr>nigel.berry@alcatel-lucent.com</vt:lpwstr>
  </property>
  <property fmtid="{D5CDD505-2E9C-101B-9397-08002B2CF9AE}" pid="6" name="_AuthorEmailDisplayName">
    <vt:lpwstr>BERRY, Nigel (Nigel)</vt:lpwstr>
  </property>
</Properties>
</file>