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1"/>
  </p:notesMasterIdLst>
  <p:handoutMasterIdLst>
    <p:handoutMasterId r:id="rId22"/>
  </p:handoutMasterIdLst>
  <p:sldIdLst>
    <p:sldId id="303" r:id="rId2"/>
    <p:sldId id="808" r:id="rId3"/>
    <p:sldId id="776" r:id="rId4"/>
    <p:sldId id="809" r:id="rId5"/>
    <p:sldId id="791" r:id="rId6"/>
    <p:sldId id="708" r:id="rId7"/>
    <p:sldId id="709" r:id="rId8"/>
    <p:sldId id="710" r:id="rId9"/>
    <p:sldId id="711" r:id="rId10"/>
    <p:sldId id="712" r:id="rId11"/>
    <p:sldId id="714" r:id="rId12"/>
    <p:sldId id="717" r:id="rId13"/>
    <p:sldId id="759" r:id="rId14"/>
    <p:sldId id="761" r:id="rId15"/>
    <p:sldId id="760" r:id="rId16"/>
    <p:sldId id="724" r:id="rId17"/>
    <p:sldId id="810" r:id="rId18"/>
    <p:sldId id="767" r:id="rId19"/>
    <p:sldId id="614" r:id="rId20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hn M Meredith" initials="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51" autoAdjust="0"/>
    <p:restoredTop sz="94625" autoAdjust="0"/>
  </p:normalViewPr>
  <p:slideViewPr>
    <p:cSldViewPr snapToGrid="0">
      <p:cViewPr varScale="1">
        <p:scale>
          <a:sx n="122" d="100"/>
          <a:sy n="122" d="100"/>
        </p:scale>
        <p:origin x="1182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eredith\Documents\d\2014-12-08_3gpp_Maui\02)%20contribs\1%20-%20MCC%20report\stats05-with-chart_2014-12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eredith\Documents\d\2014-12-08_3gpp_Maui\02)%20contribs\1%20-%20MCC%20report\stats05-with-chart_2014-12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GB"/>
              <a:t>3GPP meeting attendance</a:t>
            </a:r>
          </a:p>
        </c:rich>
      </c:tx>
      <c:layout>
        <c:manualLayout>
          <c:xMode val="edge"/>
          <c:yMode val="edge"/>
          <c:x val="9.9520509576590685E-2"/>
          <c:y val="0.12698436504960689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9.472433153984415E-2"/>
          <c:y val="3.401368076300481E-2"/>
          <c:w val="0.88489312248613905"/>
          <c:h val="0.83220138933485099"/>
        </c:manualLayout>
      </c:layout>
      <c:lineChart>
        <c:grouping val="standard"/>
        <c:varyColors val="0"/>
        <c:ser>
          <c:idx val="0"/>
          <c:order val="0"/>
          <c:tx>
            <c:strRef>
              <c:f>meetingStats!$E$3</c:f>
              <c:strCache>
                <c:ptCount val="1"/>
                <c:pt idx="0">
                  <c:v>monthly ave (12 months)</c:v>
                </c:pt>
              </c:strCache>
            </c:strRef>
          </c:tx>
          <c:spPr>
            <a:ln w="38100">
              <a:solidFill>
                <a:srgbClr val="000080"/>
              </a:solidFill>
              <a:prstDash val="solid"/>
            </a:ln>
          </c:spPr>
          <c:marker>
            <c:symbol val="none"/>
          </c:marker>
          <c:cat>
            <c:strRef>
              <c:f>meetingStats!$A$4:$A$194</c:f>
              <c:strCache>
                <c:ptCount val="191"/>
                <c:pt idx="0">
                  <c:v>1999-01</c:v>
                </c:pt>
                <c:pt idx="1">
                  <c:v>1999-02</c:v>
                </c:pt>
                <c:pt idx="2">
                  <c:v>1999-03</c:v>
                </c:pt>
                <c:pt idx="3">
                  <c:v>1999-04</c:v>
                </c:pt>
                <c:pt idx="4">
                  <c:v>1999-05</c:v>
                </c:pt>
                <c:pt idx="5">
                  <c:v>1999-06</c:v>
                </c:pt>
                <c:pt idx="6">
                  <c:v>1999-07</c:v>
                </c:pt>
                <c:pt idx="7">
                  <c:v>1999-08</c:v>
                </c:pt>
                <c:pt idx="8">
                  <c:v>1999-09</c:v>
                </c:pt>
                <c:pt idx="9">
                  <c:v>1999-10</c:v>
                </c:pt>
                <c:pt idx="10">
                  <c:v>1999-11</c:v>
                </c:pt>
                <c:pt idx="11">
                  <c:v>1999-12</c:v>
                </c:pt>
                <c:pt idx="12">
                  <c:v>2000-01</c:v>
                </c:pt>
                <c:pt idx="13">
                  <c:v>2000-02</c:v>
                </c:pt>
                <c:pt idx="14">
                  <c:v>2000-03</c:v>
                </c:pt>
                <c:pt idx="15">
                  <c:v>2000-04</c:v>
                </c:pt>
                <c:pt idx="16">
                  <c:v>2000-05</c:v>
                </c:pt>
                <c:pt idx="17">
                  <c:v>2000-06</c:v>
                </c:pt>
                <c:pt idx="18">
                  <c:v>2000-07</c:v>
                </c:pt>
                <c:pt idx="19">
                  <c:v>2000-08</c:v>
                </c:pt>
                <c:pt idx="20">
                  <c:v>2000-09</c:v>
                </c:pt>
                <c:pt idx="21">
                  <c:v>2000-10</c:v>
                </c:pt>
                <c:pt idx="22">
                  <c:v>2000-11</c:v>
                </c:pt>
                <c:pt idx="23">
                  <c:v>2000-12</c:v>
                </c:pt>
                <c:pt idx="24">
                  <c:v>2001-01</c:v>
                </c:pt>
                <c:pt idx="25">
                  <c:v>2001-02</c:v>
                </c:pt>
                <c:pt idx="26">
                  <c:v>2001-03</c:v>
                </c:pt>
                <c:pt idx="27">
                  <c:v>2001-04</c:v>
                </c:pt>
                <c:pt idx="28">
                  <c:v>2001-05</c:v>
                </c:pt>
                <c:pt idx="29">
                  <c:v>2001-06</c:v>
                </c:pt>
                <c:pt idx="30">
                  <c:v>2001-07</c:v>
                </c:pt>
                <c:pt idx="31">
                  <c:v>2001-08</c:v>
                </c:pt>
                <c:pt idx="32">
                  <c:v>2001-09</c:v>
                </c:pt>
                <c:pt idx="33">
                  <c:v>2001-10</c:v>
                </c:pt>
                <c:pt idx="34">
                  <c:v>2001-11</c:v>
                </c:pt>
                <c:pt idx="35">
                  <c:v>2001-12</c:v>
                </c:pt>
                <c:pt idx="36">
                  <c:v>2002-01</c:v>
                </c:pt>
                <c:pt idx="37">
                  <c:v>2002-02</c:v>
                </c:pt>
                <c:pt idx="38">
                  <c:v>2002-03</c:v>
                </c:pt>
                <c:pt idx="39">
                  <c:v>2002-04</c:v>
                </c:pt>
                <c:pt idx="40">
                  <c:v>2002-05</c:v>
                </c:pt>
                <c:pt idx="41">
                  <c:v>2002-06</c:v>
                </c:pt>
                <c:pt idx="42">
                  <c:v>2002-07</c:v>
                </c:pt>
                <c:pt idx="43">
                  <c:v>2002-08</c:v>
                </c:pt>
                <c:pt idx="44">
                  <c:v>2002-09</c:v>
                </c:pt>
                <c:pt idx="45">
                  <c:v>2002-10</c:v>
                </c:pt>
                <c:pt idx="46">
                  <c:v>2002-11</c:v>
                </c:pt>
                <c:pt idx="47">
                  <c:v>2002-12</c:v>
                </c:pt>
                <c:pt idx="48">
                  <c:v>2003-01</c:v>
                </c:pt>
                <c:pt idx="49">
                  <c:v>2003-02</c:v>
                </c:pt>
                <c:pt idx="50">
                  <c:v>2003-03</c:v>
                </c:pt>
                <c:pt idx="51">
                  <c:v>2003-04</c:v>
                </c:pt>
                <c:pt idx="52">
                  <c:v>2003-05</c:v>
                </c:pt>
                <c:pt idx="53">
                  <c:v>2003-06</c:v>
                </c:pt>
                <c:pt idx="54">
                  <c:v>2003-07</c:v>
                </c:pt>
                <c:pt idx="55">
                  <c:v>2003-08</c:v>
                </c:pt>
                <c:pt idx="56">
                  <c:v>2003-09</c:v>
                </c:pt>
                <c:pt idx="57">
                  <c:v>2003-10</c:v>
                </c:pt>
                <c:pt idx="58">
                  <c:v>2003-11</c:v>
                </c:pt>
                <c:pt idx="59">
                  <c:v>2003-12</c:v>
                </c:pt>
                <c:pt idx="60">
                  <c:v>2004-01</c:v>
                </c:pt>
                <c:pt idx="61">
                  <c:v>2004-02</c:v>
                </c:pt>
                <c:pt idx="62">
                  <c:v>2004-03</c:v>
                </c:pt>
                <c:pt idx="63">
                  <c:v>2004-04</c:v>
                </c:pt>
                <c:pt idx="64">
                  <c:v>2004-05</c:v>
                </c:pt>
                <c:pt idx="65">
                  <c:v>2004-06</c:v>
                </c:pt>
                <c:pt idx="66">
                  <c:v>2004-07</c:v>
                </c:pt>
                <c:pt idx="67">
                  <c:v>2004-08</c:v>
                </c:pt>
                <c:pt idx="68">
                  <c:v>2004-09</c:v>
                </c:pt>
                <c:pt idx="69">
                  <c:v>2004-10</c:v>
                </c:pt>
                <c:pt idx="70">
                  <c:v>2004-11</c:v>
                </c:pt>
                <c:pt idx="71">
                  <c:v>2004-12</c:v>
                </c:pt>
                <c:pt idx="72">
                  <c:v>2005-01</c:v>
                </c:pt>
                <c:pt idx="73">
                  <c:v>2005-02</c:v>
                </c:pt>
                <c:pt idx="74">
                  <c:v>2005-03</c:v>
                </c:pt>
                <c:pt idx="75">
                  <c:v>2005-04</c:v>
                </c:pt>
                <c:pt idx="76">
                  <c:v>2005-05</c:v>
                </c:pt>
                <c:pt idx="77">
                  <c:v>2005-06</c:v>
                </c:pt>
                <c:pt idx="78">
                  <c:v>2005-07</c:v>
                </c:pt>
                <c:pt idx="79">
                  <c:v>2005-08</c:v>
                </c:pt>
                <c:pt idx="80">
                  <c:v>2005-09</c:v>
                </c:pt>
                <c:pt idx="81">
                  <c:v>2005-10</c:v>
                </c:pt>
                <c:pt idx="82">
                  <c:v>2005-11</c:v>
                </c:pt>
                <c:pt idx="83">
                  <c:v>2005-12</c:v>
                </c:pt>
                <c:pt idx="84">
                  <c:v>2006-01</c:v>
                </c:pt>
                <c:pt idx="85">
                  <c:v>2006-02</c:v>
                </c:pt>
                <c:pt idx="86">
                  <c:v>2006-03</c:v>
                </c:pt>
                <c:pt idx="87">
                  <c:v>2006-04</c:v>
                </c:pt>
                <c:pt idx="88">
                  <c:v>2006-05</c:v>
                </c:pt>
                <c:pt idx="89">
                  <c:v>2006-06</c:v>
                </c:pt>
                <c:pt idx="90">
                  <c:v>2006-07</c:v>
                </c:pt>
                <c:pt idx="91">
                  <c:v>2006-08</c:v>
                </c:pt>
                <c:pt idx="92">
                  <c:v>2006-09</c:v>
                </c:pt>
                <c:pt idx="93">
                  <c:v>2006-10</c:v>
                </c:pt>
                <c:pt idx="94">
                  <c:v>2006-11</c:v>
                </c:pt>
                <c:pt idx="95">
                  <c:v>2006-12</c:v>
                </c:pt>
                <c:pt idx="96">
                  <c:v>2007-01</c:v>
                </c:pt>
                <c:pt idx="97">
                  <c:v>2007-02</c:v>
                </c:pt>
                <c:pt idx="98">
                  <c:v>2007-03</c:v>
                </c:pt>
                <c:pt idx="99">
                  <c:v>2007-04</c:v>
                </c:pt>
                <c:pt idx="100">
                  <c:v>2007-05</c:v>
                </c:pt>
                <c:pt idx="101">
                  <c:v>2007-06</c:v>
                </c:pt>
                <c:pt idx="102">
                  <c:v>2007-07</c:v>
                </c:pt>
                <c:pt idx="103">
                  <c:v>2007-08</c:v>
                </c:pt>
                <c:pt idx="104">
                  <c:v>2007-09</c:v>
                </c:pt>
                <c:pt idx="105">
                  <c:v>2007-10</c:v>
                </c:pt>
                <c:pt idx="106">
                  <c:v>2007-11</c:v>
                </c:pt>
                <c:pt idx="107">
                  <c:v>2007-12</c:v>
                </c:pt>
                <c:pt idx="108">
                  <c:v>2008-01</c:v>
                </c:pt>
                <c:pt idx="109">
                  <c:v>2008-02</c:v>
                </c:pt>
                <c:pt idx="110">
                  <c:v>2008-03</c:v>
                </c:pt>
                <c:pt idx="111">
                  <c:v>2008-04</c:v>
                </c:pt>
                <c:pt idx="112">
                  <c:v>2008-05</c:v>
                </c:pt>
                <c:pt idx="113">
                  <c:v>2008-06</c:v>
                </c:pt>
                <c:pt idx="114">
                  <c:v>2008-07</c:v>
                </c:pt>
                <c:pt idx="115">
                  <c:v>2008-08</c:v>
                </c:pt>
                <c:pt idx="116">
                  <c:v>2008-09</c:v>
                </c:pt>
                <c:pt idx="117">
                  <c:v>2008-10</c:v>
                </c:pt>
                <c:pt idx="118">
                  <c:v>2008-11</c:v>
                </c:pt>
                <c:pt idx="119">
                  <c:v>2008-12</c:v>
                </c:pt>
                <c:pt idx="120">
                  <c:v>2009-01</c:v>
                </c:pt>
                <c:pt idx="121">
                  <c:v>2009-02</c:v>
                </c:pt>
                <c:pt idx="122">
                  <c:v>2009-03</c:v>
                </c:pt>
                <c:pt idx="123">
                  <c:v>2009-04</c:v>
                </c:pt>
                <c:pt idx="124">
                  <c:v>2009-05</c:v>
                </c:pt>
                <c:pt idx="125">
                  <c:v>2009-06</c:v>
                </c:pt>
                <c:pt idx="126">
                  <c:v>2009-07</c:v>
                </c:pt>
                <c:pt idx="127">
                  <c:v>2009-08</c:v>
                </c:pt>
                <c:pt idx="128">
                  <c:v>2009-09</c:v>
                </c:pt>
                <c:pt idx="129">
                  <c:v>2009-10</c:v>
                </c:pt>
                <c:pt idx="130">
                  <c:v>2009-11</c:v>
                </c:pt>
                <c:pt idx="131">
                  <c:v>2009-12</c:v>
                </c:pt>
                <c:pt idx="132">
                  <c:v>2010-01</c:v>
                </c:pt>
                <c:pt idx="133">
                  <c:v>2010-02</c:v>
                </c:pt>
                <c:pt idx="134">
                  <c:v>2010-03</c:v>
                </c:pt>
                <c:pt idx="135">
                  <c:v>2010-04</c:v>
                </c:pt>
                <c:pt idx="136">
                  <c:v>2010-05</c:v>
                </c:pt>
                <c:pt idx="137">
                  <c:v>2010-06</c:v>
                </c:pt>
                <c:pt idx="138">
                  <c:v>2010-07</c:v>
                </c:pt>
                <c:pt idx="139">
                  <c:v>2010-08</c:v>
                </c:pt>
                <c:pt idx="140">
                  <c:v>2010-09</c:v>
                </c:pt>
                <c:pt idx="141">
                  <c:v>2010-10</c:v>
                </c:pt>
                <c:pt idx="142">
                  <c:v>2010-11</c:v>
                </c:pt>
                <c:pt idx="143">
                  <c:v>2010-12</c:v>
                </c:pt>
                <c:pt idx="144">
                  <c:v>2011-01</c:v>
                </c:pt>
                <c:pt idx="145">
                  <c:v>2011-02</c:v>
                </c:pt>
                <c:pt idx="146">
                  <c:v>2011-03</c:v>
                </c:pt>
                <c:pt idx="147">
                  <c:v>2011-04</c:v>
                </c:pt>
                <c:pt idx="148">
                  <c:v>2011-05</c:v>
                </c:pt>
                <c:pt idx="149">
                  <c:v>2011-06</c:v>
                </c:pt>
                <c:pt idx="150">
                  <c:v>2011-07</c:v>
                </c:pt>
                <c:pt idx="151">
                  <c:v>2011-08</c:v>
                </c:pt>
                <c:pt idx="152">
                  <c:v>2011-09</c:v>
                </c:pt>
                <c:pt idx="153">
                  <c:v>2011-10</c:v>
                </c:pt>
                <c:pt idx="154">
                  <c:v>2011-11</c:v>
                </c:pt>
                <c:pt idx="155">
                  <c:v>2011-12</c:v>
                </c:pt>
                <c:pt idx="156">
                  <c:v>2012-01</c:v>
                </c:pt>
                <c:pt idx="157">
                  <c:v>2012-02</c:v>
                </c:pt>
                <c:pt idx="158">
                  <c:v>2012-03</c:v>
                </c:pt>
                <c:pt idx="159">
                  <c:v>2012-04</c:v>
                </c:pt>
                <c:pt idx="160">
                  <c:v>2012-05</c:v>
                </c:pt>
                <c:pt idx="161">
                  <c:v>2012-06</c:v>
                </c:pt>
                <c:pt idx="162">
                  <c:v>2012-07</c:v>
                </c:pt>
                <c:pt idx="163">
                  <c:v>2012-08</c:v>
                </c:pt>
                <c:pt idx="164">
                  <c:v>2012-09</c:v>
                </c:pt>
                <c:pt idx="165">
                  <c:v>2012-10</c:v>
                </c:pt>
                <c:pt idx="166">
                  <c:v>2012-11</c:v>
                </c:pt>
                <c:pt idx="167">
                  <c:v>2012-12</c:v>
                </c:pt>
                <c:pt idx="168">
                  <c:v>2013-01</c:v>
                </c:pt>
                <c:pt idx="169">
                  <c:v>2013-02</c:v>
                </c:pt>
                <c:pt idx="170">
                  <c:v>2013-03</c:v>
                </c:pt>
                <c:pt idx="171">
                  <c:v>2013-04</c:v>
                </c:pt>
                <c:pt idx="172">
                  <c:v>2013-05</c:v>
                </c:pt>
                <c:pt idx="173">
                  <c:v>2013-06</c:v>
                </c:pt>
                <c:pt idx="174">
                  <c:v>2013-07</c:v>
                </c:pt>
                <c:pt idx="175">
                  <c:v>2013-08</c:v>
                </c:pt>
                <c:pt idx="176">
                  <c:v>2013-09</c:v>
                </c:pt>
                <c:pt idx="177">
                  <c:v>2013-10</c:v>
                </c:pt>
                <c:pt idx="178">
                  <c:v>2013-11</c:v>
                </c:pt>
                <c:pt idx="179">
                  <c:v>2013-12</c:v>
                </c:pt>
                <c:pt idx="180">
                  <c:v>2014-01</c:v>
                </c:pt>
                <c:pt idx="181">
                  <c:v>2014-02</c:v>
                </c:pt>
                <c:pt idx="182">
                  <c:v>2014-03</c:v>
                </c:pt>
                <c:pt idx="183">
                  <c:v>2014-04</c:v>
                </c:pt>
                <c:pt idx="184">
                  <c:v>2014-05</c:v>
                </c:pt>
                <c:pt idx="185">
                  <c:v>2014-06</c:v>
                </c:pt>
                <c:pt idx="186">
                  <c:v>2014-07</c:v>
                </c:pt>
                <c:pt idx="187">
                  <c:v>2014-08</c:v>
                </c:pt>
                <c:pt idx="188">
                  <c:v>2014-09</c:v>
                </c:pt>
                <c:pt idx="189">
                  <c:v>2014-10</c:v>
                </c:pt>
                <c:pt idx="190">
                  <c:v>2014-11</c:v>
                </c:pt>
              </c:strCache>
            </c:strRef>
          </c:cat>
          <c:val>
            <c:numRef>
              <c:f>meetingStats!$E$4:$E$194</c:f>
              <c:numCache>
                <c:formatCode>0</c:formatCode>
                <c:ptCount val="191"/>
                <c:pt idx="0">
                  <c:v>469</c:v>
                </c:pt>
                <c:pt idx="1">
                  <c:v>805.5</c:v>
                </c:pt>
                <c:pt idx="2">
                  <c:v>1063</c:v>
                </c:pt>
                <c:pt idx="3">
                  <c:v>1472.75</c:v>
                </c:pt>
                <c:pt idx="4">
                  <c:v>1298</c:v>
                </c:pt>
                <c:pt idx="5">
                  <c:v>1325.8333333333333</c:v>
                </c:pt>
                <c:pt idx="6">
                  <c:v>1316.7142857142858</c:v>
                </c:pt>
                <c:pt idx="7">
                  <c:v>1338.625</c:v>
                </c:pt>
                <c:pt idx="8">
                  <c:v>1396.8888888888889</c:v>
                </c:pt>
                <c:pt idx="9">
                  <c:v>1429.3</c:v>
                </c:pt>
                <c:pt idx="10">
                  <c:v>1433.2727272727273</c:v>
                </c:pt>
                <c:pt idx="11">
                  <c:v>1491.75</c:v>
                </c:pt>
                <c:pt idx="12">
                  <c:v>1649.25</c:v>
                </c:pt>
                <c:pt idx="13">
                  <c:v>1741.75</c:v>
                </c:pt>
                <c:pt idx="14">
                  <c:v>1704.6666666666667</c:v>
                </c:pt>
                <c:pt idx="15">
                  <c:v>1512.5</c:v>
                </c:pt>
                <c:pt idx="16">
                  <c:v>1674.6666666666667</c:v>
                </c:pt>
                <c:pt idx="17">
                  <c:v>1697.75</c:v>
                </c:pt>
                <c:pt idx="18">
                  <c:v>1722.75</c:v>
                </c:pt>
                <c:pt idx="19">
                  <c:v>1862.4166666666667</c:v>
                </c:pt>
                <c:pt idx="20">
                  <c:v>1996.4166666666667</c:v>
                </c:pt>
                <c:pt idx="21">
                  <c:v>2054.6666666666665</c:v>
                </c:pt>
                <c:pt idx="22">
                  <c:v>2539.6666666666665</c:v>
                </c:pt>
                <c:pt idx="23">
                  <c:v>2479.3333333333335</c:v>
                </c:pt>
                <c:pt idx="24">
                  <c:v>2717.25</c:v>
                </c:pt>
                <c:pt idx="25">
                  <c:v>2975.25</c:v>
                </c:pt>
                <c:pt idx="26">
                  <c:v>2996.5</c:v>
                </c:pt>
                <c:pt idx="27">
                  <c:v>3205.6666666666665</c:v>
                </c:pt>
                <c:pt idx="28">
                  <c:v>3391.4166666666665</c:v>
                </c:pt>
                <c:pt idx="29">
                  <c:v>3428.4166666666665</c:v>
                </c:pt>
                <c:pt idx="30">
                  <c:v>3503.5</c:v>
                </c:pt>
                <c:pt idx="31">
                  <c:v>3553.0833333333335</c:v>
                </c:pt>
                <c:pt idx="32">
                  <c:v>3538.9166666666665</c:v>
                </c:pt>
                <c:pt idx="33">
                  <c:v>3499.1666666666665</c:v>
                </c:pt>
                <c:pt idx="34">
                  <c:v>3290.0833333333335</c:v>
                </c:pt>
                <c:pt idx="35">
                  <c:v>3305</c:v>
                </c:pt>
                <c:pt idx="36">
                  <c:v>3138.1666666666665</c:v>
                </c:pt>
                <c:pt idx="37">
                  <c:v>3149.0833333333335</c:v>
                </c:pt>
                <c:pt idx="38">
                  <c:v>3135.1666666666665</c:v>
                </c:pt>
                <c:pt idx="39">
                  <c:v>3206.9166666666665</c:v>
                </c:pt>
                <c:pt idx="40">
                  <c:v>3204.25</c:v>
                </c:pt>
                <c:pt idx="41">
                  <c:v>3329.1666666666665</c:v>
                </c:pt>
                <c:pt idx="42">
                  <c:v>3264.5</c:v>
                </c:pt>
                <c:pt idx="43">
                  <c:v>3271.1666666666665</c:v>
                </c:pt>
                <c:pt idx="44">
                  <c:v>3231.5833333333335</c:v>
                </c:pt>
                <c:pt idx="45">
                  <c:v>3188.8333333333335</c:v>
                </c:pt>
                <c:pt idx="46">
                  <c:v>3190.3333333333335</c:v>
                </c:pt>
                <c:pt idx="47">
                  <c:v>3158.5</c:v>
                </c:pt>
                <c:pt idx="48">
                  <c:v>3111.9166666666665</c:v>
                </c:pt>
                <c:pt idx="49">
                  <c:v>3091.0833333333335</c:v>
                </c:pt>
                <c:pt idx="50">
                  <c:v>3094.8333333333335</c:v>
                </c:pt>
                <c:pt idx="51">
                  <c:v>2924.4166666666665</c:v>
                </c:pt>
                <c:pt idx="52">
                  <c:v>2830.9166666666665</c:v>
                </c:pt>
                <c:pt idx="53">
                  <c:v>2714</c:v>
                </c:pt>
                <c:pt idx="54">
                  <c:v>2727.9166666666665</c:v>
                </c:pt>
                <c:pt idx="55">
                  <c:v>2780.9166666666665</c:v>
                </c:pt>
                <c:pt idx="56">
                  <c:v>2672.75</c:v>
                </c:pt>
                <c:pt idx="57">
                  <c:v>2792.3333333333335</c:v>
                </c:pt>
                <c:pt idx="58">
                  <c:v>2709.5</c:v>
                </c:pt>
                <c:pt idx="59">
                  <c:v>2703.3333333333335</c:v>
                </c:pt>
                <c:pt idx="60">
                  <c:v>2621.4166666666665</c:v>
                </c:pt>
                <c:pt idx="61">
                  <c:v>2603.3333333333335</c:v>
                </c:pt>
                <c:pt idx="62">
                  <c:v>2605.1666666666665</c:v>
                </c:pt>
                <c:pt idx="63">
                  <c:v>2594.9166666666665</c:v>
                </c:pt>
                <c:pt idx="64">
                  <c:v>2601.5833333333335</c:v>
                </c:pt>
                <c:pt idx="65">
                  <c:v>2635.75</c:v>
                </c:pt>
                <c:pt idx="66">
                  <c:v>2525.1666666666665</c:v>
                </c:pt>
                <c:pt idx="67">
                  <c:v>2474.4166666666665</c:v>
                </c:pt>
                <c:pt idx="68">
                  <c:v>2472.5833333333335</c:v>
                </c:pt>
                <c:pt idx="69">
                  <c:v>2375.9166666666665</c:v>
                </c:pt>
                <c:pt idx="70">
                  <c:v>2461.0833333333335</c:v>
                </c:pt>
                <c:pt idx="71">
                  <c:v>2472.25</c:v>
                </c:pt>
                <c:pt idx="72">
                  <c:v>2553.9166666666665</c:v>
                </c:pt>
                <c:pt idx="73">
                  <c:v>2380.3333333333335</c:v>
                </c:pt>
                <c:pt idx="74">
                  <c:v>2395</c:v>
                </c:pt>
                <c:pt idx="75">
                  <c:v>2618.3333333333335</c:v>
                </c:pt>
                <c:pt idx="76">
                  <c:v>2582.3333333333335</c:v>
                </c:pt>
                <c:pt idx="77">
                  <c:v>2560.5</c:v>
                </c:pt>
                <c:pt idx="78">
                  <c:v>2556.5</c:v>
                </c:pt>
                <c:pt idx="79">
                  <c:v>2610.4166666666665</c:v>
                </c:pt>
                <c:pt idx="80">
                  <c:v>2742.1666666666665</c:v>
                </c:pt>
                <c:pt idx="81">
                  <c:v>2771.9166666666665</c:v>
                </c:pt>
                <c:pt idx="82">
                  <c:v>2833.8333333333335</c:v>
                </c:pt>
                <c:pt idx="83">
                  <c:v>2762.9166666666665</c:v>
                </c:pt>
                <c:pt idx="84">
                  <c:v>2819.1666666666665</c:v>
                </c:pt>
                <c:pt idx="85">
                  <c:v>3079.8333333333335</c:v>
                </c:pt>
                <c:pt idx="86">
                  <c:v>3163.4166666666665</c:v>
                </c:pt>
                <c:pt idx="87">
                  <c:v>2981.75</c:v>
                </c:pt>
                <c:pt idx="88">
                  <c:v>3181.6666666666665</c:v>
                </c:pt>
                <c:pt idx="89">
                  <c:v>3306.25</c:v>
                </c:pt>
                <c:pt idx="90">
                  <c:v>3320.6666666666665</c:v>
                </c:pt>
                <c:pt idx="91">
                  <c:v>3409.25</c:v>
                </c:pt>
                <c:pt idx="92">
                  <c:v>3359.8333333333335</c:v>
                </c:pt>
                <c:pt idx="93">
                  <c:v>3521.75</c:v>
                </c:pt>
                <c:pt idx="94">
                  <c:v>3510.4166666666665</c:v>
                </c:pt>
                <c:pt idx="95">
                  <c:v>3526.5</c:v>
                </c:pt>
                <c:pt idx="96">
                  <c:v>3739.8333333333335</c:v>
                </c:pt>
                <c:pt idx="97">
                  <c:v>3701.5833333333335</c:v>
                </c:pt>
                <c:pt idx="98">
                  <c:v>3844.8333333333335</c:v>
                </c:pt>
                <c:pt idx="99">
                  <c:v>3863.5833333333335</c:v>
                </c:pt>
                <c:pt idx="100">
                  <c:v>3927.8333333333335</c:v>
                </c:pt>
                <c:pt idx="101">
                  <c:v>3986.9166666666665</c:v>
                </c:pt>
                <c:pt idx="102">
                  <c:v>3989.9166666666665</c:v>
                </c:pt>
                <c:pt idx="103">
                  <c:v>4061.4166666666665</c:v>
                </c:pt>
                <c:pt idx="104">
                  <c:v>3985.5833333333335</c:v>
                </c:pt>
                <c:pt idx="105">
                  <c:v>4089.1666666666665</c:v>
                </c:pt>
                <c:pt idx="106">
                  <c:v>4194.75</c:v>
                </c:pt>
                <c:pt idx="107">
                  <c:v>4203.916666666667</c:v>
                </c:pt>
                <c:pt idx="108">
                  <c:v>4085.9166666666665</c:v>
                </c:pt>
                <c:pt idx="109">
                  <c:v>4050.0833333333335</c:v>
                </c:pt>
                <c:pt idx="110">
                  <c:v>3990.0833333333335</c:v>
                </c:pt>
                <c:pt idx="111">
                  <c:v>4141.5</c:v>
                </c:pt>
                <c:pt idx="112">
                  <c:v>4108.5</c:v>
                </c:pt>
                <c:pt idx="113">
                  <c:v>4135.75</c:v>
                </c:pt>
                <c:pt idx="114">
                  <c:v>4125.5</c:v>
                </c:pt>
                <c:pt idx="115">
                  <c:v>4121</c:v>
                </c:pt>
                <c:pt idx="116">
                  <c:v>4314.083333333333</c:v>
                </c:pt>
                <c:pt idx="117">
                  <c:v>4094.8333333333335</c:v>
                </c:pt>
                <c:pt idx="118">
                  <c:v>4112.333333333333</c:v>
                </c:pt>
                <c:pt idx="119">
                  <c:v>4190.833333333333</c:v>
                </c:pt>
                <c:pt idx="120">
                  <c:v>4107.5</c:v>
                </c:pt>
                <c:pt idx="121">
                  <c:v>4325</c:v>
                </c:pt>
                <c:pt idx="122">
                  <c:v>4482.166666666667</c:v>
                </c:pt>
                <c:pt idx="123">
                  <c:v>4276.25</c:v>
                </c:pt>
                <c:pt idx="124">
                  <c:v>4214.25</c:v>
                </c:pt>
                <c:pt idx="125">
                  <c:v>4233.25</c:v>
                </c:pt>
                <c:pt idx="126">
                  <c:v>4257</c:v>
                </c:pt>
                <c:pt idx="127">
                  <c:v>4378.75</c:v>
                </c:pt>
                <c:pt idx="128">
                  <c:v>4204.75</c:v>
                </c:pt>
                <c:pt idx="129">
                  <c:v>4396</c:v>
                </c:pt>
                <c:pt idx="130">
                  <c:v>4372.166666666667</c:v>
                </c:pt>
                <c:pt idx="131">
                  <c:v>4355.5</c:v>
                </c:pt>
                <c:pt idx="132">
                  <c:v>4443.666666666667</c:v>
                </c:pt>
                <c:pt idx="133">
                  <c:v>4383.5</c:v>
                </c:pt>
                <c:pt idx="134">
                  <c:v>4153.666666666667</c:v>
                </c:pt>
                <c:pt idx="135">
                  <c:v>4319.833333333333</c:v>
                </c:pt>
                <c:pt idx="136">
                  <c:v>4433.333333333333</c:v>
                </c:pt>
                <c:pt idx="137">
                  <c:v>4430.333333333333</c:v>
                </c:pt>
                <c:pt idx="138">
                  <c:v>4379.5</c:v>
                </c:pt>
                <c:pt idx="139">
                  <c:v>4345.166666666667</c:v>
                </c:pt>
                <c:pt idx="140">
                  <c:v>4301.5</c:v>
                </c:pt>
                <c:pt idx="141">
                  <c:v>4281.333333333333</c:v>
                </c:pt>
                <c:pt idx="142">
                  <c:v>4341.5</c:v>
                </c:pt>
                <c:pt idx="143">
                  <c:v>4329.833333333333</c:v>
                </c:pt>
                <c:pt idx="144">
                  <c:v>4379.583333333333</c:v>
                </c:pt>
                <c:pt idx="145">
                  <c:v>4467.333333333333</c:v>
                </c:pt>
                <c:pt idx="146">
                  <c:v>4357.583333333333</c:v>
                </c:pt>
                <c:pt idx="147">
                  <c:v>4317.5</c:v>
                </c:pt>
                <c:pt idx="148">
                  <c:v>4417.083333333333</c:v>
                </c:pt>
                <c:pt idx="149">
                  <c:v>4122.583333333333</c:v>
                </c:pt>
                <c:pt idx="150">
                  <c:v>4192.583333333333</c:v>
                </c:pt>
                <c:pt idx="151">
                  <c:v>4168.416666666667</c:v>
                </c:pt>
                <c:pt idx="152">
                  <c:v>4158.666666666667</c:v>
                </c:pt>
                <c:pt idx="153">
                  <c:v>4217.833333333333</c:v>
                </c:pt>
                <c:pt idx="154">
                  <c:v>4378.916666666667</c:v>
                </c:pt>
                <c:pt idx="155">
                  <c:v>4370.083333333333</c:v>
                </c:pt>
                <c:pt idx="156">
                  <c:v>3973.5</c:v>
                </c:pt>
                <c:pt idx="157">
                  <c:v>4028.6666666666665</c:v>
                </c:pt>
                <c:pt idx="158">
                  <c:v>4222.5</c:v>
                </c:pt>
                <c:pt idx="159">
                  <c:v>4137.083333333333</c:v>
                </c:pt>
                <c:pt idx="160">
                  <c:v>4159.833333333333</c:v>
                </c:pt>
                <c:pt idx="161">
                  <c:v>4184.333333333333</c:v>
                </c:pt>
                <c:pt idx="162">
                  <c:v>4215.583333333333</c:v>
                </c:pt>
                <c:pt idx="163">
                  <c:v>4161.583333333333</c:v>
                </c:pt>
                <c:pt idx="164">
                  <c:v>4192.666666666667</c:v>
                </c:pt>
                <c:pt idx="165">
                  <c:v>4144.166666666667</c:v>
                </c:pt>
                <c:pt idx="166">
                  <c:v>3993.0833333333335</c:v>
                </c:pt>
                <c:pt idx="167">
                  <c:v>4009.5</c:v>
                </c:pt>
                <c:pt idx="168">
                  <c:v>4621.833333333333</c:v>
                </c:pt>
                <c:pt idx="169">
                  <c:v>4062.3333333333335</c:v>
                </c:pt>
                <c:pt idx="170">
                  <c:v>3777.3333333333335</c:v>
                </c:pt>
                <c:pt idx="171">
                  <c:v>4152.833333333333</c:v>
                </c:pt>
                <c:pt idx="172">
                  <c:v>4148.833333333333</c:v>
                </c:pt>
                <c:pt idx="173">
                  <c:v>4087.3333333333335</c:v>
                </c:pt>
                <c:pt idx="174">
                  <c:v>4088.4166666666665</c:v>
                </c:pt>
                <c:pt idx="175">
                  <c:v>3922.0833333333335</c:v>
                </c:pt>
                <c:pt idx="176">
                  <c:v>3990.25</c:v>
                </c:pt>
                <c:pt idx="177">
                  <c:v>3974.5833333333335</c:v>
                </c:pt>
                <c:pt idx="178">
                  <c:v>4021.9166666666665</c:v>
                </c:pt>
                <c:pt idx="179">
                  <c:v>4008.3333333333335</c:v>
                </c:pt>
                <c:pt idx="180">
                  <c:v>3642.25</c:v>
                </c:pt>
                <c:pt idx="181">
                  <c:v>3897.0833333333335</c:v>
                </c:pt>
                <c:pt idx="182">
                  <c:v>4377.166666666667</c:v>
                </c:pt>
                <c:pt idx="183">
                  <c:v>3847.6666666666665</c:v>
                </c:pt>
                <c:pt idx="184">
                  <c:v>3671.4166666666665</c:v>
                </c:pt>
                <c:pt idx="185">
                  <c:v>3689</c:v>
                </c:pt>
                <c:pt idx="186">
                  <c:v>3727.1666666666665</c:v>
                </c:pt>
                <c:pt idx="187">
                  <c:v>3745.1666666666665</c:v>
                </c:pt>
                <c:pt idx="188">
                  <c:v>3663.5</c:v>
                </c:pt>
                <c:pt idx="189">
                  <c:v>3686.8333333333335</c:v>
                </c:pt>
                <c:pt idx="190">
                  <c:v>3716.25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22590256"/>
        <c:axId val="122589080"/>
      </c:lineChart>
      <c:catAx>
        <c:axId val="1225902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-5400000" vert="horz"/>
          <a:lstStyle/>
          <a:p>
            <a:pPr>
              <a:defRPr sz="7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22589080"/>
        <c:crosses val="autoZero"/>
        <c:auto val="1"/>
        <c:lblAlgn val="ctr"/>
        <c:lblOffset val="100"/>
        <c:tickLblSkip val="5"/>
        <c:tickMarkSkip val="1"/>
        <c:noMultiLvlLbl val="0"/>
      </c:catAx>
      <c:valAx>
        <c:axId val="122589080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0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GB"/>
                  <a:t>12 month rolling average (delegate.days per month)</a:t>
                </a:r>
              </a:p>
            </c:rich>
          </c:tx>
          <c:layout>
            <c:manualLayout>
              <c:xMode val="edge"/>
              <c:yMode val="edge"/>
              <c:x val="2.6378896882494004E-2"/>
              <c:y val="7.2562596342123906E-2"/>
            </c:manualLayout>
          </c:layout>
          <c:overlay val="0"/>
          <c:spPr>
            <a:noFill/>
            <a:ln w="25400">
              <a:noFill/>
            </a:ln>
          </c:spPr>
        </c:title>
        <c:numFmt formatCode="0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8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22590256"/>
        <c:crosses val="autoZero"/>
        <c:crossBetween val="between"/>
      </c:valAx>
      <c:spPr>
        <a:gradFill rotWithShape="0">
          <a:gsLst>
            <a:gs pos="0">
              <a:srgbClr val="FFCC99"/>
            </a:gs>
            <a:gs pos="100000">
              <a:srgbClr val="CCFFCC"/>
            </a:gs>
          </a:gsLst>
          <a:lin ang="5400000" scaled="1"/>
        </a:gradFill>
        <a:ln w="12700">
          <a:solidFill>
            <a:srgbClr val="808080"/>
          </a:solidFill>
          <a:prstDash val="solid"/>
        </a:ln>
      </c:spPr>
    </c:plotArea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175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GB"/>
              <a:t>Cumulative meeting time</a:t>
            </a:r>
          </a:p>
        </c:rich>
      </c:tx>
      <c:layout>
        <c:manualLayout>
          <c:xMode val="edge"/>
          <c:yMode val="edge"/>
          <c:x val="0.12934144309805584"/>
          <c:y val="0.14705906105628197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10059886122220084"/>
          <c:y val="3.8461580950381956E-2"/>
          <c:w val="0.8730544027498145"/>
          <c:h val="0.82126787558756764"/>
        </c:manualLayout>
      </c:layout>
      <c:lineChart>
        <c:grouping val="standard"/>
        <c:varyColors val="0"/>
        <c:ser>
          <c:idx val="0"/>
          <c:order val="0"/>
          <c:tx>
            <c:strRef>
              <c:f>meetingStats!$C$3</c:f>
              <c:strCache>
                <c:ptCount val="1"/>
                <c:pt idx="0">
                  <c:v>cumulative</c:v>
                </c:pt>
              </c:strCache>
            </c:strRef>
          </c:tx>
          <c:spPr>
            <a:ln w="38100">
              <a:solidFill>
                <a:srgbClr val="000080"/>
              </a:solidFill>
              <a:prstDash val="solid"/>
            </a:ln>
          </c:spPr>
          <c:marker>
            <c:symbol val="none"/>
          </c:marker>
          <c:cat>
            <c:strRef>
              <c:f>meetingStats!$A$4:$A$194</c:f>
              <c:strCache>
                <c:ptCount val="191"/>
                <c:pt idx="0">
                  <c:v>1999-01</c:v>
                </c:pt>
                <c:pt idx="1">
                  <c:v>1999-02</c:v>
                </c:pt>
                <c:pt idx="2">
                  <c:v>1999-03</c:v>
                </c:pt>
                <c:pt idx="3">
                  <c:v>1999-04</c:v>
                </c:pt>
                <c:pt idx="4">
                  <c:v>1999-05</c:v>
                </c:pt>
                <c:pt idx="5">
                  <c:v>1999-06</c:v>
                </c:pt>
                <c:pt idx="6">
                  <c:v>1999-07</c:v>
                </c:pt>
                <c:pt idx="7">
                  <c:v>1999-08</c:v>
                </c:pt>
                <c:pt idx="8">
                  <c:v>1999-09</c:v>
                </c:pt>
                <c:pt idx="9">
                  <c:v>1999-10</c:v>
                </c:pt>
                <c:pt idx="10">
                  <c:v>1999-11</c:v>
                </c:pt>
                <c:pt idx="11">
                  <c:v>1999-12</c:v>
                </c:pt>
                <c:pt idx="12">
                  <c:v>2000-01</c:v>
                </c:pt>
                <c:pt idx="13">
                  <c:v>2000-02</c:v>
                </c:pt>
                <c:pt idx="14">
                  <c:v>2000-03</c:v>
                </c:pt>
                <c:pt idx="15">
                  <c:v>2000-04</c:v>
                </c:pt>
                <c:pt idx="16">
                  <c:v>2000-05</c:v>
                </c:pt>
                <c:pt idx="17">
                  <c:v>2000-06</c:v>
                </c:pt>
                <c:pt idx="18">
                  <c:v>2000-07</c:v>
                </c:pt>
                <c:pt idx="19">
                  <c:v>2000-08</c:v>
                </c:pt>
                <c:pt idx="20">
                  <c:v>2000-09</c:v>
                </c:pt>
                <c:pt idx="21">
                  <c:v>2000-10</c:v>
                </c:pt>
                <c:pt idx="22">
                  <c:v>2000-11</c:v>
                </c:pt>
                <c:pt idx="23">
                  <c:v>2000-12</c:v>
                </c:pt>
                <c:pt idx="24">
                  <c:v>2001-01</c:v>
                </c:pt>
                <c:pt idx="25">
                  <c:v>2001-02</c:v>
                </c:pt>
                <c:pt idx="26">
                  <c:v>2001-03</c:v>
                </c:pt>
                <c:pt idx="27">
                  <c:v>2001-04</c:v>
                </c:pt>
                <c:pt idx="28">
                  <c:v>2001-05</c:v>
                </c:pt>
                <c:pt idx="29">
                  <c:v>2001-06</c:v>
                </c:pt>
                <c:pt idx="30">
                  <c:v>2001-07</c:v>
                </c:pt>
                <c:pt idx="31">
                  <c:v>2001-08</c:v>
                </c:pt>
                <c:pt idx="32">
                  <c:v>2001-09</c:v>
                </c:pt>
                <c:pt idx="33">
                  <c:v>2001-10</c:v>
                </c:pt>
                <c:pt idx="34">
                  <c:v>2001-11</c:v>
                </c:pt>
                <c:pt idx="35">
                  <c:v>2001-12</c:v>
                </c:pt>
                <c:pt idx="36">
                  <c:v>2002-01</c:v>
                </c:pt>
                <c:pt idx="37">
                  <c:v>2002-02</c:v>
                </c:pt>
                <c:pt idx="38">
                  <c:v>2002-03</c:v>
                </c:pt>
                <c:pt idx="39">
                  <c:v>2002-04</c:v>
                </c:pt>
                <c:pt idx="40">
                  <c:v>2002-05</c:v>
                </c:pt>
                <c:pt idx="41">
                  <c:v>2002-06</c:v>
                </c:pt>
                <c:pt idx="42">
                  <c:v>2002-07</c:v>
                </c:pt>
                <c:pt idx="43">
                  <c:v>2002-08</c:v>
                </c:pt>
                <c:pt idx="44">
                  <c:v>2002-09</c:v>
                </c:pt>
                <c:pt idx="45">
                  <c:v>2002-10</c:v>
                </c:pt>
                <c:pt idx="46">
                  <c:v>2002-11</c:v>
                </c:pt>
                <c:pt idx="47">
                  <c:v>2002-12</c:v>
                </c:pt>
                <c:pt idx="48">
                  <c:v>2003-01</c:v>
                </c:pt>
                <c:pt idx="49">
                  <c:v>2003-02</c:v>
                </c:pt>
                <c:pt idx="50">
                  <c:v>2003-03</c:v>
                </c:pt>
                <c:pt idx="51">
                  <c:v>2003-04</c:v>
                </c:pt>
                <c:pt idx="52">
                  <c:v>2003-05</c:v>
                </c:pt>
                <c:pt idx="53">
                  <c:v>2003-06</c:v>
                </c:pt>
                <c:pt idx="54">
                  <c:v>2003-07</c:v>
                </c:pt>
                <c:pt idx="55">
                  <c:v>2003-08</c:v>
                </c:pt>
                <c:pt idx="56">
                  <c:v>2003-09</c:v>
                </c:pt>
                <c:pt idx="57">
                  <c:v>2003-10</c:v>
                </c:pt>
                <c:pt idx="58">
                  <c:v>2003-11</c:v>
                </c:pt>
                <c:pt idx="59">
                  <c:v>2003-12</c:v>
                </c:pt>
                <c:pt idx="60">
                  <c:v>2004-01</c:v>
                </c:pt>
                <c:pt idx="61">
                  <c:v>2004-02</c:v>
                </c:pt>
                <c:pt idx="62">
                  <c:v>2004-03</c:v>
                </c:pt>
                <c:pt idx="63">
                  <c:v>2004-04</c:v>
                </c:pt>
                <c:pt idx="64">
                  <c:v>2004-05</c:v>
                </c:pt>
                <c:pt idx="65">
                  <c:v>2004-06</c:v>
                </c:pt>
                <c:pt idx="66">
                  <c:v>2004-07</c:v>
                </c:pt>
                <c:pt idx="67">
                  <c:v>2004-08</c:v>
                </c:pt>
                <c:pt idx="68">
                  <c:v>2004-09</c:v>
                </c:pt>
                <c:pt idx="69">
                  <c:v>2004-10</c:v>
                </c:pt>
                <c:pt idx="70">
                  <c:v>2004-11</c:v>
                </c:pt>
                <c:pt idx="71">
                  <c:v>2004-12</c:v>
                </c:pt>
                <c:pt idx="72">
                  <c:v>2005-01</c:v>
                </c:pt>
                <c:pt idx="73">
                  <c:v>2005-02</c:v>
                </c:pt>
                <c:pt idx="74">
                  <c:v>2005-03</c:v>
                </c:pt>
                <c:pt idx="75">
                  <c:v>2005-04</c:v>
                </c:pt>
                <c:pt idx="76">
                  <c:v>2005-05</c:v>
                </c:pt>
                <c:pt idx="77">
                  <c:v>2005-06</c:v>
                </c:pt>
                <c:pt idx="78">
                  <c:v>2005-07</c:v>
                </c:pt>
                <c:pt idx="79">
                  <c:v>2005-08</c:v>
                </c:pt>
                <c:pt idx="80">
                  <c:v>2005-09</c:v>
                </c:pt>
                <c:pt idx="81">
                  <c:v>2005-10</c:v>
                </c:pt>
                <c:pt idx="82">
                  <c:v>2005-11</c:v>
                </c:pt>
                <c:pt idx="83">
                  <c:v>2005-12</c:v>
                </c:pt>
                <c:pt idx="84">
                  <c:v>2006-01</c:v>
                </c:pt>
                <c:pt idx="85">
                  <c:v>2006-02</c:v>
                </c:pt>
                <c:pt idx="86">
                  <c:v>2006-03</c:v>
                </c:pt>
                <c:pt idx="87">
                  <c:v>2006-04</c:v>
                </c:pt>
                <c:pt idx="88">
                  <c:v>2006-05</c:v>
                </c:pt>
                <c:pt idx="89">
                  <c:v>2006-06</c:v>
                </c:pt>
                <c:pt idx="90">
                  <c:v>2006-07</c:v>
                </c:pt>
                <c:pt idx="91">
                  <c:v>2006-08</c:v>
                </c:pt>
                <c:pt idx="92">
                  <c:v>2006-09</c:v>
                </c:pt>
                <c:pt idx="93">
                  <c:v>2006-10</c:v>
                </c:pt>
                <c:pt idx="94">
                  <c:v>2006-11</c:v>
                </c:pt>
                <c:pt idx="95">
                  <c:v>2006-12</c:v>
                </c:pt>
                <c:pt idx="96">
                  <c:v>2007-01</c:v>
                </c:pt>
                <c:pt idx="97">
                  <c:v>2007-02</c:v>
                </c:pt>
                <c:pt idx="98">
                  <c:v>2007-03</c:v>
                </c:pt>
                <c:pt idx="99">
                  <c:v>2007-04</c:v>
                </c:pt>
                <c:pt idx="100">
                  <c:v>2007-05</c:v>
                </c:pt>
                <c:pt idx="101">
                  <c:v>2007-06</c:v>
                </c:pt>
                <c:pt idx="102">
                  <c:v>2007-07</c:v>
                </c:pt>
                <c:pt idx="103">
                  <c:v>2007-08</c:v>
                </c:pt>
                <c:pt idx="104">
                  <c:v>2007-09</c:v>
                </c:pt>
                <c:pt idx="105">
                  <c:v>2007-10</c:v>
                </c:pt>
                <c:pt idx="106">
                  <c:v>2007-11</c:v>
                </c:pt>
                <c:pt idx="107">
                  <c:v>2007-12</c:v>
                </c:pt>
                <c:pt idx="108">
                  <c:v>2008-01</c:v>
                </c:pt>
                <c:pt idx="109">
                  <c:v>2008-02</c:v>
                </c:pt>
                <c:pt idx="110">
                  <c:v>2008-03</c:v>
                </c:pt>
                <c:pt idx="111">
                  <c:v>2008-04</c:v>
                </c:pt>
                <c:pt idx="112">
                  <c:v>2008-05</c:v>
                </c:pt>
                <c:pt idx="113">
                  <c:v>2008-06</c:v>
                </c:pt>
                <c:pt idx="114">
                  <c:v>2008-07</c:v>
                </c:pt>
                <c:pt idx="115">
                  <c:v>2008-08</c:v>
                </c:pt>
                <c:pt idx="116">
                  <c:v>2008-09</c:v>
                </c:pt>
                <c:pt idx="117">
                  <c:v>2008-10</c:v>
                </c:pt>
                <c:pt idx="118">
                  <c:v>2008-11</c:v>
                </c:pt>
                <c:pt idx="119">
                  <c:v>2008-12</c:v>
                </c:pt>
                <c:pt idx="120">
                  <c:v>2009-01</c:v>
                </c:pt>
                <c:pt idx="121">
                  <c:v>2009-02</c:v>
                </c:pt>
                <c:pt idx="122">
                  <c:v>2009-03</c:v>
                </c:pt>
                <c:pt idx="123">
                  <c:v>2009-04</c:v>
                </c:pt>
                <c:pt idx="124">
                  <c:v>2009-05</c:v>
                </c:pt>
                <c:pt idx="125">
                  <c:v>2009-06</c:v>
                </c:pt>
                <c:pt idx="126">
                  <c:v>2009-07</c:v>
                </c:pt>
                <c:pt idx="127">
                  <c:v>2009-08</c:v>
                </c:pt>
                <c:pt idx="128">
                  <c:v>2009-09</c:v>
                </c:pt>
                <c:pt idx="129">
                  <c:v>2009-10</c:v>
                </c:pt>
                <c:pt idx="130">
                  <c:v>2009-11</c:v>
                </c:pt>
                <c:pt idx="131">
                  <c:v>2009-12</c:v>
                </c:pt>
                <c:pt idx="132">
                  <c:v>2010-01</c:v>
                </c:pt>
                <c:pt idx="133">
                  <c:v>2010-02</c:v>
                </c:pt>
                <c:pt idx="134">
                  <c:v>2010-03</c:v>
                </c:pt>
                <c:pt idx="135">
                  <c:v>2010-04</c:v>
                </c:pt>
                <c:pt idx="136">
                  <c:v>2010-05</c:v>
                </c:pt>
                <c:pt idx="137">
                  <c:v>2010-06</c:v>
                </c:pt>
                <c:pt idx="138">
                  <c:v>2010-07</c:v>
                </c:pt>
                <c:pt idx="139">
                  <c:v>2010-08</c:v>
                </c:pt>
                <c:pt idx="140">
                  <c:v>2010-09</c:v>
                </c:pt>
                <c:pt idx="141">
                  <c:v>2010-10</c:v>
                </c:pt>
                <c:pt idx="142">
                  <c:v>2010-11</c:v>
                </c:pt>
                <c:pt idx="143">
                  <c:v>2010-12</c:v>
                </c:pt>
                <c:pt idx="144">
                  <c:v>2011-01</c:v>
                </c:pt>
                <c:pt idx="145">
                  <c:v>2011-02</c:v>
                </c:pt>
                <c:pt idx="146">
                  <c:v>2011-03</c:v>
                </c:pt>
                <c:pt idx="147">
                  <c:v>2011-04</c:v>
                </c:pt>
                <c:pt idx="148">
                  <c:v>2011-05</c:v>
                </c:pt>
                <c:pt idx="149">
                  <c:v>2011-06</c:v>
                </c:pt>
                <c:pt idx="150">
                  <c:v>2011-07</c:v>
                </c:pt>
                <c:pt idx="151">
                  <c:v>2011-08</c:v>
                </c:pt>
                <c:pt idx="152">
                  <c:v>2011-09</c:v>
                </c:pt>
                <c:pt idx="153">
                  <c:v>2011-10</c:v>
                </c:pt>
                <c:pt idx="154">
                  <c:v>2011-11</c:v>
                </c:pt>
                <c:pt idx="155">
                  <c:v>2011-12</c:v>
                </c:pt>
                <c:pt idx="156">
                  <c:v>2012-01</c:v>
                </c:pt>
                <c:pt idx="157">
                  <c:v>2012-02</c:v>
                </c:pt>
                <c:pt idx="158">
                  <c:v>2012-03</c:v>
                </c:pt>
                <c:pt idx="159">
                  <c:v>2012-04</c:v>
                </c:pt>
                <c:pt idx="160">
                  <c:v>2012-05</c:v>
                </c:pt>
                <c:pt idx="161">
                  <c:v>2012-06</c:v>
                </c:pt>
                <c:pt idx="162">
                  <c:v>2012-07</c:v>
                </c:pt>
                <c:pt idx="163">
                  <c:v>2012-08</c:v>
                </c:pt>
                <c:pt idx="164">
                  <c:v>2012-09</c:v>
                </c:pt>
                <c:pt idx="165">
                  <c:v>2012-10</c:v>
                </c:pt>
                <c:pt idx="166">
                  <c:v>2012-11</c:v>
                </c:pt>
                <c:pt idx="167">
                  <c:v>2012-12</c:v>
                </c:pt>
                <c:pt idx="168">
                  <c:v>2013-01</c:v>
                </c:pt>
                <c:pt idx="169">
                  <c:v>2013-02</c:v>
                </c:pt>
                <c:pt idx="170">
                  <c:v>2013-03</c:v>
                </c:pt>
                <c:pt idx="171">
                  <c:v>2013-04</c:v>
                </c:pt>
                <c:pt idx="172">
                  <c:v>2013-05</c:v>
                </c:pt>
                <c:pt idx="173">
                  <c:v>2013-06</c:v>
                </c:pt>
                <c:pt idx="174">
                  <c:v>2013-07</c:v>
                </c:pt>
                <c:pt idx="175">
                  <c:v>2013-08</c:v>
                </c:pt>
                <c:pt idx="176">
                  <c:v>2013-09</c:v>
                </c:pt>
                <c:pt idx="177">
                  <c:v>2013-10</c:v>
                </c:pt>
                <c:pt idx="178">
                  <c:v>2013-11</c:v>
                </c:pt>
                <c:pt idx="179">
                  <c:v>2013-12</c:v>
                </c:pt>
                <c:pt idx="180">
                  <c:v>2014-01</c:v>
                </c:pt>
                <c:pt idx="181">
                  <c:v>2014-02</c:v>
                </c:pt>
                <c:pt idx="182">
                  <c:v>2014-03</c:v>
                </c:pt>
                <c:pt idx="183">
                  <c:v>2014-04</c:v>
                </c:pt>
                <c:pt idx="184">
                  <c:v>2014-05</c:v>
                </c:pt>
                <c:pt idx="185">
                  <c:v>2014-06</c:v>
                </c:pt>
                <c:pt idx="186">
                  <c:v>2014-07</c:v>
                </c:pt>
                <c:pt idx="187">
                  <c:v>2014-08</c:v>
                </c:pt>
                <c:pt idx="188">
                  <c:v>2014-09</c:v>
                </c:pt>
                <c:pt idx="189">
                  <c:v>2014-10</c:v>
                </c:pt>
                <c:pt idx="190">
                  <c:v>2014-11</c:v>
                </c:pt>
              </c:strCache>
            </c:strRef>
          </c:cat>
          <c:val>
            <c:numRef>
              <c:f>meetingStats!$D$4:$D$194</c:f>
              <c:numCache>
                <c:formatCode>0.00</c:formatCode>
                <c:ptCount val="191"/>
                <c:pt idx="0">
                  <c:v>1.2840520191649556</c:v>
                </c:pt>
                <c:pt idx="1">
                  <c:v>3.1266255989048597</c:v>
                </c:pt>
                <c:pt idx="2">
                  <c:v>8.7310061601642719</c:v>
                </c:pt>
                <c:pt idx="3">
                  <c:v>16.128678986995208</c:v>
                </c:pt>
                <c:pt idx="4">
                  <c:v>17.768651608487339</c:v>
                </c:pt>
                <c:pt idx="5">
                  <c:v>21.779603011635867</c:v>
                </c:pt>
                <c:pt idx="6">
                  <c:v>25.234770704996578</c:v>
                </c:pt>
                <c:pt idx="7">
                  <c:v>29.319644079397673</c:v>
                </c:pt>
                <c:pt idx="8">
                  <c:v>34.42026009582478</c:v>
                </c:pt>
                <c:pt idx="9">
                  <c:v>39.132101300479121</c:v>
                </c:pt>
                <c:pt idx="10">
                  <c:v>43.16495550992471</c:v>
                </c:pt>
                <c:pt idx="11">
                  <c:v>49.010266940451743</c:v>
                </c:pt>
                <c:pt idx="12">
                  <c:v>55.468856947296374</c:v>
                </c:pt>
                <c:pt idx="13">
                  <c:v>60.350444900752912</c:v>
                </c:pt>
                <c:pt idx="14">
                  <c:v>64.73648186173854</c:v>
                </c:pt>
                <c:pt idx="15">
                  <c:v>65.820670773442842</c:v>
                </c:pt>
                <c:pt idx="16">
                  <c:v>72.78850102669405</c:v>
                </c:pt>
                <c:pt idx="17">
                  <c:v>77.557837097878163</c:v>
                </c:pt>
                <c:pt idx="18">
                  <c:v>81.834360027378509</c:v>
                </c:pt>
                <c:pt idx="19">
                  <c:v>90.507871321012999</c:v>
                </c:pt>
                <c:pt idx="20">
                  <c:v>100.01095140314852</c:v>
                </c:pt>
                <c:pt idx="21">
                  <c:v>106.63655030800821</c:v>
                </c:pt>
                <c:pt idx="22">
                  <c:v>126.60369609856262</c:v>
                </c:pt>
                <c:pt idx="23">
                  <c:v>130.46680355920603</c:v>
                </c:pt>
                <c:pt idx="24">
                  <c:v>144.74195756331281</c:v>
                </c:pt>
                <c:pt idx="25">
                  <c:v>158.09993155373033</c:v>
                </c:pt>
                <c:pt idx="26">
                  <c:v>163.18412046543463</c:v>
                </c:pt>
                <c:pt idx="27">
                  <c:v>171.14031485284053</c:v>
                </c:pt>
                <c:pt idx="28">
                  <c:v>184.21081451060917</c:v>
                </c:pt>
                <c:pt idx="29">
                  <c:v>190.19575633127994</c:v>
                </c:pt>
                <c:pt idx="30">
                  <c:v>196.93908281998631</c:v>
                </c:pt>
                <c:pt idx="31">
                  <c:v>207.2416153319644</c:v>
                </c:pt>
                <c:pt idx="32">
                  <c:v>216.27926078028747</c:v>
                </c:pt>
                <c:pt idx="33">
                  <c:v>221.59890485968515</c:v>
                </c:pt>
                <c:pt idx="34">
                  <c:v>234.69678302532512</c:v>
                </c:pt>
                <c:pt idx="35">
                  <c:v>239.04996577686515</c:v>
                </c:pt>
                <c:pt idx="36">
                  <c:v>247.84394250513347</c:v>
                </c:pt>
                <c:pt idx="37">
                  <c:v>261.56057494866531</c:v>
                </c:pt>
                <c:pt idx="38">
                  <c:v>266.18754277891856</c:v>
                </c:pt>
                <c:pt idx="39">
                  <c:v>276.50102669404515</c:v>
                </c:pt>
                <c:pt idx="40">
                  <c:v>289.48391512662562</c:v>
                </c:pt>
                <c:pt idx="41">
                  <c:v>299.57289527720741</c:v>
                </c:pt>
                <c:pt idx="42">
                  <c:v>304.19164955509927</c:v>
                </c:pt>
                <c:pt idx="43">
                  <c:v>314.71321013004791</c:v>
                </c:pt>
                <c:pt idx="44">
                  <c:v>322.45037645448321</c:v>
                </c:pt>
                <c:pt idx="45">
                  <c:v>326.36550308008214</c:v>
                </c:pt>
                <c:pt idx="46">
                  <c:v>339.51266255989049</c:v>
                </c:pt>
                <c:pt idx="47">
                  <c:v>342.81998631074606</c:v>
                </c:pt>
                <c:pt idx="48">
                  <c:v>350.08350444900753</c:v>
                </c:pt>
                <c:pt idx="49">
                  <c:v>363.11567419575636</c:v>
                </c:pt>
                <c:pt idx="50">
                  <c:v>367.86584531143052</c:v>
                </c:pt>
                <c:pt idx="51">
                  <c:v>372.58042436687202</c:v>
                </c:pt>
                <c:pt idx="52">
                  <c:v>382.49144421629023</c:v>
                </c:pt>
                <c:pt idx="53">
                  <c:v>388.73921971252565</c:v>
                </c:pt>
                <c:pt idx="54">
                  <c:v>393.81519507186857</c:v>
                </c:pt>
                <c:pt idx="55">
                  <c:v>406.07802874743328</c:v>
                </c:pt>
                <c:pt idx="56">
                  <c:v>410.26146475017111</c:v>
                </c:pt>
                <c:pt idx="57">
                  <c:v>418.10540725530461</c:v>
                </c:pt>
                <c:pt idx="58">
                  <c:v>428.53114305270361</c:v>
                </c:pt>
                <c:pt idx="59">
                  <c:v>431.63586584531146</c:v>
                </c:pt>
                <c:pt idx="60">
                  <c:v>436.20807665982204</c:v>
                </c:pt>
                <c:pt idx="61">
                  <c:v>448.6461327857632</c:v>
                </c:pt>
                <c:pt idx="62">
                  <c:v>453.45653661875428</c:v>
                </c:pt>
                <c:pt idx="63">
                  <c:v>457.83436002737852</c:v>
                </c:pt>
                <c:pt idx="64">
                  <c:v>467.96440793976728</c:v>
                </c:pt>
                <c:pt idx="65">
                  <c:v>475.33470225872691</c:v>
                </c:pt>
                <c:pt idx="66">
                  <c:v>476.7775496235455</c:v>
                </c:pt>
                <c:pt idx="67">
                  <c:v>487.37303216974675</c:v>
                </c:pt>
                <c:pt idx="68">
                  <c:v>491.49623545516772</c:v>
                </c:pt>
                <c:pt idx="69">
                  <c:v>496.16427104722794</c:v>
                </c:pt>
                <c:pt idx="70">
                  <c:v>509.38809034907598</c:v>
                </c:pt>
                <c:pt idx="71">
                  <c:v>512.85968514715944</c:v>
                </c:pt>
                <c:pt idx="72">
                  <c:v>520.11498973305959</c:v>
                </c:pt>
                <c:pt idx="73">
                  <c:v>526.85010266940446</c:v>
                </c:pt>
                <c:pt idx="74">
                  <c:v>532.14236824093086</c:v>
                </c:pt>
                <c:pt idx="75">
                  <c:v>543.85763175906914</c:v>
                </c:pt>
                <c:pt idx="76">
                  <c:v>552.80492813141689</c:v>
                </c:pt>
                <c:pt idx="77">
                  <c:v>559.45790554414782</c:v>
                </c:pt>
                <c:pt idx="78">
                  <c:v>560.76933607118417</c:v>
                </c:pt>
                <c:pt idx="79">
                  <c:v>573.13620807665984</c:v>
                </c:pt>
                <c:pt idx="80">
                  <c:v>581.58795345653664</c:v>
                </c:pt>
                <c:pt idx="81">
                  <c:v>587.23340177960301</c:v>
                </c:pt>
                <c:pt idx="82">
                  <c:v>602.49144421629023</c:v>
                </c:pt>
                <c:pt idx="83">
                  <c:v>603.63312799452433</c:v>
                </c:pt>
                <c:pt idx="84">
                  <c:v>612.73648186173853</c:v>
                </c:pt>
                <c:pt idx="85">
                  <c:v>628.03559206023272</c:v>
                </c:pt>
                <c:pt idx="86">
                  <c:v>636.07392197125262</c:v>
                </c:pt>
                <c:pt idx="87">
                  <c:v>641.82067077344288</c:v>
                </c:pt>
                <c:pt idx="88">
                  <c:v>657.33607118412044</c:v>
                </c:pt>
                <c:pt idx="89">
                  <c:v>668.08213552361394</c:v>
                </c:pt>
                <c:pt idx="90">
                  <c:v>669.86721423682411</c:v>
                </c:pt>
                <c:pt idx="91">
                  <c:v>685.14442162902117</c:v>
                </c:pt>
                <c:pt idx="92">
                  <c:v>691.97262149212872</c:v>
                </c:pt>
                <c:pt idx="93">
                  <c:v>702.93771389459278</c:v>
                </c:pt>
                <c:pt idx="94">
                  <c:v>717.82340862422996</c:v>
                </c:pt>
                <c:pt idx="95">
                  <c:v>719.49349760438054</c:v>
                </c:pt>
                <c:pt idx="96">
                  <c:v>735.60574948665294</c:v>
                </c:pt>
                <c:pt idx="97">
                  <c:v>749.64818617385356</c:v>
                </c:pt>
                <c:pt idx="98">
                  <c:v>762.39288158795341</c:v>
                </c:pt>
                <c:pt idx="99">
                  <c:v>768.75564681724848</c:v>
                </c:pt>
                <c:pt idx="100">
                  <c:v>786.3819301848049</c:v>
                </c:pt>
                <c:pt idx="101">
                  <c:v>799.06913073237513</c:v>
                </c:pt>
                <c:pt idx="102">
                  <c:v>800.95277207392201</c:v>
                </c:pt>
                <c:pt idx="103">
                  <c:v>818.57905544147843</c:v>
                </c:pt>
                <c:pt idx="104">
                  <c:v>822.91581108829564</c:v>
                </c:pt>
                <c:pt idx="105">
                  <c:v>837.28405201916496</c:v>
                </c:pt>
                <c:pt idx="106">
                  <c:v>855.63860369609858</c:v>
                </c:pt>
                <c:pt idx="107">
                  <c:v>857.60985626283366</c:v>
                </c:pt>
                <c:pt idx="108">
                  <c:v>869.84531143052709</c:v>
                </c:pt>
                <c:pt idx="109">
                  <c:v>882.71047227926078</c:v>
                </c:pt>
                <c:pt idx="110">
                  <c:v>893.48391512662556</c:v>
                </c:pt>
                <c:pt idx="111">
                  <c:v>904.82135523613965</c:v>
                </c:pt>
                <c:pt idx="112">
                  <c:v>921.36344969199183</c:v>
                </c:pt>
                <c:pt idx="113">
                  <c:v>934.9459274469541</c:v>
                </c:pt>
                <c:pt idx="114">
                  <c:v>936.49281314168377</c:v>
                </c:pt>
                <c:pt idx="115">
                  <c:v>953.97125256673507</c:v>
                </c:pt>
                <c:pt idx="116">
                  <c:v>964.6516084873374</c:v>
                </c:pt>
                <c:pt idx="117">
                  <c:v>971.81656399726216</c:v>
                </c:pt>
                <c:pt idx="118">
                  <c:v>990.7460643394935</c:v>
                </c:pt>
                <c:pt idx="119">
                  <c:v>995.29637234770701</c:v>
                </c:pt>
                <c:pt idx="120">
                  <c:v>1004.7939767282683</c:v>
                </c:pt>
                <c:pt idx="121">
                  <c:v>1024.8049281314168</c:v>
                </c:pt>
                <c:pt idx="122">
                  <c:v>1040.7419575633128</c:v>
                </c:pt>
                <c:pt idx="123">
                  <c:v>1045.3141683778233</c:v>
                </c:pt>
                <c:pt idx="124">
                  <c:v>1059.8193018480492</c:v>
                </c:pt>
                <c:pt idx="125">
                  <c:v>1074.0260095824779</c:v>
                </c:pt>
                <c:pt idx="126">
                  <c:v>1076.3531827515401</c:v>
                </c:pt>
                <c:pt idx="127">
                  <c:v>1097.8316221765913</c:v>
                </c:pt>
                <c:pt idx="128">
                  <c:v>1102.7953456536618</c:v>
                </c:pt>
                <c:pt idx="129">
                  <c:v>1116.2436687200548</c:v>
                </c:pt>
                <c:pt idx="130">
                  <c:v>1134.3901437371662</c:v>
                </c:pt>
                <c:pt idx="131">
                  <c:v>1138.3928815879535</c:v>
                </c:pt>
                <c:pt idx="132">
                  <c:v>1150.7871321013006</c:v>
                </c:pt>
                <c:pt idx="133">
                  <c:v>1168.8213552361397</c:v>
                </c:pt>
                <c:pt idx="134">
                  <c:v>1177.2073921971253</c:v>
                </c:pt>
                <c:pt idx="135">
                  <c:v>1187.2388774811773</c:v>
                </c:pt>
                <c:pt idx="136">
                  <c:v>1205.4729637234771</c:v>
                </c:pt>
                <c:pt idx="137">
                  <c:v>1219.5811088295688</c:v>
                </c:pt>
                <c:pt idx="138">
                  <c:v>1220.2381930184804</c:v>
                </c:pt>
                <c:pt idx="139">
                  <c:v>1240.5886379192334</c:v>
                </c:pt>
                <c:pt idx="140">
                  <c:v>1244.1177275838468</c:v>
                </c:pt>
                <c:pt idx="141">
                  <c:v>1256.9034907597536</c:v>
                </c:pt>
                <c:pt idx="142">
                  <c:v>1277.0266940451745</c:v>
                </c:pt>
                <c:pt idx="143">
                  <c:v>1280.6461327857633</c:v>
                </c:pt>
                <c:pt idx="144">
                  <c:v>1294.674880219028</c:v>
                </c:pt>
                <c:pt idx="145">
                  <c:v>1315.5920602327174</c:v>
                </c:pt>
                <c:pt idx="146">
                  <c:v>1320.37234770705</c:v>
                </c:pt>
                <c:pt idx="147">
                  <c:v>1329.0869267624914</c:v>
                </c:pt>
                <c:pt idx="148">
                  <c:v>1350.592744695414</c:v>
                </c:pt>
                <c:pt idx="149">
                  <c:v>1355.025325119781</c:v>
                </c:pt>
                <c:pt idx="150">
                  <c:v>1357.9822039698836</c:v>
                </c:pt>
                <c:pt idx="151">
                  <c:v>1377.5386721423683</c:v>
                </c:pt>
                <c:pt idx="152">
                  <c:v>1380.7474332648871</c:v>
                </c:pt>
                <c:pt idx="153">
                  <c:v>1395.4770704996577</c:v>
                </c:pt>
                <c:pt idx="154">
                  <c:v>1420.8925393566051</c:v>
                </c:pt>
                <c:pt idx="155">
                  <c:v>1424.2217659137577</c:v>
                </c:pt>
                <c:pt idx="156">
                  <c:v>1425.2210814510609</c:v>
                </c:pt>
                <c:pt idx="157">
                  <c:v>1447.9507186858316</c:v>
                </c:pt>
                <c:pt idx="158">
                  <c:v>1459.0992470910335</c:v>
                </c:pt>
                <c:pt idx="159">
                  <c:v>1465.0075290896646</c:v>
                </c:pt>
                <c:pt idx="160">
                  <c:v>1487.2607802874743</c:v>
                </c:pt>
                <c:pt idx="161">
                  <c:v>1492.498288843258</c:v>
                </c:pt>
                <c:pt idx="162">
                  <c:v>1496.4818617385351</c:v>
                </c:pt>
                <c:pt idx="163">
                  <c:v>1514.2642026009582</c:v>
                </c:pt>
                <c:pt idx="164">
                  <c:v>1518.4941820670774</c:v>
                </c:pt>
                <c:pt idx="165">
                  <c:v>1531.6303901437373</c:v>
                </c:pt>
                <c:pt idx="166">
                  <c:v>1552.0821355236139</c:v>
                </c:pt>
                <c:pt idx="167">
                  <c:v>1555.9507186858316</c:v>
                </c:pt>
                <c:pt idx="168">
                  <c:v>1577.0677618069815</c:v>
                </c:pt>
                <c:pt idx="169">
                  <c:v>1581.4154688569472</c:v>
                </c:pt>
                <c:pt idx="170">
                  <c:v>1583.2005475701574</c:v>
                </c:pt>
                <c:pt idx="171">
                  <c:v>1601.4455852156057</c:v>
                </c:pt>
                <c:pt idx="172">
                  <c:v>1623.567419575633</c:v>
                </c:pt>
                <c:pt idx="173">
                  <c:v>1626.7843942505133</c:v>
                </c:pt>
                <c:pt idx="174">
                  <c:v>1630.8035592060232</c:v>
                </c:pt>
                <c:pt idx="175">
                  <c:v>1643.1211498973305</c:v>
                </c:pt>
                <c:pt idx="176">
                  <c:v>1649.5906913073238</c:v>
                </c:pt>
                <c:pt idx="177">
                  <c:v>1662.2121834360028</c:v>
                </c:pt>
                <c:pt idx="178">
                  <c:v>1684.2190280629707</c:v>
                </c:pt>
                <c:pt idx="179">
                  <c:v>1687.6413415468858</c:v>
                </c:pt>
                <c:pt idx="180">
                  <c:v>1696.7310061601643</c:v>
                </c:pt>
                <c:pt idx="181">
                  <c:v>1709.45106091718</c:v>
                </c:pt>
                <c:pt idx="182">
                  <c:v>1727.0088980150581</c:v>
                </c:pt>
                <c:pt idx="183">
                  <c:v>1727.8576317590691</c:v>
                </c:pt>
                <c:pt idx="184">
                  <c:v>1744.1889117043122</c:v>
                </c:pt>
                <c:pt idx="185">
                  <c:v>1747.9835728952771</c:v>
                </c:pt>
                <c:pt idx="186">
                  <c:v>1753.2566735112937</c:v>
                </c:pt>
                <c:pt idx="187">
                  <c:v>1766.1656399726214</c:v>
                </c:pt>
                <c:pt idx="188">
                  <c:v>1769.9520876112251</c:v>
                </c:pt>
                <c:pt idx="189">
                  <c:v>1783.3401779603012</c:v>
                </c:pt>
                <c:pt idx="190">
                  <c:v>1806.3134839151267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22585160"/>
        <c:axId val="122588296"/>
      </c:lineChart>
      <c:catAx>
        <c:axId val="1225851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-5400000" vert="horz"/>
          <a:lstStyle/>
          <a:p>
            <a:pPr>
              <a:defRPr sz="7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22588296"/>
        <c:crosses val="autoZero"/>
        <c:auto val="1"/>
        <c:lblAlgn val="ctr"/>
        <c:lblOffset val="100"/>
        <c:tickLblSkip val="5"/>
        <c:tickMarkSkip val="1"/>
        <c:noMultiLvlLbl val="0"/>
      </c:catAx>
      <c:valAx>
        <c:axId val="122588296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025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GB"/>
                  <a:t>delegate.years</a:t>
                </a:r>
              </a:p>
            </c:rich>
          </c:tx>
          <c:layout>
            <c:manualLayout>
              <c:xMode val="edge"/>
              <c:yMode val="edge"/>
              <c:x val="1.3173652694610778E-2"/>
              <c:y val="0.32579233025736032"/>
            </c:manualLayout>
          </c:layout>
          <c:overlay val="0"/>
          <c:spPr>
            <a:noFill/>
            <a:ln w="25400">
              <a:noFill/>
            </a:ln>
          </c:spPr>
        </c:title>
        <c:numFmt formatCode="0.00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8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22585160"/>
        <c:crosses val="autoZero"/>
        <c:crossBetween val="between"/>
      </c:valAx>
      <c:spPr>
        <a:gradFill rotWithShape="0">
          <a:gsLst>
            <a:gs pos="0">
              <a:srgbClr val="FFCC99"/>
            </a:gs>
            <a:gs pos="100000">
              <a:srgbClr val="CCFFCC"/>
            </a:gs>
          </a:gsLst>
          <a:lin ang="5400000" scaled="1"/>
        </a:gradFill>
        <a:ln w="12700">
          <a:solidFill>
            <a:srgbClr val="808080"/>
          </a:solidFill>
          <a:prstDash val="solid"/>
        </a:ln>
      </c:spPr>
    </c:plotArea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975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AF6F31B-ADF7-4F78-9E38-5C00584B5CBA}" type="datetime1">
              <a:rPr lang="en-US"/>
              <a:pPr>
                <a:defRPr/>
              </a:pPr>
              <a:t>12/9/2014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anose="02020603050405020304" pitchFamily="18" charset="0"/>
              </a:defRPr>
            </a:lvl1pPr>
          </a:lstStyle>
          <a:p>
            <a:fld id="{47479D10-77ED-4DE1-8DE9-E2632B3693D9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65030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0C8213C-DF02-48A4-AC89-8C70BDB0D4FB}" type="datetime1">
              <a:rPr lang="en-US"/>
              <a:pPr>
                <a:defRPr/>
              </a:pPr>
              <a:t>12/9/2014</a:t>
            </a:fld>
            <a:endParaRPr lang="en-US" dirty="0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anose="02020603050405020304" pitchFamily="18" charset="0"/>
              </a:defRPr>
            </a:lvl1pPr>
          </a:lstStyle>
          <a:p>
            <a:fld id="{E704CCF8-A79B-49D4-8388-DD8A45E0E520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88333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9DEE81A-7AF5-4828-B9DD-B6252956FDB3}" type="slidenum">
              <a:rPr lang="en-GB" sz="1200">
                <a:latin typeface="Times New Roman" panose="02020603050405020304" pitchFamily="18" charset="0"/>
              </a:rPr>
              <a:pPr eaLnBrk="1" hangingPunct="1"/>
              <a:t>1</a:t>
            </a:fld>
            <a:endParaRPr lang="en-GB" sz="1200">
              <a:latin typeface="Times New Roman" panose="02020603050405020304" pitchFamily="18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593905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64787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504872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08817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912603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cs typeface="+mn-cs"/>
            </a:endParaRPr>
          </a:p>
        </p:txBody>
      </p:sp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GB" dirty="0">
              <a:latin typeface="Arial" charset="0"/>
              <a:cs typeface="+mn-cs"/>
            </a:endParaRPr>
          </a:p>
        </p:txBody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2122488" y="1939925"/>
            <a:ext cx="523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3852863"/>
            <a:ext cx="8388350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 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pic>
        <p:nvPicPr>
          <p:cNvPr id="1031" name="Picture 6" descr="3GPP_TM_RD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 userDrawn="1"/>
        </p:nvSpPr>
        <p:spPr>
          <a:xfrm>
            <a:off x="538163" y="6394450"/>
            <a:ext cx="50879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dirty="0"/>
              <a:t>Support Team report to </a:t>
            </a:r>
            <a:r>
              <a:rPr lang="en-GB" dirty="0" smtClean="0"/>
              <a:t>TSGs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40F4D8BC-881A-4ECA-B765-459F2E0E20F5}" type="slidenum">
              <a:rPr lang="en-GB" b="1"/>
              <a:pPr algn="ctr"/>
              <a:t>‹#›</a:t>
            </a:fld>
            <a:endParaRPr lang="en-GB" b="1"/>
          </a:p>
          <a:p>
            <a:endParaRPr lang="en-GB"/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5175"/>
            <a:ext cx="971550" cy="247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</a:rPr>
              <a:t>© 3GPP 2012</a:t>
            </a:r>
            <a:endParaRPr lang="en-GB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1125"/>
            <a:ext cx="817563" cy="214313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sz="800" dirty="0"/>
              <a:t>© 3GPP </a:t>
            </a:r>
            <a:r>
              <a:rPr lang="en-GB" sz="800" dirty="0" smtClean="0"/>
              <a:t>2014</a:t>
            </a:r>
            <a:endParaRPr lang="en-GB" sz="800" dirty="0"/>
          </a:p>
        </p:txBody>
      </p:sp>
      <p:sp>
        <p:nvSpPr>
          <p:cNvPr id="1037" name="Text Box 13"/>
          <p:cNvSpPr txBox="1">
            <a:spLocks noChangeArrowheads="1"/>
          </p:cNvSpPr>
          <p:nvPr userDrawn="1"/>
        </p:nvSpPr>
        <p:spPr bwMode="auto">
          <a:xfrm>
            <a:off x="5822066" y="177800"/>
            <a:ext cx="146297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 b="1" dirty="0" smtClean="0">
                <a:solidFill>
                  <a:schemeClr val="tx1"/>
                </a:solidFill>
              </a:rPr>
              <a:t>SP-140849</a:t>
            </a:r>
            <a:r>
              <a:rPr lang="en-GB" sz="1200" b="1" dirty="0">
                <a:solidFill>
                  <a:schemeClr val="tx1"/>
                </a:solidFill>
              </a:rPr>
              <a:t/>
            </a:r>
            <a:br>
              <a:rPr lang="en-GB" sz="1200" b="1" dirty="0">
                <a:solidFill>
                  <a:schemeClr val="tx1"/>
                </a:solidFill>
              </a:rPr>
            </a:br>
            <a:r>
              <a:rPr lang="en-GB" sz="1200" b="1" dirty="0" smtClean="0">
                <a:solidFill>
                  <a:schemeClr val="tx1"/>
                </a:solidFill>
              </a:rPr>
              <a:t>CP-140753</a:t>
            </a:r>
            <a:br>
              <a:rPr lang="en-GB" sz="1200" b="1" dirty="0" smtClean="0">
                <a:solidFill>
                  <a:schemeClr val="tx1"/>
                </a:solidFill>
              </a:rPr>
            </a:br>
            <a:r>
              <a:rPr lang="en-GB" sz="1200" b="1" dirty="0" smtClean="0">
                <a:solidFill>
                  <a:schemeClr val="tx1"/>
                </a:solidFill>
              </a:rPr>
              <a:t>RP-141737</a:t>
            </a:r>
            <a:r>
              <a:rPr lang="en-GB" sz="12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endParaRPr lang="en-GB" sz="12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038" name="Text Box 14"/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sv-SE" sz="1200" b="1" baseline="0" dirty="0" smtClean="0">
                <a:solidFill>
                  <a:schemeClr val="tx1"/>
                </a:solidFill>
                <a:latin typeface="Arial "/>
              </a:rPr>
              <a:t>Maui HI, USA, December 2014</a:t>
            </a:r>
            <a:endParaRPr lang="sv-SE" sz="1200" b="1" dirty="0" smtClean="0">
              <a:solidFill>
                <a:schemeClr val="tx1"/>
              </a:solidFill>
              <a:latin typeface="Arial "/>
            </a:endParaRPr>
          </a:p>
          <a:p>
            <a:r>
              <a:rPr lang="sv-SE" sz="1200" b="1" dirty="0" smtClean="0">
                <a:solidFill>
                  <a:schemeClr val="tx1"/>
                </a:solidFill>
                <a:latin typeface="Arial "/>
              </a:rPr>
              <a:t>3GPP </a:t>
            </a:r>
            <a:r>
              <a:rPr lang="sv-SE" sz="1200" b="1" dirty="0">
                <a:solidFill>
                  <a:schemeClr val="tx1"/>
                </a:solidFill>
                <a:latin typeface="Arial "/>
              </a:rPr>
              <a:t>TSGs RAN, CT, SA #</a:t>
            </a:r>
            <a:r>
              <a:rPr lang="sv-SE" sz="1200" b="1" dirty="0" smtClean="0">
                <a:solidFill>
                  <a:schemeClr val="tx1"/>
                </a:solidFill>
                <a:latin typeface="Arial "/>
              </a:rPr>
              <a:t>66</a:t>
            </a:r>
            <a:endParaRPr lang="sv-SE" sz="1200" b="1" dirty="0">
              <a:solidFill>
                <a:schemeClr val="tx1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1" r:id="rId2"/>
    <p:sldLayoutId id="2147483730" r:id="rId3"/>
    <p:sldLayoutId id="2147483733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://portal.3gpp.org/" TargetMode="Externa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GB" sz="29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2900" dirty="0" smtClean="0"/>
              <a:t/>
            </a:r>
            <a:br>
              <a:rPr lang="en-GB" sz="2900" dirty="0" smtClean="0"/>
            </a:br>
            <a:r>
              <a:rPr lang="en-GB" sz="2900" dirty="0" smtClean="0"/>
              <a:t> </a:t>
            </a:r>
            <a:r>
              <a:rPr lang="en-US" sz="5400" b="1" dirty="0" smtClean="0"/>
              <a:t>Support Team Report</a:t>
            </a:r>
            <a:r>
              <a:rPr lang="en-GB" sz="5400" b="1" i="1" dirty="0" smtClean="0"/>
              <a:t/>
            </a:r>
            <a:br>
              <a:rPr lang="en-GB" sz="5400" b="1" i="1" dirty="0" smtClean="0"/>
            </a:br>
            <a:r>
              <a:rPr lang="en-GB" sz="2900" dirty="0" smtClean="0">
                <a:latin typeface="Arial" panose="020B0604020202020204" pitchFamily="34" charset="0"/>
              </a:rPr>
              <a:t> </a:t>
            </a:r>
            <a:r>
              <a:rPr lang="en-US" sz="29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/>
            </a:r>
            <a:br>
              <a:rPr lang="en-US" sz="29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br>
            <a:r>
              <a:rPr lang="en-US" sz="25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5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5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51" name="Subtitle 6"/>
          <p:cNvSpPr>
            <a:spLocks noGrp="1"/>
          </p:cNvSpPr>
          <p:nvPr>
            <p:ph type="subTitle" idx="1"/>
          </p:nvPr>
        </p:nvSpPr>
        <p:spPr>
          <a:xfrm>
            <a:off x="1689100" y="4022725"/>
            <a:ext cx="6400800" cy="1568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000" smtClean="0"/>
              <a:t/>
            </a:r>
            <a:br>
              <a:rPr lang="en-US" sz="2000" smtClean="0"/>
            </a:br>
            <a:r>
              <a:rPr lang="en-US" smtClean="0">
                <a:latin typeface="Arial" panose="020B0604020202020204" pitchFamily="34" charset="0"/>
              </a:rPr>
              <a:t>John M Meredith</a:t>
            </a:r>
          </a:p>
          <a:p>
            <a:pPr>
              <a:lnSpc>
                <a:spcPct val="80000"/>
              </a:lnSpc>
            </a:pPr>
            <a:endParaRPr lang="en-US" sz="200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2000" smtClean="0">
                <a:latin typeface="Arial" panose="020B0604020202020204" pitchFamily="34" charset="0"/>
              </a:rPr>
              <a:t>Director, MCC</a:t>
            </a:r>
          </a:p>
          <a:p>
            <a:pPr>
              <a:lnSpc>
                <a:spcPct val="80000"/>
              </a:lnSpc>
            </a:pPr>
            <a:endParaRPr lang="en-GB" sz="200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7850" y="1637168"/>
            <a:ext cx="4749030" cy="4020682"/>
          </a:xfrm>
          <a:prstGeom prst="rect">
            <a:avLst/>
          </a:prstGeom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284163" y="873125"/>
            <a:ext cx="4103687" cy="2284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2800"/>
              <a:t>Individual Members by</a:t>
            </a:r>
            <a:br>
              <a:rPr lang="en-US" sz="2800"/>
            </a:br>
            <a:r>
              <a:rPr lang="en-US" sz="2800"/>
              <a:t>Organizational Partner /  Region </a:t>
            </a:r>
            <a:endParaRPr lang="en-GB" sz="2800"/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5265737" y="4968875"/>
            <a:ext cx="34940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/>
              <a:t>Region 1 = </a:t>
            </a:r>
            <a:r>
              <a:rPr lang="en-US" sz="2400" dirty="0" smtClean="0"/>
              <a:t>314 </a:t>
            </a:r>
            <a:r>
              <a:rPr lang="en-US" sz="2400" i="1" dirty="0" smtClean="0">
                <a:solidFill>
                  <a:srgbClr val="969696"/>
                </a:solidFill>
              </a:rPr>
              <a:t>(303)</a:t>
            </a:r>
            <a:endParaRPr lang="en-US" sz="2400" i="1" dirty="0">
              <a:solidFill>
                <a:srgbClr val="969696"/>
              </a:solidFill>
            </a:endParaRP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2336006" y="3229770"/>
            <a:ext cx="32940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400" dirty="0"/>
              <a:t>Region 2 = </a:t>
            </a:r>
            <a:r>
              <a:rPr lang="en-US" sz="2400" dirty="0" smtClean="0"/>
              <a:t>33 </a:t>
            </a:r>
            <a:r>
              <a:rPr lang="en-US" sz="2400" i="1" dirty="0">
                <a:solidFill>
                  <a:srgbClr val="969696"/>
                </a:solidFill>
              </a:rPr>
              <a:t>(</a:t>
            </a:r>
            <a:r>
              <a:rPr lang="en-US" sz="2400" i="1" dirty="0" smtClean="0">
                <a:solidFill>
                  <a:srgbClr val="969696"/>
                </a:solidFill>
              </a:rPr>
              <a:t>31)</a:t>
            </a:r>
            <a:endParaRPr lang="en-US" sz="2400" i="1" dirty="0">
              <a:solidFill>
                <a:srgbClr val="969696"/>
              </a:solidFill>
            </a:endParaRP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3905250" y="1979613"/>
            <a:ext cx="3298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400" dirty="0"/>
              <a:t>Region 3 = </a:t>
            </a:r>
            <a:r>
              <a:rPr lang="en-US" sz="2400" dirty="0" smtClean="0"/>
              <a:t>74 </a:t>
            </a:r>
            <a:r>
              <a:rPr lang="en-US" sz="2400" i="1" dirty="0" smtClean="0">
                <a:solidFill>
                  <a:srgbClr val="969696"/>
                </a:solidFill>
              </a:rPr>
              <a:t>(72)</a:t>
            </a:r>
            <a:endParaRPr lang="en-US" sz="2400" i="1" dirty="0">
              <a:solidFill>
                <a:srgbClr val="969696"/>
              </a:solidFill>
            </a:endParaRP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4692650" y="5902325"/>
            <a:ext cx="41497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/>
              <a:t>Data from http://webapp.etsi.org/3gppmembership/Queryform.asp</a:t>
            </a:r>
          </a:p>
        </p:txBody>
      </p:sp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426075"/>
            <a:ext cx="654050" cy="48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1003300" y="4167188"/>
            <a:ext cx="344328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 i="1">
                <a:solidFill>
                  <a:srgbClr val="969696"/>
                </a:solidFill>
              </a:rPr>
              <a:t>Figures in grey italics relate to previous quarter.</a:t>
            </a: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122238" y="4840288"/>
            <a:ext cx="45831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Total membership = </a:t>
            </a:r>
            <a:r>
              <a:rPr lang="en-US" sz="2400" dirty="0" smtClean="0"/>
              <a:t>421 </a:t>
            </a:r>
            <a:r>
              <a:rPr lang="en-US" sz="2400" i="1" dirty="0" smtClean="0">
                <a:solidFill>
                  <a:srgbClr val="969696"/>
                </a:solidFill>
              </a:rPr>
              <a:t>(397)</a:t>
            </a:r>
            <a:endParaRPr lang="en-US" sz="2400" i="1" dirty="0">
              <a:solidFill>
                <a:srgbClr val="969696"/>
              </a:solidFill>
            </a:endParaRP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1600200" y="5305425"/>
            <a:ext cx="289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Guests </a:t>
            </a:r>
            <a:r>
              <a:rPr lang="en-US" sz="2400"/>
              <a:t>=   </a:t>
            </a:r>
            <a:r>
              <a:rPr lang="en-US" sz="2400" smtClean="0"/>
              <a:t>17   </a:t>
            </a:r>
            <a:r>
              <a:rPr lang="en-US" sz="2400" i="1" dirty="0" smtClean="0">
                <a:solidFill>
                  <a:srgbClr val="969696"/>
                </a:solidFill>
              </a:rPr>
              <a:t>(19)</a:t>
            </a:r>
            <a:endParaRPr lang="en-US" sz="2400" i="1" dirty="0">
              <a:solidFill>
                <a:srgbClr val="969696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685800"/>
            <a:ext cx="5688013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2800" dirty="0"/>
              <a:t>Approved CRs per year per Release</a:t>
            </a:r>
            <a:endParaRPr lang="en-GB" sz="2800" dirty="0"/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5226844" y="3323212"/>
            <a:ext cx="376078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GB" dirty="0">
                <a:solidFill>
                  <a:srgbClr val="969696"/>
                </a:solidFill>
                <a:latin typeface="Times New Roman" panose="02020603050405020304" pitchFamily="18" charset="0"/>
              </a:rPr>
              <a:t>from query 2004-04-14_approved-CRs-per-release-per-year_Crosstab</a:t>
            </a: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7554913" y="1258888"/>
            <a:ext cx="15890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en-GB" sz="800" dirty="0"/>
              <a:t>* To date, excluding current TSG meetings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578" y="1549560"/>
            <a:ext cx="8213969" cy="184927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0573" y="3538953"/>
            <a:ext cx="4123426" cy="28575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30323"/>
            <a:ext cx="5020573" cy="2864341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803" y="1188799"/>
            <a:ext cx="7397874" cy="24470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476" y="3687978"/>
            <a:ext cx="7387201" cy="2436431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73" y="1184277"/>
            <a:ext cx="8083991" cy="5005261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510" y="1199908"/>
            <a:ext cx="8503285" cy="5005261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622300" y="1233488"/>
            <a:ext cx="6477000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2800"/>
              <a:t>Specs per Release</a:t>
            </a:r>
            <a:endParaRPr lang="en-GB" sz="2800"/>
          </a:p>
        </p:txBody>
      </p:sp>
      <p:sp>
        <p:nvSpPr>
          <p:cNvPr id="75779" name="Rectangle 3"/>
          <p:cNvSpPr>
            <a:spLocks noChangeArrowheads="1"/>
          </p:cNvSpPr>
          <p:nvPr/>
        </p:nvSpPr>
        <p:spPr bwMode="auto">
          <a:xfrm>
            <a:off x="6423025" y="5595938"/>
            <a:ext cx="23780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GB">
                <a:latin typeface="Times New Roman" panose="02020603050405020304" pitchFamily="18" charset="0"/>
              </a:rPr>
              <a:t>from query 2002-04-12_live-specs-per-Rel</a:t>
            </a:r>
          </a:p>
        </p:txBody>
      </p:sp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200025" y="5919788"/>
            <a:ext cx="89439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400" baseline="30000">
                <a:latin typeface="Times New Roman" panose="02020603050405020304" pitchFamily="18" charset="0"/>
              </a:rPr>
              <a:t>#</a:t>
            </a:r>
            <a:r>
              <a:rPr lang="en-US" sz="1400">
                <a:latin typeface="Times New Roman" panose="02020603050405020304" pitchFamily="18" charset="0"/>
              </a:rPr>
              <a:t> Greyed Releases are closed.                                  * Figures in the right column are values reported last plenary meeting.</a:t>
            </a:r>
            <a:endParaRPr lang="en-GB" sz="1400">
              <a:latin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1608" y="2017112"/>
            <a:ext cx="5887913" cy="3578826"/>
          </a:xfrm>
          <a:prstGeom prst="rect">
            <a:avLst/>
          </a:prstGeom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684213" y="1484313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2800"/>
              <a:t>Other stuff</a:t>
            </a:r>
            <a:endParaRPr lang="en-GB" sz="2800"/>
          </a:p>
        </p:txBody>
      </p:sp>
      <p:pic>
        <p:nvPicPr>
          <p:cNvPr id="30723" name="Picture 3" descr="MCj0371064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725" y="2479675"/>
            <a:ext cx="1898650" cy="167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ChangeArrowheads="1"/>
          </p:cNvSpPr>
          <p:nvPr/>
        </p:nvSpPr>
        <p:spPr bwMode="auto">
          <a:xfrm>
            <a:off x="400050" y="1382713"/>
            <a:ext cx="6477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>
            <a:lvl1pPr eaLnBrk="0" hangingPunct="0"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 b="1">
                <a:latin typeface="Arial" panose="020B0604020202020204" pitchFamily="34" charset="0"/>
              </a:rPr>
              <a:t>Marketing matters? </a:t>
            </a:r>
            <a:endParaRPr lang="en-GB" altLang="en-US" sz="3600" b="1">
              <a:latin typeface="Arial" panose="020B0604020202020204" pitchFamily="34" charset="0"/>
            </a:endParaRPr>
          </a:p>
        </p:txBody>
      </p:sp>
      <p:sp>
        <p:nvSpPr>
          <p:cNvPr id="2051" name="Text Box 4"/>
          <p:cNvSpPr txBox="1">
            <a:spLocks noChangeArrowheads="1"/>
          </p:cNvSpPr>
          <p:nvPr/>
        </p:nvSpPr>
        <p:spPr bwMode="auto">
          <a:xfrm>
            <a:off x="441325" y="1911350"/>
            <a:ext cx="6321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b="1" i="0">
                <a:latin typeface="Calibri" panose="020F0502020204030204" pitchFamily="34" charset="0"/>
              </a:rPr>
              <a:t>3GPP marketing highlights: </a:t>
            </a:r>
          </a:p>
        </p:txBody>
      </p:sp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477838" y="2320616"/>
            <a:ext cx="725170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eaLnBrk="0" hangingPunct="0"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Blip>
                <a:blip r:embed="rId2"/>
              </a:buBlip>
            </a:pPr>
            <a:r>
              <a:rPr lang="en-GB" altLang="en-US" sz="1600" i="0" dirty="0">
                <a:latin typeface="Calibri" panose="020F0502020204030204" pitchFamily="34" charset="0"/>
              </a:rPr>
              <a:t> Starting to plan Mobile World Congress meetings (2-5 March)</a:t>
            </a:r>
          </a:p>
          <a:p>
            <a:pPr marL="742950" lvl="1" indent="-285750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GB" altLang="en-US" sz="1600" i="0" dirty="0" smtClean="0">
                <a:latin typeface="Calibri" panose="020F0502020204030204" pitchFamily="34" charset="0"/>
              </a:rPr>
              <a:t>Marketing </a:t>
            </a:r>
            <a:r>
              <a:rPr lang="en-GB" altLang="en-US" sz="1600" i="0" dirty="0">
                <a:latin typeface="Calibri" panose="020F0502020204030204" pitchFamily="34" charset="0"/>
              </a:rPr>
              <a:t>preparing for demos and meetings for ETSI and 3GPP Officials.</a:t>
            </a:r>
          </a:p>
          <a:p>
            <a:pPr marL="742950" lvl="1" indent="-285750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GB" altLang="en-US" sz="1600" i="0" dirty="0" smtClean="0">
                <a:latin typeface="Calibri" panose="020F0502020204030204" pitchFamily="34" charset="0"/>
              </a:rPr>
              <a:t>Can </a:t>
            </a:r>
            <a:r>
              <a:rPr lang="en-GB" altLang="en-US" sz="1600" i="0" dirty="0">
                <a:latin typeface="Calibri" panose="020F0502020204030204" pitchFamily="34" charset="0"/>
              </a:rPr>
              <a:t>you help?</a:t>
            </a:r>
            <a:endParaRPr lang="en-GB" altLang="en-US" sz="1600" dirty="0">
              <a:latin typeface="Calibri" panose="020F0502020204030204" pitchFamily="34" charset="0"/>
            </a:endParaRPr>
          </a:p>
          <a:p>
            <a:pPr eaLnBrk="1" hangingPunct="1">
              <a:spcBef>
                <a:spcPct val="50000"/>
              </a:spcBef>
              <a:buFontTx/>
              <a:buBlip>
                <a:blip r:embed="rId2"/>
              </a:buBlip>
            </a:pPr>
            <a:r>
              <a:rPr lang="en-GB" altLang="en-US" sz="1600" i="0" dirty="0" smtClean="0">
                <a:latin typeface="Calibri" panose="020F0502020204030204" pitchFamily="34" charset="0"/>
              </a:rPr>
              <a:t> </a:t>
            </a:r>
            <a:r>
              <a:rPr lang="en-GB" altLang="en-US" sz="1600" i="0" dirty="0">
                <a:latin typeface="Calibri" panose="020F0502020204030204" pitchFamily="34" charset="0"/>
              </a:rPr>
              <a:t>If you are speaking at conferences, please let us know – so that we can promote that fact and build a set of presentation </a:t>
            </a:r>
            <a:r>
              <a:rPr lang="en-GB" altLang="en-US" sz="1600" i="0" dirty="0" smtClean="0">
                <a:latin typeface="Calibri" panose="020F0502020204030204" pitchFamily="34" charset="0"/>
              </a:rPr>
              <a:t>material.</a:t>
            </a:r>
          </a:p>
          <a:p>
            <a:pPr eaLnBrk="1" hangingPunct="1">
              <a:spcBef>
                <a:spcPct val="50000"/>
              </a:spcBef>
              <a:buFontTx/>
              <a:buBlip>
                <a:blip r:embed="rId2"/>
              </a:buBlip>
            </a:pPr>
            <a:r>
              <a:rPr lang="en-GB" altLang="en-US" sz="1600" i="0" dirty="0" smtClean="0">
                <a:latin typeface="Calibri" panose="020F0502020204030204" pitchFamily="34" charset="0"/>
              </a:rPr>
              <a:t> </a:t>
            </a:r>
            <a:r>
              <a:rPr lang="en-GB" altLang="en-US" sz="1600" i="0" dirty="0">
                <a:latin typeface="Calibri" panose="020F0502020204030204" pitchFamily="34" charset="0"/>
              </a:rPr>
              <a:t>3GPP Excellence Awards 2014 process on-going (December 2014) with nominations being considered by TSG Chairmen</a:t>
            </a:r>
            <a:r>
              <a:rPr lang="en-GB" altLang="en-US" sz="1600" i="0" dirty="0" smtClean="0">
                <a:latin typeface="Calibri" panose="020F0502020204030204" pitchFamily="34" charset="0"/>
              </a:rPr>
              <a:t>.</a:t>
            </a:r>
          </a:p>
          <a:p>
            <a:pPr eaLnBrk="1" hangingPunct="1">
              <a:spcBef>
                <a:spcPct val="50000"/>
              </a:spcBef>
              <a:buFontTx/>
              <a:buBlip>
                <a:blip r:embed="rId2"/>
              </a:buBlip>
            </a:pPr>
            <a:r>
              <a:rPr lang="en-GB" altLang="en-US" sz="1600" i="0" dirty="0" smtClean="0">
                <a:latin typeface="Calibri" panose="020F0502020204030204" pitchFamily="34" charset="0"/>
              </a:rPr>
              <a:t> Looking for more news articles for the web site</a:t>
            </a:r>
          </a:p>
          <a:p>
            <a:pPr marL="742950" lvl="2" indent="-285750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GB" altLang="en-US" sz="1600" i="0" dirty="0" smtClean="0">
                <a:latin typeface="Calibri" panose="020F0502020204030204" pitchFamily="34" charset="0"/>
              </a:rPr>
              <a:t>To </a:t>
            </a:r>
            <a:r>
              <a:rPr lang="en-GB" altLang="en-US" sz="1600" i="0" dirty="0">
                <a:latin typeface="Calibri" panose="020F0502020204030204" pitchFamily="34" charset="0"/>
              </a:rPr>
              <a:t>promote successes and achievements</a:t>
            </a:r>
          </a:p>
          <a:p>
            <a:pPr eaLnBrk="1" hangingPunct="1">
              <a:spcBef>
                <a:spcPct val="50000"/>
              </a:spcBef>
              <a:buFontTx/>
              <a:buBlip>
                <a:blip r:embed="rId2"/>
              </a:buBlip>
            </a:pPr>
            <a:r>
              <a:rPr lang="en-GB" altLang="en-US" sz="1600" i="0" dirty="0" smtClean="0">
                <a:latin typeface="Calibri" panose="020F0502020204030204" pitchFamily="34" charset="0"/>
              </a:rPr>
              <a:t> Next </a:t>
            </a:r>
            <a:r>
              <a:rPr lang="en-GB" altLang="en-US" sz="1600" i="0" dirty="0">
                <a:latin typeface="Calibri" panose="020F0502020204030204" pitchFamily="34" charset="0"/>
              </a:rPr>
              <a:t>web site videos to be filmed at SA6#1</a:t>
            </a:r>
          </a:p>
        </p:txBody>
      </p:sp>
      <p:sp>
        <p:nvSpPr>
          <p:cNvPr id="2053" name="Text Box 7"/>
          <p:cNvSpPr txBox="1">
            <a:spLocks noChangeArrowheads="1"/>
          </p:cNvSpPr>
          <p:nvPr/>
        </p:nvSpPr>
        <p:spPr bwMode="auto">
          <a:xfrm>
            <a:off x="180975" y="5736936"/>
            <a:ext cx="15843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000" dirty="0"/>
              <a:t>Kevin Flynn</a:t>
            </a:r>
            <a:br>
              <a:rPr lang="en-GB" altLang="en-US" sz="1000" dirty="0"/>
            </a:br>
            <a:r>
              <a:rPr lang="en-GB" altLang="en-US" sz="1000" dirty="0"/>
              <a:t>3GPP Marketing and Communications Officer</a:t>
            </a:r>
          </a:p>
        </p:txBody>
      </p:sp>
      <p:pic>
        <p:nvPicPr>
          <p:cNvPr id="2054" name="Picture 52" descr="MWC 20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138" y="1497013"/>
            <a:ext cx="200977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62919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/>
          </p:cNvSpPr>
          <p:nvPr>
            <p:ph type="title"/>
          </p:nvPr>
        </p:nvSpPr>
        <p:spPr>
          <a:xfrm>
            <a:off x="572477" y="781426"/>
            <a:ext cx="6733579" cy="803275"/>
          </a:xfrm>
        </p:spPr>
        <p:txBody>
          <a:bodyPr/>
          <a:lstStyle/>
          <a:p>
            <a:pPr algn="l"/>
            <a:r>
              <a:rPr lang="en-GB" dirty="0" smtClean="0"/>
              <a:t>3GPP Ultimate Portal (3GU)</a:t>
            </a:r>
          </a:p>
        </p:txBody>
      </p:sp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572477" y="1758354"/>
            <a:ext cx="8094785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dirty="0" smtClean="0"/>
              <a:t>Data import from the old databases to the 3GPP Ultimate portal is scheduled for </a:t>
            </a:r>
            <a:br>
              <a:rPr lang="en-GB" sz="1600" dirty="0" smtClean="0"/>
            </a:br>
            <a:r>
              <a:rPr lang="en-GB" sz="1600" dirty="0" smtClean="0"/>
              <a:t>8 December, and the portal should be live by the end of this week.</a:t>
            </a:r>
          </a:p>
          <a:p>
            <a:pPr>
              <a:spcBef>
                <a:spcPct val="50000"/>
              </a:spcBef>
            </a:pPr>
            <a:r>
              <a:rPr lang="en-GB" sz="1600" dirty="0" smtClean="0"/>
              <a:t>Look for it at   </a:t>
            </a:r>
            <a:r>
              <a:rPr lang="en-GB" sz="1600" dirty="0" smtClean="0">
                <a:hlinkClick r:id="rId2"/>
              </a:rPr>
              <a:t>http://portal.3gpp.org</a:t>
            </a:r>
            <a:r>
              <a:rPr lang="en-GB" sz="1600" dirty="0" smtClean="0"/>
              <a:t> .</a:t>
            </a:r>
          </a:p>
          <a:p>
            <a:pPr>
              <a:spcBef>
                <a:spcPct val="50000"/>
              </a:spcBef>
            </a:pPr>
            <a:r>
              <a:rPr lang="en-GB" sz="1600" dirty="0" smtClean="0"/>
              <a:t>We hope to use 3GU for allocating TDoc and CR numbers for a limited number of guinea-pig groups from January 2015. Further enhancements over the following few months should see full functionality in Q2 2015.</a:t>
            </a:r>
            <a:endParaRPr lang="en-GB" sz="1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8985" y="3471036"/>
            <a:ext cx="4275015" cy="2931439"/>
          </a:xfrm>
          <a:prstGeom prst="rect">
            <a:avLst/>
          </a:prstGeom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357313" y="5240338"/>
            <a:ext cx="4162425" cy="519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GB" sz="2800" b="1" dirty="0">
                <a:cs typeface="+mn-cs"/>
              </a:rPr>
              <a:t>www.3gpp.org</a:t>
            </a:r>
          </a:p>
        </p:txBody>
      </p:sp>
      <p:sp>
        <p:nvSpPr>
          <p:cNvPr id="5124" name="Rectangle 8"/>
          <p:cNvSpPr>
            <a:spLocks noChangeArrowheads="1"/>
          </p:cNvSpPr>
          <p:nvPr/>
        </p:nvSpPr>
        <p:spPr bwMode="auto">
          <a:xfrm>
            <a:off x="630238" y="4441825"/>
            <a:ext cx="12779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sz="1200">
                <a:latin typeface="Calibri" panose="020F0502020204030204" pitchFamily="34" charset="0"/>
                <a:ea typeface="Kozuka Gothic Pro B" pitchFamily="34" charset="-128"/>
              </a:rPr>
              <a:t>More Information about 3GPP:</a:t>
            </a:r>
            <a:endParaRPr lang="en-GB" sz="1200">
              <a:latin typeface="Calibri" panose="020F050202020403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513013" y="5799138"/>
            <a:ext cx="1973262" cy="33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buFont typeface="Calibri" pitchFamily="34" charset="0"/>
              <a:buNone/>
              <a:defRPr/>
            </a:pPr>
            <a:r>
              <a:rPr lang="en-GB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cs"/>
              </a:rPr>
              <a:t>contact@3gpp.org</a:t>
            </a:r>
            <a:endParaRPr lang="en-US" sz="4800" b="1" dirty="0">
              <a:solidFill>
                <a:schemeClr val="tx1">
                  <a:lumMod val="50000"/>
                  <a:lumOff val="50000"/>
                </a:schemeClr>
              </a:solidFill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9" name="Text Box 3"/>
          <p:cNvSpPr txBox="1">
            <a:spLocks noChangeArrowheads="1"/>
          </p:cNvSpPr>
          <p:nvPr/>
        </p:nvSpPr>
        <p:spPr bwMode="auto">
          <a:xfrm>
            <a:off x="844062" y="1867877"/>
            <a:ext cx="6713415" cy="3154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u="sng" dirty="0" smtClean="0"/>
              <a:t>Adrian </a:t>
            </a:r>
            <a:r>
              <a:rPr lang="en-GB" sz="1800" b="1" u="sng" dirty="0" err="1" smtClean="0"/>
              <a:t>Zoicas</a:t>
            </a:r>
            <a:r>
              <a:rPr lang="en-GB" sz="1600" b="1" dirty="0" smtClean="0"/>
              <a:t> has left MCC.</a:t>
            </a:r>
          </a:p>
          <a:p>
            <a:pPr>
              <a:spcBef>
                <a:spcPct val="50000"/>
              </a:spcBef>
            </a:pPr>
            <a:endParaRPr lang="en-GB" sz="1600" b="1" dirty="0" smtClean="0"/>
          </a:p>
          <a:p>
            <a:pPr>
              <a:spcBef>
                <a:spcPct val="50000"/>
              </a:spcBef>
            </a:pPr>
            <a:endParaRPr lang="en-GB" sz="1600" b="1" dirty="0"/>
          </a:p>
          <a:p>
            <a:pPr>
              <a:spcBef>
                <a:spcPct val="50000"/>
              </a:spcBef>
            </a:pPr>
            <a:endParaRPr lang="en-GB" sz="1600" b="1" dirty="0" smtClean="0"/>
          </a:p>
          <a:p>
            <a:pPr>
              <a:spcBef>
                <a:spcPct val="50000"/>
              </a:spcBef>
            </a:pPr>
            <a:endParaRPr lang="en-GB" sz="1600" b="1" dirty="0"/>
          </a:p>
          <a:p>
            <a:pPr>
              <a:spcBef>
                <a:spcPct val="50000"/>
              </a:spcBef>
            </a:pPr>
            <a:r>
              <a:rPr lang="en-GB" sz="1600" b="1" dirty="0" smtClean="0"/>
              <a:t>The role of Work Plan Coordinator has been taken over by </a:t>
            </a:r>
            <a:br>
              <a:rPr lang="en-GB" sz="1600" b="1" dirty="0" smtClean="0"/>
            </a:br>
            <a:r>
              <a:rPr lang="en-GB" sz="1800" b="1" u="sng" dirty="0" smtClean="0"/>
              <a:t>Alain Sultan</a:t>
            </a:r>
            <a:r>
              <a:rPr lang="en-GB" sz="1600" b="1" dirty="0" smtClean="0"/>
              <a:t>, who continues to service WG SA1. (In fact, Alain managed the work plan prior to Adrian.)</a:t>
            </a:r>
            <a:endParaRPr lang="en-GB" sz="1800" b="1" dirty="0" smtClean="0"/>
          </a:p>
          <a:p>
            <a:pPr>
              <a:spcBef>
                <a:spcPct val="50000"/>
              </a:spcBef>
            </a:pPr>
            <a:endParaRPr lang="en-GB" sz="1600" dirty="0"/>
          </a:p>
        </p:txBody>
      </p:sp>
      <p:sp>
        <p:nvSpPr>
          <p:cNvPr id="121863" name="Rectangle 7"/>
          <p:cNvSpPr>
            <a:spLocks noGrp="1" noChangeArrowheads="1"/>
          </p:cNvSpPr>
          <p:nvPr>
            <p:ph type="title"/>
          </p:nvPr>
        </p:nvSpPr>
        <p:spPr>
          <a:xfrm>
            <a:off x="303213" y="873125"/>
            <a:ext cx="5232400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/>
              <a:t>Changes of personnel (1)</a:t>
            </a:r>
            <a:endParaRPr lang="en-GB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8232" y="1769364"/>
            <a:ext cx="1135767" cy="106762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11705" y="3450952"/>
            <a:ext cx="1232294" cy="1571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77608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9" name="Text Box 3"/>
          <p:cNvSpPr txBox="1">
            <a:spLocks noChangeArrowheads="1"/>
          </p:cNvSpPr>
          <p:nvPr/>
        </p:nvSpPr>
        <p:spPr bwMode="auto">
          <a:xfrm>
            <a:off x="836247" y="2200030"/>
            <a:ext cx="6322646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u="sng" dirty="0" err="1" smtClean="0"/>
              <a:t>Bernt</a:t>
            </a:r>
            <a:r>
              <a:rPr lang="en-GB" sz="1800" b="1" u="sng" dirty="0" smtClean="0"/>
              <a:t> </a:t>
            </a:r>
            <a:r>
              <a:rPr lang="en-GB" sz="1800" b="1" u="sng" dirty="0" err="1" smtClean="0"/>
              <a:t>Mattsson</a:t>
            </a:r>
            <a:r>
              <a:rPr lang="en-GB" sz="1600" b="1" dirty="0" smtClean="0"/>
              <a:t> has been employed in the ETSI secretariat for some fifteen years, supporting a variety of technical bodies, including Technical Committee “TETRA and Critical Communications Evolution” (TTCE). With the creation of </a:t>
            </a:r>
            <a:br>
              <a:rPr lang="en-GB" sz="1600" b="1" dirty="0" smtClean="0"/>
            </a:br>
            <a:r>
              <a:rPr lang="en-GB" sz="1600" b="1" dirty="0" smtClean="0"/>
              <a:t>WG SA6 on critical communications applications (in particular, in the first instance, Mission-Critical Press-to-Talk), </a:t>
            </a:r>
            <a:r>
              <a:rPr lang="en-GB" sz="1600" b="1" dirty="0" err="1" smtClean="0"/>
              <a:t>Bernt</a:t>
            </a:r>
            <a:r>
              <a:rPr lang="en-GB" sz="1600" b="1" dirty="0" smtClean="0"/>
              <a:t> will join MCC on a part time basis to become the project manager and secretary for SA6. His skills acquired in his previous roles – which he will retain – make him ideally suited for this position.</a:t>
            </a:r>
            <a:endParaRPr lang="en-GB" sz="1600" dirty="0"/>
          </a:p>
        </p:txBody>
      </p:sp>
      <p:sp>
        <p:nvSpPr>
          <p:cNvPr id="121863" name="Rectangle 7"/>
          <p:cNvSpPr>
            <a:spLocks noGrp="1" noChangeArrowheads="1"/>
          </p:cNvSpPr>
          <p:nvPr>
            <p:ph type="title"/>
          </p:nvPr>
        </p:nvSpPr>
        <p:spPr>
          <a:xfrm>
            <a:off x="303213" y="873125"/>
            <a:ext cx="5232400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/>
              <a:t>Changes of personnel (2)</a:t>
            </a:r>
            <a:endParaRPr lang="en-GB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1450" y="2355362"/>
            <a:ext cx="1352550" cy="1600200"/>
          </a:xfrm>
          <a:prstGeom prst="rect">
            <a:avLst/>
          </a:prstGeom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9" name="Text Box 3"/>
          <p:cNvSpPr txBox="1">
            <a:spLocks noChangeArrowheads="1"/>
          </p:cNvSpPr>
          <p:nvPr/>
        </p:nvSpPr>
        <p:spPr bwMode="auto">
          <a:xfrm>
            <a:off x="844062" y="1762369"/>
            <a:ext cx="6541476" cy="1985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 smtClean="0"/>
              <a:t>Adrian </a:t>
            </a:r>
            <a:r>
              <a:rPr lang="en-GB" sz="1600" b="1" dirty="0" err="1" smtClean="0"/>
              <a:t>Zoicas</a:t>
            </a:r>
            <a:r>
              <a:rPr lang="en-GB" sz="1600" b="1" dirty="0" smtClean="0"/>
              <a:t> had been due to take over the support of WG CT3. For the San Francisco meeting in November (only), </a:t>
            </a:r>
            <a:r>
              <a:rPr lang="en-GB" sz="1600" b="1" dirty="0" err="1" smtClean="0"/>
              <a:t>Bernt</a:t>
            </a:r>
            <a:r>
              <a:rPr lang="en-GB" sz="1600" b="1" dirty="0" smtClean="0"/>
              <a:t> kindly stepped into the role.</a:t>
            </a:r>
          </a:p>
          <a:p>
            <a:pPr>
              <a:spcBef>
                <a:spcPct val="50000"/>
              </a:spcBef>
            </a:pPr>
            <a:r>
              <a:rPr lang="en-GB" sz="1800" b="1" u="sng" dirty="0" smtClean="0"/>
              <a:t>Ms Ban Al-Bakri</a:t>
            </a:r>
            <a:r>
              <a:rPr lang="en-GB" sz="1600" b="1" dirty="0" smtClean="0"/>
              <a:t> will be well known to many, as a regular delegate in CT1 meetings. But in fact, until 2002, Ban was a member of MCC and supported WG CN1, and now </a:t>
            </a:r>
            <a:r>
              <a:rPr lang="en-GB" sz="1600" b="1" dirty="0" err="1" smtClean="0"/>
              <a:t>rejoins</a:t>
            </a:r>
            <a:r>
              <a:rPr lang="en-GB" sz="1600" b="1" dirty="0" smtClean="0"/>
              <a:t> MCC to support CT3 from the beginning of 2015.</a:t>
            </a:r>
            <a:endParaRPr lang="en-GB" sz="1600" dirty="0"/>
          </a:p>
        </p:txBody>
      </p:sp>
      <p:sp>
        <p:nvSpPr>
          <p:cNvPr id="121863" name="Rectangle 7"/>
          <p:cNvSpPr>
            <a:spLocks noGrp="1" noChangeArrowheads="1"/>
          </p:cNvSpPr>
          <p:nvPr>
            <p:ph type="title"/>
          </p:nvPr>
        </p:nvSpPr>
        <p:spPr>
          <a:xfrm>
            <a:off x="303213" y="873125"/>
            <a:ext cx="5232400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/>
              <a:t>Changes of personnel (3)</a:t>
            </a:r>
            <a:endParaRPr lang="en-GB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818"/>
          <a:stretch/>
        </p:blipFill>
        <p:spPr>
          <a:xfrm>
            <a:off x="8058150" y="2754948"/>
            <a:ext cx="1085850" cy="1006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08620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Line 80"/>
          <p:cNvSpPr>
            <a:spLocks noChangeShapeType="1"/>
          </p:cNvSpPr>
          <p:nvPr/>
        </p:nvSpPr>
        <p:spPr bwMode="auto">
          <a:xfrm flipV="1">
            <a:off x="6692106" y="2372742"/>
            <a:ext cx="1641475" cy="0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92" name="Line 80"/>
          <p:cNvSpPr>
            <a:spLocks noChangeShapeType="1"/>
          </p:cNvSpPr>
          <p:nvPr/>
        </p:nvSpPr>
        <p:spPr bwMode="auto">
          <a:xfrm flipV="1">
            <a:off x="6566938" y="2943053"/>
            <a:ext cx="1641475" cy="0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86" name="Line 51"/>
          <p:cNvSpPr>
            <a:spLocks noChangeShapeType="1"/>
          </p:cNvSpPr>
          <p:nvPr/>
        </p:nvSpPr>
        <p:spPr bwMode="auto">
          <a:xfrm flipV="1">
            <a:off x="2132806" y="6178854"/>
            <a:ext cx="4559300" cy="4291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83" name="Line 51"/>
          <p:cNvSpPr>
            <a:spLocks noChangeShapeType="1"/>
          </p:cNvSpPr>
          <p:nvPr/>
        </p:nvSpPr>
        <p:spPr bwMode="auto">
          <a:xfrm flipV="1">
            <a:off x="2057032" y="5838946"/>
            <a:ext cx="4559300" cy="4291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67" name="Line 55"/>
          <p:cNvSpPr>
            <a:spLocks noChangeShapeType="1"/>
          </p:cNvSpPr>
          <p:nvPr/>
        </p:nvSpPr>
        <p:spPr bwMode="auto">
          <a:xfrm>
            <a:off x="2160832" y="1494984"/>
            <a:ext cx="4451350" cy="1573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15" name="Line 3"/>
          <p:cNvSpPr>
            <a:spLocks noChangeShapeType="1"/>
          </p:cNvSpPr>
          <p:nvPr/>
        </p:nvSpPr>
        <p:spPr bwMode="auto">
          <a:xfrm flipH="1">
            <a:off x="6545017" y="755142"/>
            <a:ext cx="14777" cy="5598766"/>
          </a:xfrm>
          <a:prstGeom prst="line">
            <a:avLst/>
          </a:prstGeom>
          <a:noFill/>
          <a:ln w="508000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3881682" y="526142"/>
            <a:ext cx="1565641" cy="155950"/>
          </a:xfrm>
          <a:prstGeom prst="roundRect">
            <a:avLst>
              <a:gd name="adj" fmla="val 24333"/>
            </a:avLst>
          </a:prstGeom>
          <a:solidFill>
            <a:srgbClr val="CC33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>
                <a:solidFill>
                  <a:srgbClr val="FFFFFF"/>
                </a:solidFill>
              </a:rPr>
              <a:t>3GPP Support Team</a:t>
            </a:r>
          </a:p>
        </p:txBody>
      </p:sp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7130042" y="1553745"/>
            <a:ext cx="1778000" cy="446276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John Meredith</a:t>
            </a:r>
          </a:p>
          <a:p>
            <a:pPr algn="ctr"/>
            <a:r>
              <a:rPr lang="en-US" sz="800"/>
              <a:t>Specifications Manager</a:t>
            </a:r>
            <a:br>
              <a:rPr lang="en-US" sz="800"/>
            </a:br>
            <a:r>
              <a:rPr lang="en-US" sz="800"/>
              <a:t>Director MCC, ETSI</a:t>
            </a:r>
          </a:p>
        </p:txBody>
      </p:sp>
      <p:sp>
        <p:nvSpPr>
          <p:cNvPr id="13318" name="AutoShape 6"/>
          <p:cNvSpPr>
            <a:spLocks noChangeArrowheads="1"/>
          </p:cNvSpPr>
          <p:nvPr/>
        </p:nvSpPr>
        <p:spPr bwMode="auto">
          <a:xfrm>
            <a:off x="7130042" y="2137720"/>
            <a:ext cx="1778000" cy="443415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Adrian </a:t>
            </a:r>
            <a:r>
              <a:rPr lang="en-US" sz="800" dirty="0" err="1"/>
              <a:t>Zoicas</a:t>
            </a:r>
            <a:endParaRPr lang="en-US" sz="800" dirty="0"/>
          </a:p>
          <a:p>
            <a:pPr algn="ctr"/>
            <a:r>
              <a:rPr lang="en-GB" sz="800" dirty="0"/>
              <a:t>Work Plan Coordinator </a:t>
            </a:r>
            <a:endParaRPr lang="en-US" sz="800" dirty="0"/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7072892" y="4581743"/>
            <a:ext cx="1954212" cy="1019854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800"/>
          </a:p>
        </p:txBody>
      </p:sp>
      <p:sp>
        <p:nvSpPr>
          <p:cNvPr id="13320" name="AutoShape 8"/>
          <p:cNvSpPr>
            <a:spLocks noChangeArrowheads="1"/>
          </p:cNvSpPr>
          <p:nvPr/>
        </p:nvSpPr>
        <p:spPr bwMode="auto">
          <a:xfrm>
            <a:off x="7072892" y="4356955"/>
            <a:ext cx="1954212" cy="240303"/>
          </a:xfrm>
          <a:prstGeom prst="roundRect">
            <a:avLst>
              <a:gd name="adj" fmla="val 24333"/>
            </a:avLst>
          </a:prstGeom>
          <a:solidFill>
            <a:schemeClr val="folHlink"/>
          </a:solidFill>
          <a:ln w="12700">
            <a:solidFill>
              <a:schemeClr val="fol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Support</a:t>
            </a:r>
            <a:r>
              <a:rPr lang="en-US" sz="800" b="1" dirty="0"/>
              <a:t> </a:t>
            </a:r>
            <a:r>
              <a:rPr lang="en-US" sz="800" dirty="0"/>
              <a:t>Assistants/Coordinators</a:t>
            </a:r>
          </a:p>
        </p:txBody>
      </p:sp>
      <p:sp>
        <p:nvSpPr>
          <p:cNvPr id="13321" name="AutoShape 9"/>
          <p:cNvSpPr>
            <a:spLocks noChangeArrowheads="1"/>
          </p:cNvSpPr>
          <p:nvPr/>
        </p:nvSpPr>
        <p:spPr bwMode="auto">
          <a:xfrm>
            <a:off x="7176079" y="4679932"/>
            <a:ext cx="1779588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Susanna Kooistra</a:t>
            </a:r>
          </a:p>
        </p:txBody>
      </p:sp>
      <p:sp>
        <p:nvSpPr>
          <p:cNvPr id="13322" name="AutoShape 10"/>
          <p:cNvSpPr>
            <a:spLocks noChangeArrowheads="1"/>
          </p:cNvSpPr>
          <p:nvPr/>
        </p:nvSpPr>
        <p:spPr bwMode="auto">
          <a:xfrm>
            <a:off x="7166554" y="4960920"/>
            <a:ext cx="1779588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Anna Riondet</a:t>
            </a:r>
          </a:p>
        </p:txBody>
      </p:sp>
      <p:sp>
        <p:nvSpPr>
          <p:cNvPr id="13323" name="AutoShape 11"/>
          <p:cNvSpPr>
            <a:spLocks noChangeArrowheads="1"/>
          </p:cNvSpPr>
          <p:nvPr/>
        </p:nvSpPr>
        <p:spPr bwMode="auto">
          <a:xfrm>
            <a:off x="7166554" y="5264132"/>
            <a:ext cx="1779588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Emmanuelle Wurffel</a:t>
            </a:r>
          </a:p>
        </p:txBody>
      </p:sp>
      <p:sp>
        <p:nvSpPr>
          <p:cNvPr id="13325" name="Line 13"/>
          <p:cNvSpPr>
            <a:spLocks noChangeShapeType="1"/>
          </p:cNvSpPr>
          <p:nvPr/>
        </p:nvSpPr>
        <p:spPr bwMode="auto">
          <a:xfrm flipV="1">
            <a:off x="2096965" y="5147672"/>
            <a:ext cx="4445000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26" name="AutoShape 14"/>
          <p:cNvSpPr>
            <a:spLocks noChangeArrowheads="1"/>
          </p:cNvSpPr>
          <p:nvPr/>
        </p:nvSpPr>
        <p:spPr bwMode="auto">
          <a:xfrm>
            <a:off x="3936878" y="5096872"/>
            <a:ext cx="889000" cy="99992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/>
              <a:t>SA 4</a:t>
            </a:r>
          </a:p>
        </p:txBody>
      </p:sp>
      <p:sp>
        <p:nvSpPr>
          <p:cNvPr id="13327" name="AutoShape 15"/>
          <p:cNvSpPr>
            <a:spLocks noChangeArrowheads="1"/>
          </p:cNvSpPr>
          <p:nvPr/>
        </p:nvSpPr>
        <p:spPr bwMode="auto">
          <a:xfrm>
            <a:off x="3193928" y="5225438"/>
            <a:ext cx="889000" cy="99991"/>
          </a:xfrm>
          <a:prstGeom prst="flowChartOnlineStorage">
            <a:avLst/>
          </a:prstGeom>
          <a:solidFill>
            <a:srgbClr val="FF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0000" anchor="ctr"/>
          <a:lstStyle/>
          <a:p>
            <a:pPr algn="r"/>
            <a:r>
              <a:rPr lang="en-GB" sz="800" dirty="0"/>
              <a:t>GERAN 1</a:t>
            </a:r>
          </a:p>
        </p:txBody>
      </p:sp>
      <p:sp>
        <p:nvSpPr>
          <p:cNvPr id="13328" name="AutoShape 16"/>
          <p:cNvSpPr>
            <a:spLocks noChangeArrowheads="1"/>
          </p:cNvSpPr>
          <p:nvPr/>
        </p:nvSpPr>
        <p:spPr bwMode="auto">
          <a:xfrm>
            <a:off x="3193928" y="5096872"/>
            <a:ext cx="889000" cy="99992"/>
          </a:xfrm>
          <a:prstGeom prst="flowChartOnlineStorage">
            <a:avLst/>
          </a:prstGeom>
          <a:solidFill>
            <a:srgbClr val="FF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/>
            <a:r>
              <a:rPr lang="en-GB" sz="800" dirty="0"/>
              <a:t>GERAN</a:t>
            </a:r>
          </a:p>
        </p:txBody>
      </p:sp>
      <p:sp>
        <p:nvSpPr>
          <p:cNvPr id="13329" name="AutoShape 17"/>
          <p:cNvSpPr>
            <a:spLocks noChangeArrowheads="1"/>
          </p:cNvSpPr>
          <p:nvPr/>
        </p:nvSpPr>
        <p:spPr bwMode="auto">
          <a:xfrm>
            <a:off x="949996" y="5052975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Paolo Usai</a:t>
            </a:r>
          </a:p>
        </p:txBody>
      </p:sp>
      <p:sp>
        <p:nvSpPr>
          <p:cNvPr id="13331" name="Line 19"/>
          <p:cNvSpPr>
            <a:spLocks noChangeShapeType="1"/>
          </p:cNvSpPr>
          <p:nvPr/>
        </p:nvSpPr>
        <p:spPr bwMode="auto">
          <a:xfrm>
            <a:off x="2168525" y="3503328"/>
            <a:ext cx="4553893" cy="781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32" name="AutoShape 20"/>
          <p:cNvSpPr>
            <a:spLocks noChangeArrowheads="1"/>
          </p:cNvSpPr>
          <p:nvPr/>
        </p:nvSpPr>
        <p:spPr bwMode="auto">
          <a:xfrm>
            <a:off x="949996" y="3404460"/>
            <a:ext cx="1226194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Frédéric Firmin</a:t>
            </a:r>
          </a:p>
        </p:txBody>
      </p:sp>
      <p:sp>
        <p:nvSpPr>
          <p:cNvPr id="13339" name="Line 27"/>
          <p:cNvSpPr>
            <a:spLocks noChangeShapeType="1"/>
          </p:cNvSpPr>
          <p:nvPr/>
        </p:nvSpPr>
        <p:spPr bwMode="auto">
          <a:xfrm>
            <a:off x="2085310" y="4497744"/>
            <a:ext cx="4287588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40" name="AutoShape 28"/>
          <p:cNvSpPr>
            <a:spLocks noChangeArrowheads="1"/>
          </p:cNvSpPr>
          <p:nvPr/>
        </p:nvSpPr>
        <p:spPr bwMode="auto">
          <a:xfrm>
            <a:off x="949996" y="4403991"/>
            <a:ext cx="1204085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Patrick Mérias</a:t>
            </a:r>
          </a:p>
        </p:txBody>
      </p:sp>
      <p:sp>
        <p:nvSpPr>
          <p:cNvPr id="13341" name="Line 29"/>
          <p:cNvSpPr>
            <a:spLocks noChangeShapeType="1"/>
          </p:cNvSpPr>
          <p:nvPr/>
        </p:nvSpPr>
        <p:spPr bwMode="auto">
          <a:xfrm flipV="1">
            <a:off x="2045738" y="4166769"/>
            <a:ext cx="4521200" cy="2861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42" name="AutoShape 30"/>
          <p:cNvSpPr>
            <a:spLocks noChangeArrowheads="1"/>
          </p:cNvSpPr>
          <p:nvPr/>
        </p:nvSpPr>
        <p:spPr bwMode="auto">
          <a:xfrm>
            <a:off x="949996" y="4070260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Kimmo Kymalainen</a:t>
            </a:r>
          </a:p>
        </p:txBody>
      </p:sp>
      <p:sp>
        <p:nvSpPr>
          <p:cNvPr id="13343" name="AutoShape 31"/>
          <p:cNvSpPr>
            <a:spLocks noChangeArrowheads="1"/>
          </p:cNvSpPr>
          <p:nvPr/>
        </p:nvSpPr>
        <p:spPr bwMode="auto">
          <a:xfrm>
            <a:off x="4754013" y="4117332"/>
            <a:ext cx="889000" cy="99992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/>
              <a:t>CT</a:t>
            </a:r>
          </a:p>
        </p:txBody>
      </p:sp>
      <p:sp>
        <p:nvSpPr>
          <p:cNvPr id="13344" name="AutoShape 32"/>
          <p:cNvSpPr>
            <a:spLocks noChangeArrowheads="1"/>
          </p:cNvSpPr>
          <p:nvPr/>
        </p:nvSpPr>
        <p:spPr bwMode="auto">
          <a:xfrm>
            <a:off x="4752426" y="4236503"/>
            <a:ext cx="889000" cy="99992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/>
              <a:t>CT 4</a:t>
            </a:r>
          </a:p>
        </p:txBody>
      </p:sp>
      <p:sp>
        <p:nvSpPr>
          <p:cNvPr id="13345" name="Line 33"/>
          <p:cNvSpPr>
            <a:spLocks noChangeShapeType="1"/>
          </p:cNvSpPr>
          <p:nvPr/>
        </p:nvSpPr>
        <p:spPr bwMode="auto">
          <a:xfrm flipV="1">
            <a:off x="6372898" y="3577235"/>
            <a:ext cx="1466056" cy="15878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46" name="AutoShape 34"/>
          <p:cNvSpPr>
            <a:spLocks noChangeArrowheads="1"/>
          </p:cNvSpPr>
          <p:nvPr/>
        </p:nvSpPr>
        <p:spPr bwMode="auto">
          <a:xfrm>
            <a:off x="7149092" y="3913766"/>
            <a:ext cx="1763712" cy="317542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err="1"/>
              <a:t>Shicheng</a:t>
            </a:r>
            <a:r>
              <a:rPr lang="en-US" sz="800" dirty="0"/>
              <a:t> Hu / Olivier </a:t>
            </a:r>
            <a:r>
              <a:rPr lang="en-US" sz="800" dirty="0" err="1"/>
              <a:t>Genoud</a:t>
            </a:r>
            <a:endParaRPr lang="en-US" sz="800" dirty="0"/>
          </a:p>
          <a:p>
            <a:pPr algn="ctr"/>
            <a:r>
              <a:rPr lang="en-US" sz="800" dirty="0"/>
              <a:t>TTCN Support</a:t>
            </a:r>
          </a:p>
        </p:txBody>
      </p:sp>
      <p:sp>
        <p:nvSpPr>
          <p:cNvPr id="13347" name="Line 35"/>
          <p:cNvSpPr>
            <a:spLocks noChangeShapeType="1"/>
          </p:cNvSpPr>
          <p:nvPr/>
        </p:nvSpPr>
        <p:spPr bwMode="auto">
          <a:xfrm>
            <a:off x="2036640" y="3146056"/>
            <a:ext cx="4486275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48" name="AutoShape 36"/>
          <p:cNvSpPr>
            <a:spLocks noChangeArrowheads="1"/>
          </p:cNvSpPr>
          <p:nvPr/>
        </p:nvSpPr>
        <p:spPr bwMode="auto">
          <a:xfrm>
            <a:off x="3206628" y="3100794"/>
            <a:ext cx="889000" cy="99261"/>
          </a:xfrm>
          <a:prstGeom prst="flowChartOnlineStorage">
            <a:avLst/>
          </a:prstGeom>
          <a:solidFill>
            <a:srgbClr val="FF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0000" anchor="ctr"/>
          <a:lstStyle/>
          <a:p>
            <a:pPr algn="r"/>
            <a:r>
              <a:rPr lang="en-GB" sz="800" dirty="0"/>
              <a:t>GERAN 3</a:t>
            </a:r>
          </a:p>
        </p:txBody>
      </p:sp>
      <p:sp>
        <p:nvSpPr>
          <p:cNvPr id="13349" name="AutoShape 37"/>
          <p:cNvSpPr>
            <a:spLocks noChangeArrowheads="1"/>
          </p:cNvSpPr>
          <p:nvPr/>
        </p:nvSpPr>
        <p:spPr bwMode="auto">
          <a:xfrm>
            <a:off x="949996" y="3062471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Ingbert Sigovich</a:t>
            </a:r>
          </a:p>
        </p:txBody>
      </p:sp>
      <p:sp>
        <p:nvSpPr>
          <p:cNvPr id="13350" name="AutoShape 38"/>
          <p:cNvSpPr>
            <a:spLocks noChangeArrowheads="1"/>
          </p:cNvSpPr>
          <p:nvPr/>
        </p:nvSpPr>
        <p:spPr bwMode="auto">
          <a:xfrm>
            <a:off x="2465265" y="3100794"/>
            <a:ext cx="889000" cy="99261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5</a:t>
            </a:r>
          </a:p>
        </p:txBody>
      </p:sp>
      <p:sp>
        <p:nvSpPr>
          <p:cNvPr id="13351" name="Line 39"/>
          <p:cNvSpPr>
            <a:spLocks noChangeShapeType="1"/>
          </p:cNvSpPr>
          <p:nvPr/>
        </p:nvSpPr>
        <p:spPr bwMode="auto">
          <a:xfrm>
            <a:off x="2056972" y="2464768"/>
            <a:ext cx="4489450" cy="1573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53" name="AutoShape 41"/>
          <p:cNvSpPr>
            <a:spLocks noChangeArrowheads="1"/>
          </p:cNvSpPr>
          <p:nvPr/>
        </p:nvSpPr>
        <p:spPr bwMode="auto">
          <a:xfrm>
            <a:off x="4729040" y="1460802"/>
            <a:ext cx="889000" cy="99261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3</a:t>
            </a:r>
          </a:p>
        </p:txBody>
      </p:sp>
      <p:sp>
        <p:nvSpPr>
          <p:cNvPr id="13354" name="Line 42"/>
          <p:cNvSpPr>
            <a:spLocks noChangeShapeType="1"/>
          </p:cNvSpPr>
          <p:nvPr/>
        </p:nvSpPr>
        <p:spPr bwMode="auto">
          <a:xfrm flipV="1">
            <a:off x="2051887" y="3817890"/>
            <a:ext cx="4521200" cy="2861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55" name="AutoShape 43"/>
          <p:cNvSpPr>
            <a:spLocks noChangeArrowheads="1"/>
          </p:cNvSpPr>
          <p:nvPr/>
        </p:nvSpPr>
        <p:spPr bwMode="auto">
          <a:xfrm>
            <a:off x="949996" y="3735781"/>
            <a:ext cx="1210836" cy="19024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Xavier Piednoir</a:t>
            </a:r>
          </a:p>
        </p:txBody>
      </p:sp>
      <p:sp>
        <p:nvSpPr>
          <p:cNvPr id="13356" name="AutoShape 44" descr="Dark downward diagonal"/>
          <p:cNvSpPr>
            <a:spLocks noChangeArrowheads="1"/>
          </p:cNvSpPr>
          <p:nvPr/>
        </p:nvSpPr>
        <p:spPr bwMode="auto">
          <a:xfrm>
            <a:off x="5471362" y="3774803"/>
            <a:ext cx="889000" cy="99992"/>
          </a:xfrm>
          <a:prstGeom prst="flowChartOnlineStorage">
            <a:avLst/>
          </a:prstGeom>
          <a:pattFill prst="dkDnDiag">
            <a:fgClr>
              <a:srgbClr val="DDDDDD"/>
            </a:fgClr>
            <a:bgClr>
              <a:srgbClr val="FFFFFF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>
                <a:solidFill>
                  <a:srgbClr val="777777"/>
                </a:solidFill>
              </a:rPr>
              <a:t>SCP</a:t>
            </a:r>
          </a:p>
        </p:txBody>
      </p:sp>
      <p:sp>
        <p:nvSpPr>
          <p:cNvPr id="13357" name="AutoShape 45"/>
          <p:cNvSpPr>
            <a:spLocks noChangeArrowheads="1"/>
          </p:cNvSpPr>
          <p:nvPr/>
        </p:nvSpPr>
        <p:spPr bwMode="auto">
          <a:xfrm>
            <a:off x="4731587" y="3774803"/>
            <a:ext cx="889000" cy="99992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6</a:t>
            </a:r>
          </a:p>
        </p:txBody>
      </p:sp>
      <p:sp>
        <p:nvSpPr>
          <p:cNvPr id="13358" name="Line 46"/>
          <p:cNvSpPr>
            <a:spLocks noChangeShapeType="1"/>
          </p:cNvSpPr>
          <p:nvPr/>
        </p:nvSpPr>
        <p:spPr bwMode="auto">
          <a:xfrm>
            <a:off x="2128087" y="4819250"/>
            <a:ext cx="4429125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59" name="Line 47"/>
          <p:cNvSpPr>
            <a:spLocks noChangeShapeType="1"/>
          </p:cNvSpPr>
          <p:nvPr/>
        </p:nvSpPr>
        <p:spPr bwMode="auto">
          <a:xfrm flipV="1">
            <a:off x="1979491" y="2775010"/>
            <a:ext cx="4725987" cy="17165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60" name="AutoShape 48"/>
          <p:cNvSpPr>
            <a:spLocks noChangeArrowheads="1"/>
          </p:cNvSpPr>
          <p:nvPr/>
        </p:nvSpPr>
        <p:spPr bwMode="auto">
          <a:xfrm>
            <a:off x="3967956" y="2738366"/>
            <a:ext cx="889000" cy="99991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/>
              <a:t>SA</a:t>
            </a:r>
          </a:p>
        </p:txBody>
      </p:sp>
      <p:sp>
        <p:nvSpPr>
          <p:cNvPr id="13361" name="AutoShape 49"/>
          <p:cNvSpPr>
            <a:spLocks noChangeArrowheads="1"/>
          </p:cNvSpPr>
          <p:nvPr/>
        </p:nvSpPr>
        <p:spPr bwMode="auto">
          <a:xfrm>
            <a:off x="949996" y="2704366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Maurice Pope</a:t>
            </a:r>
          </a:p>
        </p:txBody>
      </p:sp>
      <p:sp>
        <p:nvSpPr>
          <p:cNvPr id="13362" name="AutoShape 50"/>
          <p:cNvSpPr>
            <a:spLocks noChangeArrowheads="1"/>
          </p:cNvSpPr>
          <p:nvPr/>
        </p:nvSpPr>
        <p:spPr bwMode="auto">
          <a:xfrm>
            <a:off x="3951563" y="2862478"/>
            <a:ext cx="889000" cy="99991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2</a:t>
            </a:r>
          </a:p>
        </p:txBody>
      </p:sp>
      <p:sp>
        <p:nvSpPr>
          <p:cNvPr id="13363" name="Line 51"/>
          <p:cNvSpPr>
            <a:spLocks noChangeShapeType="1"/>
          </p:cNvSpPr>
          <p:nvPr/>
        </p:nvSpPr>
        <p:spPr bwMode="auto">
          <a:xfrm flipV="1">
            <a:off x="1991763" y="5483542"/>
            <a:ext cx="4559300" cy="4291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64" name="AutoShape 52"/>
          <p:cNvSpPr>
            <a:spLocks noChangeArrowheads="1"/>
          </p:cNvSpPr>
          <p:nvPr/>
        </p:nvSpPr>
        <p:spPr bwMode="auto">
          <a:xfrm>
            <a:off x="949996" y="5398034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Stefania Sesia</a:t>
            </a:r>
          </a:p>
        </p:txBody>
      </p:sp>
      <p:sp>
        <p:nvSpPr>
          <p:cNvPr id="13365" name="AutoShape 53"/>
          <p:cNvSpPr>
            <a:spLocks noChangeArrowheads="1"/>
          </p:cNvSpPr>
          <p:nvPr/>
        </p:nvSpPr>
        <p:spPr bwMode="auto">
          <a:xfrm>
            <a:off x="2477538" y="5441120"/>
            <a:ext cx="889000" cy="99261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4</a:t>
            </a:r>
          </a:p>
        </p:txBody>
      </p:sp>
      <p:sp>
        <p:nvSpPr>
          <p:cNvPr id="13366" name="AutoShape 54"/>
          <p:cNvSpPr>
            <a:spLocks noChangeArrowheads="1"/>
          </p:cNvSpPr>
          <p:nvPr/>
        </p:nvSpPr>
        <p:spPr bwMode="auto">
          <a:xfrm>
            <a:off x="949996" y="1403461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Alain Sultan</a:t>
            </a:r>
          </a:p>
        </p:txBody>
      </p:sp>
      <p:sp>
        <p:nvSpPr>
          <p:cNvPr id="13368" name="AutoShape 56"/>
          <p:cNvSpPr>
            <a:spLocks noChangeArrowheads="1"/>
          </p:cNvSpPr>
          <p:nvPr/>
        </p:nvSpPr>
        <p:spPr bwMode="auto">
          <a:xfrm>
            <a:off x="3935290" y="1454484"/>
            <a:ext cx="890588" cy="99261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1</a:t>
            </a:r>
          </a:p>
        </p:txBody>
      </p:sp>
      <p:sp>
        <p:nvSpPr>
          <p:cNvPr id="13369" name="Line 57"/>
          <p:cNvSpPr>
            <a:spLocks noChangeShapeType="1"/>
          </p:cNvSpPr>
          <p:nvPr/>
        </p:nvSpPr>
        <p:spPr bwMode="auto">
          <a:xfrm>
            <a:off x="2047753" y="2126515"/>
            <a:ext cx="4487863" cy="1573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70" name="AutoShape 58"/>
          <p:cNvSpPr>
            <a:spLocks noChangeArrowheads="1"/>
          </p:cNvSpPr>
          <p:nvPr/>
        </p:nvSpPr>
        <p:spPr bwMode="auto">
          <a:xfrm>
            <a:off x="949996" y="2035344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Dionisio Zumerle</a:t>
            </a:r>
          </a:p>
        </p:txBody>
      </p:sp>
      <p:sp>
        <p:nvSpPr>
          <p:cNvPr id="13371" name="AutoShape 59"/>
          <p:cNvSpPr>
            <a:spLocks noChangeArrowheads="1"/>
          </p:cNvSpPr>
          <p:nvPr/>
        </p:nvSpPr>
        <p:spPr bwMode="auto">
          <a:xfrm>
            <a:off x="3967956" y="2085087"/>
            <a:ext cx="889000" cy="99261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/>
              <a:t>SA 3</a:t>
            </a:r>
          </a:p>
        </p:txBody>
      </p:sp>
      <p:sp>
        <p:nvSpPr>
          <p:cNvPr id="13372" name="AutoShape 60"/>
          <p:cNvSpPr>
            <a:spLocks noChangeArrowheads="1"/>
          </p:cNvSpPr>
          <p:nvPr/>
        </p:nvSpPr>
        <p:spPr bwMode="auto">
          <a:xfrm>
            <a:off x="3967956" y="2194901"/>
            <a:ext cx="889000" cy="99261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5</a:t>
            </a:r>
          </a:p>
        </p:txBody>
      </p:sp>
      <p:sp>
        <p:nvSpPr>
          <p:cNvPr id="13373" name="AutoShape 61"/>
          <p:cNvSpPr>
            <a:spLocks noChangeArrowheads="1"/>
          </p:cNvSpPr>
          <p:nvPr/>
        </p:nvSpPr>
        <p:spPr bwMode="auto">
          <a:xfrm>
            <a:off x="7130042" y="2725095"/>
            <a:ext cx="1778000" cy="443415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Kevin Flynn</a:t>
            </a:r>
          </a:p>
          <a:p>
            <a:pPr algn="ctr"/>
            <a:r>
              <a:rPr lang="en-GB" sz="800"/>
              <a:t>Marketing and Communications </a:t>
            </a:r>
            <a:endParaRPr lang="en-US" sz="800"/>
          </a:p>
        </p:txBody>
      </p:sp>
      <p:sp>
        <p:nvSpPr>
          <p:cNvPr id="13374" name="AutoShape 62"/>
          <p:cNvSpPr>
            <a:spLocks noChangeArrowheads="1"/>
          </p:cNvSpPr>
          <p:nvPr/>
        </p:nvSpPr>
        <p:spPr bwMode="auto">
          <a:xfrm>
            <a:off x="2448598" y="4451064"/>
            <a:ext cx="889000" cy="99991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1</a:t>
            </a:r>
          </a:p>
        </p:txBody>
      </p:sp>
      <p:sp>
        <p:nvSpPr>
          <p:cNvPr id="13375" name="AutoShape 63"/>
          <p:cNvSpPr>
            <a:spLocks noChangeArrowheads="1"/>
          </p:cNvSpPr>
          <p:nvPr/>
        </p:nvSpPr>
        <p:spPr bwMode="auto">
          <a:xfrm>
            <a:off x="4752426" y="3462866"/>
            <a:ext cx="890588" cy="99992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1</a:t>
            </a:r>
          </a:p>
        </p:txBody>
      </p:sp>
      <p:sp>
        <p:nvSpPr>
          <p:cNvPr id="13376" name="Line 64"/>
          <p:cNvSpPr>
            <a:spLocks noChangeShapeType="1"/>
          </p:cNvSpPr>
          <p:nvPr/>
        </p:nvSpPr>
        <p:spPr bwMode="auto">
          <a:xfrm>
            <a:off x="1979917" y="1778410"/>
            <a:ext cx="4506913" cy="1144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77" name="AutoShape 65"/>
          <p:cNvSpPr>
            <a:spLocks noChangeArrowheads="1"/>
          </p:cNvSpPr>
          <p:nvPr/>
        </p:nvSpPr>
        <p:spPr bwMode="auto">
          <a:xfrm>
            <a:off x="2459342" y="1729887"/>
            <a:ext cx="889000" cy="99992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 smtClean="0"/>
              <a:t>RAN 3</a:t>
            </a:r>
            <a:endParaRPr lang="en-GB" sz="800" dirty="0"/>
          </a:p>
        </p:txBody>
      </p:sp>
      <p:sp>
        <p:nvSpPr>
          <p:cNvPr id="13382" name="AutoShape 70"/>
          <p:cNvSpPr>
            <a:spLocks noChangeArrowheads="1"/>
          </p:cNvSpPr>
          <p:nvPr/>
        </p:nvSpPr>
        <p:spPr bwMode="auto">
          <a:xfrm>
            <a:off x="3193928" y="4772102"/>
            <a:ext cx="889000" cy="99992"/>
          </a:xfrm>
          <a:prstGeom prst="flowChartOnlineStorage">
            <a:avLst/>
          </a:prstGeom>
          <a:solidFill>
            <a:srgbClr val="FF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0000" anchor="ctr"/>
          <a:lstStyle/>
          <a:p>
            <a:pPr algn="r"/>
            <a:r>
              <a:rPr lang="en-GB" sz="800" dirty="0"/>
              <a:t>GERAN 2</a:t>
            </a:r>
          </a:p>
        </p:txBody>
      </p:sp>
      <p:sp>
        <p:nvSpPr>
          <p:cNvPr id="13383" name="AutoShape 71"/>
          <p:cNvSpPr>
            <a:spLocks noChangeArrowheads="1"/>
          </p:cNvSpPr>
          <p:nvPr/>
        </p:nvSpPr>
        <p:spPr bwMode="auto">
          <a:xfrm>
            <a:off x="949996" y="1719440"/>
            <a:ext cx="1210836" cy="19024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Juha Korhonen</a:t>
            </a:r>
          </a:p>
        </p:txBody>
      </p:sp>
      <p:sp>
        <p:nvSpPr>
          <p:cNvPr id="13384" name="AutoShape 72"/>
          <p:cNvSpPr>
            <a:spLocks noChangeArrowheads="1"/>
          </p:cNvSpPr>
          <p:nvPr/>
        </p:nvSpPr>
        <p:spPr bwMode="auto">
          <a:xfrm>
            <a:off x="949996" y="5396447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IssamToufik</a:t>
            </a:r>
          </a:p>
        </p:txBody>
      </p:sp>
      <p:sp>
        <p:nvSpPr>
          <p:cNvPr id="13385" name="AutoShape 73"/>
          <p:cNvSpPr>
            <a:spLocks noChangeArrowheads="1"/>
          </p:cNvSpPr>
          <p:nvPr/>
        </p:nvSpPr>
        <p:spPr bwMode="auto">
          <a:xfrm>
            <a:off x="949996" y="4729315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Gert Thomasen</a:t>
            </a:r>
          </a:p>
        </p:txBody>
      </p:sp>
      <p:sp>
        <p:nvSpPr>
          <p:cNvPr id="13386" name="AutoShape 74"/>
          <p:cNvSpPr>
            <a:spLocks noChangeArrowheads="1"/>
          </p:cNvSpPr>
          <p:nvPr/>
        </p:nvSpPr>
        <p:spPr bwMode="auto">
          <a:xfrm>
            <a:off x="949996" y="2372742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err="1"/>
              <a:t>Jiwan</a:t>
            </a:r>
            <a:r>
              <a:rPr lang="en-US" sz="800" dirty="0"/>
              <a:t> Han</a:t>
            </a:r>
          </a:p>
        </p:txBody>
      </p:sp>
      <p:sp>
        <p:nvSpPr>
          <p:cNvPr id="13387" name="AutoShape 75"/>
          <p:cNvSpPr>
            <a:spLocks noChangeArrowheads="1"/>
          </p:cNvSpPr>
          <p:nvPr/>
        </p:nvSpPr>
        <p:spPr bwMode="auto">
          <a:xfrm>
            <a:off x="949996" y="2024231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Mirko Cano</a:t>
            </a:r>
          </a:p>
        </p:txBody>
      </p:sp>
      <p:sp>
        <p:nvSpPr>
          <p:cNvPr id="13388" name="AutoShape 76"/>
          <p:cNvSpPr>
            <a:spLocks noChangeArrowheads="1"/>
          </p:cNvSpPr>
          <p:nvPr/>
        </p:nvSpPr>
        <p:spPr bwMode="auto">
          <a:xfrm>
            <a:off x="7157029" y="3395736"/>
            <a:ext cx="1778000" cy="39192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Nicolas Barbance</a:t>
            </a:r>
            <a:br>
              <a:rPr lang="en-US" sz="800"/>
            </a:br>
            <a:r>
              <a:rPr lang="en-US" sz="800"/>
              <a:t>IT Systems Administrator</a:t>
            </a:r>
            <a:r>
              <a:rPr lang="en-GB" sz="800"/>
              <a:t> </a:t>
            </a:r>
            <a:endParaRPr lang="en-US" sz="800"/>
          </a:p>
        </p:txBody>
      </p:sp>
      <p:sp>
        <p:nvSpPr>
          <p:cNvPr id="13335" name="AutoShape 23"/>
          <p:cNvSpPr>
            <a:spLocks noChangeArrowheads="1"/>
          </p:cNvSpPr>
          <p:nvPr/>
        </p:nvSpPr>
        <p:spPr bwMode="auto">
          <a:xfrm>
            <a:off x="2504542" y="2412183"/>
            <a:ext cx="889104" cy="99992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2</a:t>
            </a:r>
          </a:p>
        </p:txBody>
      </p:sp>
      <p:sp>
        <p:nvSpPr>
          <p:cNvPr id="79" name="Text Box 12"/>
          <p:cNvSpPr txBox="1">
            <a:spLocks noChangeArrowheads="1"/>
          </p:cNvSpPr>
          <p:nvPr/>
        </p:nvSpPr>
        <p:spPr bwMode="auto">
          <a:xfrm>
            <a:off x="8067703" y="5933241"/>
            <a:ext cx="920966" cy="2154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800" dirty="0" smtClean="0"/>
              <a:t>2014-01-01</a:t>
            </a:r>
            <a:endParaRPr lang="en-GB" sz="800" dirty="0"/>
          </a:p>
        </p:txBody>
      </p:sp>
      <p:sp>
        <p:nvSpPr>
          <p:cNvPr id="77" name="AutoShape 74"/>
          <p:cNvSpPr>
            <a:spLocks noChangeArrowheads="1"/>
          </p:cNvSpPr>
          <p:nvPr/>
        </p:nvSpPr>
        <p:spPr bwMode="auto">
          <a:xfrm>
            <a:off x="949996" y="2366360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smtClean="0"/>
              <a:t>Yong-Jun Chung</a:t>
            </a:r>
            <a:endParaRPr lang="en-US" sz="800" dirty="0"/>
          </a:p>
        </p:txBody>
      </p:sp>
      <p:sp>
        <p:nvSpPr>
          <p:cNvPr id="78" name="AutoShape 34"/>
          <p:cNvSpPr>
            <a:spLocks noChangeArrowheads="1"/>
          </p:cNvSpPr>
          <p:nvPr/>
        </p:nvSpPr>
        <p:spPr bwMode="auto">
          <a:xfrm>
            <a:off x="7182430" y="3916147"/>
            <a:ext cx="1763712" cy="317542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smtClean="0"/>
              <a:t>Olivier </a:t>
            </a:r>
            <a:r>
              <a:rPr lang="en-US" sz="800" dirty="0" err="1"/>
              <a:t>Genoud</a:t>
            </a:r>
            <a:endParaRPr lang="en-US" sz="800" dirty="0"/>
          </a:p>
          <a:p>
            <a:pPr algn="ctr"/>
            <a:r>
              <a:rPr lang="en-US" sz="800" dirty="0"/>
              <a:t>TTCN Support</a:t>
            </a:r>
          </a:p>
        </p:txBody>
      </p:sp>
      <p:sp>
        <p:nvSpPr>
          <p:cNvPr id="80" name="AutoShape 72"/>
          <p:cNvSpPr>
            <a:spLocks noChangeArrowheads="1"/>
          </p:cNvSpPr>
          <p:nvPr/>
        </p:nvSpPr>
        <p:spPr bwMode="auto">
          <a:xfrm>
            <a:off x="949996" y="5752185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err="1" smtClean="0"/>
              <a:t>Bernt</a:t>
            </a:r>
            <a:r>
              <a:rPr lang="en-US" sz="800" dirty="0" smtClean="0"/>
              <a:t> </a:t>
            </a:r>
            <a:r>
              <a:rPr lang="en-US" sz="800" dirty="0" err="1" smtClean="0"/>
              <a:t>Mattsson</a:t>
            </a:r>
            <a:endParaRPr lang="en-US" sz="800" dirty="0"/>
          </a:p>
        </p:txBody>
      </p:sp>
      <p:sp>
        <p:nvSpPr>
          <p:cNvPr id="81" name="Line 57"/>
          <p:cNvSpPr>
            <a:spLocks noChangeShapeType="1"/>
          </p:cNvSpPr>
          <p:nvPr/>
        </p:nvSpPr>
        <p:spPr bwMode="auto">
          <a:xfrm>
            <a:off x="2168525" y="895295"/>
            <a:ext cx="4487863" cy="1573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90" name="AutoShape 78"/>
          <p:cNvSpPr>
            <a:spLocks noChangeArrowheads="1"/>
          </p:cNvSpPr>
          <p:nvPr/>
        </p:nvSpPr>
        <p:spPr bwMode="auto">
          <a:xfrm>
            <a:off x="2686294" y="857128"/>
            <a:ext cx="889000" cy="99991"/>
          </a:xfrm>
          <a:prstGeom prst="flowChartOnlineStorage">
            <a:avLst/>
          </a:prstGeom>
          <a:solidFill>
            <a:srgbClr val="66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PCG</a:t>
            </a:r>
          </a:p>
        </p:txBody>
      </p:sp>
      <p:sp>
        <p:nvSpPr>
          <p:cNvPr id="13337" name="AutoShape 25"/>
          <p:cNvSpPr>
            <a:spLocks noChangeArrowheads="1"/>
          </p:cNvSpPr>
          <p:nvPr/>
        </p:nvSpPr>
        <p:spPr bwMode="auto">
          <a:xfrm>
            <a:off x="949996" y="730820"/>
            <a:ext cx="1210836" cy="275631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Adrian </a:t>
            </a:r>
            <a:r>
              <a:rPr lang="en-US" sz="800" dirty="0" err="1"/>
              <a:t>Scrase</a:t>
            </a:r>
            <a:endParaRPr lang="en-US" sz="800" dirty="0"/>
          </a:p>
          <a:p>
            <a:pPr algn="ctr"/>
            <a:r>
              <a:rPr lang="en-US" sz="800" dirty="0"/>
              <a:t>CTO, ETSI</a:t>
            </a:r>
          </a:p>
        </p:txBody>
      </p:sp>
      <p:sp>
        <p:nvSpPr>
          <p:cNvPr id="82" name="Line 57"/>
          <p:cNvSpPr>
            <a:spLocks noChangeShapeType="1"/>
          </p:cNvSpPr>
          <p:nvPr/>
        </p:nvSpPr>
        <p:spPr bwMode="auto">
          <a:xfrm>
            <a:off x="2092751" y="1202492"/>
            <a:ext cx="4487863" cy="1573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36" name="AutoShape 24"/>
          <p:cNvSpPr>
            <a:spLocks noChangeArrowheads="1"/>
          </p:cNvSpPr>
          <p:nvPr/>
        </p:nvSpPr>
        <p:spPr bwMode="auto">
          <a:xfrm>
            <a:off x="949996" y="1105357"/>
            <a:ext cx="1210978" cy="189428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err="1"/>
              <a:t>Joern</a:t>
            </a:r>
            <a:r>
              <a:rPr lang="en-US" sz="800" dirty="0"/>
              <a:t> Krause</a:t>
            </a:r>
          </a:p>
        </p:txBody>
      </p:sp>
      <p:sp>
        <p:nvSpPr>
          <p:cNvPr id="13378" name="AutoShape 66"/>
          <p:cNvSpPr>
            <a:spLocks noChangeArrowheads="1"/>
          </p:cNvSpPr>
          <p:nvPr/>
        </p:nvSpPr>
        <p:spPr bwMode="auto">
          <a:xfrm>
            <a:off x="2475089" y="1155967"/>
            <a:ext cx="889000" cy="99991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</a:t>
            </a:r>
          </a:p>
        </p:txBody>
      </p:sp>
      <p:sp>
        <p:nvSpPr>
          <p:cNvPr id="84" name="AutoShape 14"/>
          <p:cNvSpPr>
            <a:spLocks noChangeArrowheads="1"/>
          </p:cNvSpPr>
          <p:nvPr/>
        </p:nvSpPr>
        <p:spPr bwMode="auto">
          <a:xfrm>
            <a:off x="3941610" y="5780818"/>
            <a:ext cx="889000" cy="99992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</a:t>
            </a:r>
            <a:r>
              <a:rPr lang="en-GB" sz="800" dirty="0" smtClean="0"/>
              <a:t>6</a:t>
            </a:r>
            <a:endParaRPr lang="en-GB" sz="800" dirty="0"/>
          </a:p>
        </p:txBody>
      </p:sp>
      <p:sp>
        <p:nvSpPr>
          <p:cNvPr id="85" name="AutoShape 72"/>
          <p:cNvSpPr>
            <a:spLocks noChangeArrowheads="1"/>
          </p:cNvSpPr>
          <p:nvPr/>
        </p:nvSpPr>
        <p:spPr bwMode="auto">
          <a:xfrm>
            <a:off x="949996" y="6078773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smtClean="0"/>
              <a:t>Ban Al-Bakri</a:t>
            </a:r>
            <a:endParaRPr lang="en-US" sz="800" dirty="0"/>
          </a:p>
        </p:txBody>
      </p:sp>
      <p:sp>
        <p:nvSpPr>
          <p:cNvPr id="87" name="AutoShape 54"/>
          <p:cNvSpPr>
            <a:spLocks noChangeArrowheads="1"/>
          </p:cNvSpPr>
          <p:nvPr/>
        </p:nvSpPr>
        <p:spPr bwMode="auto">
          <a:xfrm>
            <a:off x="7450930" y="2173939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Alain Sultan</a:t>
            </a:r>
          </a:p>
        </p:txBody>
      </p:sp>
      <p:sp>
        <p:nvSpPr>
          <p:cNvPr id="88" name="Text Box 12"/>
          <p:cNvSpPr txBox="1">
            <a:spLocks noChangeArrowheads="1"/>
          </p:cNvSpPr>
          <p:nvPr/>
        </p:nvSpPr>
        <p:spPr bwMode="auto">
          <a:xfrm>
            <a:off x="8067890" y="5940994"/>
            <a:ext cx="920966" cy="2154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800" dirty="0" smtClean="0"/>
              <a:t>2015-01-01</a:t>
            </a:r>
            <a:endParaRPr lang="en-GB" sz="800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7659077" y="2118635"/>
            <a:ext cx="750277" cy="293548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800825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9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9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11111E-6 L 0.00226 0.68009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33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34005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4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900"/>
                            </p:stCondLst>
                            <p:childTnLst>
                              <p:par>
                                <p:cTn id="28" presetID="10" presetClass="entr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7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1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800"/>
                            </p:stCondLst>
                            <p:childTnLst>
                              <p:par>
                                <p:cTn id="36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9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4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700"/>
                            </p:stCondLst>
                            <p:childTnLst>
                              <p:par>
                                <p:cTn id="4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2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9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3" grpId="0" animBg="1"/>
      <p:bldP spid="13353" grpId="0" animBg="1"/>
      <p:bldP spid="80" grpId="0" animBg="1"/>
      <p:bldP spid="84" grpId="0" animBg="1"/>
      <p:bldP spid="85" grpId="0" animBg="1"/>
      <p:bldP spid="87" grpId="0" animBg="1"/>
      <p:bldP spid="88" grpId="0" animBg="1"/>
      <p:bldP spid="5" grpId="1" animBg="1"/>
      <p:bldP spid="5" grpId="2" animBg="1"/>
      <p:bldP spid="5" grpId="3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684213" y="90805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2800"/>
              <a:t>Exciting statistics !</a:t>
            </a:r>
            <a:endParaRPr lang="en-GB" sz="2800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4189413" y="5964238"/>
            <a:ext cx="49545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800" i="1" dirty="0">
                <a:latin typeface="Times New Roman" panose="02020603050405020304" pitchFamily="18" charset="0"/>
              </a:rPr>
              <a:t>Skip to slide </a:t>
            </a:r>
            <a:r>
              <a:rPr lang="en-GB" sz="1800" i="1" dirty="0" smtClean="0">
                <a:latin typeface="Times New Roman" panose="02020603050405020304" pitchFamily="18" charset="0"/>
              </a:rPr>
              <a:t>17 </a:t>
            </a:r>
            <a:r>
              <a:rPr lang="en-GB" sz="1800" i="1" dirty="0">
                <a:latin typeface="Times New Roman" panose="02020603050405020304" pitchFamily="18" charset="0"/>
              </a:rPr>
              <a:t>if you are not excited by stats.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70961" y="2441542"/>
            <a:ext cx="335594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Far better an approximate answer to the right </a:t>
            </a:r>
            <a:r>
              <a:rPr lang="en-US" dirty="0" smtClean="0"/>
              <a:t>question </a:t>
            </a:r>
            <a:r>
              <a:rPr lang="en-US" dirty="0"/>
              <a:t>than an exact answer to the wrong </a:t>
            </a:r>
            <a:r>
              <a:rPr lang="en-US" dirty="0" smtClean="0"/>
              <a:t>question.</a:t>
            </a:r>
            <a:endParaRPr lang="en-GB" dirty="0" smtClean="0"/>
          </a:p>
          <a:p>
            <a:r>
              <a:rPr lang="en-GB" i="1" dirty="0"/>
              <a:t> </a:t>
            </a:r>
            <a:r>
              <a:rPr lang="en-GB" i="1" dirty="0" smtClean="0"/>
              <a:t>- John W </a:t>
            </a:r>
            <a:r>
              <a:rPr lang="en-GB" i="1" dirty="0" err="1" smtClean="0"/>
              <a:t>Tukey</a:t>
            </a:r>
            <a:endParaRPr lang="en-GB" i="1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6399528"/>
              </p:ext>
            </p:extLst>
          </p:nvPr>
        </p:nvGraphicFramePr>
        <p:xfrm>
          <a:off x="600075" y="1328737"/>
          <a:ext cx="7943850" cy="4200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69753357"/>
              </p:ext>
            </p:extLst>
          </p:nvPr>
        </p:nvGraphicFramePr>
        <p:xfrm>
          <a:off x="595312" y="1323975"/>
          <a:ext cx="7953375" cy="4210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2350" y="4729163"/>
            <a:ext cx="3441650" cy="1628123"/>
          </a:xfrm>
          <a:prstGeom prst="rect">
            <a:avLst/>
          </a:prstGeom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54975" y="5693997"/>
            <a:ext cx="32035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dirty="0"/>
              <a:t>* Based on delegates’ postal addresses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5219700" y="1066800"/>
            <a:ext cx="3810000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en-GB" sz="600">
                <a:latin typeface="Times New Roman" panose="02020603050405020304" pitchFamily="18" charset="0"/>
              </a:rPr>
              <a:t>from query 2008-02-21_meeting-attendance-by-region_step02 </a:t>
            </a: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1652954" y="6132513"/>
            <a:ext cx="3810000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en-GB" sz="600" dirty="0">
                <a:latin typeface="Times New Roman" panose="02020603050405020304" pitchFamily="18" charset="0"/>
              </a:rPr>
              <a:t>from query 2008-02-21_meeting-attendance-by-region-and-quarter_step03</a:t>
            </a: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265113" y="646113"/>
            <a:ext cx="4513262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2800"/>
              <a:t>Meeting delegates by region </a:t>
            </a:r>
            <a:endParaRPr lang="en-GB" sz="2800"/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184150" y="2209800"/>
            <a:ext cx="3178175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The table shows the number of participants in TSG and WG meetings over the last year, by region*.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3817" y="1250950"/>
            <a:ext cx="2590183" cy="380731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1727" y="1487488"/>
            <a:ext cx="3307449" cy="3318974"/>
          </a:xfrm>
          <a:prstGeom prst="rect">
            <a:avLst/>
          </a:prstGeom>
        </p:spPr>
      </p:pic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173038" y="4729163"/>
            <a:ext cx="4054475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/>
              <a:t>Region 1: Europe, Middle East, Africa</a:t>
            </a:r>
          </a:p>
          <a:p>
            <a:pPr>
              <a:spcBef>
                <a:spcPct val="50000"/>
              </a:spcBef>
            </a:pPr>
            <a:r>
              <a:rPr lang="en-US" sz="1400" dirty="0"/>
              <a:t>Region 2: Americas</a:t>
            </a:r>
          </a:p>
          <a:p>
            <a:pPr>
              <a:spcBef>
                <a:spcPct val="50000"/>
              </a:spcBef>
            </a:pPr>
            <a:r>
              <a:rPr lang="en-US" sz="1400" dirty="0"/>
              <a:t>Region 3: Asia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31172</TotalTime>
  <Words>620</Words>
  <Application>Microsoft Office PowerPoint</Application>
  <PresentationFormat>On-screen Show (4:3)</PresentationFormat>
  <Paragraphs>130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Arial </vt:lpstr>
      <vt:lpstr>Calibri</vt:lpstr>
      <vt:lpstr>Kozuka Gothic Pro B</vt:lpstr>
      <vt:lpstr>Times New Roman</vt:lpstr>
      <vt:lpstr>Office Theme</vt:lpstr>
      <vt:lpstr>    Support Team Report    </vt:lpstr>
      <vt:lpstr>Changes of personnel (1)</vt:lpstr>
      <vt:lpstr>Changes of personnel (2)</vt:lpstr>
      <vt:lpstr>Changes of personnel (3)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3GPP Ultimate Portal (3GU)</vt:lpstr>
      <vt:lpstr>PowerPoint Presentation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MCC report</dc:title>
  <dc:subject>3GPP support team report</dc:subject>
  <dc:creator>JMM</dc:creator>
  <dc:description>© 2014  All rights reserved</dc:description>
  <cp:lastModifiedBy>John M Meredith</cp:lastModifiedBy>
  <cp:revision>918</cp:revision>
  <dcterms:created xsi:type="dcterms:W3CDTF">2008-08-30T09:32:10Z</dcterms:created>
  <dcterms:modified xsi:type="dcterms:W3CDTF">2014-12-09T01:24:25Z</dcterms:modified>
</cp:coreProperties>
</file>