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55"/>
  </p:notesMasterIdLst>
  <p:handoutMasterIdLst>
    <p:handoutMasterId r:id="rId56"/>
  </p:handoutMasterIdLst>
  <p:sldIdLst>
    <p:sldId id="337" r:id="rId3"/>
    <p:sldId id="339" r:id="rId4"/>
    <p:sldId id="338" r:id="rId5"/>
    <p:sldId id="415" r:id="rId6"/>
    <p:sldId id="416" r:id="rId7"/>
    <p:sldId id="371" r:id="rId8"/>
    <p:sldId id="373" r:id="rId9"/>
    <p:sldId id="355" r:id="rId10"/>
    <p:sldId id="385" r:id="rId11"/>
    <p:sldId id="359" r:id="rId12"/>
    <p:sldId id="369" r:id="rId13"/>
    <p:sldId id="386" r:id="rId14"/>
    <p:sldId id="417" r:id="rId15"/>
    <p:sldId id="402" r:id="rId16"/>
    <p:sldId id="418" r:id="rId17"/>
    <p:sldId id="348" r:id="rId18"/>
    <p:sldId id="388" r:id="rId19"/>
    <p:sldId id="419" r:id="rId20"/>
    <p:sldId id="387" r:id="rId21"/>
    <p:sldId id="420" r:id="rId22"/>
    <p:sldId id="340" r:id="rId23"/>
    <p:sldId id="382" r:id="rId24"/>
    <p:sldId id="404" r:id="rId25"/>
    <p:sldId id="405" r:id="rId26"/>
    <p:sldId id="423" r:id="rId27"/>
    <p:sldId id="406" r:id="rId28"/>
    <p:sldId id="424" r:id="rId29"/>
    <p:sldId id="426" r:id="rId30"/>
    <p:sldId id="425" r:id="rId31"/>
    <p:sldId id="409" r:id="rId32"/>
    <p:sldId id="427" r:id="rId33"/>
    <p:sldId id="421" r:id="rId34"/>
    <p:sldId id="381" r:id="rId35"/>
    <p:sldId id="428" r:id="rId36"/>
    <p:sldId id="396" r:id="rId37"/>
    <p:sldId id="430" r:id="rId38"/>
    <p:sldId id="431" r:id="rId39"/>
    <p:sldId id="397" r:id="rId40"/>
    <p:sldId id="413" r:id="rId41"/>
    <p:sldId id="408" r:id="rId42"/>
    <p:sldId id="410" r:id="rId43"/>
    <p:sldId id="414" r:id="rId44"/>
    <p:sldId id="376" r:id="rId45"/>
    <p:sldId id="398" r:id="rId46"/>
    <p:sldId id="432" r:id="rId47"/>
    <p:sldId id="400" r:id="rId48"/>
    <p:sldId id="412" r:id="rId49"/>
    <p:sldId id="411" r:id="rId50"/>
    <p:sldId id="399" r:id="rId51"/>
    <p:sldId id="394" r:id="rId52"/>
    <p:sldId id="372" r:id="rId53"/>
    <p:sldId id="368" r:id="rId54"/>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3399FF"/>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80" d="100"/>
          <a:sy n="80" d="100"/>
        </p:scale>
        <p:origin x="-660"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12/1/2014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12/1/2014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12/1/2014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12/1/2014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12/1/2014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12/1/2014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12/1/2014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12/1/2014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12/1/2014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12/1/2014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12/1/2014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201</a:t>
            </a:r>
            <a:r>
              <a:rPr lang="de-DE" altLang="de-DE" dirty="0">
                <a:solidFill>
                  <a:schemeClr val="bg1"/>
                </a:solidFill>
              </a:rPr>
              <a:t>4</a:t>
            </a:r>
            <a:r>
              <a:rPr lang="en-US" altLang="de-DE" dirty="0">
                <a:solidFill>
                  <a:schemeClr val="bg1"/>
                </a:solidFill>
              </a:rPr>
              <a:t>     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66, </a:t>
            </a:r>
            <a:r>
              <a:rPr lang="de-DE" altLang="de-DE" dirty="0" smtClean="0">
                <a:solidFill>
                  <a:schemeClr val="bg1"/>
                </a:solidFill>
              </a:rPr>
              <a:t>December</a:t>
            </a:r>
            <a:r>
              <a:rPr lang="en-US" altLang="de-DE" dirty="0" smtClean="0">
                <a:solidFill>
                  <a:schemeClr val="bg1"/>
                </a:solidFill>
              </a:rPr>
              <a:t> </a:t>
            </a:r>
            <a:r>
              <a:rPr lang="en-US" altLang="de-DE" dirty="0">
                <a:solidFill>
                  <a:schemeClr val="bg1"/>
                </a:solidFill>
              </a:rPr>
              <a:t>201</a:t>
            </a:r>
            <a:r>
              <a:rPr lang="de-DE" altLang="de-DE" dirty="0">
                <a:solidFill>
                  <a:schemeClr val="bg1"/>
                </a:solidFill>
              </a:rPr>
              <a:t>4</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12/1/2014</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5144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de-DE" altLang="de-DE" sz="2400" dirty="0">
                <a:latin typeface="+mn-lt"/>
                <a:cs typeface="Arial" charset="0"/>
              </a:rPr>
              <a:t>Alcatel-Lucent</a:t>
            </a:r>
            <a:r>
              <a:rPr lang="en-GB" altLang="de-DE" sz="2400" dirty="0">
                <a:latin typeface="+mn-lt"/>
                <a:cs typeface="Arial" charset="0"/>
              </a:rPr>
              <a:t>)</a:t>
            </a:r>
          </a:p>
        </p:txBody>
      </p:sp>
      <p:sp>
        <p:nvSpPr>
          <p:cNvPr id="15365" name="Text Box 63"/>
          <p:cNvSpPr txBox="1">
            <a:spLocks noChangeArrowheads="1"/>
          </p:cNvSpPr>
          <p:nvPr/>
        </p:nvSpPr>
        <p:spPr bwMode="auto">
          <a:xfrm>
            <a:off x="1984375" y="2011363"/>
            <a:ext cx="490696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 WG</a:t>
            </a:r>
            <a:r>
              <a:rPr lang="de-DE" altLang="de-DE" sz="4000" dirty="0" smtClean="0">
                <a:solidFill>
                  <a:srgbClr val="FF3300"/>
                </a:solidFill>
                <a:latin typeface="+mj-lt"/>
                <a:cs typeface="Arial" charset="0"/>
              </a:rPr>
              <a:t>4</a:t>
            </a:r>
            <a:r>
              <a:rPr lang="fi-FI" altLang="de-DE" sz="4000" dirty="0" smtClean="0">
                <a:solidFill>
                  <a:srgbClr val="FF3300"/>
                </a:solidFill>
                <a:latin typeface="+mj-lt"/>
                <a:cs typeface="Arial" charset="0"/>
              </a:rPr>
              <a:t>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to TSG CT #6</a:t>
            </a:r>
            <a:r>
              <a:rPr lang="de-DE" altLang="de-DE" sz="4000" dirty="0" smtClean="0">
                <a:solidFill>
                  <a:srgbClr val="FF3300"/>
                </a:solidFill>
                <a:latin typeface="+mj-lt"/>
                <a:cs typeface="Arial" charset="0"/>
              </a:rPr>
              <a:t>6</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3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 Plenary Meeting #66			</a:t>
            </a:r>
            <a:r>
              <a:rPr lang="de-DE" altLang="de-DE" sz="1600" dirty="0" smtClean="0">
                <a:latin typeface="+mj-lt"/>
              </a:rPr>
              <a:t>CP-14</a:t>
            </a:r>
            <a:r>
              <a:rPr lang="de-DE" altLang="de-DE" sz="1600" dirty="0">
                <a:latin typeface="+mj-lt"/>
              </a:rPr>
              <a:t>0750</a:t>
            </a:r>
            <a:endParaRPr lang="en-GB" altLang="de-DE" sz="1600" dirty="0">
              <a:latin typeface="+mj-lt"/>
            </a:endParaRPr>
          </a:p>
          <a:p>
            <a:pPr>
              <a:spcBef>
                <a:spcPct val="20000"/>
              </a:spcBef>
              <a:defRPr/>
            </a:pPr>
            <a:r>
              <a:rPr lang="de-DE" altLang="de-DE" sz="1600" dirty="0" smtClean="0">
                <a:latin typeface="+mj-lt"/>
              </a:rPr>
              <a:t>Hawaii</a:t>
            </a:r>
            <a:r>
              <a:rPr lang="en-GB" altLang="de-DE" sz="1600" dirty="0" smtClean="0">
                <a:latin typeface="+mj-lt"/>
              </a:rPr>
              <a:t>, </a:t>
            </a:r>
            <a:r>
              <a:rPr lang="de-DE" altLang="de-DE" sz="1600" dirty="0" smtClean="0">
                <a:latin typeface="+mj-lt"/>
              </a:rPr>
              <a:t>USA</a:t>
            </a:r>
            <a:r>
              <a:rPr lang="en-US" altLang="de-DE" sz="1600" dirty="0" smtClean="0">
                <a:latin typeface="+mj-lt"/>
              </a:rPr>
              <a:t>; </a:t>
            </a:r>
            <a:r>
              <a:rPr lang="de-DE" altLang="de-DE" sz="1600" dirty="0">
                <a:latin typeface="+mj-lt"/>
              </a:rPr>
              <a:t>8</a:t>
            </a:r>
            <a:r>
              <a:rPr lang="en-GB" altLang="de-DE" sz="1600" dirty="0" smtClean="0">
                <a:latin typeface="+mj-lt"/>
              </a:rPr>
              <a:t> – </a:t>
            </a:r>
            <a:r>
              <a:rPr lang="de-DE" altLang="de-DE" sz="1600" dirty="0">
                <a:latin typeface="+mj-lt"/>
              </a:rPr>
              <a:t>9</a:t>
            </a:r>
            <a:r>
              <a:rPr lang="en-GB" altLang="de-DE" sz="1600" dirty="0" smtClean="0">
                <a:latin typeface="+mj-lt"/>
              </a:rPr>
              <a:t> </a:t>
            </a:r>
            <a:r>
              <a:rPr lang="de-DE" altLang="de-DE" sz="1600" dirty="0" smtClean="0">
                <a:latin typeface="+mj-lt"/>
              </a:rPr>
              <a:t>December </a:t>
            </a:r>
            <a:r>
              <a:rPr lang="en-GB" altLang="de-DE" sz="1600" dirty="0" smtClean="0">
                <a:latin typeface="+mj-lt"/>
              </a:rPr>
              <a:t> 201</a:t>
            </a:r>
            <a:r>
              <a:rPr lang="de-DE" altLang="de-DE" sz="1600" dirty="0" smtClean="0">
                <a:latin typeface="+mj-lt"/>
              </a:rPr>
              <a:t>4</a:t>
            </a:r>
            <a:r>
              <a:rPr lang="fi-FI" altLang="de-DE" sz="1600" dirty="0" smtClean="0">
                <a:latin typeface="+mj-lt"/>
              </a:rPr>
              <a:t>		</a:t>
            </a:r>
            <a:endParaRPr lang="en-US" altLang="de-DE" sz="1600"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p:cNvSpPr>
          <p:nvPr>
            <p:ph type="title"/>
          </p:nvPr>
        </p:nvSpPr>
        <p:spPr/>
        <p:txBody>
          <a:bodyPr/>
          <a:lstStyle/>
          <a:p>
            <a:r>
              <a:rPr lang="de-DE" altLang="de-DE" smtClean="0">
                <a:cs typeface="Arial" charset="0"/>
              </a:rPr>
              <a:t>Endorsed</a:t>
            </a:r>
            <a:r>
              <a:rPr lang="nb-NO" altLang="de-DE" smtClean="0">
                <a:cs typeface="Arial" charset="0"/>
              </a:rPr>
              <a:t> WIs</a:t>
            </a:r>
            <a:endParaRPr lang="en-US" altLang="de-DE" smtClean="0">
              <a:cs typeface="Arial" charset="0"/>
            </a:endParaRPr>
          </a:p>
        </p:txBody>
      </p:sp>
      <p:sp>
        <p:nvSpPr>
          <p:cNvPr id="22531" name="Rectangle 5"/>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2"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3"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4"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5"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6"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2537"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0438" name="Group 198"/>
          <p:cNvGraphicFramePr>
            <a:graphicFrameLocks noGrp="1"/>
          </p:cNvGraphicFramePr>
          <p:nvPr>
            <p:extLst>
              <p:ext uri="{D42A27DB-BD31-4B8C-83A1-F6EECF244321}">
                <p14:modId xmlns:p14="http://schemas.microsoft.com/office/powerpoint/2010/main" val="3237840309"/>
              </p:ext>
            </p:extLst>
          </p:nvPr>
        </p:nvGraphicFramePr>
        <p:xfrm>
          <a:off x="965200" y="2093913"/>
          <a:ext cx="7275513" cy="3748892"/>
        </p:xfrm>
        <a:graphic>
          <a:graphicData uri="http://schemas.openxmlformats.org/drawingml/2006/table">
            <a:tbl>
              <a:tblPr/>
              <a:tblGrid>
                <a:gridCol w="890588"/>
                <a:gridCol w="3751382"/>
                <a:gridCol w="1570007"/>
                <a:gridCol w="1063536"/>
              </a:tblGrid>
              <a:tr h="6400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Endorsed WIDs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Rapporteur</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Notes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8229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0813</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Enhanced P-CSCF discovery using signalling for access to EPC via WLAN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Ivo Sedlacek, (Ericsson)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CT1 led</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6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0925</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CT aspects of </a:t>
                      </a:r>
                      <a:r>
                        <a:rPr lang="en-GB" sz="1800" kern="1200" dirty="0" err="1" smtClean="0">
                          <a:solidFill>
                            <a:schemeClr val="tx1"/>
                          </a:solidFill>
                          <a:effectLst/>
                          <a:latin typeface="+mn-lt"/>
                          <a:ea typeface="+mn-ea"/>
                          <a:cs typeface="+mn-cs"/>
                        </a:rPr>
                        <a:t>QoS</a:t>
                      </a:r>
                      <a:r>
                        <a:rPr lang="en-GB" sz="1800" kern="1200" dirty="0" smtClean="0">
                          <a:solidFill>
                            <a:schemeClr val="tx1"/>
                          </a:solidFill>
                          <a:effectLst/>
                          <a:latin typeface="+mn-lt"/>
                          <a:ea typeface="+mn-ea"/>
                          <a:cs typeface="+mn-cs"/>
                        </a:rPr>
                        <a:t> End to End MTSI extensions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tx1"/>
                          </a:solidFill>
                          <a:effectLst/>
                          <a:latin typeface="+mn-lt"/>
                          <a:ea typeface="+mn-ea"/>
                          <a:cs typeface="+mn-cs"/>
                        </a:rPr>
                        <a:t>Susana Fernandez (Ericsson)</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CT3 led</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48447">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0921</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dirty="0" smtClean="0"/>
                        <a:t>CT aspects of User Plane Congestion Management for BB I</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Xia </a:t>
                      </a:r>
                      <a:r>
                        <a:rPr lang="en-GB" sz="1800" kern="1200" dirty="0" err="1" smtClean="0">
                          <a:solidFill>
                            <a:schemeClr val="tx1"/>
                          </a:solidFill>
                          <a:effectLst/>
                          <a:latin typeface="+mn-lt"/>
                          <a:ea typeface="+mn-ea"/>
                          <a:cs typeface="+mn-cs"/>
                        </a:rPr>
                        <a:t>Haitao</a:t>
                      </a:r>
                      <a:r>
                        <a:rPr lang="en-GB" sz="1800" kern="1200" dirty="0" smtClean="0">
                          <a:solidFill>
                            <a:schemeClr val="tx1"/>
                          </a:solidFill>
                          <a:effectLst/>
                          <a:latin typeface="+mn-lt"/>
                          <a:ea typeface="+mn-ea"/>
                          <a:cs typeface="+mn-cs"/>
                        </a:rPr>
                        <a:t> (Huawei)</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CT3 led</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9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0811</a:t>
                      </a: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dirty="0" smtClean="0"/>
                        <a:t>Warning Status Report in EPS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kumimoji="0" lang="en-GB" sz="1800" b="0" i="0" u="none" strike="noStrike" kern="1200" cap="none" normalizeH="0" baseline="0" dirty="0" smtClean="0">
                          <a:ln>
                            <a:noFill/>
                          </a:ln>
                          <a:solidFill>
                            <a:srgbClr val="000000"/>
                          </a:solidFill>
                          <a:effectLst/>
                          <a:latin typeface="+mn-lt"/>
                          <a:ea typeface="Batang" pitchFamily="18" charset="-127"/>
                          <a:cs typeface="Arial" pitchFamily="34" charset="0"/>
                        </a:rPr>
                        <a:t>P Sanders (One2Many)</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rPr>
                        <a:t>CT1 led</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1800" b="0" i="0" u="none" strike="noStrike" cap="none" normalizeH="0" baseline="0" dirty="0" smtClean="0">
                        <a:ln>
                          <a:noFill/>
                        </a:ln>
                        <a:solidFill>
                          <a:schemeClr val="tx1"/>
                        </a:solidFill>
                        <a:effectLst/>
                        <a:latin typeface="+mn-lt"/>
                        <a:ea typeface="Times New Roman" pitchFamily="18" charset="0"/>
                        <a:cs typeface="Arial" pitchFamily="34" charset="0"/>
                      </a:endParaRPr>
                    </a:p>
                  </a:txBody>
                  <a:tcPr marT="45694" marB="45694"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smtClean="0">
                <a:cs typeface="Arial" charset="0"/>
              </a:rPr>
              <a:t>Technical Reports</a:t>
            </a:r>
            <a:r>
              <a:rPr lang="nb-NO" altLang="de-DE" smtClean="0">
                <a:cs typeface="Arial" charset="0"/>
              </a:rPr>
              <a:t> for Approval</a:t>
            </a:r>
            <a:endParaRPr lang="en-US" altLang="de-DE" smtClean="0">
              <a:cs typeface="Arial"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450" name="Group 186"/>
          <p:cNvGraphicFramePr>
            <a:graphicFrameLocks noGrp="1"/>
          </p:cNvGraphicFramePr>
          <p:nvPr>
            <p:extLst>
              <p:ext uri="{D42A27DB-BD31-4B8C-83A1-F6EECF244321}">
                <p14:modId xmlns:p14="http://schemas.microsoft.com/office/powerpoint/2010/main" val="3800734394"/>
              </p:ext>
            </p:extLst>
          </p:nvPr>
        </p:nvGraphicFramePr>
        <p:xfrm>
          <a:off x="598488" y="2282825"/>
          <a:ext cx="7578725" cy="3535362"/>
        </p:xfrm>
        <a:graphic>
          <a:graphicData uri="http://schemas.openxmlformats.org/drawingml/2006/table">
            <a:tbl>
              <a:tblPr/>
              <a:tblGrid>
                <a:gridCol w="1624012"/>
                <a:gridCol w="5954713"/>
              </a:tblGrid>
              <a:tr h="701151">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Reports agreed to be sent to Plenary for Approval</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73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19" marB="45719"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sz="1800" dirty="0" smtClean="0">
                        <a:latin typeface="Arial" pitchFamily="34"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p:cNvSpPr>
          <p:nvPr>
            <p:ph type="title"/>
          </p:nvPr>
        </p:nvSpPr>
        <p:spPr>
          <a:xfrm>
            <a:off x="598488" y="274638"/>
            <a:ext cx="6937375" cy="1143000"/>
          </a:xfrm>
        </p:spPr>
        <p:txBody>
          <a:bodyPr/>
          <a:lstStyle/>
          <a:p>
            <a:r>
              <a:rPr lang="de-DE" altLang="de-DE" smtClean="0">
                <a:latin typeface="Arial" charset="0"/>
                <a:cs typeface="Arial" charset="0"/>
              </a:rPr>
              <a:t>Technical Specifications</a:t>
            </a:r>
            <a:r>
              <a:rPr lang="nb-NO" altLang="de-DE" smtClean="0">
                <a:latin typeface="Arial" charset="0"/>
                <a:cs typeface="Arial" charset="0"/>
              </a:rPr>
              <a:t> for Information and Approval</a:t>
            </a:r>
            <a:endParaRPr lang="en-US" altLang="de-DE" smtClean="0">
              <a:latin typeface="Arial" charset="0"/>
              <a:cs typeface="Arial" charset="0"/>
            </a:endParaRPr>
          </a:p>
        </p:txBody>
      </p:sp>
      <p:sp>
        <p:nvSpPr>
          <p:cNvPr id="2457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458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450" name="Group 186"/>
          <p:cNvGraphicFramePr>
            <a:graphicFrameLocks noGrp="1"/>
          </p:cNvGraphicFramePr>
          <p:nvPr>
            <p:extLst>
              <p:ext uri="{D42A27DB-BD31-4B8C-83A1-F6EECF244321}">
                <p14:modId xmlns:p14="http://schemas.microsoft.com/office/powerpoint/2010/main" val="3852971362"/>
              </p:ext>
            </p:extLst>
          </p:nvPr>
        </p:nvGraphicFramePr>
        <p:xfrm>
          <a:off x="598488" y="2282825"/>
          <a:ext cx="7578725" cy="2590800"/>
        </p:xfrm>
        <a:graphic>
          <a:graphicData uri="http://schemas.openxmlformats.org/drawingml/2006/table">
            <a:tbl>
              <a:tblPr/>
              <a:tblGrid>
                <a:gridCol w="1624012"/>
                <a:gridCol w="5954713"/>
              </a:tblGrid>
              <a:tr h="70119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2000" b="1" i="0" u="none" strike="noStrike" cap="none" normalizeH="0" baseline="0" dirty="0" smtClean="0">
                          <a:ln>
                            <a:noFill/>
                          </a:ln>
                          <a:solidFill>
                            <a:srgbClr val="000000"/>
                          </a:solidFill>
                          <a:effectLst/>
                          <a:latin typeface="+mn-lt"/>
                          <a:ea typeface="Batang" pitchFamily="18" charset="-127"/>
                          <a:cs typeface="Arial" pitchFamily="34" charset="0"/>
                        </a:rPr>
                        <a:t>Technical Specifications agreed to be sent to Plenary for Information and Approval</a:t>
                      </a:r>
                      <a:endParaRPr kumimoji="0" lang="en-GB" altLang="ko-KR" sz="20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44801">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smtClean="0">
                        <a:ln>
                          <a:noFill/>
                        </a:ln>
                        <a:solidFill>
                          <a:srgbClr val="FF0000"/>
                        </a:solidFill>
                        <a:effectLst/>
                        <a:latin typeface="+mn-lt"/>
                        <a:ea typeface="Times New Roman" pitchFamily="18" charset="0"/>
                        <a:cs typeface="Arial" pitchFamily="34" charset="0"/>
                      </a:endParaRPr>
                    </a:p>
                  </a:txBody>
                  <a:tcPr marT="45723" marB="45723"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831108"/>
          </a:xfrm>
        </p:spPr>
        <p:txBody>
          <a:bodyPr/>
          <a:lstStyle/>
          <a:p>
            <a:r>
              <a:rPr lang="de-DE" altLang="de-DE" dirty="0" smtClean="0">
                <a:latin typeface="Arial" charset="0"/>
                <a:cs typeface="Arial" charset="0"/>
              </a:rPr>
              <a:t>CT4 Issues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88925" y="1078840"/>
            <a:ext cx="8686800" cy="525070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CT4 has completed its work for most of the Rel-12 features (which were </a:t>
            </a:r>
            <a:r>
              <a:rPr lang="en-GB" sz="2000" dirty="0" smtClean="0">
                <a:latin typeface="Arial" pitchFamily="34" charset="0"/>
                <a:cs typeface="Arial" pitchFamily="34" charset="0"/>
              </a:rPr>
              <a:t>not completed </a:t>
            </a:r>
            <a:r>
              <a:rPr lang="en-GB" sz="2000" dirty="0">
                <a:latin typeface="Arial" pitchFamily="34" charset="0"/>
                <a:cs typeface="Arial" pitchFamily="34" charset="0"/>
              </a:rPr>
              <a:t>at CT#65): </a:t>
            </a:r>
          </a:p>
          <a:p>
            <a:pPr lvl="1"/>
            <a:r>
              <a:rPr lang="en-GB" sz="2000" dirty="0">
                <a:latin typeface="Arial" pitchFamily="34" charset="0"/>
                <a:cs typeface="Arial" pitchFamily="34" charset="0"/>
              </a:rPr>
              <a:t>Dual Connectivity for LTE</a:t>
            </a:r>
          </a:p>
          <a:p>
            <a:pPr lvl="1"/>
            <a:r>
              <a:rPr lang="en-GB" sz="2000" dirty="0">
                <a:latin typeface="Arial" pitchFamily="34" charset="0"/>
                <a:cs typeface="Arial" pitchFamily="34" charset="0"/>
              </a:rPr>
              <a:t>Diameter Overload Control</a:t>
            </a:r>
          </a:p>
          <a:p>
            <a:pPr lvl="1"/>
            <a:r>
              <a:rPr lang="en-GB" sz="2000" dirty="0">
                <a:latin typeface="Arial" pitchFamily="34" charset="0"/>
                <a:cs typeface="Arial" pitchFamily="34" charset="0"/>
              </a:rPr>
              <a:t>WLAN/3GPP Radio Interworking </a:t>
            </a:r>
          </a:p>
          <a:p>
            <a:pPr lvl="1"/>
            <a:r>
              <a:rPr lang="en-GB" sz="2000" dirty="0">
                <a:latin typeface="Arial" pitchFamily="34" charset="0"/>
                <a:cs typeface="Arial" pitchFamily="34" charset="0"/>
              </a:rPr>
              <a:t>Proximity Services</a:t>
            </a:r>
          </a:p>
          <a:p>
            <a:pPr lvl="1"/>
            <a:r>
              <a:rPr lang="en-GB" sz="2000" dirty="0">
                <a:latin typeface="Arial" pitchFamily="34" charset="0"/>
                <a:cs typeface="Arial" pitchFamily="34" charset="0"/>
              </a:rPr>
              <a:t>P-CSCF restoration</a:t>
            </a:r>
          </a:p>
          <a:p>
            <a:pPr lvl="1"/>
            <a:r>
              <a:rPr lang="en-GB" sz="2000" dirty="0">
                <a:latin typeface="Arial" pitchFamily="34" charset="0"/>
                <a:cs typeface="Arial" pitchFamily="34" charset="0"/>
              </a:rPr>
              <a:t>Extended IMS media plane security features</a:t>
            </a:r>
          </a:p>
          <a:p>
            <a:pPr lvl="1"/>
            <a:r>
              <a:rPr lang="en-GB" sz="2000" dirty="0">
                <a:latin typeface="Arial" pitchFamily="34" charset="0"/>
                <a:cs typeface="Arial" pitchFamily="34" charset="0"/>
              </a:rPr>
              <a:t>EVS codec in MTSI</a:t>
            </a:r>
          </a:p>
          <a:p>
            <a:pPr lvl="1"/>
            <a:r>
              <a:rPr lang="en-GB" sz="2000" dirty="0">
                <a:latin typeface="Arial" pitchFamily="34" charset="0"/>
                <a:cs typeface="Arial" pitchFamily="34" charset="0"/>
              </a:rPr>
              <a:t>Alternate Connectivity </a:t>
            </a:r>
          </a:p>
          <a:p>
            <a:pPr>
              <a:lnSpc>
                <a:spcPct val="80000"/>
              </a:lnSpc>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13409471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p:cNvSpPr>
          <p:nvPr>
            <p:ph type="title"/>
          </p:nvPr>
        </p:nvSpPr>
        <p:spPr>
          <a:xfrm>
            <a:off x="315913" y="368300"/>
            <a:ext cx="7772400" cy="917575"/>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2 </a:t>
            </a:r>
            <a:endParaRPr lang="en-US" altLang="de-DE" sz="2000" smtClean="0">
              <a:latin typeface="Arial" charset="0"/>
              <a:cs typeface="Arial" charset="0"/>
            </a:endParaRPr>
          </a:p>
        </p:txBody>
      </p:sp>
      <p:sp>
        <p:nvSpPr>
          <p:cNvPr id="26627" name="Rectangle 3"/>
          <p:cNvSpPr>
            <a:spLocks noGrp="1" noChangeArrowheads="1"/>
          </p:cNvSpPr>
          <p:nvPr>
            <p:ph type="body" idx="1"/>
          </p:nvPr>
        </p:nvSpPr>
        <p:spPr>
          <a:xfrm>
            <a:off x="288925" y="1435100"/>
            <a:ext cx="8686800" cy="48704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a:latin typeface="Arial" pitchFamily="34" charset="0"/>
                <a:cs typeface="Arial" pitchFamily="34" charset="0"/>
              </a:rPr>
              <a:t>While good progress was also achieved on IMS </a:t>
            </a:r>
            <a:r>
              <a:rPr lang="en-GB" sz="2000" dirty="0" err="1">
                <a:latin typeface="Arial" pitchFamily="34" charset="0"/>
                <a:cs typeface="Arial" pitchFamily="34" charset="0"/>
              </a:rPr>
              <a:t>WebRTC</a:t>
            </a:r>
            <a:r>
              <a:rPr lang="en-GB" sz="2000" dirty="0">
                <a:latin typeface="Arial" pitchFamily="34" charset="0"/>
                <a:cs typeface="Arial" pitchFamily="34" charset="0"/>
              </a:rPr>
              <a:t>, the following aspects could not be completed due to dependencies on IETF or ITU work:</a:t>
            </a:r>
          </a:p>
          <a:p>
            <a:pPr lvl="1"/>
            <a:r>
              <a:rPr lang="en-GB" sz="2000" dirty="0">
                <a:latin typeface="Arial" pitchFamily="34" charset="0"/>
                <a:cs typeface="Arial" pitchFamily="34" charset="0"/>
              </a:rPr>
              <a:t>H.248 control of IMS-</a:t>
            </a:r>
            <a:r>
              <a:rPr lang="en-GB" sz="2000" dirty="0" err="1">
                <a:latin typeface="Arial" pitchFamily="34" charset="0"/>
                <a:cs typeface="Arial" pitchFamily="34" charset="0"/>
              </a:rPr>
              <a:t>WebRTC</a:t>
            </a:r>
            <a:r>
              <a:rPr lang="en-GB" sz="2000" dirty="0">
                <a:latin typeface="Arial" pitchFamily="34" charset="0"/>
                <a:cs typeface="Arial" pitchFamily="34" charset="0"/>
              </a:rPr>
              <a:t> data channels  [overall </a:t>
            </a:r>
            <a:r>
              <a:rPr lang="en-GB" sz="2000" dirty="0" err="1">
                <a:latin typeface="Arial" pitchFamily="34" charset="0"/>
                <a:cs typeface="Arial" pitchFamily="34" charset="0"/>
              </a:rPr>
              <a:t>WebRTC</a:t>
            </a:r>
            <a:r>
              <a:rPr lang="en-GB" sz="2000" dirty="0">
                <a:latin typeface="Arial" pitchFamily="34" charset="0"/>
                <a:cs typeface="Arial" pitchFamily="34" charset="0"/>
              </a:rPr>
              <a:t> progress = 80%]</a:t>
            </a:r>
          </a:p>
          <a:p>
            <a:pPr lvl="1"/>
            <a:r>
              <a:rPr lang="en-GB" sz="2000" dirty="0">
                <a:latin typeface="Arial" pitchFamily="34" charset="0"/>
                <a:cs typeface="Arial" pitchFamily="34" charset="0"/>
              </a:rPr>
              <a:t>H.248 control of CLUE data channel (IMS </a:t>
            </a:r>
            <a:r>
              <a:rPr lang="en-GB" sz="2000" dirty="0" err="1">
                <a:latin typeface="Arial" pitchFamily="34" charset="0"/>
                <a:cs typeface="Arial" pitchFamily="34" charset="0"/>
              </a:rPr>
              <a:t>Telepresence</a:t>
            </a:r>
            <a:r>
              <a:rPr lang="en-GB" sz="2000" dirty="0">
                <a:latin typeface="Arial" pitchFamily="34" charset="0"/>
                <a:cs typeface="Arial" pitchFamily="34" charset="0"/>
              </a:rPr>
              <a:t>) [progress = 0%, all CRs postponed]</a:t>
            </a:r>
          </a:p>
          <a:p>
            <a:pPr lvl="1"/>
            <a:r>
              <a:rPr lang="en-GB" sz="2000" dirty="0">
                <a:latin typeface="Arial" pitchFamily="34" charset="0"/>
                <a:cs typeface="Arial" pitchFamily="34" charset="0"/>
              </a:rPr>
              <a:t>IMS Signalling Activated Trace [progress = 90%, no inputs, IETF dependency]</a:t>
            </a:r>
          </a:p>
          <a:p>
            <a:pPr lvl="1"/>
            <a:r>
              <a:rPr lang="en-GB" sz="2000" dirty="0">
                <a:latin typeface="Arial" pitchFamily="34" charset="0"/>
                <a:cs typeface="Arial" pitchFamily="34" charset="0"/>
              </a:rPr>
              <a:t>Study on Shared Data Update for Multiple Subscribers [progress = 85</a:t>
            </a:r>
            <a:r>
              <a:rPr lang="en-GB" sz="2000" dirty="0" smtClean="0">
                <a:latin typeface="Arial" pitchFamily="34" charset="0"/>
                <a:cs typeface="Arial" pitchFamily="34" charset="0"/>
              </a:rPr>
              <a:t>%]</a:t>
            </a:r>
          </a:p>
          <a:p>
            <a:r>
              <a:rPr lang="en-GB" altLang="ko-KR" sz="2000" dirty="0">
                <a:solidFill>
                  <a:srgbClr val="FF0000"/>
                </a:solidFill>
                <a:latin typeface="Arial" pitchFamily="34" charset="0"/>
                <a:ea typeface="굴림" pitchFamily="34" charset="-127"/>
                <a:cs typeface="Arial" pitchFamily="34" charset="0"/>
              </a:rPr>
              <a:t>CT to give extra time to complete the </a:t>
            </a:r>
            <a:r>
              <a:rPr lang="en-GB" altLang="ko-KR" sz="2000" dirty="0" smtClean="0">
                <a:solidFill>
                  <a:srgbClr val="FF0000"/>
                </a:solidFill>
                <a:latin typeface="Arial" pitchFamily="34" charset="0"/>
                <a:ea typeface="굴림" pitchFamily="34" charset="-127"/>
                <a:cs typeface="Arial" pitchFamily="34" charset="0"/>
              </a:rPr>
              <a:t>work </a:t>
            </a:r>
            <a:r>
              <a:rPr lang="en-GB" altLang="ko-KR" sz="2000" dirty="0">
                <a:solidFill>
                  <a:srgbClr val="FF0000"/>
                </a:solidFill>
                <a:latin typeface="Arial" pitchFamily="34" charset="0"/>
                <a:ea typeface="굴림" pitchFamily="34" charset="-127"/>
                <a:cs typeface="Arial" pitchFamily="34" charset="0"/>
              </a:rPr>
              <a:t>or </a:t>
            </a:r>
            <a:r>
              <a:rPr lang="en-GB" altLang="ko-KR" sz="2000" dirty="0" smtClean="0">
                <a:solidFill>
                  <a:srgbClr val="FF0000"/>
                </a:solidFill>
                <a:latin typeface="Arial" pitchFamily="34" charset="0"/>
                <a:ea typeface="굴림" pitchFamily="34" charset="-127"/>
                <a:cs typeface="Arial" pitchFamily="34" charset="0"/>
              </a:rPr>
              <a:t>postpone them </a:t>
            </a:r>
            <a:r>
              <a:rPr lang="en-GB" altLang="ko-KR" sz="2000" dirty="0">
                <a:solidFill>
                  <a:srgbClr val="FF0000"/>
                </a:solidFill>
                <a:latin typeface="Arial" pitchFamily="34" charset="0"/>
                <a:ea typeface="굴림" pitchFamily="34" charset="-127"/>
                <a:cs typeface="Arial" pitchFamily="34" charset="0"/>
              </a:rPr>
              <a:t>to Rel-13</a:t>
            </a:r>
            <a:endParaRPr lang="en-GB" sz="2000" dirty="0">
              <a:solidFill>
                <a:srgbClr val="FF0000"/>
              </a:solidFill>
              <a:latin typeface="Arial" pitchFamily="34" charset="0"/>
              <a:cs typeface="Arial" pitchFamily="34" charset="0"/>
            </a:endParaRPr>
          </a:p>
          <a:p>
            <a:pPr lvl="1"/>
            <a:endParaRPr lang="en-GB" sz="2000" dirty="0">
              <a:latin typeface="Arial" pitchFamily="34" charset="0"/>
              <a:cs typeface="Arial" pitchFamily="34" charset="0"/>
            </a:endParaRPr>
          </a:p>
          <a:p>
            <a:endParaRPr lang="fr-FR" sz="1600" dirty="0" smtClean="0">
              <a:ea typeface="굴림" pitchFamily="34" charset="-127"/>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1143000"/>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a:t>
            </a:r>
            <a:endParaRPr lang="en-US" altLang="de-DE" sz="2000" smtClean="0">
              <a:latin typeface="Arial" charset="0"/>
              <a:cs typeface="Arial" charset="0"/>
            </a:endParaRPr>
          </a:p>
        </p:txBody>
      </p:sp>
      <p:sp>
        <p:nvSpPr>
          <p:cNvPr id="25603" name="Rectangle 3"/>
          <p:cNvSpPr>
            <a:spLocks noGrp="1" noChangeArrowheads="1"/>
          </p:cNvSpPr>
          <p:nvPr>
            <p:ph type="body" idx="1"/>
          </p:nvPr>
        </p:nvSpPr>
        <p:spPr>
          <a:xfrm>
            <a:off x="288925" y="1435100"/>
            <a:ext cx="8686800" cy="457993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lnSpc>
                <a:spcPct val="80000"/>
              </a:lnSpc>
            </a:pPr>
            <a:r>
              <a:rPr lang="en-GB" sz="2000" dirty="0">
                <a:latin typeface="Arial" pitchFamily="34" charset="0"/>
                <a:cs typeface="Arial" pitchFamily="34" charset="0"/>
              </a:rPr>
              <a:t>Several new Rel-13 WIs have been </a:t>
            </a:r>
            <a:r>
              <a:rPr lang="en-GB" sz="2000" dirty="0" smtClean="0">
                <a:latin typeface="Arial" pitchFamily="34" charset="0"/>
                <a:cs typeface="Arial" pitchFamily="34" charset="0"/>
              </a:rPr>
              <a:t>initiated:</a:t>
            </a:r>
          </a:p>
          <a:p>
            <a:pPr lvl="1">
              <a:lnSpc>
                <a:spcPct val="80000"/>
              </a:lnSpc>
            </a:pPr>
            <a:r>
              <a:rPr lang="en-GB" sz="2000" dirty="0" smtClean="0">
                <a:latin typeface="Arial" pitchFamily="34" charset="0"/>
                <a:cs typeface="Arial" pitchFamily="34" charset="0"/>
              </a:rPr>
              <a:t>on </a:t>
            </a:r>
            <a:r>
              <a:rPr lang="en-GB" sz="2000" dirty="0">
                <a:latin typeface="Arial" pitchFamily="34" charset="0"/>
                <a:cs typeface="Arial" pitchFamily="34" charset="0"/>
              </a:rPr>
              <a:t>P-CSCF restoration with </a:t>
            </a:r>
            <a:r>
              <a:rPr lang="en-GB" sz="2000" dirty="0" smtClean="0">
                <a:latin typeface="Arial" pitchFamily="34" charset="0"/>
                <a:cs typeface="Arial" pitchFamily="34" charset="0"/>
              </a:rPr>
              <a:t>WLAN</a:t>
            </a:r>
          </a:p>
          <a:p>
            <a:pPr lvl="1">
              <a:lnSpc>
                <a:spcPct val="80000"/>
              </a:lnSpc>
            </a:pPr>
            <a:r>
              <a:rPr lang="en-GB" sz="2000" dirty="0" smtClean="0">
                <a:latin typeface="Arial" pitchFamily="34" charset="0"/>
                <a:cs typeface="Arial" pitchFamily="34" charset="0"/>
              </a:rPr>
              <a:t>a study </a:t>
            </a:r>
            <a:r>
              <a:rPr lang="en-GB" sz="2000" dirty="0">
                <a:latin typeface="Arial" pitchFamily="34" charset="0"/>
                <a:cs typeface="Arial" pitchFamily="34" charset="0"/>
              </a:rPr>
              <a:t>on Diameter Load Control mechanisms</a:t>
            </a:r>
            <a:r>
              <a:rPr lang="en-GB" sz="2000" u="sng" dirty="0">
                <a:latin typeface="Arial" pitchFamily="34" charset="0"/>
                <a:cs typeface="Arial" pitchFamily="34" charset="0"/>
              </a:rPr>
              <a:t>;</a:t>
            </a:r>
            <a:r>
              <a:rPr lang="en-GB" sz="2000" dirty="0">
                <a:latin typeface="Arial" pitchFamily="34" charset="0"/>
                <a:cs typeface="Arial" pitchFamily="34" charset="0"/>
              </a:rPr>
              <a:t> </a:t>
            </a:r>
            <a:endParaRPr lang="en-GB" sz="2000" dirty="0" smtClean="0">
              <a:latin typeface="Arial" pitchFamily="34" charset="0"/>
              <a:cs typeface="Arial" pitchFamily="34" charset="0"/>
            </a:endParaRPr>
          </a:p>
          <a:p>
            <a:pPr lvl="1">
              <a:lnSpc>
                <a:spcPct val="80000"/>
              </a:lnSpc>
            </a:pPr>
            <a:r>
              <a:rPr lang="en-GB" sz="2000" dirty="0">
                <a:latin typeface="Arial" pitchFamily="34" charset="0"/>
                <a:cs typeface="Arial" pitchFamily="34" charset="0"/>
              </a:rPr>
              <a:t>a</a:t>
            </a:r>
            <a:r>
              <a:rPr lang="en-GB" sz="2000" dirty="0" smtClean="0">
                <a:latin typeface="Arial" pitchFamily="34" charset="0"/>
                <a:cs typeface="Arial" pitchFamily="34" charset="0"/>
              </a:rPr>
              <a:t> </a:t>
            </a:r>
            <a:r>
              <a:rPr lang="en-GB" sz="2000" dirty="0">
                <a:latin typeface="Arial" pitchFamily="34" charset="0"/>
                <a:cs typeface="Arial" pitchFamily="34" charset="0"/>
              </a:rPr>
              <a:t>new study has also been initiated regarding potential EPC signalling improvements for Race Scenarios </a:t>
            </a:r>
            <a:r>
              <a:rPr lang="en-GB" sz="2000" dirty="0" smtClean="0">
                <a:latin typeface="Arial" pitchFamily="34" charset="0"/>
                <a:cs typeface="Arial" pitchFamily="34" charset="0"/>
              </a:rPr>
              <a:t>handling</a:t>
            </a:r>
            <a:endParaRPr lang="en-GB" sz="2000" dirty="0">
              <a:latin typeface="Arial" pitchFamily="34" charset="0"/>
              <a:cs typeface="Arial" pitchFamily="34" charset="0"/>
            </a:endParaRPr>
          </a:p>
          <a:p>
            <a:pPr>
              <a:lnSpc>
                <a:spcPct val="80000"/>
              </a:lnSpc>
            </a:pPr>
            <a:endParaRPr lang="en-GB" sz="2000" dirty="0" smtClean="0">
              <a:latin typeface="Arial" pitchFamily="34" charset="0"/>
              <a:cs typeface="Arial" pitchFamily="34" charset="0"/>
            </a:endParaRPr>
          </a:p>
          <a:p>
            <a:pPr>
              <a:lnSpc>
                <a:spcPct val="80000"/>
              </a:lnSpc>
            </a:pPr>
            <a:r>
              <a:rPr lang="en-GB" sz="2000" dirty="0" smtClean="0">
                <a:latin typeface="Arial" pitchFamily="34" charset="0"/>
                <a:cs typeface="Arial" pitchFamily="34" charset="0"/>
              </a:rPr>
              <a:t>CT4 </a:t>
            </a:r>
            <a:r>
              <a:rPr lang="en-GB" sz="2000" dirty="0">
                <a:latin typeface="Arial" pitchFamily="34" charset="0"/>
                <a:cs typeface="Arial" pitchFamily="34" charset="0"/>
              </a:rPr>
              <a:t>has agreed ESSENTIAL Rel-8 onwards corrections to the AAA procedures regarding the encoding of the Permanent User Identity IE / User Name AVP over several AAA interfaces (</a:t>
            </a:r>
            <a:r>
              <a:rPr lang="en-GB" sz="2000" dirty="0" err="1">
                <a:latin typeface="Arial" pitchFamily="34" charset="0"/>
                <a:cs typeface="Arial" pitchFamily="34" charset="0"/>
              </a:rPr>
              <a:t>SWd</a:t>
            </a:r>
            <a:r>
              <a:rPr lang="en-GB" sz="2000" dirty="0">
                <a:latin typeface="Arial" pitchFamily="34" charset="0"/>
                <a:cs typeface="Arial" pitchFamily="34" charset="0"/>
              </a:rPr>
              <a:t>, S6b, </a:t>
            </a:r>
            <a:r>
              <a:rPr lang="en-GB" sz="2000" dirty="0" err="1">
                <a:latin typeface="Arial" pitchFamily="34" charset="0"/>
                <a:cs typeface="Arial" pitchFamily="34" charset="0"/>
              </a:rPr>
              <a:t>STa</a:t>
            </a:r>
            <a:r>
              <a:rPr lang="en-GB" sz="2000" dirty="0">
                <a:latin typeface="Arial" pitchFamily="34" charset="0"/>
                <a:cs typeface="Arial" pitchFamily="34" charset="0"/>
              </a:rPr>
              <a:t>, </a:t>
            </a:r>
            <a:r>
              <a:rPr lang="en-GB" sz="2000" dirty="0" err="1">
                <a:latin typeface="Arial" pitchFamily="34" charset="0"/>
                <a:cs typeface="Arial" pitchFamily="34" charset="0"/>
              </a:rPr>
              <a:t>SWa</a:t>
            </a:r>
            <a:r>
              <a:rPr lang="en-GB" sz="2000" dirty="0">
                <a:latin typeface="Arial" pitchFamily="34" charset="0"/>
                <a:cs typeface="Arial" pitchFamily="34" charset="0"/>
              </a:rPr>
              <a:t>, </a:t>
            </a:r>
            <a:r>
              <a:rPr lang="en-GB" sz="2000" dirty="0" err="1">
                <a:latin typeface="Arial" pitchFamily="34" charset="0"/>
                <a:cs typeface="Arial" pitchFamily="34" charset="0"/>
              </a:rPr>
              <a:t>SWm</a:t>
            </a:r>
            <a:r>
              <a:rPr lang="en-GB" sz="2000" dirty="0" smtClean="0">
                <a:latin typeface="Arial" pitchFamily="34" charset="0"/>
                <a:cs typeface="Arial" pitchFamily="34" charset="0"/>
              </a:rPr>
              <a:t>)</a:t>
            </a:r>
          </a:p>
        </p:txBody>
      </p:sp>
    </p:spTree>
    <p:extLst>
      <p:ext uri="{BB962C8B-B14F-4D97-AF65-F5344CB8AC3E}">
        <p14:creationId xmlns:p14="http://schemas.microsoft.com/office/powerpoint/2010/main" val="1678468807"/>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1143000"/>
          </a:xfrm>
        </p:spPr>
        <p:txBody>
          <a:bodyPr/>
          <a:lstStyle/>
          <a:p>
            <a:r>
              <a:rPr lang="de-DE" altLang="de-DE" smtClean="0">
                <a:latin typeface="Arial" charset="0"/>
                <a:cs typeface="Arial" charset="0"/>
              </a:rPr>
              <a:t>CT4 Issues f</a:t>
            </a:r>
            <a:r>
              <a:rPr lang="en-US" altLang="de-DE" smtClean="0">
                <a:latin typeface="Arial" charset="0"/>
                <a:cs typeface="Arial" charset="0"/>
              </a:rPr>
              <a:t>or CT Plenary </a:t>
            </a:r>
            <a:endParaRPr lang="en-US" altLang="de-DE" sz="2000" smtClean="0">
              <a:latin typeface="Arial" charset="0"/>
              <a:cs typeface="Arial" charset="0"/>
            </a:endParaRPr>
          </a:p>
        </p:txBody>
      </p:sp>
      <p:sp>
        <p:nvSpPr>
          <p:cNvPr id="25603" name="Rectangle 3"/>
          <p:cNvSpPr>
            <a:spLocks noGrp="1" noChangeArrowheads="1"/>
          </p:cNvSpPr>
          <p:nvPr>
            <p:ph type="body" idx="1"/>
          </p:nvPr>
        </p:nvSpPr>
        <p:spPr>
          <a:xfrm>
            <a:off x="288925" y="1316347"/>
            <a:ext cx="8686800" cy="4579938"/>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lnSpc>
                <a:spcPct val="80000"/>
              </a:lnSpc>
            </a:pPr>
            <a:r>
              <a:rPr lang="en-GB" altLang="ko-KR" sz="2000" dirty="0" smtClean="0">
                <a:latin typeface="Arial" pitchFamily="34" charset="0"/>
                <a:ea typeface="굴림" pitchFamily="34" charset="-127"/>
                <a:cs typeface="Arial" pitchFamily="34" charset="0"/>
              </a:rPr>
              <a:t>Discontinuance of TS 29.234 I-WLAN</a:t>
            </a:r>
          </a:p>
          <a:p>
            <a:pPr lvl="1"/>
            <a:r>
              <a:rPr lang="en-GB" sz="2000" dirty="0" smtClean="0">
                <a:latin typeface="Arial" pitchFamily="34" charset="0"/>
                <a:cs typeface="Arial" pitchFamily="34" charset="0"/>
              </a:rPr>
              <a:t>CT4 decided to discontinue TS 29.234, which means that a Rel-12 version of this TS will not be provided. </a:t>
            </a:r>
          </a:p>
          <a:p>
            <a:pPr lvl="1"/>
            <a:r>
              <a:rPr lang="en-GB" sz="2000" dirty="0" smtClean="0">
                <a:latin typeface="Arial" pitchFamily="34" charset="0"/>
                <a:cs typeface="Arial" pitchFamily="34" charset="0"/>
              </a:rPr>
              <a:t>CT4 has agreed stage 3 CRs which move some AVPs defined within TS 29.234 which are reused by CT4 specifications by features other than I-WLAN to other specifications.</a:t>
            </a:r>
          </a:p>
          <a:p>
            <a:r>
              <a:rPr lang="en-GB" sz="2000" dirty="0">
                <a:latin typeface="Arial" pitchFamily="34" charset="0"/>
                <a:cs typeface="Arial" pitchFamily="34" charset="0"/>
              </a:rPr>
              <a:t>Several concerns were raised on the proposed 2016 </a:t>
            </a:r>
            <a:r>
              <a:rPr lang="en-GB" sz="2000" dirty="0" smtClean="0">
                <a:latin typeface="Arial" pitchFamily="34" charset="0"/>
                <a:cs typeface="Arial" pitchFamily="34" charset="0"/>
              </a:rPr>
              <a:t>meetings' schedule</a:t>
            </a:r>
            <a:r>
              <a:rPr lang="en-GB" sz="2000" u="sng" dirty="0">
                <a:latin typeface="Arial" pitchFamily="34" charset="0"/>
                <a:cs typeface="Arial" pitchFamily="34" charset="0"/>
              </a:rPr>
              <a:t>,</a:t>
            </a:r>
            <a:r>
              <a:rPr lang="en-GB" sz="2000" dirty="0" smtClean="0">
                <a:latin typeface="Arial" pitchFamily="34" charset="0"/>
                <a:cs typeface="Arial" pitchFamily="34" charset="0"/>
              </a:rPr>
              <a:t> </a:t>
            </a:r>
            <a:r>
              <a:rPr lang="en-GB" sz="2000" dirty="0">
                <a:latin typeface="Arial" pitchFamily="34" charset="0"/>
                <a:cs typeface="Arial" pitchFamily="34" charset="0"/>
              </a:rPr>
              <a:t>with </a:t>
            </a:r>
            <a:r>
              <a:rPr lang="en-GB" sz="2000" dirty="0" smtClean="0">
                <a:latin typeface="Arial" pitchFamily="34" charset="0"/>
                <a:cs typeface="Arial" pitchFamily="34" charset="0"/>
              </a:rPr>
              <a:t>meetings </a:t>
            </a:r>
            <a:r>
              <a:rPr lang="en-GB" sz="2000" dirty="0">
                <a:latin typeface="Arial" pitchFamily="34" charset="0"/>
                <a:cs typeface="Arial" pitchFamily="34" charset="0"/>
              </a:rPr>
              <a:t>unevenly spread over the year, very short period between some consecutive meetings or with </a:t>
            </a:r>
            <a:r>
              <a:rPr lang="en-GB" sz="2000" dirty="0" smtClean="0">
                <a:latin typeface="Arial" pitchFamily="34" charset="0"/>
                <a:cs typeface="Arial" pitchFamily="34" charset="0"/>
              </a:rPr>
              <a:t>meetings </a:t>
            </a:r>
            <a:r>
              <a:rPr lang="en-GB" sz="2000" dirty="0">
                <a:latin typeface="Arial" pitchFamily="34" charset="0"/>
                <a:cs typeface="Arial" pitchFamily="34" charset="0"/>
              </a:rPr>
              <a:t>colliding with IETF </a:t>
            </a:r>
            <a:r>
              <a:rPr lang="en-GB" sz="2000" dirty="0" smtClean="0">
                <a:latin typeface="Arial" pitchFamily="34" charset="0"/>
                <a:cs typeface="Arial" pitchFamily="34" charset="0"/>
              </a:rPr>
              <a:t>meeting</a:t>
            </a:r>
            <a:r>
              <a:rPr lang="en-GB" sz="2000" dirty="0">
                <a:latin typeface="Arial" pitchFamily="34" charset="0"/>
                <a:cs typeface="Arial" pitchFamily="34" charset="0"/>
              </a:rPr>
              <a:t>s</a:t>
            </a:r>
            <a:r>
              <a:rPr lang="en-GB" sz="2000" dirty="0" smtClean="0">
                <a:latin typeface="Arial" pitchFamily="34" charset="0"/>
                <a:cs typeface="Arial" pitchFamily="34" charset="0"/>
              </a:rPr>
              <a:t>. </a:t>
            </a:r>
          </a:p>
          <a:p>
            <a:pPr lvl="1"/>
            <a:r>
              <a:rPr lang="en-GB" sz="2000" dirty="0" smtClean="0">
                <a:latin typeface="Arial" pitchFamily="34" charset="0"/>
                <a:cs typeface="Arial" pitchFamily="34" charset="0"/>
              </a:rPr>
              <a:t>The plenary dates are just set to close together to enable effective working when two WG meetings are planned in a plenary cycle. With one week plenaries more time between plenaries was thought to be the advantage but more concern is now placed on ensuring holiday schedules are fulfilled rather than adequate time between WG meetings to ensure quality contributions are produced and reviewed.</a:t>
            </a:r>
            <a:endParaRPr lang="en-GB" sz="2000" dirty="0">
              <a:latin typeface="Arial" pitchFamily="34" charset="0"/>
              <a:cs typeface="Arial" pitchFamily="34" charset="0"/>
            </a:endParaRPr>
          </a:p>
          <a:p>
            <a:endParaRPr lang="en-GB"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17</a:t>
            </a:fld>
            <a:endParaRPr lang="en-GB" sz="1100" smtClean="0">
              <a:solidFill>
                <a:schemeClr val="bg1"/>
              </a:solidFill>
            </a:endParaRPr>
          </a:p>
        </p:txBody>
      </p:sp>
      <p:sp>
        <p:nvSpPr>
          <p:cNvPr id="5" name="Rectangle 4"/>
          <p:cNvSpPr/>
          <p:nvPr/>
        </p:nvSpPr>
        <p:spPr>
          <a:xfrm>
            <a:off x="332509" y="1255760"/>
            <a:ext cx="8455231" cy="3477875"/>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altLang="ja-JP" sz="2000" dirty="0">
                <a:ea typeface="ＭＳ Ｐゴシック" pitchFamily="34" charset="-128"/>
              </a:rPr>
              <a:t>C4-142090: LS on Evolution of Recommendation </a:t>
            </a:r>
            <a:r>
              <a:rPr lang="en-GB" altLang="ja-JP" sz="2000" dirty="0" smtClean="0">
                <a:ea typeface="ＭＳ Ｐゴシック" pitchFamily="34" charset="-128"/>
              </a:rPr>
              <a:t>E.212</a:t>
            </a:r>
          </a:p>
          <a:p>
            <a:pPr marL="457200" lvl="2">
              <a:spcBef>
                <a:spcPct val="20000"/>
              </a:spcBef>
              <a:buBlip>
                <a:blip r:embed="rId2"/>
              </a:buBlip>
              <a:defRPr/>
            </a:pPr>
            <a:r>
              <a:rPr lang="en-GB" sz="2000" dirty="0">
                <a:ea typeface="ＭＳ Ｐゴシック" pitchFamily="34" charset="-128"/>
              </a:rPr>
              <a:t>To CT (cc: CT3, CT6</a:t>
            </a:r>
            <a:r>
              <a:rPr lang="en-GB" sz="2000" dirty="0" smtClean="0">
                <a:ea typeface="ＭＳ Ｐゴシック" pitchFamily="34" charset="-128"/>
              </a:rPr>
              <a:t>)</a:t>
            </a:r>
          </a:p>
          <a:p>
            <a:pPr marL="457200" lvl="2">
              <a:spcBef>
                <a:spcPct val="20000"/>
              </a:spcBef>
              <a:buBlip>
                <a:blip r:embed="rId2"/>
              </a:buBlip>
              <a:defRPr/>
            </a:pPr>
            <a:r>
              <a:rPr lang="en-GB" sz="2000" dirty="0">
                <a:ea typeface="ＭＳ Ｐゴシック" pitchFamily="34" charset="-128"/>
              </a:rPr>
              <a:t>CT1 and CT4 raise several concerns regarding the usage of shared MCC (Evolution of ITU-T Recommendation E.212) and request CT to reply to ITU-T SG2 accordingly</a:t>
            </a:r>
            <a:r>
              <a:rPr lang="en-GB" sz="2000" dirty="0" smtClean="0">
                <a:ea typeface="ＭＳ Ｐゴシック" pitchFamily="34" charset="-128"/>
              </a:rPr>
              <a:t>.</a:t>
            </a:r>
          </a:p>
          <a:p>
            <a:pPr marL="0" lvl="1">
              <a:spcBef>
                <a:spcPct val="20000"/>
              </a:spcBef>
              <a:buBlip>
                <a:blip r:embed="rId2"/>
              </a:buBlip>
              <a:defRPr/>
            </a:pPr>
            <a:r>
              <a:rPr lang="en-GB" altLang="ja-JP" sz="2000" dirty="0">
                <a:ea typeface="ＭＳ Ｐゴシック" pitchFamily="34" charset="-128"/>
              </a:rPr>
              <a:t>C4-142474: Reply LS on Maintenance of I-WLAN solution</a:t>
            </a:r>
            <a:endParaRPr lang="en-GB" sz="2000" dirty="0">
              <a:ea typeface="ＭＳ Ｐゴシック" pitchFamily="34" charset="-128"/>
            </a:endParaRPr>
          </a:p>
          <a:p>
            <a:pPr marL="457200" lvl="2">
              <a:spcBef>
                <a:spcPct val="20000"/>
              </a:spcBef>
              <a:buBlip>
                <a:blip r:embed="rId2"/>
              </a:buBlip>
              <a:defRPr/>
            </a:pPr>
            <a:r>
              <a:rPr lang="en-GB" altLang="zh-CN" sz="2000" dirty="0">
                <a:ea typeface="ＭＳ Ｐゴシック" pitchFamily="34" charset="-128"/>
              </a:rPr>
              <a:t>To SA, CT (cc: SA1, SA2, SA3, SA5, CT1, CT3, CT6)</a:t>
            </a:r>
          </a:p>
          <a:p>
            <a:pPr marL="457200" lvl="2">
              <a:spcBef>
                <a:spcPct val="20000"/>
              </a:spcBef>
              <a:buBlip>
                <a:blip r:embed="rId2"/>
              </a:buBlip>
              <a:defRPr/>
            </a:pPr>
            <a:r>
              <a:rPr lang="en-GB" sz="2000" dirty="0">
                <a:ea typeface="ＭＳ Ｐゴシック" pitchFamily="34" charset="-128"/>
              </a:rPr>
              <a:t>CT4 discontinues TS 29.234 from Rel-12 onwards and will not further </a:t>
            </a:r>
            <a:r>
              <a:rPr lang="en-GB" sz="2000" dirty="0" smtClean="0">
                <a:ea typeface="ＭＳ Ｐゴシック" pitchFamily="34" charset="-128"/>
              </a:rPr>
              <a:t>maintain </a:t>
            </a:r>
            <a:r>
              <a:rPr lang="en-GB" sz="2000" dirty="0">
                <a:ea typeface="ＭＳ Ｐゴシック" pitchFamily="34" charset="-128"/>
              </a:rPr>
              <a:t>I-WLAN related requirements </a:t>
            </a:r>
            <a:r>
              <a:rPr lang="en-GB" sz="2000" dirty="0" smtClean="0">
                <a:ea typeface="ＭＳ Ｐゴシック" pitchFamily="34" charset="-128"/>
              </a:rPr>
              <a:t>in </a:t>
            </a:r>
            <a:r>
              <a:rPr lang="en-GB" sz="2000" dirty="0">
                <a:ea typeface="ＭＳ Ｐゴシック" pitchFamily="34" charset="-128"/>
              </a:rPr>
              <a:t>other CT4 </a:t>
            </a:r>
            <a:r>
              <a:rPr lang="en-GB" sz="2000" dirty="0" smtClean="0">
                <a:ea typeface="ＭＳ Ｐゴシック" pitchFamily="34" charset="-128"/>
              </a:rPr>
              <a:t>specifications.</a:t>
            </a:r>
            <a:endParaRPr lang="en-GB" sz="2000" dirty="0">
              <a:ea typeface="ＭＳ Ｐゴシック" pitchFamily="34"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18</a:t>
            </a:fld>
            <a:endParaRPr lang="en-GB" sz="1100" smtClean="0">
              <a:solidFill>
                <a:schemeClr val="bg1"/>
              </a:solidFill>
            </a:endParaRPr>
          </a:p>
        </p:txBody>
      </p:sp>
      <p:sp>
        <p:nvSpPr>
          <p:cNvPr id="5" name="Rectangle 4"/>
          <p:cNvSpPr/>
          <p:nvPr/>
        </p:nvSpPr>
        <p:spPr>
          <a:xfrm>
            <a:off x="237505" y="733246"/>
            <a:ext cx="8811491" cy="6678751"/>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a:spcBef>
                <a:spcPct val="20000"/>
              </a:spcBef>
              <a:buBlip>
                <a:blip r:embed="rId2"/>
              </a:buBlip>
              <a:defRPr/>
            </a:pPr>
            <a:r>
              <a:rPr lang="en-GB" altLang="ja-JP" sz="2000" dirty="0" smtClean="0">
                <a:ea typeface="ＭＳ Ｐゴシック" pitchFamily="34" charset="-128"/>
              </a:rPr>
              <a:t>C4-142438</a:t>
            </a:r>
            <a:r>
              <a:rPr lang="en-GB" altLang="ja-JP" sz="2000" dirty="0">
                <a:ea typeface="ＭＳ Ｐゴシック" pitchFamily="34" charset="-128"/>
              </a:rPr>
              <a:t>: LS on Status of IMS </a:t>
            </a:r>
            <a:r>
              <a:rPr lang="en-GB" altLang="ja-JP" sz="2000" dirty="0" err="1">
                <a:ea typeface="ＭＳ Ｐゴシック" pitchFamily="34" charset="-128"/>
              </a:rPr>
              <a:t>WebRTC</a:t>
            </a:r>
            <a:r>
              <a:rPr lang="en-GB" altLang="ja-JP" sz="2000" dirty="0">
                <a:ea typeface="ＭＳ Ｐゴシック" pitchFamily="34" charset="-128"/>
              </a:rPr>
              <a:t> CT4 </a:t>
            </a:r>
            <a:r>
              <a:rPr lang="en-GB" altLang="ja-JP" sz="2000" dirty="0" smtClean="0">
                <a:ea typeface="ＭＳ Ｐゴシック" pitchFamily="34" charset="-128"/>
              </a:rPr>
              <a:t>work</a:t>
            </a:r>
          </a:p>
          <a:p>
            <a:pPr marL="457200" lvl="2">
              <a:spcBef>
                <a:spcPct val="20000"/>
              </a:spcBef>
              <a:buBlip>
                <a:blip r:embed="rId2"/>
              </a:buBlip>
              <a:defRPr/>
            </a:pPr>
            <a:r>
              <a:rPr lang="en-GB" altLang="zh-CN" sz="2000" dirty="0">
                <a:ea typeface="ＭＳ Ｐゴシック" pitchFamily="34" charset="-128"/>
              </a:rPr>
              <a:t>To CT (cc: CT1, SA2)</a:t>
            </a:r>
          </a:p>
          <a:p>
            <a:pPr marL="457200" lvl="2">
              <a:spcBef>
                <a:spcPct val="20000"/>
              </a:spcBef>
              <a:buBlip>
                <a:blip r:embed="rId2"/>
              </a:buBlip>
              <a:defRPr/>
            </a:pPr>
            <a:r>
              <a:rPr lang="en-GB" sz="2000" dirty="0">
                <a:ea typeface="ＭＳ Ｐゴシック" pitchFamily="34" charset="-128"/>
              </a:rPr>
              <a:t>CT4 could not complete the specification of the H.248 control of IMS </a:t>
            </a:r>
            <a:r>
              <a:rPr lang="en-GB" sz="2000" dirty="0" err="1">
                <a:ea typeface="ＭＳ Ｐゴシック" pitchFamily="34" charset="-128"/>
              </a:rPr>
              <a:t>WebRTC</a:t>
            </a:r>
            <a:r>
              <a:rPr lang="en-GB" sz="2000" dirty="0">
                <a:ea typeface="ＭＳ Ｐゴシック" pitchFamily="34" charset="-128"/>
              </a:rPr>
              <a:t> data channels for Release 12 due to the dependency on the work that is needed in other SDOs (ITU-T and IETF). These outstanding issues have no impact on the work done already in other WGs on IMS </a:t>
            </a:r>
            <a:r>
              <a:rPr lang="en-GB" sz="2000" dirty="0" err="1">
                <a:ea typeface="ＭＳ Ｐゴシック" pitchFamily="34" charset="-128"/>
              </a:rPr>
              <a:t>WebRTC</a:t>
            </a:r>
            <a:r>
              <a:rPr lang="en-GB" sz="2000" dirty="0">
                <a:ea typeface="ＭＳ Ｐゴシック" pitchFamily="34" charset="-128"/>
              </a:rPr>
              <a:t> data channels in Release 12 but just leaves the H.248 control aspect as </a:t>
            </a:r>
            <a:r>
              <a:rPr lang="en-GB" sz="2000" dirty="0" smtClean="0">
                <a:ea typeface="ＭＳ Ｐゴシック" pitchFamily="34" charset="-128"/>
              </a:rPr>
              <a:t>non-standardised. Expected completion in 9 to 12 months.</a:t>
            </a:r>
          </a:p>
          <a:p>
            <a:pPr marL="0" lvl="1">
              <a:spcBef>
                <a:spcPct val="20000"/>
              </a:spcBef>
              <a:buBlip>
                <a:blip r:embed="rId2"/>
              </a:buBlip>
              <a:defRPr/>
            </a:pPr>
            <a:r>
              <a:rPr lang="en-GB" altLang="ja-JP" sz="2000" dirty="0">
                <a:ea typeface="ＭＳ Ｐゴシック" pitchFamily="34" charset="-128"/>
              </a:rPr>
              <a:t>C4-142475: LS on </a:t>
            </a:r>
            <a:r>
              <a:rPr lang="en-GB" altLang="ja-JP" sz="2000" dirty="0" err="1">
                <a:ea typeface="ＭＳ Ｐゴシック" pitchFamily="34" charset="-128"/>
              </a:rPr>
              <a:t>Telepresence</a:t>
            </a:r>
            <a:r>
              <a:rPr lang="en-GB" altLang="ja-JP" sz="2000" dirty="0">
                <a:ea typeface="ＭＳ Ｐゴシック" pitchFamily="34" charset="-128"/>
              </a:rPr>
              <a:t> and CLUE Data Channel support in </a:t>
            </a:r>
            <a:r>
              <a:rPr lang="en-GB" altLang="ja-JP" sz="2000" dirty="0" smtClean="0">
                <a:ea typeface="ＭＳ Ｐゴシック" pitchFamily="34" charset="-128"/>
              </a:rPr>
              <a:t>MRF</a:t>
            </a:r>
          </a:p>
          <a:p>
            <a:pPr marL="457200" lvl="2">
              <a:spcBef>
                <a:spcPct val="20000"/>
              </a:spcBef>
              <a:buBlip>
                <a:blip r:embed="rId2"/>
              </a:buBlip>
              <a:defRPr/>
            </a:pPr>
            <a:r>
              <a:rPr lang="en-GB" altLang="zh-CN" sz="2000" dirty="0">
                <a:ea typeface="宋体" pitchFamily="2" charset="-122"/>
              </a:rPr>
              <a:t>To CT (cc: CT1)</a:t>
            </a:r>
          </a:p>
          <a:p>
            <a:pPr marL="457200" lvl="2">
              <a:spcBef>
                <a:spcPct val="20000"/>
              </a:spcBef>
              <a:buBlip>
                <a:blip r:embed="rId2"/>
              </a:buBlip>
              <a:defRPr/>
            </a:pPr>
            <a:r>
              <a:rPr lang="en-GB" sz="2000" dirty="0"/>
              <a:t>CT4 could not complete the specification of the H.248 control of IMS </a:t>
            </a:r>
            <a:r>
              <a:rPr lang="en-GB" sz="2000" dirty="0" err="1"/>
              <a:t>Telepresence</a:t>
            </a:r>
            <a:r>
              <a:rPr lang="en-GB" sz="2000" dirty="0"/>
              <a:t> and CLUE data channels for Release 12 due to the dependency on these aspects that is needed in other standardisation bodies (ITU-T and IETF). These outstanding issues have no impact on the work already done in other WGs on IMS_TELEP data channels in Release 12. </a:t>
            </a:r>
            <a:br>
              <a:rPr lang="en-GB" sz="2000" dirty="0"/>
            </a:br>
            <a:r>
              <a:rPr lang="en-GB" sz="2000" dirty="0"/>
              <a:t>There is a chance CT4 can complete the creating and controlling of the data channel in the MRF within the next plenary cycle.</a:t>
            </a:r>
            <a:endParaRPr lang="en-GB" altLang="ja-JP" sz="4800" dirty="0">
              <a:ea typeface="ＭＳ Ｐゴシック" pitchFamily="34" charset="-128"/>
            </a:endParaRPr>
          </a:p>
          <a:p>
            <a:pPr marL="0" lvl="1">
              <a:spcBef>
                <a:spcPct val="20000"/>
              </a:spcBef>
              <a:buBlip>
                <a:blip r:embed="rId2"/>
              </a:buBlip>
              <a:defRPr/>
            </a:pPr>
            <a:endParaRPr lang="en-GB" altLang="ja-JP" sz="2000" b="1" dirty="0">
              <a:solidFill>
                <a:srgbClr val="FF0000"/>
              </a:solidFill>
              <a:ea typeface="ＭＳ Ｐゴシック" pitchFamily="34" charset="-128"/>
            </a:endParaRPr>
          </a:p>
          <a:p>
            <a:pPr marL="457200" lvl="2">
              <a:spcBef>
                <a:spcPct val="20000"/>
              </a:spcBef>
              <a:buBlip>
                <a:blip r:embed="rId2"/>
              </a:buBlip>
              <a:defRPr/>
            </a:pPr>
            <a:endParaRPr lang="en-GB" sz="2000" dirty="0" smtClean="0">
              <a:ea typeface="ＭＳ Ｐゴシック" pitchFamily="34" charset="-128"/>
            </a:endParaRPr>
          </a:p>
        </p:txBody>
      </p:sp>
    </p:spTree>
    <p:extLst>
      <p:ext uri="{BB962C8B-B14F-4D97-AF65-F5344CB8AC3E}">
        <p14:creationId xmlns:p14="http://schemas.microsoft.com/office/powerpoint/2010/main" val="8286024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smtClean="0">
                <a:latin typeface="Arial" charset="0"/>
                <a:cs typeface="Arial" charset="0"/>
              </a:rPr>
              <a:t>CRs for </a:t>
            </a:r>
            <a:r>
              <a:rPr lang="de-DE" altLang="de-DE" smtClean="0">
                <a:latin typeface="Arial" charset="0"/>
                <a:cs typeface="Arial" charset="0"/>
              </a:rPr>
              <a:t>C</a:t>
            </a:r>
            <a:r>
              <a:rPr lang="nb-NO" altLang="de-DE" smtClean="0">
                <a:latin typeface="Arial" charset="0"/>
                <a:cs typeface="Arial" charset="0"/>
              </a:rPr>
              <a:t>onditional </a:t>
            </a:r>
            <a:r>
              <a:rPr lang="de-DE" altLang="de-DE" smtClean="0">
                <a:latin typeface="Arial" charset="0"/>
                <a:cs typeface="Arial" charset="0"/>
              </a:rPr>
              <a:t>A</a:t>
            </a:r>
            <a:r>
              <a:rPr lang="nb-NO" altLang="de-DE" smtClean="0">
                <a:latin typeface="Arial" charset="0"/>
                <a:cs typeface="Arial" charset="0"/>
              </a:rPr>
              <a:t>pproval (CT</a:t>
            </a:r>
            <a:r>
              <a:rPr lang="de-DE" altLang="de-DE" smtClean="0">
                <a:latin typeface="Arial" charset="0"/>
                <a:cs typeface="Arial" charset="0"/>
              </a:rPr>
              <a:t>4</a:t>
            </a:r>
            <a:r>
              <a:rPr lang="nb-NO" altLang="de-DE" smtClean="0">
                <a:latin typeface="Arial" charset="0"/>
                <a:cs typeface="Arial" charset="0"/>
              </a:rPr>
              <a:t>)</a:t>
            </a:r>
            <a:endParaRPr lang="en-US" altLang="de-DE"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2717863223"/>
              </p:ext>
            </p:extLst>
          </p:nvPr>
        </p:nvGraphicFramePr>
        <p:xfrm>
          <a:off x="457200" y="1090126"/>
          <a:ext cx="8229600" cy="5228801"/>
        </p:xfrm>
        <a:graphic>
          <a:graphicData uri="http://schemas.openxmlformats.org/drawingml/2006/table">
            <a:tbl>
              <a:tblPr firstRow="1" firstCol="1" bandRow="1">
                <a:tableStyleId>{5C22544A-7EE6-4342-B048-85BDC9FD1C3A}</a:tableStyleId>
              </a:tblPr>
              <a:tblGrid>
                <a:gridCol w="568128"/>
                <a:gridCol w="669034"/>
                <a:gridCol w="1360082"/>
                <a:gridCol w="2542816"/>
                <a:gridCol w="517981"/>
                <a:gridCol w="348582"/>
                <a:gridCol w="112525"/>
                <a:gridCol w="221380"/>
                <a:gridCol w="446430"/>
                <a:gridCol w="461107"/>
                <a:gridCol w="981535"/>
              </a:tblGrid>
              <a:tr h="363925">
                <a:tc>
                  <a:txBody>
                    <a:bodyPr/>
                    <a:lstStyle/>
                    <a:p>
                      <a:pPr algn="ctr">
                        <a:lnSpc>
                          <a:spcPct val="107000"/>
                        </a:lnSpc>
                        <a:spcAft>
                          <a:spcPts val="0"/>
                        </a:spcAft>
                      </a:pPr>
                      <a:r>
                        <a:rPr lang="en-GB" sz="1100" b="1" dirty="0" err="1">
                          <a:solidFill>
                            <a:srgbClr val="000000"/>
                          </a:solidFill>
                          <a:effectLst/>
                          <a:latin typeface="Calibri"/>
                          <a:ea typeface="Times New Roman"/>
                          <a:cs typeface="Times New Roman"/>
                        </a:rPr>
                        <a:t>TSG_tdoc</a:t>
                      </a:r>
                      <a:endParaRPr lang="en-GB" sz="1100" dirty="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C4 Tdoc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Work_item</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Title</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Spec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Cat</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Rel</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Agenda</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dirty="0">
                          <a:solidFill>
                            <a:srgbClr val="000000"/>
                          </a:solidFill>
                          <a:effectLst/>
                          <a:latin typeface="Calibri"/>
                          <a:ea typeface="Times New Roman"/>
                          <a:cs typeface="Times New Roman"/>
                        </a:rPr>
                        <a:t>Other specs affected</a:t>
                      </a:r>
                      <a:endParaRPr lang="en-GB" sz="1100" dirty="0">
                        <a:effectLst/>
                        <a:latin typeface="Calibri"/>
                        <a:ea typeface="Calibri"/>
                        <a:cs typeface="Times New Roman"/>
                      </a:endParaRPr>
                    </a:p>
                  </a:txBody>
                  <a:tcPr marL="9525" marR="9525" marT="9525" marB="9525" anchor="ctr"/>
                </a:tc>
              </a:tr>
              <a:tr h="363925">
                <a:tc>
                  <a:txBody>
                    <a:bodyPr/>
                    <a:lstStyle/>
                    <a:p>
                      <a:pPr algn="r">
                        <a:lnSpc>
                          <a:spcPct val="107000"/>
                        </a:lnSpc>
                        <a:spcAft>
                          <a:spcPts val="0"/>
                        </a:spcAft>
                      </a:pPr>
                      <a:r>
                        <a:rPr lang="en-GB" sz="1100" dirty="0">
                          <a:solidFill>
                            <a:srgbClr val="000000"/>
                          </a:solidFill>
                          <a:effectLst/>
                          <a:latin typeface="Calibri"/>
                          <a:ea typeface="Times New Roman"/>
                          <a:cs typeface="Times New Roman"/>
                        </a:rPr>
                        <a:t>774</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C4-142181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Addressing and Identifications for Bootstrapping MBMS Service Announcement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23.003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0402</a:t>
                      </a:r>
                      <a:endParaRPr lang="en-GB" sz="1100">
                        <a:effectLst/>
                        <a:latin typeface="Calibri"/>
                        <a:ea typeface="Calibri"/>
                        <a:cs typeface="Times New Roman"/>
                      </a:endParaRPr>
                    </a:p>
                  </a:txBody>
                  <a:tcPr marL="9525" marR="9525" marT="9525" marB="9525"/>
                </a:tc>
                <a:tc>
                  <a:txBody>
                    <a:bodyPr/>
                    <a:lstStyle/>
                    <a:p>
                      <a:pPr>
                        <a:lnSpc>
                          <a:spcPct val="107000"/>
                        </a:lnSpc>
                      </a:pPr>
                      <a:endParaRPr lang="en-GB" sz="1100">
                        <a:effectLst/>
                        <a:latin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26.346-0423</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C4-142075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Pending subscription change</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1528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F</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23.401-2753</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C4-142154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TEI12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Additional cause code mapping for non-availability of Services due to LTE-Roaming</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1541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F</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24.301-2032</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777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C4-142404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IMS_WebRTC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Iq requirements for ICE-TCP</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0069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7.2.5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24.229-5088</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dirty="0">
                          <a:solidFill>
                            <a:srgbClr val="000000"/>
                          </a:solidFill>
                          <a:effectLst/>
                          <a:latin typeface="Calibri"/>
                          <a:ea typeface="Times New Roman"/>
                          <a:cs typeface="Times New Roman"/>
                        </a:rPr>
                        <a:t>786</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C4-141978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err="1">
                          <a:solidFill>
                            <a:srgbClr val="000000"/>
                          </a:solidFill>
                          <a:effectLst/>
                          <a:latin typeface="Calibri"/>
                          <a:ea typeface="Times New Roman"/>
                          <a:cs typeface="Times New Roman"/>
                        </a:rPr>
                        <a:t>eMEDIASEC</a:t>
                      </a:r>
                      <a:r>
                        <a:rPr lang="en-GB" sz="1100" dirty="0">
                          <a:solidFill>
                            <a:srgbClr val="000000"/>
                          </a:solidFill>
                          <a:effectLst/>
                          <a:latin typeface="Calibri"/>
                          <a:ea typeface="Times New Roman"/>
                          <a:cs typeface="Times New Roman"/>
                        </a:rPr>
                        <a:t>-CT</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Application-aware MSRP interworking</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0055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29.162-0135</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err="1">
                          <a:solidFill>
                            <a:srgbClr val="000000"/>
                          </a:solidFill>
                          <a:effectLst/>
                          <a:latin typeface="Calibri"/>
                          <a:ea typeface="Times New Roman"/>
                          <a:cs typeface="Times New Roman"/>
                        </a:rPr>
                        <a:t>EVS_codec</a:t>
                      </a:r>
                      <a:r>
                        <a:rPr lang="en-GB" sz="1100" dirty="0">
                          <a:solidFill>
                            <a:srgbClr val="000000"/>
                          </a:solidFill>
                          <a:effectLst/>
                          <a:latin typeface="Calibri"/>
                          <a:ea typeface="Times New Roman"/>
                          <a:cs typeface="Times New Roman"/>
                        </a:rPr>
                        <a:t>-CT</a:t>
                      </a:r>
                      <a:endParaRPr lang="en-GB" sz="1100" dirty="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26.114-0297, 23.334-0070</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0056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29.162-0136</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0194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29.163-0831</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23.333-0077</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C4-142418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29.232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0656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26.114-0297, 29.292-0105</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C4-142461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Iq requirements for EVS</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26.445-0002, 26.114-0297</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788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C4-142462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EVS_codec-CT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Adding support for EVS codec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0077</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26.445-0002, 26.114-0297, 23.334-0070</a:t>
                      </a:r>
                      <a:endParaRPr lang="en-GB" sz="1100" dirty="0">
                        <a:effectLst/>
                        <a:latin typeface="Calibri"/>
                        <a:ea typeface="Calibri"/>
                        <a:cs typeface="Times New Roman"/>
                      </a:endParaRPr>
                    </a:p>
                  </a:txBody>
                  <a:tcPr marL="9525" marR="9525" marT="9525" marB="9525"/>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cs typeface="Arial" charset="0"/>
              </a:rPr>
              <a:t>TSG CT WG</a:t>
            </a:r>
            <a:r>
              <a:rPr lang="de-DE" altLang="de-DE" dirty="0" smtClean="0">
                <a:cs typeface="Arial" charset="0"/>
              </a:rPr>
              <a:t>4</a:t>
            </a:r>
            <a:r>
              <a:rPr lang="en-US" altLang="de-DE" dirty="0" smtClean="0">
                <a:cs typeface="Arial" charset="0"/>
              </a:rPr>
              <a:t> </a:t>
            </a:r>
            <a:r>
              <a:rPr lang="en-GB" altLang="de-DE" dirty="0" smtClean="0">
                <a:cs typeface="Arial" charset="0"/>
              </a:rPr>
              <a:t>Organisation </a:t>
            </a:r>
          </a:p>
        </p:txBody>
      </p:sp>
      <p:sp>
        <p:nvSpPr>
          <p:cNvPr id="16387" name="Content Placeholder 2"/>
          <p:cNvSpPr txBox="1">
            <a:spLocks/>
          </p:cNvSpPr>
          <p:nvPr/>
        </p:nvSpPr>
        <p:spPr bwMode="auto">
          <a:xfrm>
            <a:off x="3900488" y="1385888"/>
            <a:ext cx="4927600" cy="408622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smtClean="0">
                <a:latin typeface="+mn-lt"/>
                <a:cs typeface="Arial" charset="0"/>
              </a:rPr>
              <a:t>Meetings</a:t>
            </a:r>
          </a:p>
          <a:p>
            <a:pPr lvl="1" eaLnBrk="1" hangingPunct="1">
              <a:spcBef>
                <a:spcPct val="20000"/>
              </a:spcBef>
              <a:buClr>
                <a:schemeClr val="hlink"/>
              </a:buClr>
              <a:buFont typeface="Arial" charset="0"/>
              <a:buChar char="•"/>
              <a:defRPr/>
            </a:pPr>
            <a:r>
              <a:rPr lang="en-US" altLang="de-DE" sz="1400" dirty="0" smtClean="0">
                <a:latin typeface="+mn-lt"/>
                <a:cs typeface="Arial" charset="0"/>
              </a:rPr>
              <a:t>CT</a:t>
            </a:r>
            <a:r>
              <a:rPr lang="de-DE" altLang="de-DE" sz="1400" dirty="0" smtClean="0">
                <a:latin typeface="+mn-lt"/>
                <a:cs typeface="Arial" charset="0"/>
              </a:rPr>
              <a:t>4</a:t>
            </a:r>
            <a:r>
              <a:rPr lang="en-US" altLang="de-DE" sz="1400" dirty="0" smtClean="0">
                <a:latin typeface="+mn-lt"/>
                <a:cs typeface="Arial" charset="0"/>
              </a:rPr>
              <a:t> have had </a:t>
            </a:r>
            <a:r>
              <a:rPr lang="de-DE" altLang="de-DE" sz="1400" dirty="0" smtClean="0">
                <a:latin typeface="+mn-lt"/>
                <a:cs typeface="Arial" charset="0"/>
              </a:rPr>
              <a:t>two</a:t>
            </a:r>
            <a:r>
              <a:rPr lang="en-US" altLang="de-DE" sz="1400" dirty="0" smtClean="0">
                <a:latin typeface="+mn-lt"/>
                <a:cs typeface="Arial" charset="0"/>
              </a:rPr>
              <a:t> meetings since the last CT plenary:</a:t>
            </a:r>
          </a:p>
          <a:p>
            <a:pPr marL="971550" lvl="2" indent="-342900" eaLnBrk="1" hangingPunct="1">
              <a:spcBef>
                <a:spcPct val="20000"/>
              </a:spcBef>
              <a:buClr>
                <a:schemeClr val="hlink"/>
              </a:buClr>
              <a:buFont typeface="+mj-lt"/>
              <a:buAutoNum type="arabicPeriod"/>
              <a:defRPr/>
            </a:pPr>
            <a:r>
              <a:rPr lang="en-US" altLang="de-DE" sz="1400" dirty="0">
                <a:latin typeface="+mn-lt"/>
                <a:cs typeface="Arial" charset="0"/>
              </a:rPr>
              <a:t>CT</a:t>
            </a:r>
            <a:r>
              <a:rPr lang="de-DE" altLang="de-DE" sz="1400" dirty="0">
                <a:latin typeface="+mn-lt"/>
                <a:cs typeface="Arial" charset="0"/>
              </a:rPr>
              <a:t>4</a:t>
            </a:r>
            <a:r>
              <a:rPr lang="en-US" altLang="de-DE" sz="1400" dirty="0">
                <a:latin typeface="+mn-lt"/>
                <a:cs typeface="Arial" charset="0"/>
              </a:rPr>
              <a:t>#</a:t>
            </a:r>
            <a:r>
              <a:rPr lang="de-DE" altLang="de-DE" sz="1400" dirty="0" smtClean="0">
                <a:latin typeface="+mn-lt"/>
                <a:cs typeface="Arial" charset="0"/>
              </a:rPr>
              <a:t>66bis</a:t>
            </a:r>
            <a:r>
              <a:rPr lang="en-US" altLang="de-DE" sz="1400" dirty="0" smtClean="0">
                <a:latin typeface="+mn-lt"/>
                <a:cs typeface="Arial" charset="0"/>
              </a:rPr>
              <a:t> (Sophia </a:t>
            </a:r>
            <a:r>
              <a:rPr lang="en-US" altLang="de-DE" sz="1400" dirty="0" err="1" smtClean="0">
                <a:latin typeface="+mn-lt"/>
                <a:cs typeface="Arial" charset="0"/>
              </a:rPr>
              <a:t>Antipolis</a:t>
            </a:r>
            <a:r>
              <a:rPr lang="en-US" altLang="de-DE" sz="1400" dirty="0" smtClean="0">
                <a:latin typeface="+mn-lt"/>
                <a:cs typeface="Arial" charset="0"/>
              </a:rPr>
              <a:t>), </a:t>
            </a:r>
            <a:r>
              <a:rPr lang="en-US" altLang="de-DE" sz="1400" dirty="0">
                <a:latin typeface="+mn-lt"/>
                <a:cs typeface="Arial" charset="0"/>
              </a:rPr>
              <a:t>co-lo</a:t>
            </a:r>
            <a:r>
              <a:rPr lang="de-DE" altLang="de-DE" sz="1400" dirty="0">
                <a:latin typeface="+mn-lt"/>
                <a:cs typeface="Arial" charset="0"/>
              </a:rPr>
              <a:t>cate</a:t>
            </a:r>
            <a:r>
              <a:rPr lang="en-US" altLang="de-DE" sz="1400" dirty="0">
                <a:latin typeface="+mn-lt"/>
                <a:cs typeface="Arial" charset="0"/>
              </a:rPr>
              <a:t>d with CT</a:t>
            </a:r>
            <a:r>
              <a:rPr lang="de-DE" altLang="de-DE" sz="1400" dirty="0">
                <a:latin typeface="+mn-lt"/>
                <a:cs typeface="Arial" charset="0"/>
              </a:rPr>
              <a:t>1 and </a:t>
            </a:r>
            <a:r>
              <a:rPr lang="en-US" altLang="de-DE" sz="1400" dirty="0">
                <a:latin typeface="+mn-lt"/>
                <a:cs typeface="Arial" charset="0"/>
              </a:rPr>
              <a:t>CT</a:t>
            </a:r>
            <a:r>
              <a:rPr lang="de-DE" altLang="de-DE" sz="1400" dirty="0">
                <a:latin typeface="+mn-lt"/>
                <a:cs typeface="Arial" charset="0"/>
              </a:rPr>
              <a:t>3. </a:t>
            </a:r>
            <a:r>
              <a:rPr lang="de-DE" altLang="de-DE" sz="1400" dirty="0" smtClean="0">
                <a:latin typeface="+mn-lt"/>
                <a:cs typeface="Arial" charset="0"/>
              </a:rPr>
              <a:t>Meeting Report in CP</a:t>
            </a:r>
            <a:r>
              <a:rPr lang="de-DE" altLang="de-DE" sz="1400" dirty="0">
                <a:latin typeface="+mn-lt"/>
                <a:cs typeface="Arial" charset="0"/>
              </a:rPr>
              <a:t>-140751</a:t>
            </a:r>
            <a:r>
              <a:rPr lang="de-DE" altLang="de-DE" sz="1400" dirty="0" smtClean="0">
                <a:latin typeface="+mn-lt"/>
                <a:cs typeface="Arial" charset="0"/>
              </a:rPr>
              <a:t>.</a:t>
            </a:r>
          </a:p>
          <a:p>
            <a:pPr marL="971550" lvl="2" indent="-342900" eaLnBrk="1" hangingPunct="1">
              <a:spcBef>
                <a:spcPct val="20000"/>
              </a:spcBef>
              <a:buClr>
                <a:schemeClr val="hlink"/>
              </a:buClr>
              <a:buFont typeface="+mj-lt"/>
              <a:buAutoNum type="arabicPeriod"/>
              <a:defRPr/>
            </a:pPr>
            <a:r>
              <a:rPr lang="de-DE" altLang="de-DE" sz="1400" dirty="0" smtClean="0">
                <a:latin typeface="+mn-lt"/>
                <a:cs typeface="Arial" charset="0"/>
              </a:rPr>
              <a:t>CT4#67 (San Fran</a:t>
            </a:r>
            <a:r>
              <a:rPr lang="de-DE" altLang="de-DE" sz="1400" dirty="0">
                <a:latin typeface="+mn-lt"/>
                <a:cs typeface="Arial" charset="0"/>
              </a:rPr>
              <a:t>cisco) Mega-meeting. Meeting Report in CP-140751</a:t>
            </a:r>
          </a:p>
          <a:p>
            <a:pPr lvl="1" eaLnBrk="1" hangingPunct="1">
              <a:spcBef>
                <a:spcPct val="20000"/>
              </a:spcBef>
              <a:buClr>
                <a:schemeClr val="hlink"/>
              </a:buClr>
              <a:buFont typeface="Arial" charset="0"/>
              <a:buNone/>
              <a:defRPr/>
            </a:pPr>
            <a:r>
              <a:rPr lang="en-US" altLang="de-DE" sz="1400" dirty="0" smtClean="0">
                <a:latin typeface="+mn-lt"/>
                <a:cs typeface="Arial" charset="0"/>
              </a:rPr>
              <a:t>		</a:t>
            </a:r>
          </a:p>
          <a:p>
            <a:pPr lvl="1" eaLnBrk="1" hangingPunct="1">
              <a:spcBef>
                <a:spcPct val="20000"/>
              </a:spcBef>
              <a:buClr>
                <a:schemeClr val="hlink"/>
              </a:buClr>
              <a:buFont typeface="Arial" charset="0"/>
              <a:buChar char="•"/>
              <a:defRPr/>
            </a:pPr>
            <a:r>
              <a:rPr lang="en-US" altLang="de-DE" sz="1400" dirty="0" smtClean="0">
                <a:latin typeface="+mn-lt"/>
                <a:cs typeface="Arial" charset="0"/>
              </a:rPr>
              <a:t>CT</a:t>
            </a:r>
            <a:r>
              <a:rPr lang="de-DE" altLang="de-DE" sz="1400" dirty="0" smtClean="0">
                <a:latin typeface="+mn-lt"/>
                <a:cs typeface="Arial" charset="0"/>
              </a:rPr>
              <a:t>4</a:t>
            </a:r>
            <a:r>
              <a:rPr lang="en-US" altLang="de-DE" sz="1400" dirty="0" smtClean="0">
                <a:latin typeface="+mn-lt"/>
                <a:cs typeface="Arial" charset="0"/>
              </a:rPr>
              <a:t> will have </a:t>
            </a:r>
            <a:r>
              <a:rPr lang="de-DE" altLang="de-DE" sz="1400" dirty="0" smtClean="0">
                <a:latin typeface="+mn-lt"/>
                <a:cs typeface="Arial" charset="0"/>
              </a:rPr>
              <a:t>one</a:t>
            </a:r>
            <a:r>
              <a:rPr lang="en-US" altLang="de-DE" sz="1400" dirty="0" smtClean="0">
                <a:latin typeface="+mn-lt"/>
                <a:cs typeface="Arial" charset="0"/>
              </a:rPr>
              <a:t> meeting during next plenary cycle:</a:t>
            </a:r>
          </a:p>
          <a:p>
            <a:pPr marL="971550" lvl="2" indent="-342900" eaLnBrk="1" hangingPunct="1">
              <a:spcBef>
                <a:spcPct val="20000"/>
              </a:spcBef>
              <a:buClr>
                <a:schemeClr val="hlink"/>
              </a:buClr>
              <a:buFont typeface="+mj-lt"/>
              <a:buAutoNum type="arabicPeriod"/>
              <a:defRPr/>
            </a:pPr>
            <a:r>
              <a:rPr lang="en-US" altLang="de-DE" sz="1400" dirty="0" smtClean="0">
                <a:latin typeface="+mn-lt"/>
                <a:cs typeface="Arial" charset="0"/>
              </a:rPr>
              <a:t>CT4#68 (Sorrento);</a:t>
            </a:r>
          </a:p>
          <a:p>
            <a:pPr eaLnBrk="1" hangingPunct="1">
              <a:spcBef>
                <a:spcPct val="20000"/>
              </a:spcBef>
              <a:buFontTx/>
              <a:buBlip>
                <a:blip r:embed="rId3"/>
              </a:buBlip>
              <a:defRPr/>
            </a:pPr>
            <a:endParaRPr lang="en-US" altLang="de-DE" sz="1400" dirty="0" smtClean="0">
              <a:latin typeface="+mn-lt"/>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latin typeface="+mn-lt"/>
                <a:cs typeface="Arial" charset="0"/>
              </a:rPr>
              <a:t>TSG CT WG</a:t>
            </a:r>
            <a:r>
              <a:rPr lang="de-DE" altLang="de-DE" sz="1800" dirty="0">
                <a:latin typeface="+mn-lt"/>
                <a:cs typeface="Arial" charset="0"/>
              </a:rPr>
              <a:t>4</a:t>
            </a:r>
            <a:r>
              <a:rPr lang="en-US" altLang="de-DE" sz="1800" dirty="0">
                <a:latin typeface="+mn-lt"/>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latin typeface="+mn-lt"/>
                <a:cs typeface="Arial" charset="0"/>
              </a:rPr>
              <a:t>Nigel Berry</a:t>
            </a:r>
            <a:r>
              <a:rPr lang="en-GB" altLang="de-DE" sz="1800" dirty="0">
                <a:latin typeface="+mn-lt"/>
                <a:cs typeface="Arial" charset="0"/>
              </a:rPr>
              <a:t/>
            </a:r>
            <a:br>
              <a:rPr lang="en-GB" altLang="de-DE" sz="1800" dirty="0">
                <a:latin typeface="+mn-lt"/>
                <a:cs typeface="Arial" charset="0"/>
              </a:rPr>
            </a:br>
            <a:r>
              <a:rPr lang="da-DK" altLang="de-DE" sz="1400" dirty="0">
                <a:latin typeface="+mn-lt"/>
                <a:cs typeface="Arial" charset="0"/>
              </a:rPr>
              <a:t>(</a:t>
            </a:r>
            <a:r>
              <a:rPr lang="de-DE" altLang="de-DE" sz="1400" dirty="0">
                <a:latin typeface="+mn-lt"/>
                <a:cs typeface="Arial" charset="0"/>
              </a:rPr>
              <a:t>Alcatel-Lucent</a:t>
            </a:r>
            <a:r>
              <a:rPr lang="da-DK" altLang="de-DE" sz="1400" dirty="0">
                <a:latin typeface="+mn-lt"/>
                <a:cs typeface="Arial" charset="0"/>
              </a:rPr>
              <a:t> / </a:t>
            </a:r>
            <a:r>
              <a:rPr lang="de-DE" altLang="de-DE" sz="1400" dirty="0">
                <a:latin typeface="+mn-lt"/>
                <a:cs typeface="Arial" charset="0"/>
              </a:rPr>
              <a:t>ETSI</a:t>
            </a:r>
            <a:r>
              <a:rPr lang="da-DK" altLang="de-DE" sz="1400" dirty="0">
                <a:latin typeface="+mn-lt"/>
                <a:cs typeface="Arial" charset="0"/>
              </a:rPr>
              <a:t>)</a:t>
            </a:r>
          </a:p>
          <a:p>
            <a:pPr marL="1143000" lvl="2" indent="-228600" eaLnBrk="1" hangingPunct="1">
              <a:spcBef>
                <a:spcPct val="20000"/>
              </a:spcBef>
              <a:buFont typeface="Arial" charset="0"/>
              <a:buChar char="•"/>
              <a:defRPr/>
            </a:pPr>
            <a:endParaRPr lang="en-GB" altLang="de-DE" sz="1400" dirty="0">
              <a:latin typeface="+mn-lt"/>
              <a:cs typeface="Arial" charset="0"/>
            </a:endParaRP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Vice chairs:</a:t>
            </a:r>
            <a:endParaRPr lang="en-GB" altLang="de-DE" sz="1800" dirty="0">
              <a:latin typeface="+mn-lt"/>
              <a:cs typeface="Arial" charset="0"/>
            </a:endParaRPr>
          </a:p>
          <a:p>
            <a:pPr marL="1143000" lvl="2" indent="-228600" eaLnBrk="1" hangingPunct="1">
              <a:spcBef>
                <a:spcPct val="20000"/>
              </a:spcBef>
              <a:buClr>
                <a:schemeClr val="hlink"/>
              </a:buClr>
              <a:buFont typeface="Arial" charset="0"/>
              <a:buChar char="•"/>
              <a:defRPr/>
            </a:pPr>
            <a:r>
              <a:rPr lang="de-DE" altLang="de-DE" sz="1800" dirty="0">
                <a:latin typeface="+mn-lt"/>
                <a:cs typeface="Arial" charset="0"/>
              </a:rPr>
              <a:t>Lionel Morand</a:t>
            </a:r>
            <a:r>
              <a:rPr lang="en-GB" altLang="de-DE" sz="1400" dirty="0">
                <a:latin typeface="+mn-lt"/>
                <a:cs typeface="Arial" charset="0"/>
              </a:rPr>
              <a:t/>
            </a:r>
            <a:br>
              <a:rPr lang="en-GB" altLang="de-DE" sz="1400" dirty="0">
                <a:latin typeface="+mn-lt"/>
                <a:cs typeface="Arial" charset="0"/>
              </a:rPr>
            </a:br>
            <a:r>
              <a:rPr lang="en-GB" altLang="de-DE" sz="1400" dirty="0">
                <a:latin typeface="+mn-lt"/>
                <a:cs typeface="Arial" charset="0"/>
              </a:rPr>
              <a:t>(</a:t>
            </a:r>
            <a:r>
              <a:rPr lang="de-DE" altLang="de-DE" sz="1400" dirty="0">
                <a:latin typeface="+mn-lt"/>
                <a:cs typeface="Arial" charset="0"/>
              </a:rPr>
              <a:t>Orange</a:t>
            </a:r>
            <a:r>
              <a:rPr lang="en-GB" altLang="de-DE" sz="1400" dirty="0">
                <a:latin typeface="+mn-lt"/>
                <a:cs typeface="Arial" charset="0"/>
              </a:rPr>
              <a:t> / ETSI)</a:t>
            </a:r>
          </a:p>
          <a:p>
            <a:pPr marL="1143000" lvl="2" indent="-228600" eaLnBrk="1" hangingPunct="1">
              <a:spcBef>
                <a:spcPct val="20000"/>
              </a:spcBef>
              <a:buClr>
                <a:schemeClr val="hlink"/>
              </a:buClr>
              <a:defRPr/>
            </a:pPr>
            <a:endParaRPr lang="en-GB" altLang="de-DE" sz="1400" dirty="0">
              <a:latin typeface="+mn-lt"/>
              <a:cs typeface="Arial" charset="0"/>
            </a:endParaRPr>
          </a:p>
          <a:p>
            <a:pPr marL="1143000" lvl="2" indent="-228600" eaLnBrk="1" hangingPunct="1">
              <a:spcBef>
                <a:spcPct val="20000"/>
              </a:spcBef>
              <a:buClr>
                <a:schemeClr val="hlink"/>
              </a:buClr>
              <a:buFont typeface="Arial" charset="0"/>
              <a:buChar char="•"/>
              <a:defRPr/>
            </a:pPr>
            <a:r>
              <a:rPr lang="de-DE" altLang="de-DE" sz="1800" dirty="0">
                <a:solidFill>
                  <a:schemeClr val="tx2"/>
                </a:solidFill>
                <a:latin typeface="+mn-lt"/>
                <a:cs typeface="Arial" charset="0"/>
              </a:rPr>
              <a:t>Yvette Koza </a:t>
            </a:r>
          </a:p>
          <a:p>
            <a:pPr marL="1143000" lvl="2" indent="-228600" eaLnBrk="1" hangingPunct="1">
              <a:spcBef>
                <a:spcPct val="20000"/>
              </a:spcBef>
              <a:buFont typeface="Arial" charset="0"/>
              <a:buNone/>
              <a:defRPr/>
            </a:pPr>
            <a:r>
              <a:rPr lang="en-GB" altLang="de-DE" sz="1400" dirty="0">
                <a:solidFill>
                  <a:schemeClr val="tx2"/>
                </a:solidFill>
                <a:latin typeface="+mn-lt"/>
                <a:cs typeface="Arial" charset="0"/>
              </a:rPr>
              <a:t>	(</a:t>
            </a:r>
            <a:r>
              <a:rPr lang="de-DE" altLang="de-DE" sz="1400" dirty="0">
                <a:solidFill>
                  <a:schemeClr val="tx2"/>
                </a:solidFill>
                <a:latin typeface="+mn-lt"/>
                <a:cs typeface="Arial" charset="0"/>
              </a:rPr>
              <a:t>DT</a:t>
            </a:r>
            <a:r>
              <a:rPr lang="en-GB" altLang="de-DE" sz="1400" dirty="0">
                <a:solidFill>
                  <a:schemeClr val="tx2"/>
                </a:solidFill>
                <a:latin typeface="+mn-lt"/>
                <a:cs typeface="Arial" charset="0"/>
              </a:rPr>
              <a:t> / ETSI)</a:t>
            </a:r>
          </a:p>
          <a:p>
            <a:pPr marL="1143000" lvl="2" indent="-228600" eaLnBrk="1" hangingPunct="1">
              <a:spcBef>
                <a:spcPct val="20000"/>
              </a:spcBef>
              <a:defRPr/>
            </a:pPr>
            <a:endParaRPr lang="en-GB" altLang="de-DE" sz="1400" dirty="0">
              <a:latin typeface="+mn-lt"/>
              <a:cs typeface="Arial" charset="0"/>
            </a:endParaRPr>
          </a:p>
          <a:p>
            <a:pPr marL="742950" lvl="1" indent="-285750" eaLnBrk="1" hangingPunct="1">
              <a:spcBef>
                <a:spcPct val="20000"/>
              </a:spcBef>
              <a:buClr>
                <a:srgbClr val="C00000"/>
              </a:buClr>
              <a:buFont typeface="Arial" charset="0"/>
              <a:buChar char="•"/>
              <a:defRPr/>
            </a:pPr>
            <a:r>
              <a:rPr lang="en-GB" altLang="de-DE" sz="1800" dirty="0">
                <a:latin typeface="+mn-lt"/>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a:solidFill>
                  <a:srgbClr val="000000"/>
                </a:solidFill>
                <a:latin typeface="+mn-lt"/>
                <a:ea typeface="Times New Roman" pitchFamily="18" charset="0"/>
                <a:cs typeface="Arial" charset="0"/>
              </a:rPr>
              <a:t>Kimmo Kymäläinen</a:t>
            </a:r>
            <a:r>
              <a:rPr lang="en-GB" altLang="de-DE" sz="1600" dirty="0">
                <a:latin typeface="+mn-lt"/>
                <a:cs typeface="Arial" charset="0"/>
              </a:rPr>
              <a:t> </a:t>
            </a:r>
          </a:p>
        </p:txBody>
      </p:sp>
      <p:sp>
        <p:nvSpPr>
          <p:cNvPr id="16389" name="Content Placeholder 2"/>
          <p:cNvSpPr txBox="1">
            <a:spLocks/>
          </p:cNvSpPr>
          <p:nvPr/>
        </p:nvSpPr>
        <p:spPr bwMode="auto">
          <a:xfrm>
            <a:off x="117475" y="5707063"/>
            <a:ext cx="45291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mn-lt"/>
                <a:cs typeface="Arial" charset="0"/>
              </a:rPr>
              <a:t>Legend</a:t>
            </a:r>
            <a:br>
              <a:rPr lang="fi-FI" altLang="de-DE" dirty="0" smtClean="0">
                <a:latin typeface="+mn-lt"/>
                <a:cs typeface="Arial" charset="0"/>
              </a:rPr>
            </a:br>
            <a:r>
              <a:rPr lang="fi-FI" altLang="de-DE" dirty="0" smtClean="0">
                <a:solidFill>
                  <a:srgbClr val="0000FF"/>
                </a:solidFill>
                <a:latin typeface="+mn-lt"/>
                <a:cs typeface="Arial" charset="0"/>
              </a:rPr>
              <a:t>Blue</a:t>
            </a:r>
            <a:r>
              <a:rPr lang="fi-FI" altLang="de-DE" dirty="0" smtClean="0">
                <a:latin typeface="+mn-lt"/>
                <a:cs typeface="Arial" charset="0"/>
              </a:rPr>
              <a:t> –  (re)elected since previous plenary</a:t>
            </a:r>
            <a:br>
              <a:rPr lang="fi-FI" altLang="de-DE" dirty="0" smtClean="0">
                <a:latin typeface="+mn-lt"/>
                <a:cs typeface="Arial" charset="0"/>
              </a:rPr>
            </a:br>
            <a:r>
              <a:rPr lang="fi-FI" altLang="de-DE" dirty="0" smtClean="0">
                <a:solidFill>
                  <a:srgbClr val="FF3300"/>
                </a:solidFill>
                <a:latin typeface="+mn-lt"/>
                <a:cs typeface="Arial" charset="0"/>
              </a:rPr>
              <a:t>Red</a:t>
            </a:r>
            <a:r>
              <a:rPr lang="fi-FI" altLang="de-DE" dirty="0" smtClean="0">
                <a:latin typeface="+mn-lt"/>
                <a:cs typeface="Arial" charset="0"/>
              </a:rPr>
              <a:t> –   for (re)election in coming plenary period</a:t>
            </a:r>
            <a:endParaRPr lang="da-DK" altLang="de-DE" dirty="0" smtClean="0">
              <a:latin typeface="+mn-lt"/>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p:txBody>
          <a:bodyPr/>
          <a:lstStyle/>
          <a:p>
            <a:r>
              <a:rPr lang="nb-NO" altLang="de-DE" smtClean="0">
                <a:latin typeface="Arial" charset="0"/>
                <a:cs typeface="Arial" charset="0"/>
              </a:rPr>
              <a:t>CRs for </a:t>
            </a:r>
            <a:r>
              <a:rPr lang="de-DE" altLang="de-DE" smtClean="0">
                <a:latin typeface="Arial" charset="0"/>
                <a:cs typeface="Arial" charset="0"/>
              </a:rPr>
              <a:t>C</a:t>
            </a:r>
            <a:r>
              <a:rPr lang="nb-NO" altLang="de-DE" smtClean="0">
                <a:latin typeface="Arial" charset="0"/>
                <a:cs typeface="Arial" charset="0"/>
              </a:rPr>
              <a:t>onditional </a:t>
            </a:r>
            <a:r>
              <a:rPr lang="de-DE" altLang="de-DE" smtClean="0">
                <a:latin typeface="Arial" charset="0"/>
                <a:cs typeface="Arial" charset="0"/>
              </a:rPr>
              <a:t>A</a:t>
            </a:r>
            <a:r>
              <a:rPr lang="nb-NO" altLang="de-DE" smtClean="0">
                <a:latin typeface="Arial" charset="0"/>
                <a:cs typeface="Arial" charset="0"/>
              </a:rPr>
              <a:t>pproval (CT</a:t>
            </a:r>
            <a:r>
              <a:rPr lang="de-DE" altLang="de-DE" smtClean="0">
                <a:latin typeface="Arial" charset="0"/>
                <a:cs typeface="Arial" charset="0"/>
              </a:rPr>
              <a:t>4</a:t>
            </a:r>
            <a:r>
              <a:rPr lang="nb-NO" altLang="de-DE" smtClean="0">
                <a:latin typeface="Arial" charset="0"/>
                <a:cs typeface="Arial" charset="0"/>
              </a:rPr>
              <a:t>)</a:t>
            </a:r>
            <a:endParaRPr lang="en-US" altLang="de-DE"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2" name="Table 1"/>
          <p:cNvGraphicFramePr>
            <a:graphicFrameLocks noGrp="1"/>
          </p:cNvGraphicFramePr>
          <p:nvPr>
            <p:extLst>
              <p:ext uri="{D42A27DB-BD31-4B8C-83A1-F6EECF244321}">
                <p14:modId xmlns:p14="http://schemas.microsoft.com/office/powerpoint/2010/main" val="1820015275"/>
              </p:ext>
            </p:extLst>
          </p:nvPr>
        </p:nvGraphicFramePr>
        <p:xfrm>
          <a:off x="457200" y="1755144"/>
          <a:ext cx="8229600" cy="2253050"/>
        </p:xfrm>
        <a:graphic>
          <a:graphicData uri="http://schemas.openxmlformats.org/drawingml/2006/table">
            <a:tbl>
              <a:tblPr firstRow="1" firstCol="1" bandRow="1">
                <a:tableStyleId>{5C22544A-7EE6-4342-B048-85BDC9FD1C3A}</a:tableStyleId>
              </a:tblPr>
              <a:tblGrid>
                <a:gridCol w="568128"/>
                <a:gridCol w="669034"/>
                <a:gridCol w="1360082"/>
                <a:gridCol w="2542816"/>
                <a:gridCol w="517981"/>
                <a:gridCol w="348582"/>
                <a:gridCol w="112525"/>
                <a:gridCol w="221380"/>
                <a:gridCol w="446430"/>
                <a:gridCol w="461107"/>
                <a:gridCol w="981535"/>
              </a:tblGrid>
              <a:tr h="363925">
                <a:tc>
                  <a:txBody>
                    <a:bodyPr/>
                    <a:lstStyle/>
                    <a:p>
                      <a:pPr algn="ctr">
                        <a:lnSpc>
                          <a:spcPct val="107000"/>
                        </a:lnSpc>
                        <a:spcAft>
                          <a:spcPts val="0"/>
                        </a:spcAft>
                      </a:pPr>
                      <a:r>
                        <a:rPr lang="en-GB" sz="1100" b="1" dirty="0" err="1">
                          <a:solidFill>
                            <a:srgbClr val="000000"/>
                          </a:solidFill>
                          <a:effectLst/>
                          <a:latin typeface="Calibri"/>
                          <a:ea typeface="Times New Roman"/>
                          <a:cs typeface="Times New Roman"/>
                        </a:rPr>
                        <a:t>TSG_tdoc</a:t>
                      </a:r>
                      <a:endParaRPr lang="en-GB" sz="1100" dirty="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C4 Tdoc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Work_item</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Title</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Spec</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Cat</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Rel</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a:solidFill>
                            <a:srgbClr val="000000"/>
                          </a:solidFill>
                          <a:effectLst/>
                          <a:latin typeface="Calibri"/>
                          <a:ea typeface="Times New Roman"/>
                          <a:cs typeface="Times New Roman"/>
                        </a:rPr>
                        <a:t>Agenda</a:t>
                      </a:r>
                      <a:endParaRPr lang="en-GB" sz="1100">
                        <a:effectLst/>
                        <a:latin typeface="Calibri"/>
                        <a:ea typeface="Calibri"/>
                        <a:cs typeface="Times New Roman"/>
                      </a:endParaRPr>
                    </a:p>
                  </a:txBody>
                  <a:tcPr marL="9525" marR="9525" marT="9525" marB="9525" anchor="ctr"/>
                </a:tc>
                <a:tc>
                  <a:txBody>
                    <a:bodyPr/>
                    <a:lstStyle/>
                    <a:p>
                      <a:pPr algn="ctr">
                        <a:lnSpc>
                          <a:spcPct val="107000"/>
                        </a:lnSpc>
                        <a:spcAft>
                          <a:spcPts val="0"/>
                        </a:spcAft>
                      </a:pPr>
                      <a:r>
                        <a:rPr lang="en-GB" sz="1100" b="1" dirty="0">
                          <a:solidFill>
                            <a:srgbClr val="000000"/>
                          </a:solidFill>
                          <a:effectLst/>
                          <a:latin typeface="Calibri"/>
                          <a:ea typeface="Times New Roman"/>
                          <a:cs typeface="Times New Roman"/>
                        </a:rPr>
                        <a:t>Other specs affected</a:t>
                      </a:r>
                      <a:endParaRPr lang="en-GB" sz="1100" dirty="0">
                        <a:effectLst/>
                        <a:latin typeface="Calibri"/>
                        <a:ea typeface="Calibri"/>
                        <a:cs typeface="Times New Roman"/>
                      </a:endParaRPr>
                    </a:p>
                  </a:txBody>
                  <a:tcPr marL="9525" marR="9525" marT="9525" marB="9525" anchor="ctr"/>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C4-142448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Alternative connection (ALTC) addresses management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24.229-5075</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C4-142452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ALTC</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Alternative connection (ALTC) addresses management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29.334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0073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24.229 CR-5075, 23.334-0071</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C4-142370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MTCe-SDDTE-CT</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CN-assisted parameters</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23.008</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0430</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7.1.14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23.401-2751</a:t>
                      </a:r>
                      <a:endParaRPr lang="en-GB" sz="1100" dirty="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C4-142069</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ePCSCF_WLAN</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Provisioning of P-CSCF address via APCO for S2b </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1524</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6.3.1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24.302-0346</a:t>
                      </a:r>
                      <a:endParaRPr lang="en-GB" sz="1100">
                        <a:effectLst/>
                        <a:latin typeface="Calibri"/>
                        <a:ea typeface="Calibri"/>
                        <a:cs typeface="Times New Roman"/>
                      </a:endParaRPr>
                    </a:p>
                  </a:txBody>
                  <a:tcPr marL="9525" marR="9525" marT="9525" marB="9525"/>
                </a:tc>
              </a:tr>
              <a:tr h="363925">
                <a:tc>
                  <a:txBody>
                    <a:bodyPr/>
                    <a:lstStyle/>
                    <a:p>
                      <a:pPr algn="r">
                        <a:lnSpc>
                          <a:spcPct val="107000"/>
                        </a:lnSpc>
                        <a:spcAft>
                          <a:spcPts val="0"/>
                        </a:spcAft>
                      </a:pPr>
                      <a:r>
                        <a:rPr lang="en-GB" sz="1100">
                          <a:solidFill>
                            <a:srgbClr val="000000"/>
                          </a:solidFill>
                          <a:effectLst/>
                          <a:latin typeface="Calibri"/>
                          <a:ea typeface="Times New Roman"/>
                          <a:cs typeface="Times New Roman"/>
                        </a:rPr>
                        <a:t>796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C4-142422</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ePCSCF_WLAN</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Provisioning of P-CSCF address via APCO for S2b </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29.275</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0316</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B</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Rel-13</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a:solidFill>
                            <a:srgbClr val="000000"/>
                          </a:solidFill>
                          <a:effectLst/>
                          <a:latin typeface="Calibri"/>
                          <a:ea typeface="Times New Roman"/>
                          <a:cs typeface="Times New Roman"/>
                        </a:rPr>
                        <a:t>6.3.1</a:t>
                      </a:r>
                      <a:endParaRPr lang="en-GB" sz="1100">
                        <a:effectLst/>
                        <a:latin typeface="Calibri"/>
                        <a:ea typeface="Calibri"/>
                        <a:cs typeface="Times New Roman"/>
                      </a:endParaRPr>
                    </a:p>
                  </a:txBody>
                  <a:tcPr marL="9525" marR="9525" marT="9525" marB="9525"/>
                </a:tc>
                <a:tc>
                  <a:txBody>
                    <a:bodyPr/>
                    <a:lstStyle/>
                    <a:p>
                      <a:pPr>
                        <a:lnSpc>
                          <a:spcPct val="107000"/>
                        </a:lnSpc>
                        <a:spcAft>
                          <a:spcPts val="0"/>
                        </a:spcAft>
                      </a:pPr>
                      <a:r>
                        <a:rPr lang="en-GB" sz="1100" dirty="0">
                          <a:solidFill>
                            <a:srgbClr val="000000"/>
                          </a:solidFill>
                          <a:effectLst/>
                          <a:latin typeface="Calibri"/>
                          <a:ea typeface="Times New Roman"/>
                          <a:cs typeface="Times New Roman"/>
                        </a:rPr>
                        <a:t>24.302-0346</a:t>
                      </a:r>
                      <a:endParaRPr lang="en-GB" sz="1100" dirty="0">
                        <a:effectLst/>
                        <a:latin typeface="Calibri"/>
                        <a:ea typeface="Calibri"/>
                        <a:cs typeface="Times New Roman"/>
                      </a:endParaRPr>
                    </a:p>
                  </a:txBody>
                  <a:tcPr marL="9525" marR="9525" marT="9525" marB="9525"/>
                </a:tc>
              </a:tr>
            </a:tbl>
          </a:graphicData>
        </a:graphic>
      </p:graphicFrame>
    </p:spTree>
    <p:extLst>
      <p:ext uri="{BB962C8B-B14F-4D97-AF65-F5344CB8AC3E}">
        <p14:creationId xmlns:p14="http://schemas.microsoft.com/office/powerpoint/2010/main" val="1054975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0" y="381000"/>
            <a:ext cx="8610600" cy="1143000"/>
          </a:xfrm>
        </p:spPr>
        <p:txBody>
          <a:bodyPr/>
          <a:lstStyle/>
          <a:p>
            <a:r>
              <a:rPr lang="en-GB" smtClean="0"/>
              <a:t>CRs to Plenary</a:t>
            </a:r>
            <a:endParaRPr lang="en-US" altLang="de-DE" smtClean="0"/>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CT4#66bis	CT4#67	</a:t>
            </a:r>
          </a:p>
          <a:p>
            <a:pPr marL="457200" lvl="1" indent="0">
              <a:lnSpc>
                <a:spcPct val="80000"/>
              </a:lnSpc>
              <a:buNone/>
            </a:pPr>
            <a:r>
              <a:rPr lang="en-US" sz="2000" dirty="0" smtClean="0">
                <a:latin typeface="Arial" pitchFamily="34" charset="0"/>
                <a:cs typeface="Arial" pitchFamily="34" charset="0"/>
              </a:rPr>
              <a:t>	</a:t>
            </a:r>
          </a:p>
          <a:p>
            <a:pPr lvl="1">
              <a:lnSpc>
                <a:spcPct val="80000"/>
              </a:lnSpc>
            </a:pPr>
            <a:r>
              <a:rPr lang="en-US" sz="2000" dirty="0" smtClean="0">
                <a:latin typeface="Arial" pitchFamily="34" charset="0"/>
                <a:cs typeface="Arial" pitchFamily="34" charset="0"/>
              </a:rPr>
              <a:t>Rel-8	=			3		0	</a:t>
            </a:r>
          </a:p>
          <a:p>
            <a:pPr lvl="1">
              <a:lnSpc>
                <a:spcPct val="80000"/>
              </a:lnSpc>
            </a:pPr>
            <a:r>
              <a:rPr lang="en-GB" sz="2000" dirty="0" smtClean="0">
                <a:latin typeface="Arial" pitchFamily="34" charset="0"/>
                <a:cs typeface="Arial" pitchFamily="34" charset="0"/>
              </a:rPr>
              <a:t>Rel-9	=			3		2</a:t>
            </a:r>
          </a:p>
          <a:p>
            <a:pPr lvl="1">
              <a:lnSpc>
                <a:spcPct val="80000"/>
              </a:lnSpc>
            </a:pPr>
            <a:r>
              <a:rPr lang="en-GB" sz="2000" dirty="0" smtClean="0">
                <a:latin typeface="Arial" pitchFamily="34" charset="0"/>
                <a:cs typeface="Arial" pitchFamily="34" charset="0"/>
              </a:rPr>
              <a:t>Rel-10	=			0		1</a:t>
            </a:r>
          </a:p>
          <a:p>
            <a:pPr lvl="1">
              <a:lnSpc>
                <a:spcPct val="80000"/>
              </a:lnSpc>
            </a:pPr>
            <a:r>
              <a:rPr lang="en-GB" sz="2000" dirty="0" smtClean="0">
                <a:latin typeface="Arial" pitchFamily="34" charset="0"/>
                <a:cs typeface="Arial" pitchFamily="34" charset="0"/>
              </a:rPr>
              <a:t>Rel-11	=			7		3</a:t>
            </a:r>
          </a:p>
          <a:p>
            <a:pPr lvl="1">
              <a:lnSpc>
                <a:spcPct val="80000"/>
              </a:lnSpc>
            </a:pPr>
            <a:r>
              <a:rPr lang="en-GB" sz="2000" dirty="0" smtClean="0">
                <a:latin typeface="Arial" pitchFamily="34" charset="0"/>
                <a:cs typeface="Arial" pitchFamily="34" charset="0"/>
              </a:rPr>
              <a:t>Rel-12	=			99		61</a:t>
            </a:r>
          </a:p>
          <a:p>
            <a:pPr lvl="1">
              <a:lnSpc>
                <a:spcPct val="80000"/>
              </a:lnSpc>
            </a:pPr>
            <a:r>
              <a:rPr lang="en-GB" sz="2000" dirty="0" smtClean="0">
                <a:latin typeface="Arial" pitchFamily="34" charset="0"/>
                <a:cs typeface="Arial" pitchFamily="34" charset="0"/>
              </a:rPr>
              <a:t>Rel-13	=			5		4</a:t>
            </a:r>
            <a:endParaRPr lang="en-US" sz="2000" dirty="0" smtClean="0">
              <a:latin typeface="Arial" pitchFamily="34" charset="0"/>
              <a:cs typeface="Arial" pitchFamily="34" charset="0"/>
            </a:endParaRP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Rel-11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674421"/>
            <a:ext cx="8567737" cy="4442217"/>
          </a:xfrm>
        </p:spPr>
        <p:txBody>
          <a:bodyPr/>
          <a:lstStyle/>
          <a:p>
            <a:pPr>
              <a:lnSpc>
                <a:spcPct val="80000"/>
              </a:lnSpc>
              <a:defRPr/>
            </a:pPr>
            <a:r>
              <a:rPr lang="en-GB" sz="2000" dirty="0" smtClean="0">
                <a:latin typeface="Arial" pitchFamily="34" charset="0"/>
                <a:cs typeface="Arial" pitchFamily="34" charset="0"/>
              </a:rPr>
              <a:t>6.1.1 Support </a:t>
            </a:r>
            <a:r>
              <a:rPr lang="en-GB" sz="2000" dirty="0">
                <a:latin typeface="Arial" pitchFamily="34" charset="0"/>
                <a:cs typeface="Arial" pitchFamily="34" charset="0"/>
              </a:rPr>
              <a:t>of RTP Transport Multiplexing (signalling) in </a:t>
            </a:r>
            <a:r>
              <a:rPr lang="en-GB" sz="2000" dirty="0" smtClean="0">
                <a:latin typeface="Arial" pitchFamily="34" charset="0"/>
                <a:cs typeface="Arial" pitchFamily="34" charset="0"/>
              </a:rPr>
              <a:t>IMS </a:t>
            </a:r>
            <a:r>
              <a:rPr lang="en-GB" sz="2000" dirty="0">
                <a:latin typeface="Arial" pitchFamily="34" charset="0"/>
                <a:cs typeface="Arial" pitchFamily="34" charset="0"/>
              </a:rPr>
              <a:t>[RTCP-MUX</a:t>
            </a:r>
            <a:r>
              <a:rPr lang="en-GB" sz="2000" dirty="0" smtClean="0">
                <a:latin typeface="Arial" pitchFamily="34" charset="0"/>
                <a:cs typeface="Arial" pitchFamily="34" charset="0"/>
              </a:rPr>
              <a:t>]</a:t>
            </a:r>
          </a:p>
          <a:p>
            <a:pPr lvl="1">
              <a:lnSpc>
                <a:spcPct val="80000"/>
              </a:lnSpc>
              <a:defRPr/>
            </a:pPr>
            <a:r>
              <a:rPr lang="en-GB" sz="2000" dirty="0">
                <a:latin typeface="Arial" pitchFamily="34" charset="0"/>
                <a:cs typeface="Arial" pitchFamily="34" charset="0"/>
              </a:rPr>
              <a:t>All stage 2 and stage 3 CRs for the transport </a:t>
            </a:r>
            <a:r>
              <a:rPr lang="en-GB" sz="2000" dirty="0" smtClean="0">
                <a:latin typeface="Arial" pitchFamily="34" charset="0"/>
                <a:cs typeface="Arial" pitchFamily="34" charset="0"/>
              </a:rPr>
              <a:t>of non-multiplexed </a:t>
            </a:r>
            <a:r>
              <a:rPr lang="en-GB" sz="2000" dirty="0">
                <a:latin typeface="Arial" pitchFamily="34" charset="0"/>
                <a:cs typeface="Arial" pitchFamily="34" charset="0"/>
              </a:rPr>
              <a:t>and transport multiplexed modes were agreed. The H.248 </a:t>
            </a:r>
            <a:r>
              <a:rPr lang="en-GB" sz="2000" dirty="0" err="1">
                <a:latin typeface="Arial" pitchFamily="34" charset="0"/>
                <a:cs typeface="Arial" pitchFamily="34" charset="0"/>
              </a:rPr>
              <a:t>Iq</a:t>
            </a:r>
            <a:r>
              <a:rPr lang="en-GB" sz="2000" dirty="0">
                <a:latin typeface="Arial" pitchFamily="34" charset="0"/>
                <a:cs typeface="Arial" pitchFamily="34" charset="0"/>
              </a:rPr>
              <a:t> profile is now also linked to the latest revision of ITU-T H.248.57, which contains the normative RTCP port allocation rules. Work item [RTCP-MUX] is now finalized.</a:t>
            </a:r>
          </a:p>
          <a:p>
            <a:pPr>
              <a:lnSpc>
                <a:spcPct val="80000"/>
              </a:lnSpc>
              <a:defRPr/>
            </a:pPr>
            <a:endParaRPr lang="en-GB" altLang="ko-KR" sz="2000" i="1" dirty="0" smtClean="0">
              <a:latin typeface="Arial" pitchFamily="34" charset="0"/>
              <a:ea typeface="굴림" pitchFamily="34" charset="-127"/>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6.1.2 CT </a:t>
            </a:r>
            <a:r>
              <a:rPr lang="en-GB" sz="2000" dirty="0">
                <a:latin typeface="Arial" pitchFamily="34" charset="0"/>
                <a:cs typeface="Arial" pitchFamily="34" charset="0"/>
              </a:rPr>
              <a:t>aspects of voice over E-UTRAN Paging Policy </a:t>
            </a:r>
            <a:r>
              <a:rPr lang="en-GB" sz="2000" dirty="0" smtClean="0">
                <a:latin typeface="Arial" pitchFamily="34" charset="0"/>
                <a:cs typeface="Arial" pitchFamily="34" charset="0"/>
              </a:rPr>
              <a:t>Differentiation </a:t>
            </a:r>
            <a:r>
              <a:rPr lang="en-GB" sz="2000" dirty="0">
                <a:latin typeface="Arial" pitchFamily="34" charset="0"/>
                <a:cs typeface="Arial" pitchFamily="34" charset="0"/>
              </a:rPr>
              <a:t>[</a:t>
            </a:r>
            <a:r>
              <a:rPr lang="en-GB" sz="2000" dirty="0" err="1">
                <a:latin typeface="Arial" pitchFamily="34" charset="0"/>
                <a:cs typeface="Arial" pitchFamily="34" charset="0"/>
              </a:rPr>
              <a:t>voE</a:t>
            </a:r>
            <a:r>
              <a:rPr lang="en-GB" sz="2000" dirty="0">
                <a:latin typeface="Arial" pitchFamily="34" charset="0"/>
                <a:cs typeface="Arial" pitchFamily="34" charset="0"/>
              </a:rPr>
              <a:t>-UTRAN_PPD-CT</a:t>
            </a:r>
            <a:r>
              <a:rPr lang="en-GB" sz="2000" dirty="0" smtClean="0">
                <a:latin typeface="Arial" pitchFamily="34" charset="0"/>
                <a:cs typeface="Arial" pitchFamily="34" charset="0"/>
              </a:rPr>
              <a:t>]</a:t>
            </a:r>
          </a:p>
          <a:p>
            <a:pPr lvl="1">
              <a:lnSpc>
                <a:spcPct val="80000"/>
              </a:lnSpc>
              <a:defRPr/>
            </a:pPr>
            <a:r>
              <a:rPr lang="en-GB" sz="2000" i="1" dirty="0">
                <a:latin typeface="Arial" pitchFamily="34" charset="0"/>
                <a:cs typeface="Arial" pitchFamily="34" charset="0"/>
              </a:rPr>
              <a:t>No input. Waiting for stage 2 </a:t>
            </a:r>
            <a:r>
              <a:rPr lang="en-GB" sz="2000" i="1" dirty="0" smtClean="0">
                <a:latin typeface="Arial" pitchFamily="34" charset="0"/>
                <a:cs typeface="Arial" pitchFamily="34" charset="0"/>
              </a:rPr>
              <a:t>requirements, </a:t>
            </a:r>
            <a:r>
              <a:rPr lang="en-GB" sz="2000" i="1" dirty="0">
                <a:latin typeface="Arial" pitchFamily="34" charset="0"/>
                <a:cs typeface="Arial" pitchFamily="34" charset="0"/>
              </a:rPr>
              <a:t>Stage 3 contributions expected at the next CT4 meeting.  </a:t>
            </a: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917740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lvl="1"/>
            <a:r>
              <a:rPr lang="en-GB" sz="2000" dirty="0">
                <a:latin typeface="Arial" pitchFamily="34" charset="0"/>
                <a:cs typeface="Arial" pitchFamily="34" charset="0"/>
              </a:rPr>
              <a:t>CT4 </a:t>
            </a:r>
            <a:r>
              <a:rPr lang="en-GB" sz="2000" dirty="0" smtClean="0">
                <a:latin typeface="Arial" pitchFamily="34" charset="0"/>
                <a:cs typeface="Arial" pitchFamily="34" charset="0"/>
              </a:rPr>
              <a:t>started </a:t>
            </a:r>
            <a:r>
              <a:rPr lang="en-GB" sz="2000" dirty="0">
                <a:latin typeface="Arial" pitchFamily="34" charset="0"/>
                <a:cs typeface="Arial" pitchFamily="34" charset="0"/>
              </a:rPr>
              <a:t>defining the </a:t>
            </a:r>
            <a:r>
              <a:rPr lang="en-GB" sz="2000" dirty="0" err="1">
                <a:latin typeface="Arial" pitchFamily="34" charset="0"/>
                <a:cs typeface="Arial" pitchFamily="34" charset="0"/>
              </a:rPr>
              <a:t>Nq</a:t>
            </a:r>
            <a:r>
              <a:rPr lang="en-GB" sz="2000" dirty="0">
                <a:latin typeface="Arial" pitchFamily="34" charset="0"/>
                <a:cs typeface="Arial" pitchFamily="34" charset="0"/>
              </a:rPr>
              <a:t> Application Protocol over the </a:t>
            </a:r>
            <a:r>
              <a:rPr lang="en-GB" sz="2000" dirty="0" err="1">
                <a:latin typeface="Arial" pitchFamily="34" charset="0"/>
                <a:cs typeface="Arial" pitchFamily="34" charset="0"/>
              </a:rPr>
              <a:t>Nq</a:t>
            </a:r>
            <a:r>
              <a:rPr lang="en-GB" sz="2000" dirty="0">
                <a:latin typeface="Arial" pitchFamily="34" charset="0"/>
                <a:cs typeface="Arial" pitchFamily="34" charset="0"/>
              </a:rPr>
              <a:t> and </a:t>
            </a:r>
            <a:r>
              <a:rPr lang="en-GB" sz="2000" dirty="0" err="1">
                <a:latin typeface="Arial" pitchFamily="34" charset="0"/>
                <a:cs typeface="Arial" pitchFamily="34" charset="0"/>
              </a:rPr>
              <a:t>Nq</a:t>
            </a:r>
            <a:r>
              <a:rPr lang="en-GB" sz="2000" dirty="0">
                <a:latin typeface="Arial" pitchFamily="34" charset="0"/>
                <a:cs typeface="Arial" pitchFamily="34" charset="0"/>
              </a:rPr>
              <a:t>' interfaces between the RCAF (RAN Congestion Awareness Function) and the MME or SGSN – new TS 29.405. The </a:t>
            </a:r>
            <a:r>
              <a:rPr lang="en-GB" sz="2000" dirty="0" err="1">
                <a:latin typeface="Arial" pitchFamily="34" charset="0"/>
                <a:cs typeface="Arial" pitchFamily="34" charset="0"/>
              </a:rPr>
              <a:t>Nq</a:t>
            </a:r>
            <a:r>
              <a:rPr lang="en-GB" sz="2000" dirty="0">
                <a:latin typeface="Arial" pitchFamily="34" charset="0"/>
                <a:cs typeface="Arial" pitchFamily="34" charset="0"/>
              </a:rPr>
              <a:t>-AP protocol will be defined as TLV (Type, Length, Value) over the SCTP transport. It will allow the RCAF to retrieve from the MME the list of UEs (with their active APNs) located in a congested </a:t>
            </a:r>
            <a:r>
              <a:rPr lang="en-GB" sz="2000" dirty="0" err="1">
                <a:latin typeface="Arial" pitchFamily="34" charset="0"/>
                <a:cs typeface="Arial" pitchFamily="34" charset="0"/>
              </a:rPr>
              <a:t>eNB</a:t>
            </a:r>
            <a:r>
              <a:rPr lang="en-GB" sz="2000" dirty="0">
                <a:latin typeface="Arial" pitchFamily="34" charset="0"/>
                <a:cs typeface="Arial" pitchFamily="34" charset="0"/>
              </a:rPr>
              <a:t> or cell, and to retrieve from the SGSN the active APNs of a set of users (IMSIs) located in congested cells. </a:t>
            </a:r>
          </a:p>
          <a:p>
            <a:pPr lvl="1"/>
            <a:r>
              <a:rPr lang="en-GB" sz="2000" dirty="0">
                <a:latin typeface="Arial" pitchFamily="34" charset="0"/>
                <a:cs typeface="Arial" pitchFamily="34" charset="0"/>
              </a:rPr>
              <a:t>CT4 agreed extensions to the DNS procedures (TS 29.303) to enable the RCAF to retrieve the list of MMEs/SGSNs serving a particular TAI or RAI (C4-142067</a:t>
            </a:r>
            <a:r>
              <a:rPr lang="en-GB" sz="2000" dirty="0" smtClean="0">
                <a:latin typeface="Arial" pitchFamily="34" charset="0"/>
                <a:cs typeface="Arial" pitchFamily="34" charset="0"/>
              </a:rPr>
              <a:t>).</a:t>
            </a: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5705608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6.2.1 User </a:t>
            </a:r>
            <a:r>
              <a:rPr lang="en-GB" sz="2000" dirty="0">
                <a:latin typeface="Arial" pitchFamily="34" charset="0"/>
                <a:cs typeface="Arial" pitchFamily="34" charset="0"/>
              </a:rPr>
              <a:t>Plane </a:t>
            </a:r>
            <a:r>
              <a:rPr lang="en-GB" sz="2000" dirty="0" smtClean="0">
                <a:latin typeface="Arial" pitchFamily="34" charset="0"/>
                <a:cs typeface="Arial" pitchFamily="34" charset="0"/>
              </a:rPr>
              <a:t>Congestion </a:t>
            </a:r>
            <a:r>
              <a:rPr lang="en-GB" sz="2000" dirty="0">
                <a:latin typeface="Arial" pitchFamily="34" charset="0"/>
                <a:cs typeface="Arial" pitchFamily="34" charset="0"/>
              </a:rPr>
              <a:t>[</a:t>
            </a:r>
            <a:r>
              <a:rPr lang="en-US" sz="2000" dirty="0">
                <a:latin typeface="Arial" pitchFamily="34" charset="0"/>
                <a:cs typeface="Arial" pitchFamily="34" charset="0"/>
              </a:rPr>
              <a:t>UPCON-DOTCON-CT</a:t>
            </a:r>
            <a:r>
              <a:rPr lang="en-GB" sz="2000" dirty="0" smtClean="0">
                <a:latin typeface="Arial" pitchFamily="34" charset="0"/>
                <a:cs typeface="Arial" pitchFamily="34" charset="0"/>
              </a:rPr>
              <a:t>]</a:t>
            </a:r>
          </a:p>
          <a:p>
            <a:pPr lvl="1"/>
            <a:r>
              <a:rPr lang="en-GB" sz="2000" dirty="0" smtClean="0">
                <a:latin typeface="Arial" pitchFamily="34" charset="0"/>
                <a:cs typeface="Arial" pitchFamily="34" charset="0"/>
              </a:rPr>
              <a:t>CT4 </a:t>
            </a:r>
            <a:r>
              <a:rPr lang="en-GB" sz="2000" dirty="0">
                <a:latin typeface="Arial" pitchFamily="34" charset="0"/>
                <a:cs typeface="Arial" pitchFamily="34" charset="0"/>
              </a:rPr>
              <a:t>decided to specify a one-time query procedure to enable the RCAF to retrieve the list of IMSIs and associated active APNs </a:t>
            </a:r>
            <a:r>
              <a:rPr lang="en-GB" sz="2000" dirty="0" smtClean="0">
                <a:latin typeface="Arial" pitchFamily="34" charset="0"/>
                <a:cs typeface="Arial" pitchFamily="34" charset="0"/>
              </a:rPr>
              <a:t>for </a:t>
            </a:r>
            <a:r>
              <a:rPr lang="en-GB" sz="2000" dirty="0">
                <a:latin typeface="Arial" pitchFamily="34" charset="0"/>
                <a:cs typeface="Arial" pitchFamily="34" charset="0"/>
              </a:rPr>
              <a:t>UEs located in congested E-UTRAN cells or </a:t>
            </a:r>
            <a:r>
              <a:rPr lang="en-GB" sz="2000" dirty="0" err="1">
                <a:latin typeface="Arial" pitchFamily="34" charset="0"/>
                <a:cs typeface="Arial" pitchFamily="34" charset="0"/>
              </a:rPr>
              <a:t>eNBs</a:t>
            </a:r>
            <a:r>
              <a:rPr lang="en-GB" sz="2000" dirty="0">
                <a:latin typeface="Arial" pitchFamily="34" charset="0"/>
                <a:cs typeface="Arial" pitchFamily="34" charset="0"/>
              </a:rPr>
              <a:t>, or the list of APNs of a list of UEs in a congested UTRAN area. This is the approach with the least complexity for MME implementations. </a:t>
            </a:r>
            <a:r>
              <a:rPr lang="en-GB" sz="2000" dirty="0" smtClean="0">
                <a:latin typeface="Arial" pitchFamily="34" charset="0"/>
                <a:cs typeface="Arial" pitchFamily="34" charset="0"/>
              </a:rPr>
              <a:t>An </a:t>
            </a:r>
            <a:r>
              <a:rPr lang="en-GB" sz="2000" dirty="0">
                <a:latin typeface="Arial" pitchFamily="34" charset="0"/>
                <a:cs typeface="Arial" pitchFamily="34" charset="0"/>
              </a:rPr>
              <a:t>alternative approach where the RCAF would have subscribed to periodic </a:t>
            </a:r>
            <a:r>
              <a:rPr lang="en-GB" sz="2000" dirty="0" smtClean="0">
                <a:latin typeface="Arial" pitchFamily="34" charset="0"/>
                <a:cs typeface="Arial" pitchFamily="34" charset="0"/>
              </a:rPr>
              <a:t>reporting </a:t>
            </a:r>
            <a:r>
              <a:rPr lang="en-GB" sz="2000" dirty="0">
                <a:latin typeface="Arial" pitchFamily="34" charset="0"/>
                <a:cs typeface="Arial" pitchFamily="34" charset="0"/>
              </a:rPr>
              <a:t>done by MME/SGSN; it is left for further study whether such an approach may be defined as a complementary option, if justifications are provided that this would provide substantial benefits.</a:t>
            </a:r>
          </a:p>
          <a:p>
            <a:pPr lvl="1"/>
            <a:r>
              <a:rPr lang="en-GB" sz="2000" dirty="0">
                <a:latin typeface="Arial" pitchFamily="34" charset="0"/>
                <a:cs typeface="Arial" pitchFamily="34" charset="0"/>
              </a:rPr>
              <a:t>Several P-CRs were agreed to progress the specification of the </a:t>
            </a:r>
            <a:r>
              <a:rPr lang="en-GB" sz="2000" dirty="0" err="1">
                <a:latin typeface="Arial" pitchFamily="34" charset="0"/>
                <a:cs typeface="Arial" pitchFamily="34" charset="0"/>
              </a:rPr>
              <a:t>Nq</a:t>
            </a:r>
            <a:r>
              <a:rPr lang="en-GB" sz="2000" dirty="0">
                <a:latin typeface="Arial" pitchFamily="34" charset="0"/>
                <a:cs typeface="Arial" pitchFamily="34" charset="0"/>
              </a:rPr>
              <a:t>-AP protocol between the RCAF and MME/SGSN. </a:t>
            </a: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984769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6.3.1 Enhanced </a:t>
            </a:r>
            <a:r>
              <a:rPr lang="en-GB" sz="2000" dirty="0">
                <a:latin typeface="Arial" pitchFamily="34" charset="0"/>
                <a:cs typeface="Arial" pitchFamily="34" charset="0"/>
              </a:rPr>
              <a:t>P-CSCF discovery using signalling for access to EPC via WLAN [</a:t>
            </a:r>
            <a:r>
              <a:rPr lang="en-GB" sz="2000" dirty="0" err="1">
                <a:latin typeface="Arial" pitchFamily="34" charset="0"/>
                <a:cs typeface="Arial" pitchFamily="34" charset="0"/>
              </a:rPr>
              <a:t>ePCSCF_WLAN</a:t>
            </a:r>
            <a:r>
              <a:rPr lang="en-GB" sz="2000" dirty="0">
                <a:latin typeface="Arial" pitchFamily="34" charset="0"/>
                <a:cs typeface="Arial" pitchFamily="34" charset="0"/>
              </a:rPr>
              <a:t>]</a:t>
            </a: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GTPv2 CR was agreed to allow the </a:t>
            </a:r>
            <a:r>
              <a:rPr lang="en-GB" sz="2000" dirty="0" err="1">
                <a:latin typeface="Arial" pitchFamily="34" charset="0"/>
                <a:cs typeface="Arial" pitchFamily="34" charset="0"/>
              </a:rPr>
              <a:t>ePDG</a:t>
            </a:r>
            <a:r>
              <a:rPr lang="en-GB" sz="2000" dirty="0">
                <a:latin typeface="Arial" pitchFamily="34" charset="0"/>
                <a:cs typeface="Arial" pitchFamily="34" charset="0"/>
              </a:rPr>
              <a:t> to request P-CSCF addresses to the PGW via the APCO IE, when so instructed by the UE via IKE (C4-142069). This harmonizes the P-CSCF discovery procedures for UE under WLAN with those supported for 3GPP accesses</a:t>
            </a:r>
            <a:r>
              <a:rPr lang="en-GB" sz="2000" dirty="0" smtClean="0">
                <a:latin typeface="Arial" pitchFamily="34" charset="0"/>
                <a:cs typeface="Arial" pitchFamily="34" charset="0"/>
              </a:rPr>
              <a:t>.</a:t>
            </a:r>
          </a:p>
          <a:p>
            <a:pPr lvl="1"/>
            <a:r>
              <a:rPr lang="en-GB" sz="2000" dirty="0" smtClean="0">
                <a:latin typeface="Arial" pitchFamily="34" charset="0"/>
                <a:cs typeface="Arial" pitchFamily="34" charset="0"/>
              </a:rPr>
              <a:t>A similar CR was agreed for PMIP.</a:t>
            </a: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3.3 Warning Status Report in LTE Core [WSR_EPS]</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WI was agreed to enhance PWS reporting from (H)</a:t>
            </a:r>
            <a:r>
              <a:rPr lang="en-GB" sz="2000" dirty="0" err="1">
                <a:latin typeface="Arial" pitchFamily="34" charset="0"/>
                <a:cs typeface="Arial" pitchFamily="34" charset="0"/>
              </a:rPr>
              <a:t>eNBs</a:t>
            </a:r>
            <a:r>
              <a:rPr lang="en-GB" sz="2000" dirty="0">
                <a:latin typeface="Arial" pitchFamily="34" charset="0"/>
                <a:cs typeface="Arial" pitchFamily="34" charset="0"/>
              </a:rPr>
              <a:t> towards the CBC during or at the end of the broadcast period, and to allow the CBC to trigger ad-hoc queries to (H)</a:t>
            </a:r>
            <a:r>
              <a:rPr lang="en-GB" sz="2000" dirty="0" err="1">
                <a:latin typeface="Arial" pitchFamily="34" charset="0"/>
                <a:cs typeface="Arial" pitchFamily="34" charset="0"/>
              </a:rPr>
              <a:t>eNBs</a:t>
            </a:r>
            <a:r>
              <a:rPr lang="en-GB" sz="2000" dirty="0">
                <a:latin typeface="Arial" pitchFamily="34" charset="0"/>
                <a:cs typeface="Arial" pitchFamily="34" charset="0"/>
              </a:rPr>
              <a:t> on the PWS readiness of cells or on the broadcast status of on-going warning messages.</a:t>
            </a:r>
          </a:p>
          <a:p>
            <a:pPr lvl="1"/>
            <a:r>
              <a:rPr lang="en-GB" sz="2000" dirty="0" smtClean="0">
                <a:latin typeface="Arial" pitchFamily="34" charset="0"/>
                <a:cs typeface="Arial" pitchFamily="34" charset="0"/>
              </a:rPr>
              <a:t>The </a:t>
            </a:r>
            <a:r>
              <a:rPr lang="en-GB" sz="2000" dirty="0">
                <a:latin typeface="Arial" pitchFamily="34" charset="0"/>
                <a:cs typeface="Arial" pitchFamily="34" charset="0"/>
              </a:rPr>
              <a:t>WID is a Feature WID (i.e. normative), but it also includes a preliminary study phase to define requirements and assess solutions (to be performed by CT1). </a:t>
            </a: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615918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3.6 Diameter Load Control Mechanisms [</a:t>
            </a:r>
            <a:r>
              <a:rPr lang="en-GB" sz="2000" dirty="0" err="1">
                <a:latin typeface="Arial" pitchFamily="34" charset="0"/>
                <a:cs typeface="Arial" pitchFamily="34" charset="0"/>
              </a:rPr>
              <a:t>DLoCME</a:t>
            </a:r>
            <a:r>
              <a:rPr lang="en-GB" sz="2000" dirty="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Study item </a:t>
            </a:r>
            <a:r>
              <a:rPr lang="en-GB" sz="2000" dirty="0" smtClean="0">
                <a:latin typeface="Arial" pitchFamily="34" charset="0"/>
                <a:cs typeface="Arial" pitchFamily="34" charset="0"/>
              </a:rPr>
              <a:t>was </a:t>
            </a:r>
            <a:r>
              <a:rPr lang="en-GB" sz="2000" dirty="0">
                <a:latin typeface="Arial" pitchFamily="34" charset="0"/>
                <a:cs typeface="Arial" pitchFamily="34" charset="0"/>
              </a:rPr>
              <a:t>agreed to analyse Diameter load control mechanisms. It will rely on IETF standardisation done in parallel. CT4 preferred to not include yet normative work as part of the WI as this would </a:t>
            </a:r>
            <a:r>
              <a:rPr lang="en-GB" sz="2000" dirty="0" smtClean="0">
                <a:latin typeface="Arial" pitchFamily="34" charset="0"/>
                <a:cs typeface="Arial" pitchFamily="34" charset="0"/>
              </a:rPr>
              <a:t>be </a:t>
            </a:r>
            <a:r>
              <a:rPr lang="en-GB" sz="2000" dirty="0">
                <a:latin typeface="Arial" pitchFamily="34" charset="0"/>
                <a:cs typeface="Arial" pitchFamily="34" charset="0"/>
              </a:rPr>
              <a:t>premature. An LS was sent to SA4 and CT3 to inform them of this study item.</a:t>
            </a:r>
          </a:p>
          <a:p>
            <a:pPr lvl="1"/>
            <a:r>
              <a:rPr lang="en-GB" sz="2000" dirty="0">
                <a:latin typeface="Arial" pitchFamily="34" charset="0"/>
                <a:cs typeface="Arial" pitchFamily="34" charset="0"/>
              </a:rPr>
              <a:t>The TR skeleton was agreed.</a:t>
            </a: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24704030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0213" y="1116281"/>
            <a:ext cx="8567737" cy="5000357"/>
          </a:xfrm>
        </p:spPr>
        <p:txBody>
          <a:bodyPr/>
          <a:lstStyle/>
          <a:p>
            <a:pPr>
              <a:lnSpc>
                <a:spcPct val="80000"/>
              </a:lnSpc>
              <a:defRPr/>
            </a:pPr>
            <a:r>
              <a:rPr lang="en-GB" sz="2000" dirty="0" smtClean="0">
                <a:latin typeface="Arial" pitchFamily="34" charset="0"/>
                <a:cs typeface="Arial" pitchFamily="34" charset="0"/>
              </a:rPr>
              <a:t>6</a:t>
            </a:r>
            <a:r>
              <a:rPr lang="en-GB" sz="2000" dirty="0">
                <a:latin typeface="Arial" pitchFamily="34" charset="0"/>
                <a:cs typeface="Arial" pitchFamily="34" charset="0"/>
              </a:rPr>
              <a:t>.3.7 P-CSCF restoration enhancements with WLAN [PCSCF_RES_WLAN]</a:t>
            </a:r>
          </a:p>
          <a:p>
            <a:pPr>
              <a:lnSpc>
                <a:spcPct val="80000"/>
              </a:lnSpc>
              <a:defRPr/>
            </a:pPr>
            <a:endParaRPr lang="en-GB" sz="2000" dirty="0">
              <a:latin typeface="Arial" pitchFamily="34" charset="0"/>
              <a:cs typeface="Arial" pitchFamily="34" charset="0"/>
            </a:endParaRPr>
          </a:p>
          <a:p>
            <a:pPr lvl="1"/>
            <a:r>
              <a:rPr lang="en-GB" sz="2000" dirty="0">
                <a:latin typeface="Arial" pitchFamily="34" charset="0"/>
                <a:cs typeface="Arial" pitchFamily="34" charset="0"/>
              </a:rPr>
              <a:t>A new Rel-13 </a:t>
            </a:r>
            <a:r>
              <a:rPr lang="en-GB" sz="2000" dirty="0" smtClean="0">
                <a:latin typeface="Arial" pitchFamily="34" charset="0"/>
                <a:cs typeface="Arial" pitchFamily="34" charset="0"/>
              </a:rPr>
              <a:t>WI </a:t>
            </a:r>
            <a:r>
              <a:rPr lang="en-GB" sz="2000" dirty="0">
                <a:latin typeface="Arial" pitchFamily="34" charset="0"/>
                <a:cs typeface="Arial" pitchFamily="34" charset="0"/>
              </a:rPr>
              <a:t>will specify the P-CSCF restoration with a WLAN as already supported (in Rel-12) for 3GPP accesses. It will cover trusted accesses (using S2a) and untrusted accesses (using S2b).  It is also expected to reuse common information elements specified as part of the Rel-13 WI on P-CSCF discovery, i.e. a list of P-CSCF addresses, in particular for the IKE V2 protocol over S2b.</a:t>
            </a:r>
          </a:p>
          <a:p>
            <a:pPr lvl="1"/>
            <a:r>
              <a:rPr lang="en-GB" sz="2000" dirty="0" smtClean="0">
                <a:latin typeface="Arial" pitchFamily="34" charset="0"/>
                <a:cs typeface="Arial" pitchFamily="34" charset="0"/>
              </a:rPr>
              <a:t>The </a:t>
            </a:r>
            <a:r>
              <a:rPr lang="en-GB" sz="2000" dirty="0">
                <a:latin typeface="Arial" pitchFamily="34" charset="0"/>
                <a:cs typeface="Arial" pitchFamily="34" charset="0"/>
              </a:rPr>
              <a:t>TR skeleton was agreed.</a:t>
            </a:r>
          </a:p>
          <a:p>
            <a:pPr marL="400050" lvl="1"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825616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mj-lt"/>
                <a:cs typeface="Arial" charset="0"/>
              </a:rPr>
              <a:t>TSG CT WG</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Statistics</a:t>
            </a:r>
          </a:p>
        </p:txBody>
      </p:sp>
      <p:sp>
        <p:nvSpPr>
          <p:cNvPr id="17411" name="Rectangle 3"/>
          <p:cNvSpPr>
            <a:spLocks noChangeArrowheads="1"/>
          </p:cNvSpPr>
          <p:nvPr/>
        </p:nvSpPr>
        <p:spPr bwMode="auto">
          <a:xfrm>
            <a:off x="258763" y="1287463"/>
            <a:ext cx="8534400" cy="521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TSG CT WG</a:t>
            </a:r>
            <a:r>
              <a:rPr lang="de-DE" altLang="de-DE" sz="2800" dirty="0">
                <a:latin typeface="Arial" pitchFamily="34" charset="0"/>
                <a:cs typeface="Arial" pitchFamily="34" charset="0"/>
              </a:rPr>
              <a:t>4</a:t>
            </a:r>
            <a:r>
              <a:rPr lang="en-US" altLang="de-DE" sz="2800" dirty="0">
                <a:latin typeface="Arial" pitchFamily="34" charset="0"/>
                <a:cs typeface="Arial" pitchFamily="34" charset="0"/>
              </a:rPr>
              <a:t> statistics:</a:t>
            </a:r>
          </a:p>
          <a:p>
            <a:pPr marL="742950" lvl="1" indent="-285750" eaLnBrk="1" hangingPunct="1">
              <a:lnSpc>
                <a:spcPct val="90000"/>
              </a:lnSpc>
              <a:spcBef>
                <a:spcPct val="20000"/>
              </a:spcBef>
              <a:buClr>
                <a:srgbClr val="C00000"/>
              </a:buClr>
              <a:buFont typeface="Arial" charset="0"/>
              <a:buChar char="•"/>
              <a:defRPr/>
            </a:pP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188</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Change Requests agreed</a:t>
            </a:r>
            <a:endParaRPr lang="nb-NO"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400" dirty="0">
                <a:latin typeface="Arial" pitchFamily="34" charset="0"/>
                <a:cs typeface="Arial" pitchFamily="34" charset="0"/>
              </a:rPr>
              <a:t>Rel-12 Work Items / Study Items approved</a:t>
            </a: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4 new - Work Items</a:t>
            </a:r>
            <a:endParaRPr lang="en-US" altLang="de-DE" sz="2000" dirty="0">
              <a:latin typeface="Arial" pitchFamily="34" charset="0"/>
              <a:cs typeface="Arial" pitchFamily="34" charset="0"/>
            </a:endParaRP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1 re</a:t>
            </a:r>
            <a:r>
              <a:rPr lang="nb-NO" altLang="de-DE" sz="2000" dirty="0" smtClean="0">
                <a:latin typeface="Arial" pitchFamily="34" charset="0"/>
                <a:cs typeface="Arial" pitchFamily="34" charset="0"/>
              </a:rPr>
              <a:t>vised </a:t>
            </a:r>
            <a:r>
              <a:rPr lang="nb-NO" altLang="de-DE" sz="2000" dirty="0">
                <a:latin typeface="Arial" pitchFamily="34" charset="0"/>
                <a:cs typeface="Arial" pitchFamily="34" charset="0"/>
              </a:rPr>
              <a:t>- Work Items </a:t>
            </a:r>
          </a:p>
          <a:p>
            <a:pPr marL="1143000" lvl="2" indent="-228600" eaLnBrk="1" hangingPunct="1">
              <a:lnSpc>
                <a:spcPct val="90000"/>
              </a:lnSpc>
              <a:spcBef>
                <a:spcPct val="20000"/>
              </a:spcBef>
              <a:buFont typeface="Arial" charset="0"/>
              <a:buChar char="•"/>
              <a:defRPr/>
            </a:pPr>
            <a:r>
              <a:rPr lang="nb-NO" altLang="de-DE" sz="2000" dirty="0">
                <a:latin typeface="Arial" pitchFamily="34" charset="0"/>
                <a:cs typeface="Arial" pitchFamily="34" charset="0"/>
              </a:rPr>
              <a:t>4 e</a:t>
            </a:r>
            <a:r>
              <a:rPr lang="nb-NO" altLang="de-DE" sz="2000" dirty="0" smtClean="0">
                <a:latin typeface="Arial" pitchFamily="34" charset="0"/>
                <a:cs typeface="Arial" pitchFamily="34" charset="0"/>
              </a:rPr>
              <a:t>ndorsed </a:t>
            </a:r>
            <a:r>
              <a:rPr lang="nb-NO" altLang="de-DE" sz="2000" dirty="0">
                <a:latin typeface="Arial" pitchFamily="34" charset="0"/>
                <a:cs typeface="Arial" pitchFamily="34" charset="0"/>
              </a:rPr>
              <a:t>– Work Items </a:t>
            </a: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0</a:t>
            </a:r>
            <a:r>
              <a:rPr lang="nb-NO" altLang="de-DE" sz="2400" dirty="0">
                <a:latin typeface="Arial" pitchFamily="34" charset="0"/>
                <a:cs typeface="Arial" pitchFamily="34" charset="0"/>
              </a:rPr>
              <a:t> Rel-12 </a:t>
            </a:r>
            <a:r>
              <a:rPr lang="de-DE" altLang="de-DE" sz="2400" dirty="0">
                <a:latin typeface="Arial" pitchFamily="34" charset="0"/>
                <a:cs typeface="Arial" pitchFamily="34" charset="0"/>
              </a:rPr>
              <a:t>TRs</a:t>
            </a:r>
            <a:r>
              <a:rPr lang="nb-NO" altLang="de-DE" sz="2400" dirty="0">
                <a:latin typeface="Arial" pitchFamily="34" charset="0"/>
                <a:cs typeface="Arial" pitchFamily="34" charset="0"/>
              </a:rPr>
              <a:t> for approval </a:t>
            </a:r>
          </a:p>
          <a:p>
            <a:pPr marL="742950" lvl="1" indent="-285750" eaLnBrk="1" hangingPunct="1">
              <a:lnSpc>
                <a:spcPct val="90000"/>
              </a:lnSpc>
              <a:spcBef>
                <a:spcPct val="20000"/>
              </a:spcBef>
              <a:buClr>
                <a:srgbClr val="C00000"/>
              </a:buClr>
              <a:buFont typeface="Arial" charset="0"/>
              <a:buChar char="•"/>
              <a:defRPr/>
            </a:pPr>
            <a:r>
              <a:rPr lang="de-DE" altLang="de-DE" sz="2400" dirty="0">
                <a:latin typeface="Arial" pitchFamily="34" charset="0"/>
                <a:cs typeface="Arial" pitchFamily="34" charset="0"/>
              </a:rPr>
              <a:t>0</a:t>
            </a:r>
            <a:r>
              <a:rPr lang="nb-NO" altLang="de-DE" sz="2400" dirty="0">
                <a:latin typeface="Arial" pitchFamily="34" charset="0"/>
                <a:cs typeface="Arial" pitchFamily="34" charset="0"/>
              </a:rPr>
              <a:t> Rel-12 </a:t>
            </a:r>
            <a:r>
              <a:rPr lang="de-DE" altLang="de-DE" sz="2400" dirty="0">
                <a:latin typeface="Arial" pitchFamily="34" charset="0"/>
                <a:cs typeface="Arial" pitchFamily="34" charset="0"/>
              </a:rPr>
              <a:t>TSs</a:t>
            </a:r>
            <a:r>
              <a:rPr lang="nb-NO" altLang="de-DE" sz="2400" dirty="0">
                <a:latin typeface="Arial" pitchFamily="34" charset="0"/>
                <a:cs typeface="Arial" pitchFamily="34" charset="0"/>
              </a:rPr>
              <a:t> for approval</a:t>
            </a:r>
            <a:endParaRPr lang="en-US" altLang="de-DE" sz="24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400" dirty="0">
                <a:latin typeface="Arial" pitchFamily="34" charset="0"/>
                <a:cs typeface="Arial" pitchFamily="34" charset="0"/>
              </a:rPr>
              <a:t>CT4#6</a:t>
            </a:r>
            <a:r>
              <a:rPr lang="de-DE" altLang="de-DE" sz="2400" dirty="0" smtClean="0">
                <a:latin typeface="Arial" pitchFamily="34" charset="0"/>
                <a:cs typeface="Arial" pitchFamily="34" charset="0"/>
              </a:rPr>
              <a:t>6bis and CT4#67</a:t>
            </a:r>
            <a:r>
              <a:rPr lang="en-US" altLang="de-DE" sz="2400" dirty="0" smtClean="0">
                <a:latin typeface="Arial" pitchFamily="34" charset="0"/>
                <a:cs typeface="Arial" pitchFamily="34" charset="0"/>
              </a:rPr>
              <a:t>: </a:t>
            </a:r>
            <a:r>
              <a:rPr lang="de-DE" altLang="de-DE" sz="2400" dirty="0" smtClean="0">
                <a:latin typeface="Arial" pitchFamily="34" charset="0"/>
                <a:cs typeface="Arial" pitchFamily="34" charset="0"/>
              </a:rPr>
              <a:t>166</a:t>
            </a:r>
            <a:r>
              <a:rPr lang="en-US" altLang="de-DE" sz="2400" dirty="0" smtClean="0">
                <a:latin typeface="Arial" pitchFamily="34" charset="0"/>
                <a:cs typeface="Arial" pitchFamily="34" charset="0"/>
              </a:rPr>
              <a:t> </a:t>
            </a:r>
            <a:r>
              <a:rPr lang="en-US" altLang="de-DE" sz="2400" dirty="0">
                <a:latin typeface="Arial" pitchFamily="34" charset="0"/>
                <a:cs typeface="Arial" pitchFamily="34" charset="0"/>
              </a:rPr>
              <a:t>Registered participants / </a:t>
            </a:r>
            <a:r>
              <a:rPr lang="en-US" altLang="de-DE" sz="2400" dirty="0" smtClean="0">
                <a:latin typeface="Arial" pitchFamily="34" charset="0"/>
                <a:cs typeface="Arial" pitchFamily="34" charset="0"/>
              </a:rPr>
              <a:t>~106 </a:t>
            </a:r>
            <a:r>
              <a:rPr lang="en-US" altLang="de-DE" sz="2400" dirty="0">
                <a:latin typeface="Arial" pitchFamily="34" charset="0"/>
                <a:cs typeface="Arial" pitchFamily="34" charset="0"/>
              </a:rPr>
              <a:t>Attending participants</a:t>
            </a:r>
            <a:endParaRPr lang="en-US" altLang="de-DE" sz="2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9939" name="Rectangle 3"/>
          <p:cNvSpPr>
            <a:spLocks noGrp="1"/>
          </p:cNvSpPr>
          <p:nvPr>
            <p:ph type="body" idx="1"/>
          </p:nvPr>
        </p:nvSpPr>
        <p:spPr>
          <a:xfrm>
            <a:off x="430213" y="1095375"/>
            <a:ext cx="8567737" cy="5021263"/>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7.1.4 CT aspects of Extended IMS media plane security [</a:t>
            </a:r>
            <a:r>
              <a:rPr lang="en-GB" altLang="ko-KR" sz="2000" dirty="0" err="1" smtClean="0">
                <a:latin typeface="Arial" pitchFamily="34" charset="0"/>
                <a:ea typeface="굴림" pitchFamily="34" charset="-127"/>
                <a:cs typeface="Arial" pitchFamily="34" charset="0"/>
              </a:rPr>
              <a:t>eMEDIASEC</a:t>
            </a:r>
            <a:r>
              <a:rPr lang="en-GB" altLang="ko-KR" sz="2000" dirty="0" smtClean="0">
                <a:latin typeface="Arial" pitchFamily="34" charset="0"/>
                <a:ea typeface="굴림" pitchFamily="34" charset="-127"/>
                <a:cs typeface="Arial" pitchFamily="34" charset="0"/>
              </a:rPr>
              <a:t>-CT]</a:t>
            </a:r>
          </a:p>
          <a:p>
            <a:r>
              <a:rPr lang="en-GB" sz="2000" dirty="0">
                <a:latin typeface="Arial" pitchFamily="34" charset="0"/>
                <a:cs typeface="Arial" pitchFamily="34" charset="0"/>
              </a:rPr>
              <a:t>Several CRs to TS 23.334, 29.238, 23.333 were agreed covering:</a:t>
            </a:r>
          </a:p>
          <a:p>
            <a:pPr lvl="1"/>
            <a:r>
              <a:rPr lang="en-GB" sz="2000" dirty="0">
                <a:latin typeface="Arial" pitchFamily="34" charset="0"/>
                <a:cs typeface="Arial" pitchFamily="34" charset="0"/>
              </a:rPr>
              <a:t>Ix H.248 profile extensions for MSRP handling; </a:t>
            </a:r>
          </a:p>
          <a:p>
            <a:pPr lvl="1"/>
            <a:r>
              <a:rPr lang="en-GB" sz="2000" dirty="0" err="1">
                <a:latin typeface="Arial" pitchFamily="34" charset="0"/>
                <a:cs typeface="Arial" pitchFamily="34" charset="0"/>
              </a:rPr>
              <a:t>Iq</a:t>
            </a:r>
            <a:r>
              <a:rPr lang="en-GB" sz="2000" dirty="0">
                <a:latin typeface="Arial" pitchFamily="34" charset="0"/>
                <a:cs typeface="Arial" pitchFamily="34" charset="0"/>
              </a:rPr>
              <a:t> stage 2 update to exclude support of e2e media security for TCP-based media between two terminals behind NATs</a:t>
            </a:r>
          </a:p>
          <a:p>
            <a:pPr lvl="1"/>
            <a:r>
              <a:rPr lang="en-GB" sz="2000" dirty="0" err="1">
                <a:latin typeface="Arial" pitchFamily="34" charset="0"/>
                <a:cs typeface="Arial" pitchFamily="34" charset="0"/>
              </a:rPr>
              <a:t>Mp</a:t>
            </a:r>
            <a:r>
              <a:rPr lang="en-GB" sz="2000" dirty="0">
                <a:latin typeface="Arial" pitchFamily="34" charset="0"/>
                <a:cs typeface="Arial" pitchFamily="34" charset="0"/>
              </a:rPr>
              <a:t> stage 2 procedures for MSRP handling, TCP bearer connection control and e2e media security for TCP based media using TLS and KMS.</a:t>
            </a:r>
          </a:p>
          <a:p>
            <a:r>
              <a:rPr lang="en-GB" sz="2000" dirty="0" smtClean="0">
                <a:latin typeface="Arial" pitchFamily="34" charset="0"/>
                <a:cs typeface="Arial" pitchFamily="34" charset="0"/>
              </a:rPr>
              <a:t>The Stage </a:t>
            </a:r>
            <a:r>
              <a:rPr lang="en-GB" sz="2000" dirty="0">
                <a:latin typeface="Arial" pitchFamily="34" charset="0"/>
                <a:cs typeface="Arial" pitchFamily="34" charset="0"/>
              </a:rPr>
              <a:t>2 and stage 3 work is </a:t>
            </a:r>
            <a:r>
              <a:rPr lang="en-GB" sz="2000" dirty="0" smtClean="0">
                <a:latin typeface="Arial" pitchFamily="34" charset="0"/>
                <a:cs typeface="Arial" pitchFamily="34" charset="0"/>
              </a:rPr>
              <a:t>now complete.</a:t>
            </a:r>
          </a:p>
          <a:p>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6600727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9939" name="Rectangle 3"/>
          <p:cNvSpPr>
            <a:spLocks noGrp="1"/>
          </p:cNvSpPr>
          <p:nvPr>
            <p:ph type="body" idx="1"/>
          </p:nvPr>
        </p:nvSpPr>
        <p:spPr>
          <a:xfrm>
            <a:off x="430213" y="957263"/>
            <a:ext cx="8567737" cy="5159375"/>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7.1.4 CT aspects of Extended IMS media plane security [</a:t>
            </a:r>
            <a:r>
              <a:rPr lang="en-GB" altLang="ko-KR" sz="2000" dirty="0" err="1" smtClean="0">
                <a:latin typeface="Arial" pitchFamily="34" charset="0"/>
                <a:ea typeface="굴림" pitchFamily="34" charset="-127"/>
                <a:cs typeface="Arial" pitchFamily="34" charset="0"/>
              </a:rPr>
              <a:t>eMEDIASEC</a:t>
            </a:r>
            <a:r>
              <a:rPr lang="en-GB" altLang="ko-KR" sz="2000" dirty="0" smtClean="0">
                <a:latin typeface="Arial" pitchFamily="34" charset="0"/>
                <a:ea typeface="굴림" pitchFamily="34" charset="-127"/>
                <a:cs typeface="Arial" pitchFamily="34" charset="0"/>
              </a:rPr>
              <a:t>-CT]</a:t>
            </a:r>
          </a:p>
          <a:p>
            <a:r>
              <a:rPr lang="en-GB" sz="2000" dirty="0" smtClean="0">
                <a:latin typeface="Arial" pitchFamily="34" charset="0"/>
                <a:cs typeface="Arial" pitchFamily="34" charset="0"/>
              </a:rPr>
              <a:t>Work </a:t>
            </a:r>
            <a:r>
              <a:rPr lang="en-GB" sz="2000" dirty="0">
                <a:latin typeface="Arial" pitchFamily="34" charset="0"/>
                <a:cs typeface="Arial" pitchFamily="34" charset="0"/>
              </a:rPr>
              <a:t>could be completed in Rel-12, based on an "abstracted H.248 model of TLS objects". There are two items identified which require a more detailed TLS object model for their resolution:</a:t>
            </a:r>
          </a:p>
          <a:p>
            <a:pPr lvl="1"/>
            <a:r>
              <a:rPr lang="en-GB" sz="2000" dirty="0">
                <a:latin typeface="Arial" pitchFamily="34" charset="0"/>
                <a:cs typeface="Arial" pitchFamily="34" charset="0"/>
              </a:rPr>
              <a:t>TLS protocol procedure level: "TLS secured renegotiation", which implies an understanding of "TLS (basic) renegotiation" as well, and "TLS renegotiation" which implies an understanding, versus a "TLS resumption".</a:t>
            </a:r>
            <a:br>
              <a:rPr lang="en-GB" sz="2000" dirty="0">
                <a:latin typeface="Arial" pitchFamily="34" charset="0"/>
                <a:cs typeface="Arial" pitchFamily="34" charset="0"/>
              </a:rPr>
            </a:br>
            <a:r>
              <a:rPr lang="en-GB" sz="2000" dirty="0">
                <a:latin typeface="Arial" pitchFamily="34" charset="0"/>
                <a:cs typeface="Arial" pitchFamily="34" charset="0"/>
              </a:rPr>
              <a:t>This is a </a:t>
            </a:r>
            <a:r>
              <a:rPr lang="en-GB" sz="2000" dirty="0" err="1">
                <a:latin typeface="Arial" pitchFamily="34" charset="0"/>
                <a:cs typeface="Arial" pitchFamily="34" charset="0"/>
              </a:rPr>
              <a:t>semantical</a:t>
            </a:r>
            <a:r>
              <a:rPr lang="en-GB" sz="2000" dirty="0">
                <a:latin typeface="Arial" pitchFamily="34" charset="0"/>
                <a:cs typeface="Arial" pitchFamily="34" charset="0"/>
              </a:rPr>
              <a:t> (definition) issue, but it is not an H.248 deficiency at this stage.</a:t>
            </a:r>
          </a:p>
          <a:p>
            <a:pPr lvl="1"/>
            <a:r>
              <a:rPr lang="en-GB" sz="2000" dirty="0">
                <a:latin typeface="Arial" pitchFamily="34" charset="0"/>
                <a:cs typeface="Arial" pitchFamily="34" charset="0"/>
              </a:rPr>
              <a:t>Signalling of TLS PSK information via H.248 (for </a:t>
            </a:r>
            <a:r>
              <a:rPr lang="en-GB" sz="2000" dirty="0" err="1">
                <a:latin typeface="Arial" pitchFamily="34" charset="0"/>
                <a:cs typeface="Arial" pitchFamily="34" charset="0"/>
              </a:rPr>
              <a:t>Mp</a:t>
            </a:r>
            <a:r>
              <a:rPr lang="en-GB" sz="2000" dirty="0">
                <a:latin typeface="Arial" pitchFamily="34" charset="0"/>
                <a:cs typeface="Arial" pitchFamily="34" charset="0"/>
              </a:rPr>
              <a:t>): this might be in scope of the existing H.248.90 </a:t>
            </a:r>
            <a:r>
              <a:rPr lang="en-GB" sz="2000" i="1" dirty="0" err="1">
                <a:latin typeface="Arial" pitchFamily="34" charset="0"/>
                <a:cs typeface="Arial" pitchFamily="34" charset="0"/>
              </a:rPr>
              <a:t>tlscn</a:t>
            </a:r>
            <a:r>
              <a:rPr lang="en-GB" sz="2000" dirty="0">
                <a:latin typeface="Arial" pitchFamily="34" charset="0"/>
                <a:cs typeface="Arial" pitchFamily="34" charset="0"/>
              </a:rPr>
              <a:t> package version 1, but this package covers also the "H.248 TLS protocol profile" model, which is dependent on a more detailed TLS object model clarification.</a:t>
            </a:r>
          </a:p>
          <a:p>
            <a:r>
              <a:rPr lang="en-GB" sz="2000" dirty="0">
                <a:latin typeface="Arial" pitchFamily="34" charset="0"/>
                <a:cs typeface="Arial" pitchFamily="34" charset="0"/>
              </a:rPr>
              <a:t>Both items could be principally resolved, backed-up, by a revision of ITU-T H.248.90 including the terminology framework, hence, this is a subject of maintenance activities to either be done in Rel-12 or Rel-13.</a:t>
            </a:r>
          </a:p>
          <a:p>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4550356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0723" name="Rectangle 3"/>
          <p:cNvSpPr>
            <a:spLocks noGrp="1"/>
          </p:cNvSpPr>
          <p:nvPr>
            <p:ph type="body" idx="1"/>
          </p:nvPr>
        </p:nvSpPr>
        <p:spPr>
          <a:xfrm>
            <a:off x="457200" y="1171575"/>
            <a:ext cx="8229600" cy="5180013"/>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7.1.10 GTP Overload Control mechanisms [GOCME]</a:t>
            </a:r>
            <a:endParaRPr lang="en-GB" altLang="ko-KR" sz="2000" dirty="0">
              <a:latin typeface="Arial" pitchFamily="34" charset="0"/>
              <a:ea typeface="굴림" pitchFamily="34" charset="-127"/>
              <a:cs typeface="Arial" pitchFamily="34" charset="0"/>
            </a:endParaRPr>
          </a:p>
          <a:p>
            <a:r>
              <a:rPr lang="en-GB" sz="2000" dirty="0">
                <a:latin typeface="Arial" pitchFamily="34" charset="0"/>
                <a:cs typeface="Arial" pitchFamily="34" charset="0"/>
              </a:rPr>
              <a:t>Requirements for message prioritization when performing throttling due to overload control have been refined for </a:t>
            </a:r>
            <a:r>
              <a:rPr lang="en-GB" sz="2000" dirty="0" err="1">
                <a:latin typeface="Arial" pitchFamily="34" charset="0"/>
                <a:cs typeface="Arial" pitchFamily="34" charset="0"/>
              </a:rPr>
              <a:t>eMPS</a:t>
            </a:r>
            <a:r>
              <a:rPr lang="en-GB" sz="2000" dirty="0">
                <a:latin typeface="Arial" pitchFamily="34" charset="0"/>
                <a:cs typeface="Arial" pitchFamily="34" charset="0"/>
              </a:rPr>
              <a:t> and emergency users (C4-142098). Two other minor CRs were agreed too (C4-142070, C4-142072).</a:t>
            </a:r>
          </a:p>
          <a:p>
            <a:pPr marL="0" indent="0">
              <a:lnSpc>
                <a:spcPct val="80000"/>
              </a:lnSpc>
              <a:buFontTx/>
              <a:buNone/>
              <a:defRPr/>
            </a:pPr>
            <a:endParaRPr lang="en-GB" altLang="ko-KR" sz="2000" dirty="0" smtClean="0">
              <a:latin typeface="Arial" pitchFamily="34" charset="0"/>
              <a:ea typeface="굴림" pitchFamily="34" charset="-127"/>
              <a:cs typeface="Arial" pitchFamily="34" charset="0"/>
            </a:endParaRPr>
          </a:p>
        </p:txBody>
      </p:sp>
    </p:spTree>
    <p:extLst>
      <p:ext uri="{BB962C8B-B14F-4D97-AF65-F5344CB8AC3E}">
        <p14:creationId xmlns:p14="http://schemas.microsoft.com/office/powerpoint/2010/main" val="313477857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6867" name="Rectangle 3"/>
          <p:cNvSpPr>
            <a:spLocks noGrp="1"/>
          </p:cNvSpPr>
          <p:nvPr>
            <p:ph type="body" idx="1"/>
          </p:nvPr>
        </p:nvSpPr>
        <p:spPr>
          <a:xfrm>
            <a:off x="457200" y="1046163"/>
            <a:ext cx="8229600" cy="5327650"/>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7.1.12 P-CSCF restoration enhancements [PCSCF_RES]</a:t>
            </a:r>
          </a:p>
          <a:p>
            <a:r>
              <a:rPr lang="en-US" sz="1800" dirty="0">
                <a:latin typeface="Arial" pitchFamily="34" charset="0"/>
                <a:cs typeface="Arial" pitchFamily="34" charset="0"/>
              </a:rPr>
              <a:t>The main </a:t>
            </a:r>
            <a:r>
              <a:rPr lang="en-US" sz="1800" dirty="0" smtClean="0">
                <a:latin typeface="Arial" pitchFamily="34" charset="0"/>
                <a:cs typeface="Arial" pitchFamily="34" charset="0"/>
              </a:rPr>
              <a:t>activity </a:t>
            </a:r>
            <a:r>
              <a:rPr lang="en-US" sz="1800" dirty="0">
                <a:latin typeface="Arial" pitchFamily="34" charset="0"/>
                <a:cs typeface="Arial" pitchFamily="34" charset="0"/>
              </a:rPr>
              <a:t>was to take into account the case of a restarted P-CSCF after a failure which could be </a:t>
            </a:r>
            <a:r>
              <a:rPr lang="en-US" sz="1800" dirty="0" smtClean="0">
                <a:latin typeface="Arial" pitchFamily="34" charset="0"/>
                <a:cs typeface="Arial" pitchFamily="34" charset="0"/>
              </a:rPr>
              <a:t>one </a:t>
            </a:r>
            <a:r>
              <a:rPr lang="en-US" sz="1800" dirty="0">
                <a:latin typeface="Arial" pitchFamily="34" charset="0"/>
                <a:cs typeface="Arial" pitchFamily="34" charset="0"/>
              </a:rPr>
              <a:t>of the available P-CSCFs . A Rel-12 UE will initiate an IMS registration when receiving a PCO list of available P-CSCFs even if it contains the address of the used and restarted P-CSCF (which is not the case with </a:t>
            </a:r>
            <a:r>
              <a:rPr lang="en-US" sz="1800" dirty="0" smtClean="0">
                <a:latin typeface="Arial" pitchFamily="34" charset="0"/>
                <a:cs typeface="Arial" pitchFamily="34" charset="0"/>
              </a:rPr>
              <a:t>the Rel-9 </a:t>
            </a:r>
            <a:r>
              <a:rPr lang="en-US" sz="1800" dirty="0">
                <a:latin typeface="Arial" pitchFamily="34" charset="0"/>
                <a:cs typeface="Arial" pitchFamily="34" charset="0"/>
              </a:rPr>
              <a:t>mechanism).  </a:t>
            </a:r>
            <a:endParaRPr lang="en-GB" sz="1800" dirty="0">
              <a:latin typeface="Arial" pitchFamily="34" charset="0"/>
              <a:cs typeface="Arial" pitchFamily="34" charset="0"/>
            </a:endParaRPr>
          </a:p>
          <a:p>
            <a:r>
              <a:rPr lang="en-US" sz="1800" dirty="0">
                <a:latin typeface="Arial" pitchFamily="34" charset="0"/>
                <a:cs typeface="Arial" pitchFamily="34" charset="0"/>
              </a:rPr>
              <a:t>CT4 has sent a LS to </a:t>
            </a:r>
            <a:r>
              <a:rPr lang="en-US" sz="1800" dirty="0" smtClean="0">
                <a:latin typeface="Arial" pitchFamily="34" charset="0"/>
                <a:cs typeface="Arial" pitchFamily="34" charset="0"/>
              </a:rPr>
              <a:t>GSMA </a:t>
            </a:r>
            <a:r>
              <a:rPr lang="en-US" sz="1800" dirty="0">
                <a:latin typeface="Arial" pitchFamily="34" charset="0"/>
                <a:cs typeface="Arial" pitchFamily="34" charset="0"/>
              </a:rPr>
              <a:t>to ask GSMA to consider the Rel-12 enhanced P-CSCF restoration mechanism as an option </a:t>
            </a:r>
            <a:r>
              <a:rPr lang="en-US" sz="1800" dirty="0" smtClean="0">
                <a:latin typeface="Arial" pitchFamily="34" charset="0"/>
                <a:cs typeface="Arial" pitchFamily="34" charset="0"/>
              </a:rPr>
              <a:t>to be </a:t>
            </a:r>
            <a:r>
              <a:rPr lang="en-US" sz="1800" dirty="0">
                <a:latin typeface="Arial" pitchFamily="34" charset="0"/>
                <a:cs typeface="Arial" pitchFamily="34" charset="0"/>
              </a:rPr>
              <a:t>part of the GSMA specifications and especially the UE capability that avoids the IMS PDN connection deactivation and re-activation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Other CRs addressed points in particular from the exception sheet</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pPr lvl="1"/>
            <a:r>
              <a:rPr lang="en-US" sz="1600" dirty="0" smtClean="0">
                <a:latin typeface="Arial" pitchFamily="34" charset="0"/>
                <a:cs typeface="Arial" pitchFamily="34" charset="0"/>
              </a:rPr>
              <a:t>ISR</a:t>
            </a:r>
            <a:r>
              <a:rPr lang="en-US" sz="1600" dirty="0">
                <a:latin typeface="Arial" pitchFamily="34" charset="0"/>
                <a:cs typeface="Arial" pitchFamily="34" charset="0"/>
              </a:rPr>
              <a:t>: CR to TS 29.274 to request the ISR associated MME/SGSN to stop paging the UE, using a new indication in the ISR Status Indication message; 	</a:t>
            </a:r>
            <a:endParaRPr lang="en-GB" sz="1600" dirty="0">
              <a:latin typeface="Arial" pitchFamily="34" charset="0"/>
              <a:cs typeface="Arial" pitchFamily="34" charset="0"/>
            </a:endParaRPr>
          </a:p>
          <a:p>
            <a:pPr lvl="1"/>
            <a:r>
              <a:rPr lang="en-US" sz="1600" dirty="0" smtClean="0">
                <a:latin typeface="Arial" pitchFamily="34" charset="0"/>
                <a:cs typeface="Arial" pitchFamily="34" charset="0"/>
              </a:rPr>
              <a:t>CR </a:t>
            </a:r>
            <a:r>
              <a:rPr lang="en-US" sz="1600" dirty="0">
                <a:latin typeface="Arial" pitchFamily="34" charset="0"/>
                <a:cs typeface="Arial" pitchFamily="34" charset="0"/>
              </a:rPr>
              <a:t>to TS 23.380 describing the HSS behavior when service nodes support or do not support </a:t>
            </a:r>
            <a:r>
              <a:rPr lang="en-US" sz="1600" dirty="0" smtClean="0">
                <a:latin typeface="Arial" pitchFamily="34" charset="0"/>
                <a:cs typeface="Arial" pitchFamily="34" charset="0"/>
              </a:rPr>
              <a:t>a P-CSCF </a:t>
            </a:r>
            <a:r>
              <a:rPr lang="en-US" sz="1600" dirty="0">
                <a:latin typeface="Arial" pitchFamily="34" charset="0"/>
                <a:cs typeface="Arial" pitchFamily="34" charset="0"/>
              </a:rPr>
              <a:t>restoration. To note that if there is no homogeneous support of the P-CSCF restoration and the UE is only reachable via a serving node not supporting the feature, this will result in no new IMS registration. A new Diameter error code SERVING_NODE_FEATURE_UNSUPPORTED is defined in TS 29.229 and is sent back by the HSS to the S-CSCF when serving nodes do not support P-CSCF restoration mechanism;</a:t>
            </a:r>
            <a:endParaRPr lang="en-GB" sz="1600" dirty="0">
              <a:latin typeface="Arial" pitchFamily="34" charset="0"/>
              <a:cs typeface="Arial" pitchFamily="34" charset="0"/>
            </a:endParaRPr>
          </a:p>
          <a:p>
            <a:pPr marL="0" indent="0">
              <a:buNone/>
            </a:pP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p:cNvSpPr>
          <p:nvPr>
            <p:ph type="title"/>
          </p:nvPr>
        </p:nvSpPr>
        <p:spPr>
          <a:xfrm>
            <a:off x="457200" y="274638"/>
            <a:ext cx="6834188" cy="794141"/>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6867" name="Rectangle 3"/>
          <p:cNvSpPr>
            <a:spLocks noGrp="1"/>
          </p:cNvSpPr>
          <p:nvPr>
            <p:ph type="body" idx="1"/>
          </p:nvPr>
        </p:nvSpPr>
        <p:spPr>
          <a:xfrm>
            <a:off x="421573" y="879909"/>
            <a:ext cx="8496795" cy="5327650"/>
          </a:xfrm>
        </p:spPr>
        <p:txBody>
          <a:bodyPr/>
          <a:lstStyle/>
          <a:p>
            <a:pPr>
              <a:lnSpc>
                <a:spcPct val="80000"/>
              </a:lnSpc>
              <a:defRPr/>
            </a:pPr>
            <a:r>
              <a:rPr lang="en-GB" altLang="ko-KR" sz="2000" dirty="0" smtClean="0">
                <a:latin typeface="Arial" pitchFamily="34" charset="0"/>
                <a:ea typeface="굴림" pitchFamily="34" charset="-127"/>
                <a:cs typeface="Arial" pitchFamily="34" charset="0"/>
              </a:rPr>
              <a:t>7.1.12 P-CSCF restoration enhancements [PCSCF_RES]</a:t>
            </a:r>
          </a:p>
          <a:p>
            <a:r>
              <a:rPr lang="en-US" sz="2000" dirty="0" smtClean="0">
                <a:latin typeface="Arial" pitchFamily="34" charset="0"/>
                <a:cs typeface="Arial" pitchFamily="34" charset="0"/>
              </a:rPr>
              <a:t>It </a:t>
            </a:r>
            <a:r>
              <a:rPr lang="en-US" sz="2000" dirty="0">
                <a:latin typeface="Arial" pitchFamily="34" charset="0"/>
                <a:cs typeface="Arial" pitchFamily="34" charset="0"/>
              </a:rPr>
              <a:t>is  recommended, </a:t>
            </a:r>
            <a:r>
              <a:rPr lang="en-US" sz="2000" dirty="0" smtClean="0">
                <a:latin typeface="Arial" pitchFamily="34" charset="0"/>
                <a:cs typeface="Arial" pitchFamily="34" charset="0"/>
              </a:rPr>
              <a:t> </a:t>
            </a:r>
            <a:r>
              <a:rPr lang="en-US" sz="2000" dirty="0">
                <a:latin typeface="Arial" pitchFamily="34" charset="0"/>
                <a:cs typeface="Arial" pitchFamily="34" charset="0"/>
              </a:rPr>
              <a:t>according to GSMA IR92, to have one single IMS APN in </a:t>
            </a:r>
            <a:r>
              <a:rPr lang="en-US" sz="2000" dirty="0" smtClean="0">
                <a:latin typeface="Arial" pitchFamily="34" charset="0"/>
                <a:cs typeface="Arial" pitchFamily="34" charset="0"/>
              </a:rPr>
              <a:t>the case </a:t>
            </a:r>
            <a:r>
              <a:rPr lang="en-US" sz="2000" dirty="0">
                <a:latin typeface="Arial" pitchFamily="34" charset="0"/>
                <a:cs typeface="Arial" pitchFamily="34" charset="0"/>
              </a:rPr>
              <a:t>of simultaneous usage of </a:t>
            </a:r>
            <a:r>
              <a:rPr lang="en-US" sz="2000" dirty="0" err="1">
                <a:latin typeface="Arial" pitchFamily="34" charset="0"/>
                <a:cs typeface="Arial" pitchFamily="34" charset="0"/>
              </a:rPr>
              <a:t>VoLTE</a:t>
            </a:r>
            <a:r>
              <a:rPr lang="en-US" sz="2000" dirty="0">
                <a:latin typeface="Arial" pitchFamily="34" charset="0"/>
                <a:cs typeface="Arial" pitchFamily="34" charset="0"/>
              </a:rPr>
              <a:t> and RCS.</a:t>
            </a:r>
            <a:endParaRPr lang="en-GB" sz="2000" dirty="0">
              <a:latin typeface="Arial" pitchFamily="34" charset="0"/>
              <a:cs typeface="Arial" pitchFamily="34" charset="0"/>
            </a:endParaRPr>
          </a:p>
          <a:p>
            <a:r>
              <a:rPr lang="en-US" sz="2000" dirty="0" smtClean="0">
                <a:latin typeface="Arial" pitchFamily="34" charset="0"/>
                <a:cs typeface="Arial" pitchFamily="34" charset="0"/>
              </a:rPr>
              <a:t>An addition is made of </a:t>
            </a:r>
            <a:r>
              <a:rPr lang="en-US" sz="2000" dirty="0">
                <a:latin typeface="Arial" pitchFamily="34" charset="0"/>
                <a:cs typeface="Arial" pitchFamily="34" charset="0"/>
              </a:rPr>
              <a:t>the P-CSCF restoration feature in the feature table </a:t>
            </a:r>
            <a:r>
              <a:rPr lang="en-US" sz="2000" dirty="0" smtClean="0">
                <a:latin typeface="Arial" pitchFamily="34" charset="0"/>
                <a:cs typeface="Arial" pitchFamily="34" charset="0"/>
              </a:rPr>
              <a:t>in TS </a:t>
            </a:r>
            <a:r>
              <a:rPr lang="en-US" sz="2000" dirty="0">
                <a:latin typeface="Arial" pitchFamily="34" charset="0"/>
                <a:cs typeface="Arial" pitchFamily="34" charset="0"/>
              </a:rPr>
              <a:t>29.229. </a:t>
            </a:r>
            <a:endParaRPr lang="en-GB" sz="2000" dirty="0">
              <a:latin typeface="Arial" pitchFamily="34" charset="0"/>
              <a:cs typeface="Arial" pitchFamily="34" charset="0"/>
            </a:endParaRPr>
          </a:p>
          <a:p>
            <a:r>
              <a:rPr lang="en-US" sz="2000" dirty="0">
                <a:latin typeface="Arial" pitchFamily="34" charset="0"/>
                <a:cs typeface="Arial" pitchFamily="34" charset="0"/>
              </a:rPr>
              <a:t>The MME shall store the </a:t>
            </a:r>
            <a:r>
              <a:rPr lang="en-US" sz="2000" dirty="0" err="1">
                <a:latin typeface="Arial" pitchFamily="34" charset="0"/>
                <a:cs typeface="Arial" pitchFamily="34" charset="0"/>
              </a:rPr>
              <a:t>eNB</a:t>
            </a:r>
            <a:r>
              <a:rPr lang="en-US" sz="2000" dirty="0">
                <a:latin typeface="Arial" pitchFamily="34" charset="0"/>
                <a:cs typeface="Arial" pitchFamily="34" charset="0"/>
              </a:rPr>
              <a:t> S1-U F-TEIDs of the IMS PDN connection for UEs in connected state to be able to include these F-TEIDs in the Modify Bearer Request over S11 when propagating the P-CSCF restoration indication towards the PGW (C4-141944). </a:t>
            </a:r>
            <a:r>
              <a:rPr lang="en-US" sz="2000" dirty="0" smtClean="0">
                <a:latin typeface="Arial" pitchFamily="34" charset="0"/>
                <a:cs typeface="Arial" pitchFamily="34" charset="0"/>
              </a:rPr>
              <a:t>The </a:t>
            </a:r>
            <a:r>
              <a:rPr lang="en-US" sz="2000" dirty="0">
                <a:latin typeface="Arial" pitchFamily="34" charset="0"/>
                <a:cs typeface="Arial" pitchFamily="34" charset="0"/>
              </a:rPr>
              <a:t>CR </a:t>
            </a:r>
            <a:r>
              <a:rPr lang="en-US" sz="2000" dirty="0" smtClean="0">
                <a:latin typeface="Arial" pitchFamily="34" charset="0"/>
                <a:cs typeface="Arial" pitchFamily="34" charset="0"/>
              </a:rPr>
              <a:t>clarifies </a:t>
            </a:r>
            <a:r>
              <a:rPr lang="en-US" sz="2000" dirty="0">
                <a:latin typeface="Arial" pitchFamily="34" charset="0"/>
                <a:cs typeface="Arial" pitchFamily="34" charset="0"/>
              </a:rPr>
              <a:t>how to encode the bearer contexts in the Modify Bearer Request over S11/S4 and S5/S8 (C4-141945) </a:t>
            </a:r>
            <a:r>
              <a:rPr lang="en-US" sz="2000" dirty="0" smtClean="0">
                <a:latin typeface="Arial" pitchFamily="34" charset="0"/>
                <a:cs typeface="Arial" pitchFamily="34" charset="0"/>
              </a:rPr>
              <a:t>.</a:t>
            </a:r>
            <a:endParaRPr lang="en-GB" sz="2000" dirty="0">
              <a:latin typeface="Arial" pitchFamily="34" charset="0"/>
              <a:cs typeface="Arial" pitchFamily="34" charset="0"/>
            </a:endParaRPr>
          </a:p>
          <a:p>
            <a:r>
              <a:rPr lang="en-US" sz="2000" dirty="0">
                <a:latin typeface="Arial" pitchFamily="34" charset="0"/>
                <a:cs typeface="Arial" pitchFamily="34" charset="0"/>
              </a:rPr>
              <a:t>GTPv2 was also corrected from Rel-9 onwards to require the PGW to include the P-CSCF addresses in the PCO IE in the Update Bearer Request procedure only when requiring the UE to re-register to IMS (C4-142122). This is to avoid Rel-12 UEs (supporting the new P-CSCF restoration requirements) to trigger unnecessary IMS re-registrations when being served by a pre-Rel-12 network. </a:t>
            </a:r>
            <a:endParaRPr lang="en-GB" sz="2000" dirty="0">
              <a:latin typeface="Arial" pitchFamily="34" charset="0"/>
              <a:cs typeface="Arial" pitchFamily="34" charset="0"/>
            </a:endParaRPr>
          </a:p>
          <a:p>
            <a:pPr marL="0" indent="0">
              <a:lnSpc>
                <a:spcPct val="80000"/>
              </a:lnSpc>
              <a:buFontTx/>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6308379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7" y="1232065"/>
            <a:ext cx="8229600"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7.1.13 Study on Shared Data Update for Multiple Subscribers [</a:t>
            </a:r>
            <a:r>
              <a:rPr lang="en-GB" altLang="ko-KR" sz="1800" dirty="0" err="1" smtClean="0">
                <a:latin typeface="Arial" pitchFamily="34" charset="0"/>
                <a:ea typeface="굴림" pitchFamily="34" charset="-127"/>
                <a:cs typeface="Arial" pitchFamily="34" charset="0"/>
              </a:rPr>
              <a:t>FS_SHARED_SubData_UPD</a:t>
            </a:r>
            <a:r>
              <a:rPr lang="en-GB" altLang="ko-KR" sz="1800" dirty="0" smtClean="0">
                <a:latin typeface="Arial" pitchFamily="34" charset="0"/>
                <a:ea typeface="굴림" pitchFamily="34" charset="-127"/>
                <a:cs typeface="Arial" pitchFamily="34" charset="0"/>
              </a:rPr>
              <a:t>]</a:t>
            </a:r>
          </a:p>
          <a:p>
            <a:r>
              <a:rPr lang="en-US" sz="1800" dirty="0">
                <a:latin typeface="Arial" pitchFamily="34" charset="0"/>
                <a:cs typeface="Arial" pitchFamily="34" charset="0"/>
              </a:rPr>
              <a:t>Although TR 29.854 was approved, </a:t>
            </a:r>
            <a:r>
              <a:rPr lang="en-US" sz="1800" dirty="0" smtClean="0">
                <a:latin typeface="Arial" pitchFamily="34" charset="0"/>
                <a:cs typeface="Arial" pitchFamily="34" charset="0"/>
              </a:rPr>
              <a:t>a new </a:t>
            </a:r>
            <a:r>
              <a:rPr lang="en-US" sz="1800" dirty="0">
                <a:latin typeface="Arial" pitchFamily="34" charset="0"/>
                <a:cs typeface="Arial" pitchFamily="34" charset="0"/>
              </a:rPr>
              <a:t>discussion occurred about the S6a case.  </a:t>
            </a:r>
            <a:r>
              <a:rPr lang="en-US" sz="1800" dirty="0" smtClean="0">
                <a:latin typeface="Arial" pitchFamily="34" charset="0"/>
                <a:cs typeface="Arial" pitchFamily="34" charset="0"/>
              </a:rPr>
              <a:t>The </a:t>
            </a:r>
            <a:r>
              <a:rPr lang="en-US" sz="1800" dirty="0">
                <a:latin typeface="Arial" pitchFamily="34" charset="0"/>
                <a:cs typeface="Arial" pitchFamily="34" charset="0"/>
              </a:rPr>
              <a:t>main issue is that the proposed Reset mechanism over S6a spreading the subscription data retrieval over time is not accurate as some subscription data modifications require to be immediately applied</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For </a:t>
            </a:r>
            <a:r>
              <a:rPr lang="en-US" sz="1800" dirty="0" err="1">
                <a:latin typeface="Arial" pitchFamily="34" charset="0"/>
                <a:cs typeface="Arial" pitchFamily="34" charset="0"/>
              </a:rPr>
              <a:t>Cx</a:t>
            </a:r>
            <a:r>
              <a:rPr lang="en-US" sz="1800" dirty="0">
                <a:latin typeface="Arial" pitchFamily="34" charset="0"/>
                <a:cs typeface="Arial" pitchFamily="34" charset="0"/>
              </a:rPr>
              <a:t> there is no reset procedure; a CR to TR 29.854 proposes to reuse an existing command pair (PPR/PPA) with an indication of a share data </a:t>
            </a:r>
            <a:r>
              <a:rPr lang="en-US" sz="1800" dirty="0" smtClean="0">
                <a:latin typeface="Arial" pitchFamily="34" charset="0"/>
                <a:cs typeface="Arial" pitchFamily="34" charset="0"/>
              </a:rPr>
              <a:t>update. If </a:t>
            </a:r>
            <a:r>
              <a:rPr lang="en-US" sz="1800" dirty="0">
                <a:latin typeface="Arial" pitchFamily="34" charset="0"/>
                <a:cs typeface="Arial" pitchFamily="34" charset="0"/>
              </a:rPr>
              <a:t>the whole user profile, except user identities, can be shared between impacted users, the CR also </a:t>
            </a:r>
            <a:r>
              <a:rPr lang="en-US" sz="1800" dirty="0" smtClean="0">
                <a:latin typeface="Arial" pitchFamily="34" charset="0"/>
                <a:cs typeface="Arial" pitchFamily="34" charset="0"/>
              </a:rPr>
              <a:t>proposes </a:t>
            </a:r>
            <a:r>
              <a:rPr lang="en-US" sz="1800" dirty="0">
                <a:latin typeface="Arial" pitchFamily="34" charset="0"/>
                <a:cs typeface="Arial" pitchFamily="34" charset="0"/>
              </a:rPr>
              <a:t>to  download it in the PPR with an identification of the impacted users.  </a:t>
            </a:r>
            <a:endParaRPr lang="en-GB" sz="1800" dirty="0">
              <a:latin typeface="Arial" pitchFamily="34" charset="0"/>
              <a:cs typeface="Arial" pitchFamily="34" charset="0"/>
            </a:endParaRPr>
          </a:p>
          <a:p>
            <a:r>
              <a:rPr lang="en-US" sz="1800" dirty="0">
                <a:latin typeface="Arial" pitchFamily="34" charset="0"/>
                <a:cs typeface="Arial" pitchFamily="34" charset="0"/>
              </a:rPr>
              <a:t>Another </a:t>
            </a:r>
            <a:r>
              <a:rPr lang="en-US" sz="1800" dirty="0" smtClean="0">
                <a:latin typeface="Arial" pitchFamily="34" charset="0"/>
                <a:cs typeface="Arial" pitchFamily="34" charset="0"/>
              </a:rPr>
              <a:t>solution </a:t>
            </a:r>
            <a:r>
              <a:rPr lang="en-US" sz="1800" dirty="0">
                <a:latin typeface="Arial" pitchFamily="34" charset="0"/>
                <a:cs typeface="Arial" pitchFamily="34" charset="0"/>
              </a:rPr>
              <a:t>was introduced for </a:t>
            </a:r>
            <a:r>
              <a:rPr lang="en-US" sz="1800" dirty="0" err="1">
                <a:latin typeface="Arial" pitchFamily="34" charset="0"/>
                <a:cs typeface="Arial" pitchFamily="34" charset="0"/>
              </a:rPr>
              <a:t>Sh</a:t>
            </a:r>
            <a:r>
              <a:rPr lang="en-US" sz="1800" dirty="0">
                <a:latin typeface="Arial" pitchFamily="34" charset="0"/>
                <a:cs typeface="Arial" pitchFamily="34" charset="0"/>
              </a:rPr>
              <a:t> with a direct provisioning of the shared data in the AS; </a:t>
            </a:r>
            <a:r>
              <a:rPr lang="en-US" sz="1800" dirty="0" smtClean="0">
                <a:latin typeface="Arial" pitchFamily="34" charset="0"/>
                <a:cs typeface="Arial" pitchFamily="34" charset="0"/>
              </a:rPr>
              <a:t>subscription </a:t>
            </a:r>
            <a:r>
              <a:rPr lang="en-US" sz="1800" dirty="0">
                <a:latin typeface="Arial" pitchFamily="34" charset="0"/>
                <a:cs typeface="Arial" pitchFamily="34" charset="0"/>
              </a:rPr>
              <a:t>data of the user (e.g. in a Repository data) refers to this shared data. The solution has no </a:t>
            </a:r>
            <a:r>
              <a:rPr lang="en-US" sz="1800" dirty="0" err="1">
                <a:latin typeface="Arial" pitchFamily="34" charset="0"/>
                <a:cs typeface="Arial" pitchFamily="34" charset="0"/>
              </a:rPr>
              <a:t>Sh</a:t>
            </a:r>
            <a:r>
              <a:rPr lang="en-US" sz="1800" dirty="0">
                <a:latin typeface="Arial" pitchFamily="34" charset="0"/>
                <a:cs typeface="Arial" pitchFamily="34" charset="0"/>
              </a:rPr>
              <a:t> protocol impact, but changes the AS behavior</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It was also agreed that the </a:t>
            </a:r>
            <a:r>
              <a:rPr lang="en-US" sz="1800" dirty="0" smtClean="0">
                <a:latin typeface="Arial" pitchFamily="34" charset="0"/>
                <a:cs typeface="Arial" pitchFamily="34" charset="0"/>
              </a:rPr>
              <a:t>shared </a:t>
            </a:r>
            <a:r>
              <a:rPr lang="en-US" sz="1800" dirty="0">
                <a:latin typeface="Arial" pitchFamily="34" charset="0"/>
                <a:cs typeface="Arial" pitchFamily="34" charset="0"/>
              </a:rPr>
              <a:t>data update enhancement will only be described for Diameter interfaces and not the MAP ones (except for the IWF case</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516576" y="1232065"/>
            <a:ext cx="8413667"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7.1.13 Study on Shared Data Update for Multiple Subscribers [</a:t>
            </a:r>
            <a:r>
              <a:rPr lang="en-GB" altLang="ko-KR" sz="1800" dirty="0" err="1" smtClean="0">
                <a:latin typeface="Arial" pitchFamily="34" charset="0"/>
                <a:ea typeface="굴림" pitchFamily="34" charset="-127"/>
                <a:cs typeface="Arial" pitchFamily="34" charset="0"/>
              </a:rPr>
              <a:t>FS_SHARED_SubData_UPD</a:t>
            </a:r>
            <a:r>
              <a:rPr lang="en-GB" altLang="ko-KR" sz="1800" dirty="0" smtClean="0">
                <a:latin typeface="Arial" pitchFamily="34" charset="0"/>
                <a:ea typeface="굴림" pitchFamily="34" charset="-127"/>
                <a:cs typeface="Arial" pitchFamily="34" charset="0"/>
              </a:rPr>
              <a:t>]</a:t>
            </a:r>
          </a:p>
          <a:p>
            <a:r>
              <a:rPr lang="en-GB" sz="1800" dirty="0">
                <a:latin typeface="Arial" pitchFamily="34" charset="0"/>
                <a:cs typeface="Arial" pitchFamily="34" charset="0"/>
              </a:rPr>
              <a:t>Conclusions about the TR 29.864 were still debated with the following outputs in agreed CRs:</a:t>
            </a:r>
          </a:p>
          <a:p>
            <a:pPr lvl="1"/>
            <a:r>
              <a:rPr lang="en-GB" sz="1600" dirty="0" smtClean="0">
                <a:latin typeface="Arial" pitchFamily="34" charset="0"/>
                <a:cs typeface="Arial" pitchFamily="34" charset="0"/>
              </a:rPr>
              <a:t>no </a:t>
            </a:r>
            <a:r>
              <a:rPr lang="en-GB" sz="1600" dirty="0">
                <a:latin typeface="Arial" pitchFamily="34" charset="0"/>
                <a:cs typeface="Arial" pitchFamily="34" charset="0"/>
              </a:rPr>
              <a:t>new mechanism will be defined for legacy interface with VLRs (D interface) and </a:t>
            </a:r>
            <a:r>
              <a:rPr lang="en-GB" sz="1600" dirty="0" err="1">
                <a:latin typeface="Arial" pitchFamily="34" charset="0"/>
                <a:cs typeface="Arial" pitchFamily="34" charset="0"/>
              </a:rPr>
              <a:t>Gn-Gp</a:t>
            </a:r>
            <a:r>
              <a:rPr lang="en-GB" sz="1600" dirty="0">
                <a:latin typeface="Arial" pitchFamily="34" charset="0"/>
                <a:cs typeface="Arial" pitchFamily="34" charset="0"/>
              </a:rPr>
              <a:t> SGSNs (Gr);</a:t>
            </a:r>
          </a:p>
          <a:p>
            <a:pPr lvl="1"/>
            <a:r>
              <a:rPr lang="en-GB" sz="1600" dirty="0" smtClean="0">
                <a:latin typeface="Arial" pitchFamily="34" charset="0"/>
                <a:cs typeface="Arial" pitchFamily="34" charset="0"/>
              </a:rPr>
              <a:t>over </a:t>
            </a:r>
            <a:r>
              <a:rPr lang="en-GB" sz="1600" dirty="0">
                <a:latin typeface="Arial" pitchFamily="34" charset="0"/>
                <a:cs typeface="Arial" pitchFamily="34" charset="0"/>
              </a:rPr>
              <a:t>S6a/d, the use of group ids is proposed to identify the subscribers. Several drawbacks have been </a:t>
            </a:r>
            <a:r>
              <a:rPr lang="en-GB" sz="1600" dirty="0" smtClean="0">
                <a:latin typeface="Arial" pitchFamily="34" charset="0"/>
                <a:cs typeface="Arial" pitchFamily="34" charset="0"/>
              </a:rPr>
              <a:t>identified, </a:t>
            </a:r>
            <a:r>
              <a:rPr lang="en-GB" sz="1600" dirty="0">
                <a:latin typeface="Arial" pitchFamily="34" charset="0"/>
                <a:cs typeface="Arial" pitchFamily="34" charset="0"/>
              </a:rPr>
              <a:t>resulting on the need of further investigation before concluding on the mechanism for S6a/d:</a:t>
            </a:r>
          </a:p>
          <a:p>
            <a:pPr lvl="1"/>
            <a:r>
              <a:rPr lang="en-GB" sz="1600" dirty="0">
                <a:latin typeface="Arial" pitchFamily="34" charset="0"/>
                <a:cs typeface="Arial" pitchFamily="34" charset="0"/>
              </a:rPr>
              <a:t>some updates require an immediate applicability, sol-A (Reset) can result in massive signalling also on other interfaces (UE). A proposal is to limit the shared update to data which does not imply interactions with other network entities. S</a:t>
            </a:r>
            <a:r>
              <a:rPr lang="en-GB" sz="1600" dirty="0" smtClean="0">
                <a:latin typeface="Arial" pitchFamily="34" charset="0"/>
                <a:cs typeface="Arial" pitchFamily="34" charset="0"/>
              </a:rPr>
              <a:t>uch </a:t>
            </a:r>
            <a:r>
              <a:rPr lang="en-GB" sz="1600" dirty="0">
                <a:latin typeface="Arial" pitchFamily="34" charset="0"/>
                <a:cs typeface="Arial" pitchFamily="34" charset="0"/>
              </a:rPr>
              <a:t>a list has to be investigated in the TR.</a:t>
            </a:r>
          </a:p>
          <a:p>
            <a:pPr lvl="1"/>
            <a:r>
              <a:rPr lang="en-GB" sz="1600" dirty="0">
                <a:latin typeface="Arial" pitchFamily="34" charset="0"/>
                <a:cs typeface="Arial" pitchFamily="34" charset="0"/>
              </a:rPr>
              <a:t>the HSS has to distinguish which nodes support the mechanism from those not supporting it and </a:t>
            </a:r>
            <a:r>
              <a:rPr lang="en-GB" sz="1600" dirty="0" smtClean="0">
                <a:latin typeface="Arial" pitchFamily="34" charset="0"/>
                <a:cs typeface="Arial" pitchFamily="34" charset="0"/>
              </a:rPr>
              <a:t>behave </a:t>
            </a:r>
            <a:r>
              <a:rPr lang="en-GB" sz="1600" dirty="0">
                <a:latin typeface="Arial" pitchFamily="34" charset="0"/>
                <a:cs typeface="Arial" pitchFamily="34" charset="0"/>
              </a:rPr>
              <a:t>accordingly.  This increases complexity.</a:t>
            </a:r>
          </a:p>
          <a:p>
            <a:pPr lvl="1"/>
            <a:r>
              <a:rPr lang="en-GB" sz="1600" dirty="0">
                <a:latin typeface="Arial" pitchFamily="34" charset="0"/>
                <a:cs typeface="Arial" pitchFamily="34" charset="0"/>
              </a:rPr>
              <a:t>Partial failure cases need further investigations, e.g. on how to deal with only a subset of impacted users being updated. </a:t>
            </a:r>
          </a:p>
          <a:p>
            <a:pPr lvl="1"/>
            <a:r>
              <a:rPr lang="en-GB" sz="1600" dirty="0">
                <a:latin typeface="Arial" pitchFamily="34" charset="0"/>
                <a:cs typeface="Arial" pitchFamily="34" charset="0"/>
              </a:rPr>
              <a:t>Timing limitations on the update. </a:t>
            </a:r>
            <a:r>
              <a:rPr lang="en-GB" sz="1600" dirty="0" smtClean="0">
                <a:latin typeface="Arial" pitchFamily="34" charset="0"/>
                <a:cs typeface="Arial" pitchFamily="34" charset="0"/>
              </a:rPr>
              <a:t>. </a:t>
            </a:r>
            <a:endParaRPr lang="en-GB" altLang="ko-KR" sz="1600" dirty="0" smtClean="0">
              <a:latin typeface="Arial" pitchFamily="34" charset="0"/>
              <a:ea typeface="굴림" pitchFamily="34" charset="-127"/>
              <a:cs typeface="Arial" pitchFamily="34" charset="0"/>
            </a:endParaRPr>
          </a:p>
          <a:p>
            <a:pPr>
              <a:lnSpc>
                <a:spcPct val="80000"/>
              </a:lnSpc>
              <a:buFontTx/>
              <a:buNone/>
              <a:defRPr/>
            </a:pPr>
            <a:endParaRPr lang="en-GB" sz="1600" dirty="0" smtClean="0">
              <a:latin typeface="Arial" pitchFamily="34" charset="0"/>
              <a:cs typeface="Arial" pitchFamily="34" charset="0"/>
            </a:endParaRPr>
          </a:p>
        </p:txBody>
      </p:sp>
    </p:spTree>
    <p:extLst>
      <p:ext uri="{BB962C8B-B14F-4D97-AF65-F5344CB8AC3E}">
        <p14:creationId xmlns:p14="http://schemas.microsoft.com/office/powerpoint/2010/main" val="72893383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0963" name="Rectangle 3"/>
          <p:cNvSpPr>
            <a:spLocks noGrp="1"/>
          </p:cNvSpPr>
          <p:nvPr>
            <p:ph type="body" idx="1"/>
          </p:nvPr>
        </p:nvSpPr>
        <p:spPr>
          <a:xfrm>
            <a:off x="374073" y="1113312"/>
            <a:ext cx="8425542" cy="4525963"/>
          </a:xfrm>
        </p:spPr>
        <p:txBody>
          <a:bodyPr/>
          <a:lstStyle/>
          <a:p>
            <a:pPr>
              <a:lnSpc>
                <a:spcPct val="80000"/>
              </a:lnSpc>
              <a:defRPr/>
            </a:pPr>
            <a:r>
              <a:rPr lang="en-GB" altLang="ko-KR" sz="1800" dirty="0" smtClean="0">
                <a:latin typeface="Arial" pitchFamily="34" charset="0"/>
                <a:ea typeface="굴림" pitchFamily="34" charset="-127"/>
                <a:cs typeface="Arial" pitchFamily="34" charset="0"/>
              </a:rPr>
              <a:t>7.1.13 Study on Shared Data Update for Multiple Subscribers [</a:t>
            </a:r>
            <a:r>
              <a:rPr lang="en-GB" altLang="ko-KR" sz="1800" dirty="0" err="1" smtClean="0">
                <a:latin typeface="Arial" pitchFamily="34" charset="0"/>
                <a:ea typeface="굴림" pitchFamily="34" charset="-127"/>
                <a:cs typeface="Arial" pitchFamily="34" charset="0"/>
              </a:rPr>
              <a:t>FS_SHARED_SubData_UPD</a:t>
            </a:r>
            <a:r>
              <a:rPr lang="en-GB" altLang="ko-KR" sz="1800" dirty="0" smtClean="0">
                <a:latin typeface="Arial" pitchFamily="34" charset="0"/>
                <a:ea typeface="굴림" pitchFamily="34" charset="-127"/>
                <a:cs typeface="Arial" pitchFamily="34" charset="0"/>
              </a:rPr>
              <a:t>]</a:t>
            </a:r>
            <a:r>
              <a:rPr lang="en-GB" sz="1800" dirty="0" smtClean="0">
                <a:latin typeface="Arial" pitchFamily="34" charset="0"/>
                <a:cs typeface="Arial" pitchFamily="34" charset="0"/>
              </a:rPr>
              <a:t> </a:t>
            </a:r>
            <a:endParaRPr lang="en-GB" sz="1800" dirty="0">
              <a:latin typeface="Arial" pitchFamily="34" charset="0"/>
              <a:cs typeface="Arial" pitchFamily="34" charset="0"/>
            </a:endParaRPr>
          </a:p>
          <a:p>
            <a:r>
              <a:rPr lang="en-GB" sz="1800" dirty="0">
                <a:latin typeface="Arial" pitchFamily="34" charset="0"/>
                <a:cs typeface="Arial" pitchFamily="34" charset="0"/>
              </a:rPr>
              <a:t>over </a:t>
            </a:r>
            <a:r>
              <a:rPr lang="en-GB" sz="1800" dirty="0" err="1">
                <a:latin typeface="Arial" pitchFamily="34" charset="0"/>
                <a:cs typeface="Arial" pitchFamily="34" charset="0"/>
              </a:rPr>
              <a:t>Cx</a:t>
            </a:r>
            <a:r>
              <a:rPr lang="en-GB" sz="1800" dirty="0">
                <a:latin typeface="Arial" pitchFamily="34" charset="0"/>
                <a:cs typeface="Arial" pitchFamily="34" charset="0"/>
              </a:rPr>
              <a:t>:  </a:t>
            </a:r>
            <a:r>
              <a:rPr lang="en-GB" sz="1800" dirty="0" smtClean="0">
                <a:latin typeface="Arial" pitchFamily="34" charset="0"/>
                <a:cs typeface="Arial" pitchFamily="34" charset="0"/>
              </a:rPr>
              <a:t>the PPR </a:t>
            </a:r>
            <a:r>
              <a:rPr lang="en-GB" sz="1800" dirty="0">
                <a:latin typeface="Arial" pitchFamily="34" charset="0"/>
                <a:cs typeface="Arial" pitchFamily="34" charset="0"/>
              </a:rPr>
              <a:t>command is proposed to notify shared data updates. It is also proposed that the notification informs that whole user profile is updated. As for S6a, partial failure needs further </a:t>
            </a:r>
            <a:r>
              <a:rPr lang="en-GB" sz="1800" dirty="0" smtClean="0">
                <a:latin typeface="Arial" pitchFamily="34" charset="0"/>
                <a:cs typeface="Arial" pitchFamily="34" charset="0"/>
              </a:rPr>
              <a:t>investigation. </a:t>
            </a:r>
          </a:p>
          <a:p>
            <a:r>
              <a:rPr lang="en-GB" sz="1800" dirty="0" smtClean="0">
                <a:latin typeface="Arial" pitchFamily="34" charset="0"/>
                <a:cs typeface="Arial" pitchFamily="34" charset="0"/>
              </a:rPr>
              <a:t>over </a:t>
            </a:r>
            <a:r>
              <a:rPr lang="en-GB" sz="1800" dirty="0" err="1" smtClean="0">
                <a:latin typeface="Arial" pitchFamily="34" charset="0"/>
                <a:cs typeface="Arial" pitchFamily="34" charset="0"/>
              </a:rPr>
              <a:t>Sh</a:t>
            </a:r>
            <a:r>
              <a:rPr lang="en-GB" sz="1800" dirty="0">
                <a:latin typeface="Arial" pitchFamily="34" charset="0"/>
                <a:cs typeface="Arial" pitchFamily="34" charset="0"/>
              </a:rPr>
              <a:t>:</a:t>
            </a:r>
            <a:r>
              <a:rPr lang="en-GB" sz="1800" dirty="0" smtClean="0">
                <a:latin typeface="Arial" pitchFamily="34" charset="0"/>
                <a:cs typeface="Arial" pitchFamily="34" charset="0"/>
              </a:rPr>
              <a:t> </a:t>
            </a:r>
            <a:r>
              <a:rPr lang="en-GB" sz="1800" dirty="0">
                <a:latin typeface="Arial" pitchFamily="34" charset="0"/>
                <a:cs typeface="Arial" pitchFamily="34" charset="0"/>
              </a:rPr>
              <a:t>for the identification of the impacted data, a service identification containing the identities of dummy subscribers is proposed. The dummy subscriber data contains shared data</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a:p>
            <a:r>
              <a:rPr lang="en-GB" sz="1800" dirty="0">
                <a:latin typeface="Arial" pitchFamily="34" charset="0"/>
                <a:cs typeface="Arial" pitchFamily="34" charset="0"/>
              </a:rPr>
              <a:t>Regarding the TR recommendations:</a:t>
            </a:r>
          </a:p>
          <a:p>
            <a:pPr lvl="1"/>
            <a:r>
              <a:rPr lang="en-GB" sz="1800" dirty="0" smtClean="0">
                <a:latin typeface="Arial" pitchFamily="34" charset="0"/>
                <a:cs typeface="Arial" pitchFamily="34" charset="0"/>
              </a:rPr>
              <a:t>for </a:t>
            </a:r>
            <a:r>
              <a:rPr lang="en-GB" sz="1800" dirty="0" err="1">
                <a:latin typeface="Arial" pitchFamily="34" charset="0"/>
                <a:cs typeface="Arial" pitchFamily="34" charset="0"/>
              </a:rPr>
              <a:t>Cx</a:t>
            </a:r>
            <a:r>
              <a:rPr lang="en-GB" sz="1800" dirty="0">
                <a:latin typeface="Arial" pitchFamily="34" charset="0"/>
                <a:cs typeface="Arial" pitchFamily="34" charset="0"/>
              </a:rPr>
              <a:t> and S6a/d, further investigation is still needed before drawing recommendations for normative work;</a:t>
            </a:r>
          </a:p>
          <a:p>
            <a:pPr lvl="1"/>
            <a:r>
              <a:rPr lang="en-GB" sz="1800" dirty="0" smtClean="0">
                <a:latin typeface="Arial" pitchFamily="34" charset="0"/>
                <a:cs typeface="Arial" pitchFamily="34" charset="0"/>
              </a:rPr>
              <a:t>for </a:t>
            </a:r>
            <a:r>
              <a:rPr lang="en-GB" sz="1800" dirty="0" err="1">
                <a:latin typeface="Arial" pitchFamily="34" charset="0"/>
                <a:cs typeface="Arial" pitchFamily="34" charset="0"/>
              </a:rPr>
              <a:t>Sh</a:t>
            </a:r>
            <a:r>
              <a:rPr lang="en-GB" sz="1800" dirty="0">
                <a:latin typeface="Arial" pitchFamily="34" charset="0"/>
                <a:cs typeface="Arial" pitchFamily="34" charset="0"/>
              </a:rPr>
              <a:t>, the recommendation is to have  dummy subscribers  containing  the shared data and a service indication for a repository containing the identities of dummy subscribers for which the shared data was updated.</a:t>
            </a:r>
          </a:p>
          <a:p>
            <a:r>
              <a:rPr lang="en-GB" sz="1800" dirty="0" smtClean="0">
                <a:latin typeface="Arial" pitchFamily="34" charset="0"/>
                <a:cs typeface="Arial" pitchFamily="34" charset="0"/>
              </a:rPr>
              <a:t>The </a:t>
            </a:r>
            <a:r>
              <a:rPr lang="en-GB" sz="1800" dirty="0">
                <a:latin typeface="Arial" pitchFamily="34" charset="0"/>
                <a:cs typeface="Arial" pitchFamily="34" charset="0"/>
              </a:rPr>
              <a:t>new Rel-13 normative Work item currently limited to </a:t>
            </a:r>
            <a:r>
              <a:rPr lang="en-GB" sz="1800" dirty="0" err="1">
                <a:latin typeface="Arial" pitchFamily="34" charset="0"/>
                <a:cs typeface="Arial" pitchFamily="34" charset="0"/>
              </a:rPr>
              <a:t>Sh</a:t>
            </a:r>
            <a:r>
              <a:rPr lang="en-GB" sz="1800" dirty="0">
                <a:latin typeface="Arial" pitchFamily="34" charset="0"/>
                <a:cs typeface="Arial" pitchFamily="34" charset="0"/>
              </a:rPr>
              <a:t> was agreed. </a:t>
            </a: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46759575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7891" name="Rectangle 3"/>
          <p:cNvSpPr>
            <a:spLocks noGrp="1"/>
          </p:cNvSpPr>
          <p:nvPr>
            <p:ph type="body" idx="1"/>
          </p:nvPr>
        </p:nvSpPr>
        <p:spPr/>
        <p:txBody>
          <a:bodyPr/>
          <a:lstStyle/>
          <a:p>
            <a:pPr>
              <a:lnSpc>
                <a:spcPct val="80000"/>
              </a:lnSpc>
            </a:pPr>
            <a:r>
              <a:rPr lang="en-GB" altLang="ko-KR" sz="2000" dirty="0" smtClean="0">
                <a:latin typeface="Arial" pitchFamily="34" charset="0"/>
                <a:ea typeface="굴림" pitchFamily="34" charset="-127"/>
                <a:cs typeface="Arial" pitchFamily="34" charset="0"/>
              </a:rPr>
              <a:t>7.1.14 Small Data and Device Triggering Enhancements [</a:t>
            </a:r>
            <a:r>
              <a:rPr lang="en-GB" altLang="ko-KR" sz="2000" dirty="0" err="1" smtClean="0">
                <a:latin typeface="Arial" pitchFamily="34" charset="0"/>
                <a:ea typeface="굴림" pitchFamily="34" charset="-127"/>
                <a:cs typeface="Arial" pitchFamily="34" charset="0"/>
              </a:rPr>
              <a:t>MTCe</a:t>
            </a:r>
            <a:r>
              <a:rPr lang="en-GB" altLang="ko-KR" sz="2000" dirty="0" smtClean="0">
                <a:latin typeface="Arial" pitchFamily="34" charset="0"/>
                <a:ea typeface="굴림" pitchFamily="34" charset="-127"/>
                <a:cs typeface="Arial" pitchFamily="34" charset="0"/>
              </a:rPr>
              <a:t>-SDDTE-CT]</a:t>
            </a:r>
          </a:p>
          <a:p>
            <a:r>
              <a:rPr lang="en-US" sz="2000" dirty="0">
                <a:latin typeface="Arial" pitchFamily="34" charset="0"/>
                <a:cs typeface="Arial" pitchFamily="34" charset="0"/>
              </a:rPr>
              <a:t>A correction to TS 29.337 adds the Trigger-Action AVP in the Device Trigger request.  </a:t>
            </a:r>
            <a:endParaRPr lang="en-US" sz="2000" dirty="0" smtClean="0">
              <a:latin typeface="Arial" pitchFamily="34" charset="0"/>
              <a:cs typeface="Arial" pitchFamily="34" charset="0"/>
            </a:endParaRPr>
          </a:p>
          <a:p>
            <a:r>
              <a:rPr lang="en-GB" sz="2000" dirty="0">
                <a:latin typeface="Arial" pitchFamily="34" charset="0"/>
                <a:cs typeface="Arial" pitchFamily="34" charset="0"/>
              </a:rPr>
              <a:t>The CN assistance information has been defined in TS 23.008 as temporary data conditionally stored in the MME.</a:t>
            </a:r>
          </a:p>
          <a:p>
            <a:pPr marL="0" indent="0">
              <a:buNone/>
            </a:pPr>
            <a:endParaRPr lang="en-GB" sz="2000" dirty="0">
              <a:latin typeface="Arial" pitchFamily="34" charset="0"/>
              <a:cs typeface="Arial" pitchFamily="34" charset="0"/>
            </a:endParaRPr>
          </a:p>
          <a:p>
            <a:pPr marL="0" indent="0">
              <a:buNone/>
            </a:pP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GB" sz="20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7891" name="Rectangle 3"/>
          <p:cNvSpPr>
            <a:spLocks noGrp="1"/>
          </p:cNvSpPr>
          <p:nvPr>
            <p:ph type="body" idx="1"/>
          </p:nvPr>
        </p:nvSpPr>
        <p:spPr/>
        <p:txBody>
          <a:bodyPr/>
          <a:lstStyle/>
          <a:p>
            <a:pPr>
              <a:lnSpc>
                <a:spcPct val="80000"/>
              </a:lnSpc>
            </a:pPr>
            <a:r>
              <a:rPr lang="en-GB" altLang="ko-KR" sz="2000" dirty="0" smtClean="0">
                <a:latin typeface="Arial" pitchFamily="34" charset="0"/>
                <a:ea typeface="굴림" pitchFamily="34" charset="-127"/>
                <a:cs typeface="Arial" pitchFamily="34" charset="0"/>
              </a:rPr>
              <a:t>7.1.16 </a:t>
            </a:r>
            <a:r>
              <a:rPr lang="en-GB" sz="2000" dirty="0">
                <a:latin typeface="Arial" pitchFamily="34" charset="0"/>
                <a:cs typeface="Arial" pitchFamily="34" charset="0"/>
              </a:rPr>
              <a:t>Support of ALTC attribute (IPv4/v6 interworking) [ALTC</a:t>
            </a:r>
            <a:r>
              <a:rPr lang="en-GB" sz="2000" dirty="0" smtClean="0">
                <a:latin typeface="Arial" pitchFamily="34" charset="0"/>
                <a:cs typeface="Arial" pitchFamily="34" charset="0"/>
              </a:rPr>
              <a:t>]</a:t>
            </a:r>
            <a:endParaRPr lang="en-GB" altLang="ko-KR" sz="2000" dirty="0" smtClean="0">
              <a:latin typeface="Arial" pitchFamily="34" charset="0"/>
              <a:ea typeface="굴림" pitchFamily="34" charset="-127"/>
              <a:cs typeface="Arial" pitchFamily="34" charset="0"/>
            </a:endParaRPr>
          </a:p>
          <a:p>
            <a:r>
              <a:rPr lang="en-GB" sz="2000" dirty="0" smtClean="0">
                <a:latin typeface="Arial" pitchFamily="34" charset="0"/>
                <a:cs typeface="Arial" pitchFamily="34" charset="0"/>
              </a:rPr>
              <a:t>CT4 </a:t>
            </a:r>
            <a:r>
              <a:rPr lang="en-GB" sz="2000" dirty="0">
                <a:latin typeface="Arial" pitchFamily="34" charset="0"/>
                <a:cs typeface="Arial" pitchFamily="34" charset="0"/>
              </a:rPr>
              <a:t>tried to accelerate the solution candidate evaluation by opening a parallel work item in ITU-T (called </a:t>
            </a:r>
            <a:r>
              <a:rPr lang="en-GB" sz="2000" dirty="0" err="1">
                <a:latin typeface="Arial" pitchFamily="34" charset="0"/>
                <a:cs typeface="Arial" pitchFamily="34" charset="0"/>
              </a:rPr>
              <a:t>H.Sup.ALTC</a:t>
            </a:r>
            <a:r>
              <a:rPr lang="en-GB" sz="2000" dirty="0">
                <a:latin typeface="Arial" pitchFamily="34" charset="0"/>
                <a:cs typeface="Arial" pitchFamily="34" charset="0"/>
              </a:rPr>
              <a:t>), which turned out that the preferred candidate solution (based on H.248 </a:t>
            </a:r>
            <a:r>
              <a:rPr lang="en-GB" sz="2000" dirty="0" err="1">
                <a:latin typeface="Arial" pitchFamily="34" charset="0"/>
                <a:cs typeface="Arial" pitchFamily="34" charset="0"/>
              </a:rPr>
              <a:t>ReserveGroup</a:t>
            </a:r>
            <a:r>
              <a:rPr lang="en-GB" sz="2000" dirty="0">
                <a:latin typeface="Arial" pitchFamily="34" charset="0"/>
                <a:cs typeface="Arial" pitchFamily="34" charset="0"/>
              </a:rPr>
              <a:t> usage) is unfortunately not possible due to a contradiction in semantics with the IP address realm indication (based on H.248.41). </a:t>
            </a:r>
          </a:p>
          <a:p>
            <a:r>
              <a:rPr lang="en-GB" sz="2000" dirty="0">
                <a:latin typeface="Arial" pitchFamily="34" charset="0"/>
                <a:cs typeface="Arial" pitchFamily="34" charset="0"/>
              </a:rPr>
              <a:t>Hence, the second option based on multiple H.248 terminations was retained by CT4 for Rel-12. </a:t>
            </a:r>
          </a:p>
          <a:p>
            <a:r>
              <a:rPr lang="en-GB" sz="2000" dirty="0" smtClean="0">
                <a:latin typeface="Arial" pitchFamily="34" charset="0"/>
                <a:cs typeface="Arial" pitchFamily="34" charset="0"/>
              </a:rPr>
              <a:t>Some companies indicated </a:t>
            </a:r>
            <a:r>
              <a:rPr lang="en-GB" sz="2000" dirty="0">
                <a:latin typeface="Arial" pitchFamily="34" charset="0"/>
                <a:cs typeface="Arial" pitchFamily="34" charset="0"/>
              </a:rPr>
              <a:t>that they are still in favour of </a:t>
            </a:r>
            <a:r>
              <a:rPr lang="en-GB" sz="2000" dirty="0" err="1" smtClean="0">
                <a:latin typeface="Arial" pitchFamily="34" charset="0"/>
                <a:cs typeface="Arial" pitchFamily="34" charset="0"/>
              </a:rPr>
              <a:t>ReserveGroup</a:t>
            </a:r>
            <a:r>
              <a:rPr lang="en-GB" sz="2000" dirty="0" smtClean="0">
                <a:latin typeface="Arial" pitchFamily="34" charset="0"/>
                <a:cs typeface="Arial" pitchFamily="34" charset="0"/>
              </a:rPr>
              <a:t>, so need to see if an </a:t>
            </a:r>
            <a:r>
              <a:rPr lang="en-GB" sz="2000" dirty="0">
                <a:latin typeface="Arial" pitchFamily="34" charset="0"/>
                <a:cs typeface="Arial" pitchFamily="34" charset="0"/>
              </a:rPr>
              <a:t>H.248 </a:t>
            </a:r>
            <a:r>
              <a:rPr lang="en-GB" sz="2000" dirty="0" err="1">
                <a:latin typeface="Arial" pitchFamily="34" charset="0"/>
                <a:cs typeface="Arial" pitchFamily="34" charset="0"/>
              </a:rPr>
              <a:t>ipdc</a:t>
            </a:r>
            <a:r>
              <a:rPr lang="en-GB" sz="2000" dirty="0">
                <a:latin typeface="Arial" pitchFamily="34" charset="0"/>
                <a:cs typeface="Arial" pitchFamily="34" charset="0"/>
              </a:rPr>
              <a:t> package version 2 proposal </a:t>
            </a:r>
            <a:r>
              <a:rPr lang="en-GB" sz="2000" dirty="0" smtClean="0">
                <a:latin typeface="Arial" pitchFamily="34" charset="0"/>
                <a:cs typeface="Arial" pitchFamily="34" charset="0"/>
              </a:rPr>
              <a:t>is made in </a:t>
            </a:r>
            <a:r>
              <a:rPr lang="en-GB" sz="2000" dirty="0">
                <a:latin typeface="Arial" pitchFamily="34" charset="0"/>
                <a:cs typeface="Arial" pitchFamily="34" charset="0"/>
              </a:rPr>
              <a:t>ITU-T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marL="0" indent="0">
              <a:buNone/>
            </a:pPr>
            <a:r>
              <a:rPr lang="en-US" sz="2000" dirty="0" smtClean="0">
                <a:latin typeface="Arial" pitchFamily="34" charset="0"/>
                <a:cs typeface="Arial" pitchFamily="34" charset="0"/>
              </a:rPr>
              <a:t/>
            </a:r>
            <a:br>
              <a:rPr lang="en-US" sz="2000" dirty="0" smtClean="0">
                <a:latin typeface="Arial" pitchFamily="34" charset="0"/>
                <a:cs typeface="Arial" pitchFamily="34" charset="0"/>
              </a:rPr>
            </a:b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12388027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de-DE" sz="1800" dirty="0" smtClean="0"/>
              <a:t>voE_UTRAN_PPD	0%</a:t>
            </a:r>
          </a:p>
          <a:p>
            <a:pPr marL="533400" indent="-533400">
              <a:lnSpc>
                <a:spcPct val="140000"/>
              </a:lnSpc>
            </a:pPr>
            <a:r>
              <a:rPr lang="de-DE" sz="1800" dirty="0" smtClean="0">
                <a:solidFill>
                  <a:srgbClr val="00B050"/>
                </a:solidFill>
              </a:rPr>
              <a:t>RTCP_MUX		100%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extLst>
      <p:ext uri="{BB962C8B-B14F-4D97-AF65-F5344CB8AC3E}">
        <p14:creationId xmlns:p14="http://schemas.microsoft.com/office/powerpoint/2010/main" val="202748258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3795" name="Rectangle 3"/>
          <p:cNvSpPr>
            <a:spLocks noGrp="1"/>
          </p:cNvSpPr>
          <p:nvPr>
            <p:ph type="body" idx="1"/>
          </p:nvPr>
        </p:nvSpPr>
        <p:spPr>
          <a:xfrm>
            <a:off x="431800" y="1333500"/>
            <a:ext cx="8229600" cy="4525963"/>
          </a:xfrm>
        </p:spPr>
        <p:txBody>
          <a:bodyPr/>
          <a:lstStyle/>
          <a:p>
            <a:pPr>
              <a:lnSpc>
                <a:spcPct val="90000"/>
              </a:lnSpc>
              <a:defRPr/>
            </a:pPr>
            <a:r>
              <a:rPr lang="en-GB" sz="2000" dirty="0" smtClean="0">
                <a:latin typeface="Arial" pitchFamily="34" charset="0"/>
                <a:cs typeface="Arial" pitchFamily="34" charset="0"/>
              </a:rPr>
              <a:t>7.1.17 Diameter Overload Control mechanisms [DOCME]</a:t>
            </a:r>
          </a:p>
          <a:p>
            <a:r>
              <a:rPr lang="en-GB" sz="2000" dirty="0">
                <a:latin typeface="Arial" pitchFamily="34" charset="0"/>
                <a:cs typeface="Arial" pitchFamily="34" charset="0"/>
              </a:rPr>
              <a:t>Diameter overload control was added as an optional feature: </a:t>
            </a:r>
          </a:p>
          <a:p>
            <a:pPr lvl="1"/>
            <a:r>
              <a:rPr lang="en-GB" sz="2000" dirty="0" smtClean="0">
                <a:latin typeface="Arial" pitchFamily="34" charset="0"/>
                <a:cs typeface="Arial" pitchFamily="34" charset="0"/>
              </a:rPr>
              <a:t>over </a:t>
            </a:r>
            <a:r>
              <a:rPr lang="en-GB" sz="2000" dirty="0">
                <a:latin typeface="Arial" pitchFamily="34" charset="0"/>
                <a:cs typeface="Arial" pitchFamily="34" charset="0"/>
              </a:rPr>
              <a:t>the </a:t>
            </a:r>
            <a:r>
              <a:rPr lang="en-GB" sz="2000" dirty="0" err="1">
                <a:latin typeface="Arial" pitchFamily="34" charset="0"/>
                <a:cs typeface="Arial" pitchFamily="34" charset="0"/>
              </a:rPr>
              <a:t>SWm</a:t>
            </a:r>
            <a:r>
              <a:rPr lang="en-GB" sz="2000" dirty="0">
                <a:latin typeface="Arial" pitchFamily="34" charset="0"/>
                <a:cs typeface="Arial" pitchFamily="34" charset="0"/>
              </a:rPr>
              <a:t> and </a:t>
            </a:r>
            <a:r>
              <a:rPr lang="en-GB" sz="2000" dirty="0" err="1">
                <a:latin typeface="Arial" pitchFamily="34" charset="0"/>
                <a:cs typeface="Arial" pitchFamily="34" charset="0"/>
              </a:rPr>
              <a:t>Swa</a:t>
            </a:r>
            <a:r>
              <a:rPr lang="en-GB" sz="2000" dirty="0">
                <a:latin typeface="Arial" pitchFamily="34" charset="0"/>
                <a:cs typeface="Arial" pitchFamily="34" charset="0"/>
              </a:rPr>
              <a:t> interfaces </a:t>
            </a:r>
            <a:r>
              <a:rPr lang="en-GB" sz="2000" dirty="0" smtClean="0">
                <a:latin typeface="Arial" pitchFamily="34" charset="0"/>
                <a:cs typeface="Arial" pitchFamily="34" charset="0"/>
              </a:rPr>
              <a:t>(C4-142127</a:t>
            </a:r>
            <a:r>
              <a:rPr lang="en-GB" sz="2000" dirty="0">
                <a:latin typeface="Arial" pitchFamily="34" charset="0"/>
                <a:cs typeface="Arial" pitchFamily="34" charset="0"/>
              </a:rPr>
              <a:t>) with statements similar to those of </a:t>
            </a:r>
            <a:r>
              <a:rPr lang="en-GB" sz="2000" dirty="0" err="1">
                <a:latin typeface="Arial" pitchFamily="34" charset="0"/>
                <a:cs typeface="Arial" pitchFamily="34" charset="0"/>
              </a:rPr>
              <a:t>STa.</a:t>
            </a:r>
            <a:r>
              <a:rPr lang="en-GB" sz="2000" dirty="0">
                <a:latin typeface="Arial" pitchFamily="34" charset="0"/>
                <a:cs typeface="Arial" pitchFamily="34" charset="0"/>
              </a:rPr>
              <a:t>  Diameter overload control is now specified for all the non 3GPP access interfaces of TS 29.273;</a:t>
            </a:r>
          </a:p>
          <a:p>
            <a:pPr lvl="1"/>
            <a:r>
              <a:rPr lang="en-GB" sz="2000" dirty="0" smtClean="0">
                <a:latin typeface="Arial" pitchFamily="34" charset="0"/>
                <a:cs typeface="Arial" pitchFamily="34" charset="0"/>
              </a:rPr>
              <a:t>over </a:t>
            </a:r>
            <a:r>
              <a:rPr lang="en-GB" sz="2000" dirty="0">
                <a:latin typeface="Arial" pitchFamily="34" charset="0"/>
                <a:cs typeface="Arial" pitchFamily="34" charset="0"/>
              </a:rPr>
              <a:t>Prose PC4a and PC6/7 interfaces. The M-bit for OC-Supported-Features and OC-OLR AVPs must be set</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The remaining interface in the exception sheet is T4</a:t>
            </a:r>
            <a:r>
              <a:rPr lang="en-GB" sz="2000" dirty="0" smtClean="0">
                <a:latin typeface="Arial" pitchFamily="34" charset="0"/>
                <a:cs typeface="Arial" pitchFamily="34" charset="0"/>
              </a:rPr>
              <a:t>.</a:t>
            </a:r>
          </a:p>
          <a:p>
            <a:r>
              <a:rPr lang="en-GB" sz="2000" dirty="0">
                <a:latin typeface="Arial" pitchFamily="34" charset="0"/>
                <a:cs typeface="Arial" pitchFamily="34" charset="0"/>
              </a:rPr>
              <a:t>For the IETF 91 meeting, a new version of the IETF draft "draft-ietf-dime-ovli-04- Diameter Overload Indication Conveyance" </a:t>
            </a:r>
            <a:r>
              <a:rPr lang="en-GB" sz="2000" dirty="0" smtClean="0">
                <a:latin typeface="Arial" pitchFamily="34" charset="0"/>
                <a:cs typeface="Arial" pitchFamily="34" charset="0"/>
              </a:rPr>
              <a:t>was </a:t>
            </a:r>
            <a:r>
              <a:rPr lang="en-GB" sz="2000" dirty="0">
                <a:latin typeface="Arial" pitchFamily="34" charset="0"/>
                <a:cs typeface="Arial" pitchFamily="34" charset="0"/>
              </a:rPr>
              <a:t>produced.</a:t>
            </a:r>
          </a:p>
          <a:p>
            <a:r>
              <a:rPr lang="en-GB" sz="2000" dirty="0" smtClean="0">
                <a:latin typeface="Arial" pitchFamily="34" charset="0"/>
                <a:cs typeface="Arial" pitchFamily="34" charset="0"/>
              </a:rPr>
              <a:t>Objective </a:t>
            </a:r>
            <a:r>
              <a:rPr lang="en-GB" sz="2000" dirty="0">
                <a:latin typeface="Arial" pitchFamily="34" charset="0"/>
                <a:cs typeface="Arial" pitchFamily="34" charset="0"/>
              </a:rPr>
              <a:t>is to ask for the last call in IETF on this draft, this is the last step before transforming it into a RFC.</a:t>
            </a:r>
          </a:p>
          <a:p>
            <a:pPr>
              <a:lnSpc>
                <a:spcPct val="90000"/>
              </a:lnSpc>
              <a:defRPr/>
            </a:pPr>
            <a:endParaRPr lang="en-GB" sz="2000" dirty="0" smtClean="0">
              <a:latin typeface="Arial" pitchFamily="34" charset="0"/>
              <a:cs typeface="Arial" pitchFamily="34" charset="0"/>
            </a:endParaRPr>
          </a:p>
        </p:txBody>
      </p:sp>
    </p:spTree>
    <p:extLst>
      <p:ext uri="{BB962C8B-B14F-4D97-AF65-F5344CB8AC3E}">
        <p14:creationId xmlns:p14="http://schemas.microsoft.com/office/powerpoint/2010/main" val="33611187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7988" y="1076325"/>
            <a:ext cx="8229600" cy="4525963"/>
          </a:xfrm>
        </p:spPr>
        <p:txBody>
          <a:bodyPr/>
          <a:lstStyle/>
          <a:p>
            <a:pPr>
              <a:defRPr/>
            </a:pPr>
            <a:r>
              <a:rPr lang="en-GB" sz="2000" dirty="0" smtClean="0">
                <a:latin typeface="Arial" pitchFamily="34" charset="0"/>
                <a:cs typeface="Arial" pitchFamily="34" charset="0"/>
              </a:rPr>
              <a:t>7.1.18 Dual </a:t>
            </a:r>
            <a:r>
              <a:rPr lang="en-GB" sz="2000" dirty="0">
                <a:latin typeface="Arial" pitchFamily="34" charset="0"/>
                <a:cs typeface="Arial" pitchFamily="34" charset="0"/>
              </a:rPr>
              <a:t>Connectivity for LTE [</a:t>
            </a:r>
            <a:r>
              <a:rPr lang="en-GB" sz="2000" dirty="0" err="1">
                <a:latin typeface="Arial" pitchFamily="34" charset="0"/>
                <a:cs typeface="Arial" pitchFamily="34" charset="0"/>
              </a:rPr>
              <a:t>LTE_SC_enh_dualC</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r>
              <a:rPr lang="en-GB" sz="2000" dirty="0">
                <a:latin typeface="Arial" pitchFamily="34" charset="0"/>
                <a:cs typeface="Arial" pitchFamily="34" charset="0"/>
              </a:rPr>
              <a:t>A new GTP-U RAN Container header has been specified in TS 29.281 to transfer X2 User Plane control information across </a:t>
            </a:r>
            <a:r>
              <a:rPr lang="en-GB" sz="2000" dirty="0" err="1">
                <a:latin typeface="Arial" pitchFamily="34" charset="0"/>
                <a:cs typeface="Arial" pitchFamily="34" charset="0"/>
              </a:rPr>
              <a:t>eNBs</a:t>
            </a:r>
            <a:r>
              <a:rPr lang="en-GB" sz="2000" dirty="0">
                <a:latin typeface="Arial" pitchFamily="34" charset="0"/>
                <a:cs typeface="Arial" pitchFamily="34" charset="0"/>
              </a:rPr>
              <a:t> for the Split Bearer architecture (C4-141983</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CT4 agreed on the </a:t>
            </a:r>
            <a:r>
              <a:rPr lang="en-GB" sz="2000" dirty="0" smtClean="0">
                <a:latin typeface="Arial" pitchFamily="34" charset="0"/>
                <a:cs typeface="Arial" pitchFamily="34" charset="0"/>
              </a:rPr>
              <a:t>conclusions(C4-142261</a:t>
            </a:r>
            <a:r>
              <a:rPr lang="en-GB" sz="2000" dirty="0">
                <a:latin typeface="Arial" pitchFamily="34" charset="0"/>
                <a:cs typeface="Arial" pitchFamily="34" charset="0"/>
              </a:rPr>
              <a:t>) that no new specific restoration requirements need to be defined for Dual Connectivity, unless specific requirements are identified by RAN3 for 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failure/reset scenarios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smtClean="0">
                <a:latin typeface="Arial" pitchFamily="34" charset="0"/>
                <a:cs typeface="Arial" pitchFamily="34" charset="0"/>
              </a:rPr>
              <a:t>The proposal </a:t>
            </a:r>
            <a:r>
              <a:rPr lang="en-GB" sz="2000" dirty="0">
                <a:latin typeface="Arial" pitchFamily="34" charset="0"/>
                <a:cs typeface="Arial" pitchFamily="34" charset="0"/>
              </a:rPr>
              <a:t>to consider allowing the MME to defer the deactivation of GBR bearers for some short period of time following receipt of an S1 Reset (which could benefit </a:t>
            </a:r>
            <a:r>
              <a:rPr lang="en-GB" sz="2000" dirty="0" smtClean="0">
                <a:latin typeface="Arial" pitchFamily="34" charset="0"/>
                <a:cs typeface="Arial" pitchFamily="34" charset="0"/>
              </a:rPr>
              <a:t>the </a:t>
            </a:r>
            <a:r>
              <a:rPr lang="en-GB" sz="2000" dirty="0">
                <a:latin typeface="Arial" pitchFamily="34" charset="0"/>
                <a:cs typeface="Arial" pitchFamily="34" charset="0"/>
              </a:rPr>
              <a:t>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 scenario</a:t>
            </a:r>
            <a:r>
              <a:rPr lang="en-GB" sz="2000" dirty="0" smtClean="0">
                <a:latin typeface="Arial" pitchFamily="34" charset="0"/>
                <a:cs typeface="Arial" pitchFamily="34" charset="0"/>
              </a:rPr>
              <a:t>). </a:t>
            </a:r>
            <a:r>
              <a:rPr lang="en-GB" sz="2000" dirty="0">
                <a:latin typeface="Arial" pitchFamily="34" charset="0"/>
                <a:cs typeface="Arial" pitchFamily="34" charset="0"/>
              </a:rPr>
              <a:t>The proposal was fine in </a:t>
            </a:r>
            <a:r>
              <a:rPr lang="en-GB" sz="2000" dirty="0" smtClean="0">
                <a:latin typeface="Arial" pitchFamily="34" charset="0"/>
                <a:cs typeface="Arial" pitchFamily="34" charset="0"/>
              </a:rPr>
              <a:t>principle </a:t>
            </a:r>
            <a:r>
              <a:rPr lang="en-GB" sz="2000" dirty="0">
                <a:latin typeface="Arial" pitchFamily="34" charset="0"/>
                <a:cs typeface="Arial" pitchFamily="34" charset="0"/>
              </a:rPr>
              <a:t>but it needs to be checked why SA2 strengthened the stage 2 requirements in Rel-12 to mandate the MME to deactivate the GBR bearers upon receipt of an S1 Reset, and whether UEs keep their GBR bearers if they receive an RRC release indication from an </a:t>
            </a:r>
            <a:r>
              <a:rPr lang="en-GB" sz="2000" dirty="0" err="1">
                <a:latin typeface="Arial" pitchFamily="34" charset="0"/>
                <a:cs typeface="Arial" pitchFamily="34" charset="0"/>
              </a:rPr>
              <a:t>eNB</a:t>
            </a:r>
            <a:r>
              <a:rPr lang="en-GB" sz="2000" dirty="0">
                <a:latin typeface="Arial" pitchFamily="34" charset="0"/>
                <a:cs typeface="Arial" pitchFamily="34" charset="0"/>
              </a:rPr>
              <a:t> during a partial </a:t>
            </a:r>
            <a:r>
              <a:rPr lang="en-GB" sz="2000" dirty="0" err="1">
                <a:latin typeface="Arial" pitchFamily="34" charset="0"/>
                <a:cs typeface="Arial" pitchFamily="34" charset="0"/>
              </a:rPr>
              <a:t>eNB</a:t>
            </a:r>
            <a:r>
              <a:rPr lang="en-GB" sz="2000" dirty="0">
                <a:latin typeface="Arial" pitchFamily="34" charset="0"/>
                <a:cs typeface="Arial" pitchFamily="34" charset="0"/>
              </a:rPr>
              <a:t> failure/restart scenario</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pPr>
              <a:defRPr/>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41</a:t>
            </a:fld>
            <a:endParaRPr lang="en-GB" sz="1100" smtClean="0">
              <a:solidFill>
                <a:srgbClr val="FFFFFF"/>
              </a:solidFill>
            </a:endParaRPr>
          </a:p>
        </p:txBody>
      </p:sp>
    </p:spTree>
    <p:extLst>
      <p:ext uri="{BB962C8B-B14F-4D97-AF65-F5344CB8AC3E}">
        <p14:creationId xmlns:p14="http://schemas.microsoft.com/office/powerpoint/2010/main" val="24821630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388938" y="1143000"/>
            <a:ext cx="8229600" cy="4525963"/>
          </a:xfrm>
        </p:spPr>
        <p:txBody>
          <a:bodyPr/>
          <a:lstStyle/>
          <a:p>
            <a:pPr>
              <a:defRPr/>
            </a:pPr>
            <a:r>
              <a:rPr lang="en-GB" sz="2000" dirty="0" smtClean="0">
                <a:latin typeface="Arial" pitchFamily="34" charset="0"/>
                <a:cs typeface="Arial" pitchFamily="34" charset="0"/>
              </a:rPr>
              <a:t>7.1.19 </a:t>
            </a:r>
            <a:r>
              <a:rPr lang="en-GB" sz="2000" dirty="0">
                <a:latin typeface="Arial" pitchFamily="34" charset="0"/>
                <a:cs typeface="Arial" pitchFamily="34" charset="0"/>
              </a:rPr>
              <a:t>CT impacts of Codec for Enhanced Voices Services [</a:t>
            </a:r>
            <a:r>
              <a:rPr lang="en-GB" sz="2000" dirty="0" err="1">
                <a:latin typeface="Arial" pitchFamily="34" charset="0"/>
                <a:cs typeface="Arial" pitchFamily="34" charset="0"/>
              </a:rPr>
              <a:t>EVS_codec</a:t>
            </a:r>
            <a:r>
              <a:rPr lang="en-GB" sz="2000" dirty="0">
                <a:latin typeface="Arial" pitchFamily="34" charset="0"/>
                <a:cs typeface="Arial" pitchFamily="34" charset="0"/>
              </a:rPr>
              <a:t>-CT</a:t>
            </a:r>
            <a:r>
              <a:rPr lang="en-GB" sz="2000" dirty="0" smtClean="0">
                <a:latin typeface="Arial" pitchFamily="34" charset="0"/>
                <a:cs typeface="Arial" pitchFamily="34" charset="0"/>
              </a:rPr>
              <a:t>]</a:t>
            </a:r>
          </a:p>
          <a:p>
            <a:r>
              <a:rPr lang="en-GB" sz="2000" dirty="0" smtClean="0">
                <a:latin typeface="Arial" pitchFamily="34" charset="0"/>
                <a:cs typeface="Arial" pitchFamily="34" charset="0"/>
              </a:rPr>
              <a:t>There was discussion concerning </a:t>
            </a:r>
            <a:r>
              <a:rPr lang="en-GB" sz="2000" dirty="0">
                <a:latin typeface="Arial" pitchFamily="34" charset="0"/>
                <a:cs typeface="Arial" pitchFamily="34" charset="0"/>
              </a:rPr>
              <a:t>the specification of codec parameters in H.248 profiles. This is a fairly important topic </a:t>
            </a:r>
            <a:r>
              <a:rPr lang="en-GB" sz="2000" dirty="0" smtClean="0">
                <a:latin typeface="Arial" pitchFamily="34" charset="0"/>
                <a:cs typeface="Arial" pitchFamily="34" charset="0"/>
              </a:rPr>
              <a:t>because </a:t>
            </a:r>
            <a:r>
              <a:rPr lang="en-GB" sz="2000" dirty="0">
                <a:latin typeface="Arial" pitchFamily="34" charset="0"/>
                <a:cs typeface="Arial" pitchFamily="34" charset="0"/>
              </a:rPr>
              <a:t>there is a huge specification, development and test effort behind advanced codec technology implementations</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a:p>
            <a:r>
              <a:rPr lang="en-GB" sz="2000" dirty="0">
                <a:latin typeface="Arial" pitchFamily="34" charset="0"/>
                <a:cs typeface="Arial" pitchFamily="34" charset="0"/>
              </a:rPr>
              <a:t>It has to be noted that this subject is not specific to the EVS codec, rather relevant as well for OPUS and AMR(-WB</a:t>
            </a:r>
            <a:r>
              <a:rPr lang="en-GB" sz="2000" dirty="0" smtClean="0">
                <a:latin typeface="Arial" pitchFamily="34" charset="0"/>
                <a:cs typeface="Arial" pitchFamily="34" charset="0"/>
              </a:rPr>
              <a:t>).</a:t>
            </a:r>
          </a:p>
          <a:p>
            <a:r>
              <a:rPr lang="en-GB" sz="2000" dirty="0">
                <a:latin typeface="Arial" pitchFamily="34" charset="0"/>
                <a:cs typeface="Arial" pitchFamily="34" charset="0"/>
              </a:rPr>
              <a:t>As a summary, the EVS work item was used also as a placeholder for a more general discussion on codec parameter profiling in H.248 profile specifications.</a:t>
            </a:r>
          </a:p>
          <a:p>
            <a:pPr marL="0" indent="0">
              <a:buNone/>
            </a:pPr>
            <a:endParaRPr lang="en-GB" sz="2000" dirty="0">
              <a:latin typeface="Arial" pitchFamily="34" charset="0"/>
              <a:cs typeface="Arial" pitchFamily="34" charset="0"/>
            </a:endParaRPr>
          </a:p>
        </p:txBody>
      </p:sp>
      <p:sp>
        <p:nvSpPr>
          <p:cNvPr id="4813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D3B0FCF-1B09-4380-98ED-023D3B13AE94}" type="slidenum">
              <a:rPr lang="en-GB" sz="1100" smtClean="0">
                <a:solidFill>
                  <a:srgbClr val="FFFFFF"/>
                </a:solidFill>
              </a:rPr>
              <a:pPr/>
              <a:t>42</a:t>
            </a:fld>
            <a:endParaRPr lang="en-GB" sz="1100" smtClean="0">
              <a:solidFill>
                <a:srgbClr val="FFFFFF"/>
              </a:solidFill>
            </a:endParaRPr>
          </a:p>
        </p:txBody>
      </p:sp>
    </p:spTree>
    <p:extLst>
      <p:ext uri="{BB962C8B-B14F-4D97-AF65-F5344CB8AC3E}">
        <p14:creationId xmlns:p14="http://schemas.microsoft.com/office/powerpoint/2010/main" val="40125016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p:cNvSpPr>
          <p:nvPr>
            <p:ph type="title"/>
          </p:nvPr>
        </p:nvSpPr>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32771" name="Rectangle 3"/>
          <p:cNvSpPr>
            <a:spLocks noGrp="1"/>
          </p:cNvSpPr>
          <p:nvPr>
            <p:ph type="body" idx="1"/>
          </p:nvPr>
        </p:nvSpPr>
        <p:spPr/>
        <p:txBody>
          <a:bodyPr/>
          <a:lstStyle/>
          <a:p>
            <a:pPr>
              <a:lnSpc>
                <a:spcPct val="90000"/>
              </a:lnSpc>
              <a:defRPr/>
            </a:pPr>
            <a:r>
              <a:rPr lang="en-GB" sz="2000" dirty="0" smtClean="0">
                <a:latin typeface="Arial" pitchFamily="34" charset="0"/>
                <a:cs typeface="Arial" pitchFamily="34" charset="0"/>
              </a:rPr>
              <a:t>7.2.1 Enhanced S2a Mobility over Trusted WLAN Access to EPC [eSaMOG_St3] </a:t>
            </a:r>
          </a:p>
          <a:p>
            <a:r>
              <a:rPr lang="en-GB" sz="2000" dirty="0" smtClean="0">
                <a:latin typeface="Arial" pitchFamily="34" charset="0"/>
                <a:cs typeface="Arial" pitchFamily="34" charset="0"/>
              </a:rPr>
              <a:t>Minor </a:t>
            </a:r>
            <a:r>
              <a:rPr lang="en-GB" sz="2000" dirty="0">
                <a:latin typeface="Arial" pitchFamily="34" charset="0"/>
                <a:cs typeface="Arial" pitchFamily="34" charset="0"/>
              </a:rPr>
              <a:t>corrections/clarifications were agreed, e.g. to enable the exchange of PCO information during a UE or network initiated PDN disconnection procedure</a:t>
            </a:r>
            <a:r>
              <a:rPr lang="en-GB" sz="2000" dirty="0" smtClean="0">
                <a:latin typeface="Arial" pitchFamily="34" charset="0"/>
                <a:cs typeface="Arial" pitchFamily="34" charset="0"/>
              </a:rPr>
              <a:t>.</a:t>
            </a:r>
            <a:endParaRPr lang="en-GB"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dirty="0">
                <a:latin typeface="Arial" pitchFamily="34" charset="0"/>
                <a:cs typeface="Arial" pitchFamily="34" charset="0"/>
              </a:rPr>
              <a:t> 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US" sz="1800" dirty="0">
                <a:latin typeface="Arial" pitchFamily="34" charset="0"/>
                <a:cs typeface="Arial" pitchFamily="34" charset="0"/>
              </a:rPr>
              <a:t>A CR to TS 29.344 adds the MSISDN in the data downloaded from the HSS to the Prose Function, in particular for charging purposes. Another introduces a purge case where the Prose Function, via a notification procedure, informs the HSS that the URE has been removed with its subscription data from the Prose Function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A CR to TS 29.345 includes a validity timer in the </a:t>
            </a:r>
            <a:r>
              <a:rPr lang="en-US" sz="1800" dirty="0" err="1">
                <a:latin typeface="Arial" pitchFamily="34" charset="0"/>
                <a:cs typeface="Arial" pitchFamily="34" charset="0"/>
              </a:rPr>
              <a:t>ProSe</a:t>
            </a:r>
            <a:r>
              <a:rPr lang="en-US" sz="1800" dirty="0">
                <a:latin typeface="Arial" pitchFamily="34" charset="0"/>
                <a:cs typeface="Arial" pitchFamily="34" charset="0"/>
              </a:rPr>
              <a:t> Direct Discovery Authorization procedure sent to the VPLMN Prose function to further facilitate charging</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A CR to TS 23.008 describes the subscription data associated to Prose and indicates the network elements where it is stored. </a:t>
            </a:r>
            <a:endParaRPr lang="en-GB" sz="1800" dirty="0">
              <a:latin typeface="Arial" pitchFamily="34" charset="0"/>
              <a:cs typeface="Arial" pitchFamily="34" charset="0"/>
            </a:endParaRPr>
          </a:p>
          <a:p>
            <a:r>
              <a:rPr lang="en-US" sz="1800" dirty="0">
                <a:latin typeface="Arial" pitchFamily="34" charset="0"/>
                <a:cs typeface="Arial" pitchFamily="34" charset="0"/>
              </a:rPr>
              <a:t>CRs for Diameter overload were agreed for Prose (see Diameter overload section</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r>
              <a:rPr lang="en-US" sz="1800" dirty="0">
                <a:latin typeface="Arial" pitchFamily="34" charset="0"/>
                <a:cs typeface="Arial" pitchFamily="34" charset="0"/>
              </a:rPr>
              <a:t>The Prose application code shall be present in the </a:t>
            </a:r>
            <a:r>
              <a:rPr lang="en-US" sz="1800" dirty="0" err="1">
                <a:latin typeface="Arial" pitchFamily="34" charset="0"/>
                <a:cs typeface="Arial" pitchFamily="34" charset="0"/>
              </a:rPr>
              <a:t>ProSe</a:t>
            </a:r>
            <a:r>
              <a:rPr lang="en-US" sz="1800" dirty="0">
                <a:latin typeface="Arial" pitchFamily="34" charset="0"/>
                <a:cs typeface="Arial" pitchFamily="34" charset="0"/>
              </a:rPr>
              <a:t>-Discovery-Filter AVP, but there </a:t>
            </a:r>
            <a:r>
              <a:rPr lang="en-US" sz="1800" dirty="0" smtClean="0">
                <a:latin typeface="Arial" pitchFamily="34" charset="0"/>
                <a:cs typeface="Arial" pitchFamily="34" charset="0"/>
              </a:rPr>
              <a:t>was </a:t>
            </a:r>
            <a:r>
              <a:rPr lang="en-US" sz="1800" dirty="0">
                <a:latin typeface="Arial" pitchFamily="34" charset="0"/>
                <a:cs typeface="Arial" pitchFamily="34" charset="0"/>
              </a:rPr>
              <a:t>still a debate about the presence of the Prose application mask with a divergence between CT1 and SA2. </a:t>
            </a:r>
            <a:endParaRPr lang="en-GB" sz="1800" dirty="0">
              <a:latin typeface="Arial" pitchFamily="34" charset="0"/>
              <a:cs typeface="Arial" pitchFamily="34" charset="0"/>
            </a:endParaRPr>
          </a:p>
          <a:p>
            <a:r>
              <a:rPr lang="en-US" sz="1800" dirty="0" smtClean="0">
                <a:latin typeface="Arial" pitchFamily="34" charset="0"/>
                <a:cs typeface="Arial" pitchFamily="34" charset="0"/>
              </a:rPr>
              <a:t>For </a:t>
            </a:r>
            <a:r>
              <a:rPr lang="en-US" sz="1800" dirty="0">
                <a:latin typeface="Arial" pitchFamily="34" charset="0"/>
                <a:cs typeface="Arial" pitchFamily="34" charset="0"/>
              </a:rPr>
              <a:t>Initial Location Information Retrieval, the use of the </a:t>
            </a:r>
            <a:r>
              <a:rPr lang="en-US" sz="1800" dirty="0" err="1">
                <a:latin typeface="Arial" pitchFamily="34" charset="0"/>
                <a:cs typeface="Arial" pitchFamily="34" charset="0"/>
              </a:rPr>
              <a:t>Sh</a:t>
            </a:r>
            <a:r>
              <a:rPr lang="en-US" sz="1800" dirty="0">
                <a:latin typeface="Arial" pitchFamily="34" charset="0"/>
                <a:cs typeface="Arial" pitchFamily="34" charset="0"/>
              </a:rPr>
              <a:t>-Pull command is not retained (as requiring an MSISDN), so a new command will be defined over PC4a</a:t>
            </a:r>
            <a:r>
              <a:rPr lang="en-US" sz="1800" dirty="0" smtClean="0">
                <a:latin typeface="Arial" pitchFamily="34" charset="0"/>
                <a:cs typeface="Arial" pitchFamily="34" charset="0"/>
              </a:rPr>
              <a:t>.</a:t>
            </a:r>
            <a:endParaRPr lang="en-GB" sz="1800" dirty="0">
              <a:latin typeface="Arial" pitchFamily="34" charset="0"/>
              <a:cs typeface="Arial" pitchFamily="34" charset="0"/>
            </a:endParaRP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979488"/>
            <a:ext cx="8686800" cy="5516562"/>
          </a:xfrm>
        </p:spPr>
        <p:txBody>
          <a:bodyPr/>
          <a:lstStyle/>
          <a:p>
            <a:pPr>
              <a:defRPr/>
            </a:pPr>
            <a:r>
              <a:rPr lang="en-GB" sz="1800" b="1" i="1" dirty="0">
                <a:latin typeface="Arial" pitchFamily="34" charset="0"/>
                <a:cs typeface="Arial" pitchFamily="34" charset="0"/>
              </a:rPr>
              <a:t> </a:t>
            </a:r>
            <a:r>
              <a:rPr lang="en-GB" sz="1800" dirty="0">
                <a:latin typeface="Arial" pitchFamily="34" charset="0"/>
                <a:cs typeface="Arial" pitchFamily="34" charset="0"/>
              </a:rPr>
              <a:t>7.2.4 Proxi</a:t>
            </a:r>
            <a:r>
              <a:rPr lang="en-GB" sz="1800" dirty="0" smtClean="0">
                <a:latin typeface="Arial" pitchFamily="34" charset="0"/>
                <a:cs typeface="Arial" pitchFamily="34" charset="0"/>
              </a:rPr>
              <a:t>mity Services [</a:t>
            </a:r>
            <a:r>
              <a:rPr lang="en-GB" sz="1800" dirty="0" err="1" smtClean="0">
                <a:latin typeface="Arial" pitchFamily="34" charset="0"/>
                <a:cs typeface="Arial" pitchFamily="34" charset="0"/>
              </a:rPr>
              <a:t>ProSe</a:t>
            </a:r>
            <a:r>
              <a:rPr lang="en-GB" sz="1800" dirty="0" smtClean="0">
                <a:latin typeface="Arial" pitchFamily="34" charset="0"/>
                <a:cs typeface="Arial" pitchFamily="34" charset="0"/>
              </a:rPr>
              <a:t>]</a:t>
            </a:r>
          </a:p>
          <a:p>
            <a:r>
              <a:rPr lang="en-US" sz="1800" dirty="0">
                <a:latin typeface="Arial" pitchFamily="34" charset="0"/>
                <a:cs typeface="Arial" pitchFamily="34" charset="0"/>
              </a:rPr>
              <a:t>An LS was sent to SA2 to ask if the Authorized-Discovery-Range is part of the subscription data downloaded by the HSS. </a:t>
            </a:r>
            <a:r>
              <a:rPr lang="en-US" sz="1800" dirty="0" smtClean="0">
                <a:latin typeface="Arial" pitchFamily="34" charset="0"/>
                <a:cs typeface="Arial" pitchFamily="34" charset="0"/>
              </a:rPr>
              <a:t>A JM was held with SA2 and the main principles agreed upon.</a:t>
            </a:r>
            <a:endParaRPr lang="en-GB" sz="1800" dirty="0">
              <a:latin typeface="Arial" pitchFamily="34" charset="0"/>
              <a:cs typeface="Arial" pitchFamily="34" charset="0"/>
            </a:endParaRPr>
          </a:p>
          <a:p>
            <a:r>
              <a:rPr lang="en-GB" sz="1800" dirty="0">
                <a:latin typeface="Arial" pitchFamily="34" charset="0"/>
                <a:cs typeface="Arial" pitchFamily="34" charset="0"/>
              </a:rPr>
              <a:t>The stage 3 WI on Proximity services was completed with:</a:t>
            </a:r>
          </a:p>
          <a:p>
            <a:pPr lvl="1"/>
            <a:r>
              <a:rPr lang="en-GB" sz="1800" dirty="0">
                <a:latin typeface="Arial" pitchFamily="34" charset="0"/>
                <a:cs typeface="Arial" pitchFamily="34" charset="0"/>
              </a:rPr>
              <a:t>Definition of Prose User ID in TS 23.003</a:t>
            </a:r>
          </a:p>
          <a:p>
            <a:pPr lvl="1"/>
            <a:r>
              <a:rPr lang="en-GB" sz="1800" dirty="0">
                <a:latin typeface="Arial" pitchFamily="34" charset="0"/>
                <a:cs typeface="Arial" pitchFamily="34" charset="0"/>
              </a:rPr>
              <a:t>Description of Prose Subscriber data in TS 23.008</a:t>
            </a:r>
          </a:p>
          <a:p>
            <a:pPr lvl="1"/>
            <a:r>
              <a:rPr lang="en-GB" sz="1800" dirty="0" err="1">
                <a:latin typeface="Arial" pitchFamily="34" charset="0"/>
                <a:cs typeface="Arial" pitchFamily="34" charset="0"/>
              </a:rPr>
              <a:t>ProSe</a:t>
            </a:r>
            <a:r>
              <a:rPr lang="en-GB" sz="1800" dirty="0">
                <a:latin typeface="Arial" pitchFamily="34" charset="0"/>
                <a:cs typeface="Arial" pitchFamily="34" charset="0"/>
              </a:rPr>
              <a:t> Initial Location Information Retrieval Procedure over PC4a (TS 29.344)</a:t>
            </a:r>
          </a:p>
          <a:p>
            <a:pPr lvl="1"/>
            <a:r>
              <a:rPr lang="en-GB" sz="1800" dirty="0">
                <a:latin typeface="Arial" pitchFamily="34" charset="0"/>
                <a:cs typeface="Arial" pitchFamily="34" charset="0"/>
              </a:rPr>
              <a:t>Use of Reset-ID s in the Reset command over PC4a</a:t>
            </a:r>
          </a:p>
          <a:p>
            <a:pPr lvl="1"/>
            <a:r>
              <a:rPr lang="en-GB" sz="1800" dirty="0">
                <a:latin typeface="Arial" pitchFamily="34" charset="0"/>
                <a:cs typeface="Arial" pitchFamily="34" charset="0"/>
              </a:rPr>
              <a:t>Support of Diameter overload control over PC4a</a:t>
            </a:r>
          </a:p>
          <a:p>
            <a:pPr lvl="1"/>
            <a:r>
              <a:rPr lang="en-GB" sz="1800" dirty="0" err="1">
                <a:latin typeface="Arial" pitchFamily="34" charset="0"/>
                <a:cs typeface="Arial" pitchFamily="34" charset="0"/>
              </a:rPr>
              <a:t>ProSe</a:t>
            </a:r>
            <a:r>
              <a:rPr lang="en-GB" sz="1800" dirty="0">
                <a:latin typeface="Arial" pitchFamily="34" charset="0"/>
                <a:cs typeface="Arial" pitchFamily="34" charset="0"/>
              </a:rPr>
              <a:t> App Code and </a:t>
            </a:r>
            <a:r>
              <a:rPr lang="en-GB" sz="1800" dirty="0" err="1">
                <a:latin typeface="Arial" pitchFamily="34" charset="0"/>
                <a:cs typeface="Arial" pitchFamily="34" charset="0"/>
              </a:rPr>
              <a:t>ProSe</a:t>
            </a:r>
            <a:r>
              <a:rPr lang="en-GB" sz="1800" dirty="0">
                <a:latin typeface="Arial" pitchFamily="34" charset="0"/>
                <a:cs typeface="Arial" pitchFamily="34" charset="0"/>
              </a:rPr>
              <a:t> App Mask are now of type octet-string. The </a:t>
            </a:r>
            <a:r>
              <a:rPr lang="en-GB" sz="1800" dirty="0" err="1">
                <a:latin typeface="Arial" pitchFamily="34" charset="0"/>
                <a:cs typeface="Arial" pitchFamily="34" charset="0"/>
              </a:rPr>
              <a:t>ProSe</a:t>
            </a:r>
            <a:r>
              <a:rPr lang="en-GB" sz="1800" dirty="0">
                <a:latin typeface="Arial" pitchFamily="34" charset="0"/>
                <a:cs typeface="Arial" pitchFamily="34" charset="0"/>
              </a:rPr>
              <a:t> App Code is made mandatory in the Discovery Filter IE. Optionally one or more </a:t>
            </a:r>
            <a:r>
              <a:rPr lang="en-GB" sz="1800" dirty="0" err="1">
                <a:latin typeface="Arial" pitchFamily="34" charset="0"/>
                <a:cs typeface="Arial" pitchFamily="34" charset="0"/>
              </a:rPr>
              <a:t>ProSe</a:t>
            </a:r>
            <a:r>
              <a:rPr lang="en-GB" sz="1800" dirty="0">
                <a:latin typeface="Arial" pitchFamily="34" charset="0"/>
                <a:cs typeface="Arial" pitchFamily="34" charset="0"/>
              </a:rPr>
              <a:t> App Masks can be included in the filter.</a:t>
            </a:r>
          </a:p>
          <a:p>
            <a:pPr lvl="1"/>
            <a:r>
              <a:rPr lang="en-GB" sz="1800" dirty="0">
                <a:latin typeface="Arial" pitchFamily="34" charset="0"/>
                <a:cs typeface="Arial" pitchFamily="34" charset="0"/>
              </a:rPr>
              <a:t>Deletion of the unused AVPs in TS 29.345</a:t>
            </a:r>
          </a:p>
          <a:p>
            <a:pPr lvl="1"/>
            <a:r>
              <a:rPr lang="en-GB" sz="1800" dirty="0">
                <a:latin typeface="Arial" pitchFamily="34" charset="0"/>
                <a:cs typeface="Arial" pitchFamily="34" charset="0"/>
              </a:rPr>
              <a:t>Code allocation in TS 29.344 and TS 29.345</a:t>
            </a:r>
          </a:p>
          <a:p>
            <a:pPr lvl="1"/>
            <a:r>
              <a:rPr lang="en-GB" sz="1800" dirty="0">
                <a:latin typeface="Arial" pitchFamily="34" charset="0"/>
                <a:cs typeface="Arial" pitchFamily="34" charset="0"/>
              </a:rPr>
              <a:t>Prose Application ID Name is no more described as application specific</a:t>
            </a:r>
          </a:p>
          <a:p>
            <a:pPr marL="0" indent="0">
              <a:buNone/>
              <a:defRPr/>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p:txBody>
      </p:sp>
    </p:spTree>
    <p:extLst>
      <p:ext uri="{BB962C8B-B14F-4D97-AF65-F5344CB8AC3E}">
        <p14:creationId xmlns:p14="http://schemas.microsoft.com/office/powerpoint/2010/main" val="25331017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13550" y="935120"/>
            <a:ext cx="8686800" cy="5816600"/>
          </a:xfrm>
        </p:spPr>
        <p:txBody>
          <a:bodyPr/>
          <a:lstStyle/>
          <a:p>
            <a:pPr>
              <a:defRPr/>
            </a:pPr>
            <a:r>
              <a:rPr lang="en-GB" sz="1600" dirty="0" smtClean="0">
                <a:latin typeface="Arial" pitchFamily="34" charset="0"/>
                <a:cs typeface="Arial" pitchFamily="34" charset="0"/>
              </a:rPr>
              <a:t>7.2.5 IMS </a:t>
            </a:r>
            <a:r>
              <a:rPr lang="en-GB" sz="1600" dirty="0" err="1">
                <a:latin typeface="Arial" pitchFamily="34" charset="0"/>
                <a:cs typeface="Arial" pitchFamily="34" charset="0"/>
              </a:rPr>
              <a:t>WebRTC</a:t>
            </a:r>
            <a:r>
              <a:rPr lang="en-GB" sz="1600" dirty="0">
                <a:latin typeface="Arial" pitchFamily="34" charset="0"/>
                <a:cs typeface="Arial" pitchFamily="34" charset="0"/>
              </a:rPr>
              <a:t> [</a:t>
            </a:r>
            <a:r>
              <a:rPr lang="en-GB" sz="1600" dirty="0" err="1">
                <a:latin typeface="Arial" pitchFamily="34" charset="0"/>
                <a:cs typeface="Arial" pitchFamily="34" charset="0"/>
              </a:rPr>
              <a:t>WebRTC</a:t>
            </a:r>
            <a:r>
              <a:rPr lang="en-GB" sz="1600" dirty="0" smtClean="0">
                <a:latin typeface="Arial" pitchFamily="34" charset="0"/>
                <a:cs typeface="Arial" pitchFamily="34" charset="0"/>
              </a:rPr>
              <a:t>]</a:t>
            </a:r>
          </a:p>
          <a:p>
            <a:r>
              <a:rPr lang="en-GB" sz="1600" dirty="0">
                <a:latin typeface="Arial" pitchFamily="34" charset="0"/>
                <a:cs typeface="Arial" pitchFamily="34" charset="0"/>
              </a:rPr>
              <a:t>CT4 </a:t>
            </a:r>
            <a:r>
              <a:rPr lang="en-GB" sz="1600" dirty="0" smtClean="0">
                <a:latin typeface="Arial" pitchFamily="34" charset="0"/>
                <a:cs typeface="Arial" pitchFamily="34" charset="0"/>
              </a:rPr>
              <a:t>tried </a:t>
            </a:r>
            <a:r>
              <a:rPr lang="en-GB" sz="1600" dirty="0">
                <a:latin typeface="Arial" pitchFamily="34" charset="0"/>
                <a:cs typeface="Arial" pitchFamily="34" charset="0"/>
              </a:rPr>
              <a:t>to progress </a:t>
            </a:r>
            <a:r>
              <a:rPr lang="en-GB" sz="1600" dirty="0" smtClean="0">
                <a:latin typeface="Arial" pitchFamily="34" charset="0"/>
                <a:cs typeface="Arial" pitchFamily="34" charset="0"/>
              </a:rPr>
              <a:t>the H.248 </a:t>
            </a:r>
            <a:r>
              <a:rPr lang="en-GB" sz="1600" dirty="0">
                <a:latin typeface="Arial" pitchFamily="34" charset="0"/>
                <a:cs typeface="Arial" pitchFamily="34" charset="0"/>
              </a:rPr>
              <a:t>support for </a:t>
            </a:r>
            <a:r>
              <a:rPr lang="en-GB" sz="1600" dirty="0" err="1">
                <a:latin typeface="Arial" pitchFamily="34" charset="0"/>
                <a:cs typeface="Arial" pitchFamily="34" charset="0"/>
              </a:rPr>
              <a:t>WebRTC</a:t>
            </a:r>
            <a:r>
              <a:rPr lang="en-GB" sz="1600" dirty="0">
                <a:latin typeface="Arial" pitchFamily="34" charset="0"/>
                <a:cs typeface="Arial" pitchFamily="34" charset="0"/>
              </a:rPr>
              <a:t> data </a:t>
            </a:r>
            <a:r>
              <a:rPr lang="en-GB" sz="1600" dirty="0" smtClean="0">
                <a:latin typeface="Arial" pitchFamily="34" charset="0"/>
                <a:cs typeface="Arial" pitchFamily="34" charset="0"/>
              </a:rPr>
              <a:t>applications but this </a:t>
            </a:r>
            <a:r>
              <a:rPr lang="en-GB" sz="1600" dirty="0">
                <a:latin typeface="Arial" pitchFamily="34" charset="0"/>
                <a:cs typeface="Arial" pitchFamily="34" charset="0"/>
              </a:rPr>
              <a:t>is the most complex H.248 </a:t>
            </a:r>
            <a:r>
              <a:rPr lang="en-GB" sz="1600" dirty="0" err="1">
                <a:latin typeface="Arial" pitchFamily="34" charset="0"/>
                <a:cs typeface="Arial" pitchFamily="34" charset="0"/>
              </a:rPr>
              <a:t>WebRTC</a:t>
            </a:r>
            <a:r>
              <a:rPr lang="en-GB" sz="1600" dirty="0">
                <a:latin typeface="Arial" pitchFamily="34" charset="0"/>
                <a:cs typeface="Arial" pitchFamily="34" charset="0"/>
              </a:rPr>
              <a:t> gateway topic due </a:t>
            </a:r>
            <a:r>
              <a:rPr lang="en-GB" sz="1600" dirty="0" smtClean="0">
                <a:latin typeface="Arial" pitchFamily="34" charset="0"/>
                <a:cs typeface="Arial" pitchFamily="34" charset="0"/>
              </a:rPr>
              <a:t>to:</a:t>
            </a:r>
            <a:endParaRPr lang="en-GB" sz="1600" dirty="0">
              <a:latin typeface="Arial" pitchFamily="34" charset="0"/>
              <a:cs typeface="Arial" pitchFamily="34" charset="0"/>
            </a:endParaRPr>
          </a:p>
          <a:p>
            <a:pPr lvl="1"/>
            <a:r>
              <a:rPr lang="en-GB" sz="1600" dirty="0" smtClean="0">
                <a:latin typeface="Arial" pitchFamily="34" charset="0"/>
                <a:cs typeface="Arial" pitchFamily="34" charset="0"/>
              </a:rPr>
              <a:t>tunnelled </a:t>
            </a:r>
            <a:r>
              <a:rPr lang="en-GB" sz="1600" dirty="0">
                <a:latin typeface="Arial" pitchFamily="34" charset="0"/>
                <a:cs typeface="Arial" pitchFamily="34" charset="0"/>
              </a:rPr>
              <a:t>protocol stack layering (SCTP/DTLS/UDP) and</a:t>
            </a:r>
          </a:p>
          <a:p>
            <a:pPr lvl="1"/>
            <a:r>
              <a:rPr lang="en-GB" sz="1600" dirty="0">
                <a:latin typeface="Arial" pitchFamily="34" charset="0"/>
                <a:cs typeface="Arial" pitchFamily="34" charset="0"/>
              </a:rPr>
              <a:t>multiplexing ("multiple </a:t>
            </a:r>
            <a:r>
              <a:rPr lang="en-GB" sz="1600" dirty="0" err="1">
                <a:latin typeface="Arial" pitchFamily="34" charset="0"/>
                <a:cs typeface="Arial" pitchFamily="34" charset="0"/>
              </a:rPr>
              <a:t>WebRTC</a:t>
            </a:r>
            <a:r>
              <a:rPr lang="en-GB" sz="1600" dirty="0">
                <a:latin typeface="Arial" pitchFamily="34" charset="0"/>
                <a:cs typeface="Arial" pitchFamily="34" charset="0"/>
              </a:rPr>
              <a:t> data applications are mapped on individual SCTP streams, i.e., a single SCTP association is used for multiplexing").</a:t>
            </a:r>
          </a:p>
          <a:p>
            <a:r>
              <a:rPr lang="en-GB" sz="1600" dirty="0">
                <a:latin typeface="Arial" pitchFamily="34" charset="0"/>
                <a:cs typeface="Arial" pitchFamily="34" charset="0"/>
              </a:rPr>
              <a:t>CT4 could not complete the specification of the H.248 control of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for Release 12 due to the dependency on the work that is needed in other standardisation bodies (ITU-T and IETF). These outstanding issues have no impact on the work done already in other WGs on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in Release 12 but just leaves the H.248 control aspect as non-standardised.</a:t>
            </a:r>
          </a:p>
          <a:p>
            <a:r>
              <a:rPr lang="en-GB" sz="1600" dirty="0">
                <a:latin typeface="Arial" pitchFamily="34" charset="0"/>
                <a:cs typeface="Arial" pitchFamily="34" charset="0"/>
              </a:rPr>
              <a:t>C4-142483  provides an overview of the IMS </a:t>
            </a:r>
            <a:r>
              <a:rPr lang="en-GB" sz="1600" dirty="0" err="1">
                <a:latin typeface="Arial" pitchFamily="34" charset="0"/>
                <a:cs typeface="Arial" pitchFamily="34" charset="0"/>
              </a:rPr>
              <a:t>WebRTC</a:t>
            </a:r>
            <a:r>
              <a:rPr lang="en-GB" sz="1600" dirty="0">
                <a:latin typeface="Arial" pitchFamily="34" charset="0"/>
                <a:cs typeface="Arial" pitchFamily="34" charset="0"/>
              </a:rPr>
              <a:t> functionalities for which the H.248 control definition has been completed in Release 12, and a high level summary of the open issues regarding H.248 control of IMS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which will be worked on in conjunction with the other standardisation bodies (ITU-T and IETF).</a:t>
            </a:r>
          </a:p>
          <a:p>
            <a:r>
              <a:rPr lang="en-GB" sz="1600" dirty="0">
                <a:latin typeface="Arial" pitchFamily="34" charset="0"/>
                <a:cs typeface="Arial" pitchFamily="34" charset="0"/>
              </a:rPr>
              <a:t>Discussions were controversial in CT4 on whether the specification of H.248 control of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channels should be postponed to Release 13 or if some part of it (SDP-based H.248 control, with single </a:t>
            </a:r>
            <a:r>
              <a:rPr lang="en-GB" sz="1600" dirty="0" err="1">
                <a:latin typeface="Arial" pitchFamily="34" charset="0"/>
                <a:cs typeface="Arial" pitchFamily="34" charset="0"/>
              </a:rPr>
              <a:t>WebRTC</a:t>
            </a:r>
            <a:r>
              <a:rPr lang="en-GB" sz="1600" dirty="0">
                <a:latin typeface="Arial" pitchFamily="34" charset="0"/>
                <a:cs typeface="Arial" pitchFamily="34" charset="0"/>
              </a:rPr>
              <a:t> data channel) could be kept to </a:t>
            </a:r>
            <a:r>
              <a:rPr lang="en-GB" sz="1600" dirty="0" smtClean="0">
                <a:latin typeface="Arial" pitchFamily="34" charset="0"/>
                <a:cs typeface="Arial" pitchFamily="34" charset="0"/>
              </a:rPr>
              <a:t>Rel-12. The </a:t>
            </a:r>
            <a:r>
              <a:rPr lang="en-GB" sz="1600" dirty="0">
                <a:latin typeface="Arial" pitchFamily="34" charset="0"/>
                <a:cs typeface="Arial" pitchFamily="34" charset="0"/>
              </a:rPr>
              <a:t>decision was left to CT (CT4 LS in C4-142438</a:t>
            </a:r>
            <a:r>
              <a:rPr lang="en-GB" sz="1600" dirty="0" smtClean="0">
                <a:latin typeface="Arial" pitchFamily="34" charset="0"/>
                <a:cs typeface="Arial" pitchFamily="34" charset="0"/>
              </a:rPr>
              <a:t>).</a:t>
            </a:r>
            <a:endParaRPr lang="en-GB" sz="1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23075" y="725941"/>
            <a:ext cx="8686800" cy="5816600"/>
          </a:xfrm>
        </p:spPr>
        <p:txBody>
          <a:bodyPr/>
          <a:lstStyle/>
          <a:p>
            <a:pPr>
              <a:defRPr/>
            </a:pPr>
            <a:r>
              <a:rPr lang="en-GB" sz="1800" dirty="0" smtClean="0">
                <a:latin typeface="Arial" pitchFamily="34" charset="0"/>
                <a:cs typeface="Arial" pitchFamily="34" charset="0"/>
              </a:rPr>
              <a:t>7.2.7 </a:t>
            </a:r>
            <a:r>
              <a:rPr lang="en-GB" sz="1800" dirty="0">
                <a:latin typeface="Arial" pitchFamily="34" charset="0"/>
                <a:cs typeface="Arial" pitchFamily="34" charset="0"/>
              </a:rPr>
              <a:t>IMS based </a:t>
            </a:r>
            <a:r>
              <a:rPr lang="en-GB" sz="1800" dirty="0" err="1">
                <a:latin typeface="Arial" pitchFamily="34" charset="0"/>
                <a:cs typeface="Arial" pitchFamily="34" charset="0"/>
              </a:rPr>
              <a:t>Telepresence</a:t>
            </a:r>
            <a:r>
              <a:rPr lang="en-GB" sz="1800" dirty="0">
                <a:latin typeface="Arial" pitchFamily="34" charset="0"/>
                <a:cs typeface="Arial" pitchFamily="34" charset="0"/>
              </a:rPr>
              <a:t> [IMS_TELEP</a:t>
            </a:r>
            <a:r>
              <a:rPr lang="en-GB" sz="1800" dirty="0" smtClean="0">
                <a:latin typeface="Arial" pitchFamily="34" charset="0"/>
                <a:cs typeface="Arial" pitchFamily="34" charset="0"/>
              </a:rPr>
              <a:t>]</a:t>
            </a:r>
          </a:p>
          <a:p>
            <a:r>
              <a:rPr lang="en-GB" sz="1800" dirty="0" smtClean="0">
                <a:latin typeface="Arial" pitchFamily="34" charset="0"/>
                <a:cs typeface="Arial" pitchFamily="34" charset="0"/>
              </a:rPr>
              <a:t>CT4 </a:t>
            </a:r>
            <a:r>
              <a:rPr lang="en-GB" sz="1800" dirty="0">
                <a:latin typeface="Arial" pitchFamily="34" charset="0"/>
                <a:cs typeface="Arial" pitchFamily="34" charset="0"/>
              </a:rPr>
              <a:t>could not complete the specification of the H.248 control of IMS </a:t>
            </a:r>
            <a:r>
              <a:rPr lang="en-GB" sz="1800" dirty="0" err="1">
                <a:latin typeface="Arial" pitchFamily="34" charset="0"/>
                <a:cs typeface="Arial" pitchFamily="34" charset="0"/>
              </a:rPr>
              <a:t>Telepresence</a:t>
            </a:r>
            <a:r>
              <a:rPr lang="en-GB" sz="1800" dirty="0">
                <a:latin typeface="Arial" pitchFamily="34" charset="0"/>
                <a:cs typeface="Arial" pitchFamily="34" charset="0"/>
              </a:rPr>
              <a:t> and CLUE data channels for Release 12 due to the dependency on these aspects that is needed in other standardisation bodies (ITU-T and IETF).</a:t>
            </a:r>
          </a:p>
          <a:p>
            <a:r>
              <a:rPr lang="en-GB" sz="1800" dirty="0">
                <a:latin typeface="Arial" pitchFamily="34" charset="0"/>
                <a:cs typeface="Arial" pitchFamily="34" charset="0"/>
              </a:rPr>
              <a:t>These outstanding issues have no impact on the work already done in other WGs on IMS_TELEP data channels in Release 12. There is a chance though that CT4 can complete the creating and controlling of the data channel in the MRF within the next plenary cycle.</a:t>
            </a:r>
          </a:p>
          <a:p>
            <a:r>
              <a:rPr lang="en-GB" sz="1800" dirty="0" err="1">
                <a:latin typeface="Arial" pitchFamily="34" charset="0"/>
                <a:cs typeface="Arial" pitchFamily="34" charset="0"/>
              </a:rPr>
              <a:t>Telepresence</a:t>
            </a:r>
            <a:r>
              <a:rPr lang="en-GB" sz="1800" dirty="0">
                <a:latin typeface="Arial" pitchFamily="34" charset="0"/>
                <a:cs typeface="Arial" pitchFamily="34" charset="0"/>
              </a:rPr>
              <a:t> covers audio, video, data and control, similar as </a:t>
            </a:r>
            <a:r>
              <a:rPr lang="en-GB" sz="1800" dirty="0" err="1">
                <a:latin typeface="Arial" pitchFamily="34" charset="0"/>
                <a:cs typeface="Arial" pitchFamily="34" charset="0"/>
              </a:rPr>
              <a:t>WebRTC</a:t>
            </a:r>
            <a:r>
              <a:rPr lang="en-GB" sz="1800" dirty="0">
                <a:latin typeface="Arial" pitchFamily="34" charset="0"/>
                <a:cs typeface="Arial" pitchFamily="34" charset="0"/>
              </a:rPr>
              <a:t>. Audio and video are not an issue, already fully supported. The pending issue is the control channel which depends on </a:t>
            </a:r>
            <a:r>
              <a:rPr lang="en-GB" sz="1800" dirty="0" err="1">
                <a:latin typeface="Arial" pitchFamily="34" charset="0"/>
                <a:cs typeface="Arial" pitchFamily="34" charset="0"/>
              </a:rPr>
              <a:t>WebRTC</a:t>
            </a:r>
            <a:r>
              <a:rPr lang="en-GB" sz="1800" dirty="0">
                <a:latin typeface="Arial" pitchFamily="34" charset="0"/>
                <a:cs typeface="Arial" pitchFamily="34" charset="0"/>
              </a:rPr>
              <a:t> data channel as well as "CLUE control protocol" situation being standardised in the IETF.</a:t>
            </a:r>
          </a:p>
          <a:p>
            <a:r>
              <a:rPr lang="en-GB" sz="1800" dirty="0" smtClean="0">
                <a:latin typeface="Arial" pitchFamily="34" charset="0"/>
                <a:cs typeface="Arial" pitchFamily="34" charset="0"/>
              </a:rPr>
              <a:t>The </a:t>
            </a:r>
            <a:r>
              <a:rPr lang="en-GB" sz="1800" dirty="0">
                <a:latin typeface="Arial" pitchFamily="34" charset="0"/>
                <a:cs typeface="Arial" pitchFamily="34" charset="0"/>
              </a:rPr>
              <a:t>decision on whether to try to complete this work as part of Rel-12 by March 2015 or to postpone it to Rel-13 was left to CT (CT4 LS in C4-142475</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p:txBody>
      </p:sp>
    </p:spTree>
    <p:extLst>
      <p:ext uri="{BB962C8B-B14F-4D97-AF65-F5344CB8AC3E}">
        <p14:creationId xmlns:p14="http://schemas.microsoft.com/office/powerpoint/2010/main" val="40773598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p:nvPr>
        </p:nvSpPr>
        <p:spPr>
          <a:xfrm>
            <a:off x="457200" y="274638"/>
            <a:ext cx="6834188" cy="5016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13550" y="935120"/>
            <a:ext cx="8686800" cy="5816600"/>
          </a:xfrm>
        </p:spPr>
        <p:txBody>
          <a:bodyPr/>
          <a:lstStyle/>
          <a:p>
            <a:pPr>
              <a:defRPr/>
            </a:pPr>
            <a:r>
              <a:rPr lang="en-GB" sz="2000" dirty="0" smtClean="0">
                <a:latin typeface="Arial" pitchFamily="34" charset="0"/>
                <a:cs typeface="Arial" pitchFamily="34" charset="0"/>
              </a:rPr>
              <a:t>7.2.11 </a:t>
            </a:r>
            <a:r>
              <a:rPr lang="en-GB" sz="2000" dirty="0">
                <a:latin typeface="Arial" pitchFamily="34" charset="0"/>
                <a:cs typeface="Arial" pitchFamily="34" charset="0"/>
              </a:rPr>
              <a:t>Reporting Enhancements in Warning Message Delivery [REP_WMD</a:t>
            </a:r>
            <a:r>
              <a:rPr lang="en-GB" sz="2000" dirty="0" smtClean="0">
                <a:latin typeface="Arial" pitchFamily="34" charset="0"/>
                <a:cs typeface="Arial" pitchFamily="34" charset="0"/>
              </a:rPr>
              <a:t>]</a:t>
            </a:r>
          </a:p>
          <a:p>
            <a:r>
              <a:rPr lang="en-GB" sz="2000" dirty="0">
                <a:latin typeface="Arial" pitchFamily="34" charset="0"/>
                <a:cs typeface="Arial" pitchFamily="34" charset="0"/>
              </a:rPr>
              <a:t>TS 23.007 and TS 29.168 were clarified to require the CBC to reuse the same Serial Number when reloading (H)</a:t>
            </a:r>
            <a:r>
              <a:rPr lang="en-GB" sz="2000" dirty="0" err="1">
                <a:latin typeface="Arial" pitchFamily="34" charset="0"/>
                <a:cs typeface="Arial" pitchFamily="34" charset="0"/>
              </a:rPr>
              <a:t>eNBs</a:t>
            </a:r>
            <a:r>
              <a:rPr lang="en-GB" sz="2000" dirty="0">
                <a:latin typeface="Arial" pitchFamily="34" charset="0"/>
                <a:cs typeface="Arial" pitchFamily="34" charset="0"/>
              </a:rPr>
              <a:t> during a PWS restoration </a:t>
            </a:r>
            <a:r>
              <a:rPr lang="en-GB" sz="2000" dirty="0" err="1">
                <a:latin typeface="Arial" pitchFamily="34" charset="0"/>
                <a:cs typeface="Arial" pitchFamily="34" charset="0"/>
              </a:rPr>
              <a:t>restoration</a:t>
            </a:r>
            <a:r>
              <a:rPr lang="en-GB" sz="2000" dirty="0">
                <a:latin typeface="Arial" pitchFamily="34" charset="0"/>
                <a:cs typeface="Arial" pitchFamily="34" charset="0"/>
              </a:rPr>
              <a:t> procedure, and to set the Warning Area List in the </a:t>
            </a:r>
            <a:r>
              <a:rPr lang="en-GB" sz="2000" dirty="0" err="1">
                <a:latin typeface="Arial" pitchFamily="34" charset="0"/>
                <a:cs typeface="Arial" pitchFamily="34" charset="0"/>
              </a:rPr>
              <a:t>WRWReq</a:t>
            </a:r>
            <a:r>
              <a:rPr lang="en-GB" sz="2000" dirty="0">
                <a:latin typeface="Arial" pitchFamily="34" charset="0"/>
                <a:cs typeface="Arial" pitchFamily="34" charset="0"/>
              </a:rPr>
              <a:t> to the list of cells applicable for the warning message being reloaded </a:t>
            </a:r>
            <a:r>
              <a:rPr lang="en-GB" sz="2000" dirty="0" smtClean="0">
                <a:latin typeface="Arial" pitchFamily="34" charset="0"/>
                <a:cs typeface="Arial" pitchFamily="34" charset="0"/>
              </a:rPr>
              <a:t>(C4-141732</a:t>
            </a:r>
            <a:r>
              <a:rPr lang="en-GB" sz="2000" dirty="0">
                <a:latin typeface="Arial" pitchFamily="34" charset="0"/>
                <a:cs typeface="Arial" pitchFamily="34" charset="0"/>
              </a:rPr>
              <a:t>, C4-142055, C4-141734, C4-142056).</a:t>
            </a:r>
          </a:p>
        </p:txBody>
      </p:sp>
    </p:spTree>
    <p:extLst>
      <p:ext uri="{BB962C8B-B14F-4D97-AF65-F5344CB8AC3E}">
        <p14:creationId xmlns:p14="http://schemas.microsoft.com/office/powerpoint/2010/main" val="264342387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p:cNvSpPr>
          <p:nvPr>
            <p:ph type="title"/>
          </p:nvPr>
        </p:nvSpPr>
        <p:spPr>
          <a:xfrm>
            <a:off x="457200" y="274638"/>
            <a:ext cx="6834188" cy="742950"/>
          </a:xfrm>
        </p:spPr>
        <p:txBody>
          <a:bodyPr/>
          <a:lstStyle/>
          <a:p>
            <a:r>
              <a:rPr lang="en-US" altLang="de-DE" smtClean="0">
                <a:latin typeface="Arial" charset="0"/>
                <a:cs typeface="Arial" charset="0"/>
              </a:rPr>
              <a:t>Rel-12 Overview</a:t>
            </a:r>
            <a:endParaRPr lang="en-GB" smtClean="0">
              <a:latin typeface="Arial" charset="0"/>
              <a:cs typeface="Arial" charset="0"/>
            </a:endParaRPr>
          </a:p>
        </p:txBody>
      </p:sp>
      <p:sp>
        <p:nvSpPr>
          <p:cNvPr id="43011" name="Rectangle 3"/>
          <p:cNvSpPr>
            <a:spLocks noGrp="1"/>
          </p:cNvSpPr>
          <p:nvPr>
            <p:ph type="body" idx="1"/>
          </p:nvPr>
        </p:nvSpPr>
        <p:spPr>
          <a:xfrm>
            <a:off x="250825" y="1293813"/>
            <a:ext cx="8686800" cy="5202237"/>
          </a:xfrm>
        </p:spPr>
        <p:txBody>
          <a:bodyPr/>
          <a:lstStyle/>
          <a:p>
            <a:pPr>
              <a:defRPr/>
            </a:pPr>
            <a:r>
              <a:rPr lang="en-GB" sz="2000" dirty="0" smtClean="0">
                <a:latin typeface="Arial" pitchFamily="34" charset="0"/>
                <a:cs typeface="Arial" pitchFamily="34" charset="0"/>
              </a:rPr>
              <a:t> </a:t>
            </a:r>
            <a:r>
              <a:rPr lang="en-GB" sz="2000" dirty="0">
                <a:latin typeface="Arial" pitchFamily="34" charset="0"/>
                <a:cs typeface="Arial" pitchFamily="34" charset="0"/>
              </a:rPr>
              <a:t>7.2.12 CT aspects of Group Communication System Enablers for LTE [GCSE_LT-CT</a:t>
            </a:r>
            <a:r>
              <a:rPr lang="en-GB" sz="2000" dirty="0" smtClean="0">
                <a:latin typeface="Arial" pitchFamily="34" charset="0"/>
                <a:cs typeface="Arial" pitchFamily="34" charset="0"/>
              </a:rPr>
              <a:t>]</a:t>
            </a:r>
          </a:p>
          <a:p>
            <a:r>
              <a:rPr lang="en-GB" sz="2000" dirty="0">
                <a:latin typeface="Arial" pitchFamily="34" charset="0"/>
                <a:cs typeface="Arial" pitchFamily="34" charset="0"/>
              </a:rPr>
              <a:t>New restoration procedures have been specified for the MB2 interface to handle a failure or restart of the BM-SC or GCS AS or a non-transient MB2-C path failure between both nodes </a:t>
            </a:r>
            <a:r>
              <a:rPr lang="en-GB" sz="2000" dirty="0" smtClean="0">
                <a:latin typeface="Arial" pitchFamily="34" charset="0"/>
                <a:cs typeface="Arial" pitchFamily="34" charset="0"/>
              </a:rPr>
              <a:t>(C4-141737</a:t>
            </a:r>
            <a:r>
              <a:rPr lang="en-GB" sz="2000" dirty="0">
                <a:latin typeface="Arial" pitchFamily="34" charset="0"/>
                <a:cs typeface="Arial" pitchFamily="34" charset="0"/>
              </a:rPr>
              <a:t>, C4-141984, C4-141985, C4-141740). </a:t>
            </a:r>
            <a:endParaRPr lang="en-GB" sz="2000" dirty="0" smtClean="0">
              <a:latin typeface="Arial" pitchFamily="34" charset="0"/>
              <a:cs typeface="Arial" pitchFamily="34" charset="0"/>
            </a:endParaRPr>
          </a:p>
          <a:p>
            <a:r>
              <a:rPr lang="en-GB" sz="2000" dirty="0" smtClean="0">
                <a:latin typeface="Arial" pitchFamily="34" charset="0"/>
                <a:cs typeface="Arial" pitchFamily="34" charset="0"/>
              </a:rPr>
              <a:t>It </a:t>
            </a:r>
            <a:r>
              <a:rPr lang="en-GB" sz="2000" dirty="0">
                <a:latin typeface="Arial" pitchFamily="34" charset="0"/>
                <a:cs typeface="Arial" pitchFamily="34" charset="0"/>
              </a:rPr>
              <a:t>was decided to not specify restoration mechanisms for an MB2-U path </a:t>
            </a:r>
            <a:r>
              <a:rPr lang="en-GB" sz="2000" dirty="0" smtClean="0">
                <a:latin typeface="Arial" pitchFamily="34" charset="0"/>
                <a:cs typeface="Arial" pitchFamily="34" charset="0"/>
              </a:rPr>
              <a:t>failure.</a:t>
            </a:r>
            <a:endParaRPr lang="en-GB" sz="20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Rel-13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en-US" altLang="zh-CN" sz="1800" i="1" dirty="0" smtClean="0">
                <a:solidFill>
                  <a:srgbClr val="00B050"/>
                </a:solidFill>
                <a:ea typeface="宋体" pitchFamily="2" charset="-122"/>
              </a:rPr>
              <a:t>UPCON-DOTCON-CT</a:t>
            </a:r>
            <a:r>
              <a:rPr lang="en-US" altLang="zh-CN" sz="1800" dirty="0" smtClean="0">
                <a:solidFill>
                  <a:srgbClr val="00B050"/>
                </a:solidFill>
                <a:ea typeface="宋体" pitchFamily="2" charset="-122"/>
              </a:rPr>
              <a:t>	20%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extLst>
      <p:ext uri="{BB962C8B-B14F-4D97-AF65-F5344CB8AC3E}">
        <p14:creationId xmlns:p14="http://schemas.microsoft.com/office/powerpoint/2010/main" val="256045230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mtClean="0">
                <a:latin typeface="Arial" charset="0"/>
                <a:cs typeface="Arial" charset="0"/>
              </a:rPr>
              <a:t>Rel-12 Overview</a:t>
            </a:r>
            <a:endParaRPr lang="en-GB" smtClean="0"/>
          </a:p>
        </p:txBody>
      </p:sp>
      <p:sp>
        <p:nvSpPr>
          <p:cNvPr id="3" name="Content Placeholder 2"/>
          <p:cNvSpPr>
            <a:spLocks noGrp="1"/>
          </p:cNvSpPr>
          <p:nvPr>
            <p:ph idx="1"/>
          </p:nvPr>
        </p:nvSpPr>
        <p:spPr>
          <a:xfrm>
            <a:off x="404813" y="1341438"/>
            <a:ext cx="8229600" cy="4525962"/>
          </a:xfrm>
        </p:spPr>
        <p:txBody>
          <a:bodyPr/>
          <a:lstStyle/>
          <a:p>
            <a:pPr>
              <a:defRPr/>
            </a:pPr>
            <a:r>
              <a:rPr lang="en-GB" sz="2000" dirty="0" smtClean="0">
                <a:latin typeface="Arial" pitchFamily="34" charset="0"/>
                <a:cs typeface="Arial" pitchFamily="34" charset="0"/>
              </a:rPr>
              <a:t>7.2.13 WLAN/3GPP Radio Interworking [</a:t>
            </a:r>
            <a:r>
              <a:rPr lang="en-GB" sz="2000" dirty="0" err="1" smtClean="0">
                <a:latin typeface="Arial" pitchFamily="34" charset="0"/>
                <a:cs typeface="Arial" pitchFamily="34" charset="0"/>
              </a:rPr>
              <a:t>UTRA_LTE_WLAN_interw</a:t>
            </a:r>
            <a:r>
              <a:rPr lang="en-GB" sz="2000" dirty="0" smtClean="0">
                <a:latin typeface="Arial" pitchFamily="34" charset="0"/>
                <a:cs typeface="Arial" pitchFamily="34" charset="0"/>
              </a:rPr>
              <a:t>-CT]</a:t>
            </a:r>
          </a:p>
          <a:p>
            <a:r>
              <a:rPr lang="en-GB" sz="2000" dirty="0">
                <a:latin typeface="Arial" pitchFamily="34" charset="0"/>
                <a:cs typeface="Arial" pitchFamily="34" charset="0"/>
              </a:rPr>
              <a:t>A GTPv2 CR was agreed allowing a source MME/SGSN to provide the target MME/SGSN with the WLAN offload authorization information provided to the UE during inter-MME/SGSN mobility scenarios (C4-142133).</a:t>
            </a:r>
          </a:p>
          <a:p>
            <a:pPr marL="0" indent="0">
              <a:buNone/>
              <a:defRPr/>
            </a:pPr>
            <a:endParaRPr lang="en-GB" sz="2000" dirty="0">
              <a:latin typeface="Arial" pitchFamily="34" charset="0"/>
              <a:cs typeface="Arial" pitchFamily="34" charset="0"/>
            </a:endParaRPr>
          </a:p>
        </p:txBody>
      </p:sp>
      <p:sp>
        <p:nvSpPr>
          <p:cNvPr id="460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9562AEDC-6785-47E7-93A6-A854EA07AC8B}" type="slidenum">
              <a:rPr lang="en-GB" sz="1100" smtClean="0">
                <a:solidFill>
                  <a:schemeClr val="bg1"/>
                </a:solidFill>
              </a:rPr>
              <a:pPr/>
              <a:t>50</a:t>
            </a:fld>
            <a:endParaRPr lang="en-GB" sz="1100" smtClean="0">
              <a:solidFill>
                <a:schemeClr val="bg1"/>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smtClean="0">
                <a:latin typeface="Arial" charset="0"/>
                <a:cs typeface="Arial" charset="0"/>
              </a:rPr>
              <a:t>Acknowledgements</a:t>
            </a:r>
            <a:endParaRPr lang="en-US" altLang="de-DE" sz="200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ea typeface="MS PGothic" pitchFamily="34" charset="-128"/>
              </a:rPr>
              <a:t>The Chairman wants to thank</a:t>
            </a:r>
          </a:p>
          <a:p>
            <a:pPr lvl="1"/>
            <a:r>
              <a:rPr lang="en-GB" altLang="ja-JP" dirty="0" smtClean="0">
                <a:ea typeface="MS PGothic" pitchFamily="34" charset="-128"/>
              </a:rPr>
              <a:t>the delegates for their dedication, hard work and the willingness to be cooperative which resulted in fair discussions and achieved excellent results. </a:t>
            </a:r>
          </a:p>
          <a:p>
            <a:pPr lvl="1"/>
            <a:r>
              <a:rPr lang="en-GB" altLang="ja-JP" dirty="0" smtClean="0">
                <a:ea typeface="MS PGothic" pitchFamily="34" charset="-128"/>
              </a:rPr>
              <a:t>Lionel </a:t>
            </a:r>
            <a:r>
              <a:rPr lang="en-GB" altLang="ja-JP" dirty="0" err="1" smtClean="0">
                <a:ea typeface="MS PGothic" pitchFamily="34" charset="-128"/>
              </a:rPr>
              <a:t>Morand</a:t>
            </a:r>
            <a:r>
              <a:rPr lang="en-GB" altLang="ja-JP" dirty="0" smtClean="0">
                <a:ea typeface="MS PGothic" pitchFamily="34" charset="-128"/>
              </a:rPr>
              <a:t> and Yvette Koza for expertly taking care of the parallel sessions. </a:t>
            </a:r>
          </a:p>
          <a:p>
            <a:pPr lvl="1"/>
            <a:r>
              <a:rPr lang="en-GB" altLang="ja-JP" dirty="0" smtClean="0">
                <a:ea typeface="MS PGothic" pitchFamily="34" charset="-128"/>
              </a:rPr>
              <a:t>to my MCC support, Kimmo Kymäläinen, for providing wonderful assistance during and between the meetings. </a:t>
            </a:r>
          </a:p>
          <a:p>
            <a:pPr lvl="1"/>
            <a:r>
              <a:rPr lang="en-GB" altLang="ja-JP" dirty="0" smtClean="0">
                <a:ea typeface="MS PGothic" pitchFamily="34" charset="-128"/>
              </a:rPr>
              <a:t>Finally, the hosts of our meetings, for the chance to visit the beautiful  Cote D'Azur and San Francisco. </a:t>
            </a:r>
            <a:endParaRPr lang="en-US" altLang="ja-JP" dirty="0" smtClean="0">
              <a:ea typeface="MS PGothic" pitchFamily="34" charset="-128"/>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402263" y="2647950"/>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9" name="Picture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44513" y="1584738"/>
            <a:ext cx="4857750" cy="392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52</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52</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52</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589088" y="1638300"/>
            <a:ext cx="2767012"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a:cs typeface="Arial" charset="0"/>
              </a:rPr>
              <a:t>Nigel Berry</a:t>
            </a:r>
          </a:p>
          <a:p>
            <a:pPr algn="ctr"/>
            <a:r>
              <a:rPr lang="fi-FI" sz="1400">
                <a:cs typeface="Arial" charset="0"/>
              </a:rPr>
              <a:t>3GPP TSG CT WG4 Chairman</a:t>
            </a:r>
          </a:p>
          <a:p>
            <a:pPr algn="ctr"/>
            <a:r>
              <a:rPr lang="fi-FI" sz="1400">
                <a:solidFill>
                  <a:srgbClr val="7F7F7F"/>
                </a:solidFill>
                <a:cs typeface="Arial" charset="0"/>
              </a:rPr>
              <a:t>+44 7880 786 684</a:t>
            </a:r>
          </a:p>
          <a:p>
            <a:pPr algn="ctr"/>
            <a:r>
              <a:rPr lang="fi-FI" sz="1400">
                <a:solidFill>
                  <a:srgbClr val="7F7F7F"/>
                </a:solidFill>
                <a:cs typeface="Arial" charset="0"/>
              </a:rPr>
              <a:t>nigel.berry@alcatel-lucent.com</a:t>
            </a:r>
            <a:endParaRPr lang="en-US" sz="1400">
              <a:solidFill>
                <a:srgbClr val="7F7F7F"/>
              </a:solidFill>
              <a:cs typeface="Arial" charset="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Rel-12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Led</a:t>
            </a:r>
          </a:p>
        </p:txBody>
      </p:sp>
      <p:sp>
        <p:nvSpPr>
          <p:cNvPr id="18435" name="Inhaltsplatzhalter 1"/>
          <p:cNvSpPr>
            <a:spLocks noGrp="1"/>
          </p:cNvSpPr>
          <p:nvPr>
            <p:ph sz="half" idx="1"/>
          </p:nvPr>
        </p:nvSpPr>
        <p:spPr>
          <a:xfrm>
            <a:off x="523875" y="1216025"/>
            <a:ext cx="3933825" cy="5280025"/>
          </a:xfrm>
        </p:spPr>
        <p:txBody>
          <a:bodyPr/>
          <a:lstStyle/>
          <a:p>
            <a:pPr marL="533400" indent="-533400">
              <a:lnSpc>
                <a:spcPct val="140000"/>
              </a:lnSpc>
            </a:pPr>
            <a:r>
              <a:rPr lang="en-US" altLang="zh-CN" sz="1800" i="1" dirty="0" smtClean="0">
                <a:ea typeface="宋体" pitchFamily="2" charset="-122"/>
              </a:rPr>
              <a:t>IMS_SSFDD</a:t>
            </a:r>
            <a:r>
              <a:rPr lang="en-US" altLang="zh-CN" sz="1800" dirty="0" smtClean="0">
                <a:ea typeface="宋体" pitchFamily="2" charset="-122"/>
              </a:rPr>
              <a:t>		100%</a:t>
            </a:r>
          </a:p>
          <a:p>
            <a:pPr marL="533400" indent="-533400">
              <a:lnSpc>
                <a:spcPct val="140000"/>
              </a:lnSpc>
            </a:pPr>
            <a:r>
              <a:rPr lang="en-US" altLang="zh-CN" sz="1800" i="1" dirty="0" err="1" smtClean="0">
                <a:ea typeface="宋体" pitchFamily="2" charset="-122"/>
              </a:rPr>
              <a:t>Dia_SGSN_GMLC</a:t>
            </a:r>
            <a:r>
              <a:rPr lang="en-US" altLang="zh-CN" sz="1800" dirty="0" smtClean="0">
                <a:ea typeface="宋体" pitchFamily="2" charset="-122"/>
              </a:rPr>
              <a:t>	100%</a:t>
            </a:r>
          </a:p>
          <a:p>
            <a:pPr marL="533400" indent="-533400">
              <a:lnSpc>
                <a:spcPct val="140000"/>
              </a:lnSpc>
            </a:pPr>
            <a:r>
              <a:rPr lang="en-US" altLang="zh-CN" sz="1800" i="1" dirty="0" err="1" smtClean="0">
                <a:ea typeface="宋体" pitchFamily="2" charset="-122"/>
              </a:rPr>
              <a:t>Dia_SGSN_SMS</a:t>
            </a:r>
            <a:r>
              <a:rPr lang="en-US" altLang="zh-CN" sz="1800" dirty="0" smtClean="0">
                <a:ea typeface="宋体" pitchFamily="2" charset="-122"/>
              </a:rPr>
              <a:t>	100%</a:t>
            </a:r>
          </a:p>
          <a:p>
            <a:pPr marL="533400" indent="-533400">
              <a:lnSpc>
                <a:spcPct val="140000"/>
              </a:lnSpc>
            </a:pPr>
            <a:r>
              <a:rPr lang="en-US" altLang="zh-CN" sz="1800" i="1" dirty="0" err="1" smtClean="0">
                <a:solidFill>
                  <a:srgbClr val="00B050"/>
                </a:solidFill>
                <a:ea typeface="宋体" pitchFamily="2" charset="-122"/>
              </a:rPr>
              <a:t>eMEDIASEC</a:t>
            </a:r>
            <a:r>
              <a:rPr lang="en-US" altLang="zh-CN" sz="1800" i="1" dirty="0" smtClean="0">
                <a:solidFill>
                  <a:srgbClr val="00B050"/>
                </a:solidFill>
                <a:ea typeface="宋体" pitchFamily="2" charset="-122"/>
              </a:rPr>
              <a:t>-CT</a:t>
            </a:r>
            <a:r>
              <a:rPr lang="en-US" altLang="zh-CN" sz="1800" dirty="0" smtClean="0">
                <a:solidFill>
                  <a:srgbClr val="00B050"/>
                </a:solidFill>
                <a:ea typeface="宋体" pitchFamily="2" charset="-122"/>
              </a:rPr>
              <a:t>   90% =&gt; 100%</a:t>
            </a:r>
          </a:p>
          <a:p>
            <a:pPr marL="533400" indent="-533400">
              <a:lnSpc>
                <a:spcPct val="140000"/>
              </a:lnSpc>
            </a:pPr>
            <a:r>
              <a:rPr lang="en-US" altLang="zh-CN" sz="1800" i="1" dirty="0" smtClean="0">
                <a:ea typeface="宋体" pitchFamily="2" charset="-122"/>
              </a:rPr>
              <a:t>FS_DOCME</a:t>
            </a:r>
            <a:r>
              <a:rPr lang="en-US" altLang="zh-CN" sz="1800" dirty="0" smtClean="0">
                <a:ea typeface="宋体" pitchFamily="2" charset="-122"/>
              </a:rPr>
              <a:t>	   </a:t>
            </a:r>
            <a:r>
              <a:rPr lang="en-US" altLang="zh-CN" sz="1800" dirty="0">
                <a:ea typeface="宋体" pitchFamily="2" charset="-122"/>
              </a:rPr>
              <a:t>	</a:t>
            </a:r>
            <a:r>
              <a:rPr lang="en-US" altLang="zh-CN" sz="1800" dirty="0" smtClean="0">
                <a:ea typeface="宋体" pitchFamily="2" charset="-122"/>
              </a:rPr>
              <a:t>100%	</a:t>
            </a:r>
          </a:p>
          <a:p>
            <a:pPr marL="533400" indent="-533400">
              <a:lnSpc>
                <a:spcPct val="140000"/>
              </a:lnSpc>
            </a:pPr>
            <a:r>
              <a:rPr lang="en-US" altLang="zh-CN" sz="1800" i="1" dirty="0" err="1" smtClean="0">
                <a:ea typeface="宋体" pitchFamily="2" charset="-122"/>
              </a:rPr>
              <a:t>eMBMS_Rest</a:t>
            </a:r>
            <a:r>
              <a:rPr lang="en-US" altLang="zh-CN" sz="1800" i="1" dirty="0" smtClean="0">
                <a:ea typeface="宋体" pitchFamily="2" charset="-122"/>
              </a:rPr>
              <a:t>	</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LIMONET-SIPTO</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CVO-CT</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SIS_CT</a:t>
            </a:r>
            <a:r>
              <a:rPr lang="en-US" altLang="zh-CN" sz="1800" dirty="0" smtClean="0">
                <a:ea typeface="宋体" pitchFamily="2" charset="-122"/>
              </a:rPr>
              <a:t>		100%</a:t>
            </a:r>
          </a:p>
          <a:p>
            <a:pPr marL="533400" indent="-533400">
              <a:lnSpc>
                <a:spcPct val="140000"/>
              </a:lnSpc>
            </a:pPr>
            <a:r>
              <a:rPr lang="en-US" altLang="zh-CN" sz="1800" i="1" dirty="0" smtClean="0">
                <a:ea typeface="宋体" pitchFamily="2" charset="-122"/>
              </a:rPr>
              <a:t>GOCME		</a:t>
            </a:r>
            <a:r>
              <a:rPr lang="en-US" altLang="zh-CN" sz="1800" dirty="0" smtClean="0">
                <a:ea typeface="宋体" pitchFamily="2" charset="-122"/>
              </a:rPr>
              <a:t>100%</a:t>
            </a:r>
          </a:p>
          <a:p>
            <a:pPr marL="533400" indent="-533400">
              <a:lnSpc>
                <a:spcPct val="140000"/>
              </a:lnSpc>
            </a:pPr>
            <a:endParaRPr lang="de-DE" sz="1800" dirty="0" smtClean="0"/>
          </a:p>
        </p:txBody>
      </p:sp>
      <p:sp>
        <p:nvSpPr>
          <p:cNvPr id="10" name="Inhaltsplatzhalter 2"/>
          <p:cNvSpPr txBox="1">
            <a:spLocks/>
          </p:cNvSpPr>
          <p:nvPr/>
        </p:nvSpPr>
        <p:spPr>
          <a:xfrm>
            <a:off x="4227513" y="1150937"/>
            <a:ext cx="4838700" cy="5081587"/>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a:lnSpc>
                <a:spcPct val="140000"/>
              </a:lnSpc>
              <a:spcBef>
                <a:spcPct val="20000"/>
              </a:spcBef>
              <a:buFontTx/>
              <a:buBlip>
                <a:blip r:embed="rId2"/>
              </a:buBlip>
              <a:defRPr/>
            </a:pPr>
            <a:r>
              <a:rPr lang="en-US" altLang="zh-CN" sz="1800" i="1" dirty="0" smtClean="0">
                <a:latin typeface="+mn-lt"/>
                <a:ea typeface="宋体" pitchFamily="2" charset="-122"/>
              </a:rPr>
              <a:t>LTE_HRPD_SON-CT</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latin typeface="+mn-lt"/>
                <a:ea typeface="宋体" pitchFamily="2" charset="-122"/>
              </a:rPr>
              <a:t>PCSCF_RES (TR)		</a:t>
            </a:r>
            <a:r>
              <a:rPr lang="en-US" altLang="zh-CN" sz="1800" dirty="0" smtClean="0">
                <a:latin typeface="+mn-lt"/>
                <a:ea typeface="宋体" pitchFamily="2" charset="-122"/>
              </a:rPr>
              <a:t>100%</a:t>
            </a:r>
          </a:p>
          <a:p>
            <a:pPr>
              <a:lnSpc>
                <a:spcPct val="140000"/>
              </a:lnSpc>
              <a:spcBef>
                <a:spcPct val="20000"/>
              </a:spcBef>
              <a:buFontTx/>
              <a:buBlip>
                <a:blip r:embed="rId2"/>
              </a:buBlip>
              <a:defRPr/>
            </a:pPr>
            <a:r>
              <a:rPr lang="en-US" altLang="zh-CN" sz="1800" i="1" dirty="0">
                <a:solidFill>
                  <a:srgbClr val="00B050"/>
                </a:solidFill>
                <a:ea typeface="宋体" pitchFamily="2" charset="-122"/>
              </a:rPr>
              <a:t>PCSCF_RES</a:t>
            </a:r>
            <a:r>
              <a:rPr lang="en-US" altLang="zh-CN" sz="1800" dirty="0">
                <a:solidFill>
                  <a:srgbClr val="00B050"/>
                </a:solidFill>
                <a:ea typeface="宋体" pitchFamily="2" charset="-122"/>
              </a:rPr>
              <a:t>		    </a:t>
            </a:r>
            <a:r>
              <a:rPr lang="en-US" altLang="zh-CN" sz="1800" dirty="0" smtClean="0">
                <a:solidFill>
                  <a:srgbClr val="00B050"/>
                </a:solidFill>
                <a:ea typeface="宋体" pitchFamily="2" charset="-122"/>
              </a:rPr>
              <a:t>90% </a:t>
            </a:r>
            <a:r>
              <a:rPr lang="en-US" altLang="zh-CN" sz="1800" dirty="0">
                <a:solidFill>
                  <a:srgbClr val="00B050"/>
                </a:solidFill>
                <a:ea typeface="宋体" pitchFamily="2" charset="-122"/>
              </a:rPr>
              <a:t>=&gt; </a:t>
            </a:r>
            <a:r>
              <a:rPr lang="en-US" altLang="zh-CN" sz="1800" dirty="0" smtClean="0">
                <a:solidFill>
                  <a:srgbClr val="00B050"/>
                </a:solidFill>
                <a:ea typeface="宋体" pitchFamily="2" charset="-122"/>
              </a:rPr>
              <a:t>100%</a:t>
            </a:r>
            <a:endParaRPr lang="en-US" altLang="zh-CN" sz="1800" dirty="0" smtClean="0">
              <a:solidFill>
                <a:srgbClr val="00B050"/>
              </a:solidFill>
              <a:latin typeface="+mn-lt"/>
              <a:ea typeface="宋体" pitchFamily="2" charset="-122"/>
            </a:endParaRPr>
          </a:p>
          <a:p>
            <a:pPr>
              <a:lnSpc>
                <a:spcPct val="140000"/>
              </a:lnSpc>
              <a:spcBef>
                <a:spcPct val="20000"/>
              </a:spcBef>
              <a:buFontTx/>
              <a:buBlip>
                <a:blip r:embed="rId2"/>
              </a:buBlip>
              <a:defRPr/>
            </a:pPr>
            <a:r>
              <a:rPr lang="en-US" altLang="zh-CN" sz="1800" i="1" dirty="0" err="1" smtClean="0">
                <a:solidFill>
                  <a:srgbClr val="00B050"/>
                </a:solidFill>
                <a:latin typeface="+mn-lt"/>
                <a:ea typeface="宋体" pitchFamily="2" charset="-122"/>
              </a:rPr>
              <a:t>FS_SHARED_SubData_UPD</a:t>
            </a:r>
            <a:r>
              <a:rPr lang="en-US" altLang="zh-CN" sz="1800" dirty="0" smtClean="0">
                <a:solidFill>
                  <a:srgbClr val="00B050"/>
                </a:solidFill>
                <a:latin typeface="+mn-lt"/>
                <a:ea typeface="宋体" pitchFamily="2" charset="-122"/>
              </a:rPr>
              <a:t> </a:t>
            </a:r>
            <a:r>
              <a:rPr lang="en-US" altLang="zh-CN" sz="1800" dirty="0">
                <a:solidFill>
                  <a:srgbClr val="00B050"/>
                </a:solidFill>
                <a:latin typeface="+mn-lt"/>
                <a:ea typeface="宋体" pitchFamily="2" charset="-122"/>
              </a:rPr>
              <a:t>8</a:t>
            </a:r>
            <a:r>
              <a:rPr lang="en-US" altLang="zh-CN" sz="1800" dirty="0" smtClean="0">
                <a:solidFill>
                  <a:srgbClr val="00B050"/>
                </a:solidFill>
                <a:latin typeface="+mn-lt"/>
                <a:ea typeface="宋体" pitchFamily="2" charset="-122"/>
              </a:rPr>
              <a:t>0% =&gt; 85%</a:t>
            </a:r>
          </a:p>
          <a:p>
            <a:pPr>
              <a:lnSpc>
                <a:spcPct val="140000"/>
              </a:lnSpc>
              <a:spcBef>
                <a:spcPct val="20000"/>
              </a:spcBef>
              <a:buFontTx/>
              <a:buBlip>
                <a:blip r:embed="rId2"/>
              </a:buBlip>
              <a:defRPr/>
            </a:pPr>
            <a:r>
              <a:rPr lang="en-US" altLang="zh-CN" sz="1800" i="1" dirty="0" err="1" smtClean="0">
                <a:latin typeface="+mn-lt"/>
                <a:ea typeface="宋体" pitchFamily="2" charset="-122"/>
              </a:rPr>
              <a:t>MTCe</a:t>
            </a:r>
            <a:r>
              <a:rPr lang="en-US" altLang="zh-CN" sz="1800" i="1" dirty="0" smtClean="0">
                <a:latin typeface="+mn-lt"/>
                <a:ea typeface="宋体" pitchFamily="2" charset="-122"/>
              </a:rPr>
              <a:t>-SDDTE-CT</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latin typeface="+mn-lt"/>
                <a:ea typeface="宋体" pitchFamily="2" charset="-122"/>
              </a:rPr>
              <a:t>ICEH248</a:t>
            </a:r>
            <a:r>
              <a:rPr lang="en-US" altLang="zh-CN" sz="1800" dirty="0">
                <a:latin typeface="+mn-lt"/>
                <a:ea typeface="宋体" pitchFamily="2" charset="-122"/>
              </a:rPr>
              <a:t>	</a:t>
            </a:r>
            <a:r>
              <a:rPr lang="en-US" altLang="zh-CN" sz="1800" dirty="0" smtClean="0">
                <a:latin typeface="+mn-lt"/>
                <a:ea typeface="宋体" pitchFamily="2" charset="-122"/>
              </a:rPr>
              <a:t>		100%</a:t>
            </a:r>
          </a:p>
          <a:p>
            <a:pPr>
              <a:lnSpc>
                <a:spcPct val="140000"/>
              </a:lnSpc>
              <a:spcBef>
                <a:spcPct val="20000"/>
              </a:spcBef>
              <a:buFontTx/>
              <a:buBlip>
                <a:blip r:embed="rId2"/>
              </a:buBlip>
              <a:defRPr/>
            </a:pPr>
            <a:r>
              <a:rPr lang="en-US" altLang="zh-CN" sz="1800" i="1" dirty="0" smtClean="0">
                <a:solidFill>
                  <a:srgbClr val="00B050"/>
                </a:solidFill>
                <a:latin typeface="+mn-lt"/>
                <a:ea typeface="宋体" pitchFamily="2" charset="-122"/>
              </a:rPr>
              <a:t>ALTC</a:t>
            </a:r>
            <a:r>
              <a:rPr lang="en-US" altLang="zh-CN" sz="1800" dirty="0" smtClean="0">
                <a:solidFill>
                  <a:srgbClr val="00B050"/>
                </a:solidFill>
                <a:latin typeface="+mn-lt"/>
                <a:ea typeface="宋体" pitchFamily="2" charset="-122"/>
              </a:rPr>
              <a:t>		</a:t>
            </a:r>
            <a:r>
              <a:rPr lang="en-US" altLang="zh-CN" sz="1800" dirty="0">
                <a:solidFill>
                  <a:srgbClr val="00B050"/>
                </a:solidFill>
                <a:latin typeface="+mn-lt"/>
                <a:ea typeface="宋体" pitchFamily="2" charset="-122"/>
              </a:rPr>
              <a:t> </a:t>
            </a:r>
            <a:r>
              <a:rPr lang="en-US" altLang="zh-CN" sz="1800" dirty="0" smtClean="0">
                <a:solidFill>
                  <a:srgbClr val="00B050"/>
                </a:solidFill>
                <a:latin typeface="+mn-lt"/>
                <a:ea typeface="宋体" pitchFamily="2" charset="-122"/>
              </a:rPr>
              <a:t>        0 =&gt; 100%%</a:t>
            </a:r>
          </a:p>
          <a:p>
            <a:pPr>
              <a:lnSpc>
                <a:spcPct val="140000"/>
              </a:lnSpc>
              <a:spcBef>
                <a:spcPct val="20000"/>
              </a:spcBef>
              <a:buFontTx/>
              <a:buBlip>
                <a:blip r:embed="rId2"/>
              </a:buBlip>
              <a:defRPr/>
            </a:pPr>
            <a:r>
              <a:rPr lang="en-US" altLang="zh-CN" sz="1800" i="1" dirty="0" smtClean="0">
                <a:solidFill>
                  <a:srgbClr val="00B050"/>
                </a:solidFill>
                <a:latin typeface="+mn-lt"/>
                <a:ea typeface="宋体" pitchFamily="2" charset="-122"/>
              </a:rPr>
              <a:t>DOCME</a:t>
            </a:r>
            <a:r>
              <a:rPr lang="en-US" altLang="zh-CN" sz="1800" dirty="0" smtClean="0">
                <a:solidFill>
                  <a:srgbClr val="00B050"/>
                </a:solidFill>
                <a:latin typeface="+mn-lt"/>
                <a:ea typeface="宋体" pitchFamily="2" charset="-122"/>
              </a:rPr>
              <a:t>		     70% =&gt; 100%</a:t>
            </a:r>
          </a:p>
          <a:p>
            <a:pPr>
              <a:lnSpc>
                <a:spcPct val="140000"/>
              </a:lnSpc>
              <a:spcBef>
                <a:spcPct val="20000"/>
              </a:spcBef>
              <a:buFontTx/>
              <a:buBlip>
                <a:blip r:embed="rId2"/>
              </a:buBlip>
              <a:defRPr/>
            </a:pPr>
            <a:r>
              <a:rPr lang="en-GB" sz="1800" i="1" dirty="0" err="1" smtClean="0">
                <a:solidFill>
                  <a:srgbClr val="00B050"/>
                </a:solidFill>
              </a:rPr>
              <a:t>LTE_SC_enh_dualC</a:t>
            </a:r>
            <a:r>
              <a:rPr lang="en-GB" sz="1800" i="1" dirty="0" smtClean="0">
                <a:solidFill>
                  <a:srgbClr val="00B050"/>
                </a:solidFill>
              </a:rPr>
              <a:t>-CT</a:t>
            </a:r>
            <a:r>
              <a:rPr lang="en-GB" sz="1800" dirty="0" smtClean="0">
                <a:solidFill>
                  <a:srgbClr val="00B050"/>
                </a:solidFill>
              </a:rPr>
              <a:t>	      70%=&gt; 100%</a:t>
            </a:r>
          </a:p>
          <a:p>
            <a:pPr>
              <a:lnSpc>
                <a:spcPct val="140000"/>
              </a:lnSpc>
              <a:spcBef>
                <a:spcPct val="20000"/>
              </a:spcBef>
              <a:buFontTx/>
              <a:buBlip>
                <a:blip r:embed="rId2"/>
              </a:buBlip>
              <a:defRPr/>
            </a:pPr>
            <a:r>
              <a:rPr lang="en-GB" sz="1800" i="1" dirty="0" err="1" smtClean="0">
                <a:solidFill>
                  <a:srgbClr val="00B050"/>
                </a:solidFill>
              </a:rPr>
              <a:t>EVS_codec</a:t>
            </a:r>
            <a:r>
              <a:rPr lang="en-GB" sz="1800" i="1" dirty="0" smtClean="0">
                <a:solidFill>
                  <a:srgbClr val="00B050"/>
                </a:solidFill>
              </a:rPr>
              <a:t>-CT</a:t>
            </a:r>
            <a:r>
              <a:rPr lang="en-GB" sz="1800" dirty="0" smtClean="0">
                <a:solidFill>
                  <a:srgbClr val="00B050"/>
                </a:solidFill>
              </a:rPr>
              <a:t>		       0% =&gt; 100%</a:t>
            </a: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763588" y="5854700"/>
            <a:ext cx="3295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a:cs typeface="Arial" charset="0"/>
              </a:rPr>
              <a:t>Legend</a:t>
            </a:r>
            <a:br>
              <a:rPr lang="fi-FI" altLang="de-DE">
                <a:cs typeface="Arial" charset="0"/>
              </a:rPr>
            </a:br>
            <a:r>
              <a:rPr lang="fi-FI" altLang="de-DE">
                <a:solidFill>
                  <a:srgbClr val="0000FF"/>
                </a:solidFill>
                <a:cs typeface="Arial" charset="0"/>
              </a:rPr>
              <a:t>Blue</a:t>
            </a:r>
            <a:r>
              <a:rPr lang="fi-FI" altLang="de-DE">
                <a:cs typeface="Arial" charset="0"/>
              </a:rPr>
              <a:t> –  new since previous plenary</a:t>
            </a:r>
          </a:p>
          <a:p>
            <a:pPr>
              <a:lnSpc>
                <a:spcPct val="90000"/>
              </a:lnSpc>
            </a:pPr>
            <a:r>
              <a:rPr lang="fi-FI" altLang="de-DE">
                <a:cs typeface="Arial" charset="0"/>
              </a:rPr>
              <a:t>	</a:t>
            </a:r>
            <a:r>
              <a:rPr lang="fi-FI" altLang="de-DE">
                <a:solidFill>
                  <a:srgbClr val="00B050"/>
                </a:solidFill>
                <a:cs typeface="Arial" charset="0"/>
              </a:rPr>
              <a:t>Green</a:t>
            </a:r>
            <a:r>
              <a:rPr lang="fi-FI" altLang="de-DE">
                <a:cs typeface="Arial" charset="0"/>
              </a:rPr>
              <a:t> –  progressed since previous plenary </a:t>
            </a:r>
            <a:br>
              <a:rPr lang="fi-FI" altLang="de-DE">
                <a:cs typeface="Arial" charset="0"/>
              </a:rPr>
            </a:br>
            <a:endParaRPr lang="da-DK" altLang="de-DE">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457200" y="274638"/>
            <a:ext cx="683418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Rel-12 WIs </a:t>
            </a:r>
            <a:r>
              <a:rPr lang="en-US" altLang="de-DE" sz="3200" dirty="0">
                <a:solidFill>
                  <a:srgbClr val="FF0000"/>
                </a:solidFill>
                <a:latin typeface="+mj-lt"/>
                <a:cs typeface="Arial" charset="0"/>
              </a:rPr>
              <a:t>Status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Supported</a:t>
            </a:r>
          </a:p>
        </p:txBody>
      </p:sp>
      <p:sp>
        <p:nvSpPr>
          <p:cNvPr id="19459" name="Inhaltsplatzhalter 1"/>
          <p:cNvSpPr>
            <a:spLocks noGrp="1"/>
          </p:cNvSpPr>
          <p:nvPr>
            <p:ph sz="half" idx="1"/>
          </p:nvPr>
        </p:nvSpPr>
        <p:spPr>
          <a:xfrm>
            <a:off x="147638" y="1612900"/>
            <a:ext cx="4941887" cy="4656138"/>
          </a:xfrm>
        </p:spPr>
        <p:txBody>
          <a:bodyPr/>
          <a:lstStyle/>
          <a:p>
            <a:pPr marL="533400" indent="-533400">
              <a:lnSpc>
                <a:spcPct val="140000"/>
              </a:lnSpc>
              <a:defRPr/>
            </a:pPr>
            <a:r>
              <a:rPr lang="en-US" altLang="zh-CN" sz="1400" i="1" dirty="0" err="1" smtClean="0">
                <a:ea typeface="宋体" pitchFamily="2" charset="-122"/>
              </a:rPr>
              <a:t>IMS_RegCon</a:t>
            </a:r>
            <a:r>
              <a:rPr lang="en-US" altLang="zh-CN" sz="1400" i="1" dirty="0" smtClean="0">
                <a:ea typeface="宋体" pitchFamily="2" charset="-122"/>
              </a:rPr>
              <a:t>-CT</a:t>
            </a:r>
            <a:r>
              <a:rPr lang="en-US" altLang="zh-CN" sz="1400" dirty="0" smtClean="0">
                <a:ea typeface="宋体" pitchFamily="2" charset="-122"/>
              </a:rPr>
              <a:t>		100%	(CT1) Deleted</a:t>
            </a:r>
          </a:p>
          <a:p>
            <a:pPr marL="533400" indent="-533400">
              <a:lnSpc>
                <a:spcPct val="140000"/>
              </a:lnSpc>
              <a:defRPr/>
            </a:pPr>
            <a:r>
              <a:rPr lang="en-US" altLang="zh-CN" sz="1400" i="1" dirty="0" smtClean="0">
                <a:ea typeface="宋体" pitchFamily="2" charset="-122"/>
              </a:rPr>
              <a:t>LIMONET-LIPA</a:t>
            </a:r>
            <a:r>
              <a:rPr lang="en-US" altLang="zh-CN" sz="1400" dirty="0" smtClean="0">
                <a:ea typeface="宋体" pitchFamily="2" charset="-122"/>
              </a:rPr>
              <a:t> 	 	100%	(CT1) Deleted</a:t>
            </a:r>
          </a:p>
          <a:p>
            <a:pPr marL="533400" indent="-533400">
              <a:lnSpc>
                <a:spcPct val="140000"/>
              </a:lnSpc>
              <a:defRPr/>
            </a:pPr>
            <a:r>
              <a:rPr lang="en-US" altLang="zh-CN" sz="1400" i="1" dirty="0" smtClean="0">
                <a:ea typeface="宋体" pitchFamily="2" charset="-122"/>
              </a:rPr>
              <a:t>eSaMOG-St3</a:t>
            </a:r>
            <a:r>
              <a:rPr lang="en-US" altLang="zh-CN" sz="1400" dirty="0" smtClean="0">
                <a:ea typeface="宋体" pitchFamily="2" charset="-122"/>
              </a:rPr>
              <a:t> 	       	100%	(CT1)</a:t>
            </a:r>
          </a:p>
          <a:p>
            <a:pPr marL="533400" indent="-533400">
              <a:lnSpc>
                <a:spcPct val="140000"/>
              </a:lnSpc>
              <a:defRPr/>
            </a:pPr>
            <a:r>
              <a:rPr lang="en-US" altLang="zh-CN" sz="1400" i="1" dirty="0" smtClean="0">
                <a:ea typeface="宋体" pitchFamily="2" charset="-122"/>
              </a:rPr>
              <a:t>NETLOC_TWAN-CT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(CT3)</a:t>
            </a:r>
          </a:p>
          <a:p>
            <a:pPr marL="533400" indent="-533400">
              <a:lnSpc>
                <a:spcPct val="140000"/>
              </a:lnSpc>
              <a:defRPr/>
            </a:pPr>
            <a:r>
              <a:rPr lang="en-US" altLang="zh-CN" sz="1400" i="1" dirty="0" smtClean="0">
                <a:ea typeface="宋体" pitchFamily="2" charset="-122"/>
              </a:rPr>
              <a:t>CNO_ULI-CT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(CT3)</a:t>
            </a:r>
          </a:p>
          <a:p>
            <a:pPr marL="533400" indent="-533400">
              <a:lnSpc>
                <a:spcPct val="140000"/>
              </a:lnSpc>
              <a:defRPr/>
            </a:pPr>
            <a:r>
              <a:rPr lang="en-US" altLang="zh-CN" sz="1400" i="1" dirty="0" err="1" smtClean="0">
                <a:solidFill>
                  <a:srgbClr val="00B050"/>
                </a:solidFill>
                <a:ea typeface="宋体" pitchFamily="2" charset="-122"/>
              </a:rPr>
              <a:t>ProSe</a:t>
            </a:r>
            <a:r>
              <a:rPr lang="en-US" altLang="zh-CN" sz="1400" i="1" dirty="0" smtClean="0">
                <a:solidFill>
                  <a:srgbClr val="00B050"/>
                </a:solidFill>
                <a:ea typeface="宋体" pitchFamily="2" charset="-122"/>
              </a:rPr>
              <a:t>-CT</a:t>
            </a:r>
            <a:r>
              <a:rPr lang="en-US" altLang="zh-CN" sz="1400" dirty="0" smtClean="0">
                <a:solidFill>
                  <a:srgbClr val="00B050"/>
                </a:solidFill>
                <a:ea typeface="宋体" pitchFamily="2" charset="-122"/>
              </a:rPr>
              <a:t>	        90% =&gt; 100%</a:t>
            </a:r>
            <a:r>
              <a:rPr lang="en-US" altLang="zh-CN" sz="1400" dirty="0" smtClean="0">
                <a:ea typeface="宋体" pitchFamily="2" charset="-122"/>
              </a:rPr>
              <a:t>	</a:t>
            </a:r>
            <a:r>
              <a:rPr lang="en-US" altLang="zh-CN" sz="1400" dirty="0" smtClean="0">
                <a:solidFill>
                  <a:srgbClr val="00B050"/>
                </a:solidFill>
                <a:ea typeface="宋体" pitchFamily="2" charset="-122"/>
              </a:rPr>
              <a:t> (CT1)</a:t>
            </a:r>
          </a:p>
          <a:p>
            <a:pPr marL="533400" indent="-533400">
              <a:lnSpc>
                <a:spcPct val="140000"/>
              </a:lnSpc>
              <a:defRPr/>
            </a:pPr>
            <a:r>
              <a:rPr lang="en-US" altLang="zh-CN" sz="1400" i="1" dirty="0" err="1" smtClean="0">
                <a:solidFill>
                  <a:srgbClr val="00B050"/>
                </a:solidFill>
                <a:ea typeface="宋体" pitchFamily="2" charset="-122"/>
              </a:rPr>
              <a:t>IMS_WebRTC</a:t>
            </a:r>
            <a:r>
              <a:rPr lang="en-US" altLang="zh-CN" sz="1400" dirty="0" smtClean="0">
                <a:solidFill>
                  <a:srgbClr val="00B050"/>
                </a:solidFill>
                <a:ea typeface="宋体" pitchFamily="2" charset="-122"/>
              </a:rPr>
              <a:t>	</a:t>
            </a:r>
            <a:r>
              <a:rPr lang="en-US" altLang="zh-CN" sz="1400" dirty="0">
                <a:solidFill>
                  <a:srgbClr val="00B050"/>
                </a:solidFill>
                <a:ea typeface="宋体" pitchFamily="2" charset="-122"/>
              </a:rPr>
              <a:t> </a:t>
            </a:r>
            <a:r>
              <a:rPr lang="en-US" altLang="zh-CN" sz="1400" dirty="0" smtClean="0">
                <a:solidFill>
                  <a:srgbClr val="00B050"/>
                </a:solidFill>
                <a:ea typeface="宋体" pitchFamily="2" charset="-122"/>
              </a:rPr>
              <a:t>       30% =&gt; 80%	 (CT1</a:t>
            </a:r>
            <a:r>
              <a:rPr lang="en-US" altLang="zh-CN" sz="1400" dirty="0" smtClean="0">
                <a:ea typeface="宋体" pitchFamily="2" charset="-122"/>
              </a:rPr>
              <a:t>)</a:t>
            </a:r>
          </a:p>
          <a:p>
            <a:pPr marL="533400" indent="-533400">
              <a:lnSpc>
                <a:spcPct val="140000"/>
              </a:lnSpc>
              <a:defRPr/>
            </a:pPr>
            <a:r>
              <a:rPr lang="en-US" altLang="zh-CN" sz="1400" i="1" dirty="0" smtClean="0">
                <a:ea typeface="宋体" pitchFamily="2" charset="-122"/>
              </a:rPr>
              <a:t>ISAT</a:t>
            </a:r>
            <a:r>
              <a:rPr lang="en-US" altLang="zh-CN" sz="1400" dirty="0">
                <a:ea typeface="宋体" pitchFamily="2" charset="-122"/>
              </a:rPr>
              <a:t>	</a:t>
            </a:r>
            <a:r>
              <a:rPr lang="en-US" altLang="zh-CN" sz="1400" dirty="0" smtClean="0">
                <a:ea typeface="宋体" pitchFamily="2" charset="-122"/>
              </a:rPr>
              <a:t>		90%	 (CT1)</a:t>
            </a:r>
          </a:p>
          <a:p>
            <a:pPr marL="533400" indent="-533400">
              <a:lnSpc>
                <a:spcPct val="140000"/>
              </a:lnSpc>
              <a:defRPr/>
            </a:pPr>
            <a:r>
              <a:rPr lang="en-US" altLang="zh-CN" sz="1400" i="1" dirty="0" smtClean="0">
                <a:ea typeface="宋体" pitchFamily="2" charset="-122"/>
              </a:rPr>
              <a:t>IMS_TELEP</a:t>
            </a:r>
            <a:r>
              <a:rPr lang="en-US" altLang="zh-CN" sz="1400" dirty="0" smtClean="0">
                <a:ea typeface="宋体" pitchFamily="2" charset="-122"/>
              </a:rPr>
              <a:t>		0%	(CT1)</a:t>
            </a:r>
          </a:p>
          <a:p>
            <a:pPr marL="533400" indent="-533400">
              <a:lnSpc>
                <a:spcPct val="140000"/>
              </a:lnSpc>
              <a:defRPr/>
            </a:pPr>
            <a:r>
              <a:rPr lang="en-US" altLang="zh-CN" sz="1400" i="1" dirty="0" smtClean="0">
                <a:ea typeface="宋体" pitchFamily="2" charset="-122"/>
              </a:rPr>
              <a:t>P4C-F-CT3</a:t>
            </a:r>
            <a:r>
              <a:rPr lang="en-US" altLang="zh-CN" sz="1400" dirty="0" smtClean="0">
                <a:ea typeface="宋体" pitchFamily="2" charset="-122"/>
              </a:rPr>
              <a:t>		100%	 (CT3)</a:t>
            </a:r>
          </a:p>
          <a:p>
            <a:pPr marL="533400" indent="-533400">
              <a:lnSpc>
                <a:spcPct val="140000"/>
              </a:lnSpc>
              <a:defRPr/>
            </a:pPr>
            <a:r>
              <a:rPr lang="en-US" altLang="zh-CN" sz="1400" i="1" dirty="0" err="1" smtClean="0">
                <a:ea typeface="宋体" pitchFamily="2" charset="-122"/>
              </a:rPr>
              <a:t>MTCe</a:t>
            </a:r>
            <a:r>
              <a:rPr lang="en-US" altLang="zh-CN" sz="1400" i="1" dirty="0" smtClean="0">
                <a:ea typeface="宋体" pitchFamily="2" charset="-122"/>
              </a:rPr>
              <a:t>-UEPCOP-CT</a:t>
            </a:r>
            <a:r>
              <a:rPr lang="en-US" altLang="zh-CN" sz="1400" dirty="0" smtClean="0">
                <a:ea typeface="宋体" pitchFamily="2" charset="-122"/>
              </a:rPr>
              <a:t>          </a:t>
            </a:r>
            <a:r>
              <a:rPr lang="en-US" altLang="zh-CN" sz="1400" dirty="0">
                <a:ea typeface="宋体" pitchFamily="2" charset="-122"/>
              </a:rPr>
              <a:t>	</a:t>
            </a:r>
            <a:r>
              <a:rPr lang="en-US" altLang="zh-CN" sz="1400" dirty="0" smtClean="0">
                <a:ea typeface="宋体" pitchFamily="2" charset="-122"/>
              </a:rPr>
              <a:t>100%	 (CT1)</a:t>
            </a:r>
          </a:p>
          <a:p>
            <a:pPr marL="533400" indent="-533400">
              <a:lnSpc>
                <a:spcPct val="140000"/>
              </a:lnSpc>
              <a:defRPr/>
            </a:pPr>
            <a:r>
              <a:rPr lang="en-US" altLang="zh-CN" sz="1400" i="1" dirty="0" smtClean="0">
                <a:ea typeface="宋体" pitchFamily="2" charset="-122"/>
              </a:rPr>
              <a:t>SMSMI-CT</a:t>
            </a:r>
            <a:r>
              <a:rPr lang="en-US" altLang="zh-CN" sz="1400" dirty="0" smtClean="0">
                <a:ea typeface="宋体" pitchFamily="2" charset="-122"/>
              </a:rPr>
              <a:t>		100%	(CT1)</a:t>
            </a:r>
          </a:p>
          <a:p>
            <a:pPr marL="0" indent="0">
              <a:lnSpc>
                <a:spcPct val="140000"/>
              </a:lnSpc>
              <a:buFontTx/>
              <a:buNone/>
              <a:defRPr/>
            </a:pPr>
            <a:endParaRPr lang="en-US" altLang="zh-CN" sz="1400" dirty="0" smtClean="0">
              <a:ea typeface="宋体" pitchFamily="2" charset="-122"/>
            </a:endParaRPr>
          </a:p>
        </p:txBody>
      </p:sp>
      <p:sp>
        <p:nvSpPr>
          <p:cNvPr id="19460" name="Content Placeholder 2"/>
          <p:cNvSpPr txBox="1">
            <a:spLocks/>
          </p:cNvSpPr>
          <p:nvPr/>
        </p:nvSpPr>
        <p:spPr bwMode="auto">
          <a:xfrm>
            <a:off x="5308600" y="6115050"/>
            <a:ext cx="30416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mn-lt"/>
                <a:cs typeface="Arial" charset="0"/>
              </a:rPr>
              <a:t>Legend</a:t>
            </a:r>
            <a:br>
              <a:rPr lang="fi-FI" altLang="de-DE" dirty="0" smtClean="0">
                <a:latin typeface="+mn-lt"/>
                <a:cs typeface="Arial" charset="0"/>
              </a:rPr>
            </a:br>
            <a:r>
              <a:rPr lang="fi-FI" altLang="de-DE" dirty="0" smtClean="0">
                <a:solidFill>
                  <a:srgbClr val="0000FF"/>
                </a:solidFill>
                <a:latin typeface="+mn-lt"/>
                <a:cs typeface="Arial" charset="0"/>
              </a:rPr>
              <a:t>Blue</a:t>
            </a:r>
            <a:r>
              <a:rPr lang="fi-FI" altLang="de-DE" dirty="0" smtClean="0">
                <a:latin typeface="+mn-lt"/>
                <a:cs typeface="Arial" charset="0"/>
              </a:rPr>
              <a:t> –  new since previous plenary</a:t>
            </a:r>
          </a:p>
          <a:p>
            <a:pPr>
              <a:lnSpc>
                <a:spcPct val="90000"/>
              </a:lnSpc>
              <a:defRPr/>
            </a:pPr>
            <a:r>
              <a:rPr lang="fi-FI" altLang="de-DE" dirty="0" smtClean="0">
                <a:latin typeface="+mn-lt"/>
                <a:cs typeface="Arial" charset="0"/>
              </a:rPr>
              <a:t>	</a:t>
            </a:r>
            <a:r>
              <a:rPr lang="fi-FI" altLang="de-DE" dirty="0" smtClean="0">
                <a:solidFill>
                  <a:srgbClr val="00B050"/>
                </a:solidFill>
                <a:latin typeface="+mn-lt"/>
                <a:cs typeface="Arial" charset="0"/>
              </a:rPr>
              <a:t>Green</a:t>
            </a:r>
            <a:r>
              <a:rPr lang="fi-FI" altLang="de-DE" dirty="0" smtClean="0">
                <a:latin typeface="+mn-lt"/>
                <a:cs typeface="Arial" charset="0"/>
              </a:rPr>
              <a:t> –  progressed since previous plenary </a:t>
            </a:r>
            <a:endParaRPr lang="da-DK" altLang="de-DE" dirty="0" smtClean="0">
              <a:latin typeface="+mn-lt"/>
              <a:cs typeface="Arial" charset="0"/>
            </a:endParaRPr>
          </a:p>
        </p:txBody>
      </p:sp>
      <p:sp>
        <p:nvSpPr>
          <p:cNvPr id="19461" name="Inhaltsplatzhalter 1"/>
          <p:cNvSpPr txBox="1">
            <a:spLocks/>
          </p:cNvSpPr>
          <p:nvPr/>
        </p:nvSpPr>
        <p:spPr bwMode="auto">
          <a:xfrm>
            <a:off x="4519613" y="2311400"/>
            <a:ext cx="4624387" cy="380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33400" indent="-5334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140000"/>
              </a:lnSpc>
              <a:spcBef>
                <a:spcPct val="20000"/>
              </a:spcBef>
              <a:buFontTx/>
              <a:buBlip>
                <a:blip r:embed="rId2"/>
              </a:buBlip>
              <a:defRPr/>
            </a:pPr>
            <a:r>
              <a:rPr lang="en-US" altLang="zh-CN" sz="1400" i="1" dirty="0" smtClean="0">
                <a:latin typeface="Calibri" pitchFamily="34" charset="0"/>
                <a:ea typeface="宋体" pitchFamily="2" charset="-122"/>
              </a:rPr>
              <a:t>REP_WMD</a:t>
            </a:r>
            <a:r>
              <a:rPr lang="en-US" altLang="zh-CN" sz="1400" dirty="0" smtClean="0">
                <a:latin typeface="Calibri" pitchFamily="34" charset="0"/>
                <a:ea typeface="宋体" pitchFamily="2" charset="-122"/>
              </a:rPr>
              <a:t>		100%	(CT1)</a:t>
            </a:r>
          </a:p>
          <a:p>
            <a:pPr>
              <a:lnSpc>
                <a:spcPct val="140000"/>
              </a:lnSpc>
              <a:spcBef>
                <a:spcPct val="20000"/>
              </a:spcBef>
              <a:buFontTx/>
              <a:buBlip>
                <a:blip r:embed="rId2"/>
              </a:buBlip>
              <a:defRPr/>
            </a:pPr>
            <a:r>
              <a:rPr lang="en-US" altLang="zh-CN" sz="1400" i="1" dirty="0" smtClean="0">
                <a:solidFill>
                  <a:srgbClr val="00B050"/>
                </a:solidFill>
                <a:latin typeface="Calibri" pitchFamily="34" charset="0"/>
                <a:ea typeface="宋体" pitchFamily="2" charset="-122"/>
              </a:rPr>
              <a:t>GCSE_LTE-CT</a:t>
            </a:r>
            <a:r>
              <a:rPr lang="en-US" altLang="zh-CN" sz="1400" dirty="0" smtClean="0">
                <a:solidFill>
                  <a:srgbClr val="00B050"/>
                </a:solidFill>
                <a:latin typeface="Calibri" pitchFamily="34" charset="0"/>
                <a:ea typeface="宋体" pitchFamily="2" charset="-122"/>
              </a:rPr>
              <a:t>	        35%  =&gt; 100%	(CT3</a:t>
            </a:r>
            <a:r>
              <a:rPr lang="en-US" altLang="zh-CN" sz="1400" dirty="0" smtClean="0">
                <a:latin typeface="Calibri" pitchFamily="34" charset="0"/>
                <a:ea typeface="宋体" pitchFamily="2" charset="-122"/>
              </a:rPr>
              <a:t>)</a:t>
            </a:r>
          </a:p>
          <a:p>
            <a:pPr>
              <a:lnSpc>
                <a:spcPct val="140000"/>
              </a:lnSpc>
              <a:spcBef>
                <a:spcPct val="20000"/>
              </a:spcBef>
              <a:buFontTx/>
              <a:buBlip>
                <a:blip r:embed="rId2"/>
              </a:buBlip>
              <a:defRPr/>
            </a:pPr>
            <a:r>
              <a:rPr lang="en-GB" sz="1400" i="1" dirty="0" err="1" smtClean="0">
                <a:solidFill>
                  <a:srgbClr val="00B050"/>
                </a:solidFill>
                <a:latin typeface="Calibri" pitchFamily="34" charset="0"/>
              </a:rPr>
              <a:t>UTRA_LTE_WLAN_interw</a:t>
            </a:r>
            <a:r>
              <a:rPr lang="en-GB" sz="1400" i="1" dirty="0" smtClean="0">
                <a:solidFill>
                  <a:srgbClr val="00B050"/>
                </a:solidFill>
                <a:latin typeface="Calibri" pitchFamily="34" charset="0"/>
              </a:rPr>
              <a:t>-CT 5</a:t>
            </a:r>
            <a:r>
              <a:rPr lang="en-GB" sz="1400" dirty="0" smtClean="0">
                <a:solidFill>
                  <a:srgbClr val="00B050"/>
                </a:solidFill>
                <a:latin typeface="Calibri" pitchFamily="34" charset="0"/>
              </a:rPr>
              <a:t>0% =&gt; 100%	(CT1)</a:t>
            </a:r>
            <a:endParaRPr lang="en-US" altLang="zh-CN" sz="1400" dirty="0" smtClean="0">
              <a:solidFill>
                <a:srgbClr val="00B050"/>
              </a:solidFill>
              <a:latin typeface="Calibri" pitchFamily="34" charset="0"/>
            </a:endParaRPr>
          </a:p>
          <a:p>
            <a:pPr marL="0" indent="0">
              <a:lnSpc>
                <a:spcPct val="140000"/>
              </a:lnSpc>
              <a:spcBef>
                <a:spcPct val="20000"/>
              </a:spcBef>
              <a:defRPr/>
            </a:pPr>
            <a:endParaRPr lang="en-US" altLang="zh-CN" sz="1400" dirty="0" smtClean="0">
              <a:latin typeface="Calibri" pitchFamily="34" charset="0"/>
              <a:ea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smtClean="0">
                <a:latin typeface="Arial" charset="0"/>
                <a:cs typeface="Arial" charset="0"/>
              </a:rPr>
              <a:t>A</a:t>
            </a:r>
            <a:r>
              <a:rPr lang="de-DE" altLang="de-DE" smtClean="0">
                <a:latin typeface="Arial" charset="0"/>
                <a:cs typeface="Arial" charset="0"/>
              </a:rPr>
              <a:t>greed</a:t>
            </a:r>
            <a:r>
              <a:rPr lang="nb-NO" altLang="de-DE" smtClean="0">
                <a:latin typeface="Arial" charset="0"/>
                <a:cs typeface="Arial" charset="0"/>
              </a:rPr>
              <a:t> </a:t>
            </a:r>
            <a:r>
              <a:rPr lang="de-DE" altLang="de-DE" smtClean="0">
                <a:latin typeface="Arial" charset="0"/>
                <a:cs typeface="Arial" charset="0"/>
              </a:rPr>
              <a:t>N</a:t>
            </a:r>
            <a:r>
              <a:rPr lang="nb-NO" altLang="de-DE" smtClean="0">
                <a:latin typeface="Arial" charset="0"/>
                <a:cs typeface="Arial" charset="0"/>
              </a:rPr>
              <a:t>ew WIs</a:t>
            </a:r>
            <a:endParaRPr lang="en-US" altLang="de-DE"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p14="http://schemas.microsoft.com/office/powerpoint/2010/main" val="3159304378"/>
              </p:ext>
            </p:extLst>
          </p:nvPr>
        </p:nvGraphicFramePr>
        <p:xfrm>
          <a:off x="901824" y="1432337"/>
          <a:ext cx="7351527" cy="3744127"/>
        </p:xfrm>
        <a:graphic>
          <a:graphicData uri="http://schemas.openxmlformats.org/drawingml/2006/table">
            <a:tbl>
              <a:tblPr/>
              <a:tblGrid>
                <a:gridCol w="1481304"/>
                <a:gridCol w="3946420"/>
                <a:gridCol w="1923803"/>
              </a:tblGrid>
              <a:tr h="543727">
                <a:tc>
                  <a:txBody>
                    <a:bodyPr/>
                    <a:lstStyle/>
                    <a:p>
                      <a:pPr>
                        <a:spcAft>
                          <a:spcPts val="0"/>
                        </a:spcAft>
                      </a:pPr>
                      <a:r>
                        <a:rPr lang="en-GB" sz="1800" b="1" dirty="0" smtClean="0">
                          <a:effectLst/>
                          <a:latin typeface="+mn-lt"/>
                          <a:ea typeface="Times New Roman"/>
                        </a:rPr>
                        <a:t>CP-14</a:t>
                      </a:r>
                      <a:endParaRPr lang="en-GB" sz="1800" dirty="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Aft>
                          <a:spcPts val="0"/>
                        </a:spcAft>
                      </a:pPr>
                      <a:r>
                        <a:rPr lang="en-GB" sz="1800" b="1" dirty="0">
                          <a:effectLst/>
                          <a:latin typeface="+mn-lt"/>
                          <a:ea typeface="Times New Roman"/>
                        </a:rPr>
                        <a:t>New WIDs</a:t>
                      </a:r>
                      <a:endParaRPr lang="en-GB" sz="1800" dirty="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spcAft>
                          <a:spcPts val="0"/>
                        </a:spcAft>
                      </a:pPr>
                      <a:r>
                        <a:rPr lang="en-GB" sz="1800" b="1">
                          <a:effectLst/>
                          <a:latin typeface="+mn-lt"/>
                          <a:ea typeface="Times New Roman"/>
                        </a:rPr>
                        <a:t>Rapporteur</a:t>
                      </a:r>
                      <a:endParaRPr lang="en-GB" sz="1800">
                        <a:effectLst/>
                        <a:latin typeface="+mn-lt"/>
                        <a:ea typeface="Times New Roman"/>
                      </a:endParaRPr>
                    </a:p>
                  </a:txBody>
                  <a:tcPr marL="68576" marR="68576"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641174">
                <a:tc>
                  <a:txBody>
                    <a:bodyPr/>
                    <a:lstStyle/>
                    <a:p>
                      <a:pPr>
                        <a:spcAft>
                          <a:spcPts val="0"/>
                        </a:spcAft>
                      </a:pPr>
                      <a:r>
                        <a:rPr lang="en-GB" sz="1800" dirty="0" smtClean="0">
                          <a:effectLst/>
                          <a:latin typeface="+mn-lt"/>
                          <a:ea typeface="Times New Roman"/>
                        </a:rPr>
                        <a:t>0801</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lvl="0">
                        <a:lnSpc>
                          <a:spcPts val="1600"/>
                        </a:lnSpc>
                        <a:spcAft>
                          <a:spcPts val="400"/>
                        </a:spcAft>
                      </a:pPr>
                      <a:r>
                        <a:rPr lang="en-GB" altLang="ja-JP" sz="1800" kern="1200" dirty="0" smtClean="0">
                          <a:solidFill>
                            <a:schemeClr val="tx1"/>
                          </a:solidFill>
                          <a:latin typeface="+mn-lt"/>
                          <a:ea typeface="MS PGothic" pitchFamily="34" charset="-128"/>
                          <a:cs typeface="+mn-cs"/>
                        </a:rPr>
                        <a:t>P-CSCF restoration enhancements with WLAN</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JJ </a:t>
                      </a:r>
                      <a:r>
                        <a:rPr lang="en-GB" sz="1800" dirty="0" err="1" smtClean="0">
                          <a:effectLst/>
                          <a:latin typeface="+mn-lt"/>
                          <a:ea typeface="Times New Roman"/>
                        </a:rPr>
                        <a:t>Trottin</a:t>
                      </a:r>
                      <a:r>
                        <a:rPr lang="en-GB" sz="1800" dirty="0" smtClean="0">
                          <a:effectLst/>
                          <a:latin typeface="+mn-lt"/>
                          <a:ea typeface="Times New Roman"/>
                        </a:rPr>
                        <a:t> (ALU)</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smtClean="0">
                          <a:effectLst/>
                          <a:latin typeface="+mn-lt"/>
                          <a:ea typeface="Times New Roman"/>
                        </a:rPr>
                        <a:t>0802</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dirty="0" smtClean="0">
                          <a:ea typeface="MS PGothic" pitchFamily="34" charset="-128"/>
                        </a:rPr>
                        <a:t>Study on Diameter Load control mechanisms</a:t>
                      </a:r>
                      <a:endParaRPr lang="en-GB" altLang="ja-JP" dirty="0" smtClean="0">
                        <a:solidFill>
                          <a:srgbClr val="F70018"/>
                        </a:solidFill>
                        <a:ea typeface="MS PGothic" pitchFamily="34" charset="-128"/>
                      </a:endParaRP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dirty="0" smtClean="0">
                          <a:effectLst/>
                          <a:latin typeface="+mn-lt"/>
                          <a:ea typeface="Times New Roman"/>
                        </a:rPr>
                        <a:t>JJ </a:t>
                      </a:r>
                      <a:r>
                        <a:rPr lang="en-GB" sz="1800" dirty="0" err="1" smtClean="0">
                          <a:effectLst/>
                          <a:latin typeface="+mn-lt"/>
                          <a:ea typeface="Times New Roman"/>
                        </a:rPr>
                        <a:t>Trottin</a:t>
                      </a:r>
                      <a:r>
                        <a:rPr lang="en-GB" sz="1800" dirty="0" smtClean="0">
                          <a:effectLst/>
                          <a:latin typeface="+mn-lt"/>
                          <a:ea typeface="Times New Roman"/>
                        </a:rPr>
                        <a:t> (ALU)</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dirty="0" smtClean="0">
                          <a:effectLst/>
                          <a:latin typeface="+mn-lt"/>
                          <a:ea typeface="Times New Roman"/>
                        </a:rPr>
                        <a:t>0803</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sz="1800" kern="1200" dirty="0" smtClean="0">
                          <a:solidFill>
                            <a:schemeClr val="tx1"/>
                          </a:solidFill>
                          <a:latin typeface="+mn-lt"/>
                          <a:ea typeface="MS PGothic" pitchFamily="34" charset="-128"/>
                          <a:cs typeface="+mn-cs"/>
                        </a:rPr>
                        <a:t>Study on EPC Signalling Improvement for Race Scenarios</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P Schmitt (Huawei)</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41174">
                <a:tc>
                  <a:txBody>
                    <a:bodyPr/>
                    <a:lstStyle/>
                    <a:p>
                      <a:pPr>
                        <a:spcAft>
                          <a:spcPts val="0"/>
                        </a:spcAft>
                      </a:pPr>
                      <a:r>
                        <a:rPr lang="en-GB" sz="1800" dirty="0" smtClean="0">
                          <a:effectLst/>
                          <a:latin typeface="+mn-lt"/>
                          <a:ea typeface="Times New Roman"/>
                        </a:rPr>
                        <a:t>0804</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GB" altLang="ja-JP" sz="1800" kern="1200" dirty="0" smtClean="0">
                          <a:solidFill>
                            <a:schemeClr val="tx1"/>
                          </a:solidFill>
                          <a:latin typeface="+mn-lt"/>
                          <a:ea typeface="MS PGothic" pitchFamily="34" charset="-128"/>
                          <a:cs typeface="+mn-cs"/>
                        </a:rPr>
                        <a:t>Shared Data Update for Multiple Subscribers</a:t>
                      </a:r>
                    </a:p>
                    <a:p>
                      <a:pPr>
                        <a:spcAft>
                          <a:spcPts val="0"/>
                        </a:spcAft>
                      </a:pP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spcAft>
                          <a:spcPts val="0"/>
                        </a:spcAft>
                      </a:pPr>
                      <a:r>
                        <a:rPr lang="en-GB" sz="1800" dirty="0" smtClean="0">
                          <a:effectLst/>
                          <a:latin typeface="+mn-lt"/>
                          <a:ea typeface="Times New Roman"/>
                        </a:rPr>
                        <a:t>S Shi (Huawei)</a:t>
                      </a:r>
                      <a:endParaRPr lang="en-GB" sz="1800" dirty="0">
                        <a:effectLst/>
                        <a:latin typeface="+mn-lt"/>
                        <a:ea typeface="Times New Roman"/>
                      </a:endParaRPr>
                    </a:p>
                  </a:txBody>
                  <a:tcPr marL="68576" marR="68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p:txBody>
          <a:bodyPr/>
          <a:lstStyle/>
          <a:p>
            <a:r>
              <a:rPr lang="de-DE" altLang="de-DE" smtClean="0">
                <a:cs typeface="Arial" charset="0"/>
              </a:rPr>
              <a:t>Agreed Revised</a:t>
            </a:r>
            <a:r>
              <a:rPr lang="nb-NO" altLang="de-DE" smtClean="0">
                <a:cs typeface="Arial" charset="0"/>
              </a:rPr>
              <a:t> WIs</a:t>
            </a:r>
            <a:endParaRPr lang="en-US" altLang="de-DE" smtClean="0">
              <a:cs typeface="Arial"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1" name="Group 154"/>
          <p:cNvGraphicFramePr>
            <a:graphicFrameLocks noGrp="1"/>
          </p:cNvGraphicFramePr>
          <p:nvPr>
            <p:extLst>
              <p:ext uri="{D42A27DB-BD31-4B8C-83A1-F6EECF244321}">
                <p14:modId xmlns:p14="http://schemas.microsoft.com/office/powerpoint/2010/main" val="3764442962"/>
              </p:ext>
            </p:extLst>
          </p:nvPr>
        </p:nvGraphicFramePr>
        <p:xfrm>
          <a:off x="919163" y="1509713"/>
          <a:ext cx="7958137" cy="2906711"/>
        </p:xfrm>
        <a:graphic>
          <a:graphicData uri="http://schemas.openxmlformats.org/drawingml/2006/table">
            <a:tbl>
              <a:tblPr/>
              <a:tblGrid>
                <a:gridCol w="1404377"/>
                <a:gridCol w="4250070"/>
                <a:gridCol w="2303690"/>
              </a:tblGrid>
              <a:tr h="62073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Tdoc CP-14#</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Agreed Revised WIDs</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ko-KR" sz="1800" b="1" i="0" u="none" strike="noStrike" cap="none" normalizeH="0" baseline="0" dirty="0" smtClean="0">
                          <a:ln>
                            <a:noFill/>
                          </a:ln>
                          <a:solidFill>
                            <a:srgbClr val="000000"/>
                          </a:solidFill>
                          <a:effectLst/>
                          <a:latin typeface="+mn-lt"/>
                          <a:ea typeface="Batang" pitchFamily="18" charset="-127"/>
                          <a:cs typeface="Arial" pitchFamily="34" charset="0"/>
                        </a:rPr>
                        <a:t>Rapporteur</a:t>
                      </a:r>
                      <a:endParaRPr kumimoji="0" lang="en-GB" altLang="ko-KR" sz="1800" b="0" i="0" u="none" strike="noStrike" cap="none" normalizeH="0" baseline="0" dirty="0" smtClean="0">
                        <a:ln>
                          <a:noFill/>
                        </a:ln>
                        <a:solidFill>
                          <a:schemeClr val="tx1"/>
                        </a:solidFill>
                        <a:effectLst/>
                        <a:latin typeface="+mn-lt"/>
                        <a:ea typeface="Batang" pitchFamily="18" charset="-127"/>
                        <a:cs typeface="Arial" pitchFamily="34" charset="0"/>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731552">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sz="1800" kern="1200" dirty="0" smtClean="0">
                          <a:solidFill>
                            <a:schemeClr val="tx1"/>
                          </a:solidFill>
                          <a:effectLst/>
                          <a:latin typeface="+mn-lt"/>
                          <a:ea typeface="+mn-ea"/>
                          <a:cs typeface="+mn-cs"/>
                        </a:rPr>
                        <a:t>0800</a:t>
                      </a: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lang="en-GB" sz="1800" kern="1200" dirty="0" smtClean="0">
                          <a:solidFill>
                            <a:schemeClr val="tx1"/>
                          </a:solidFill>
                          <a:effectLst/>
                          <a:latin typeface="+mn-lt"/>
                          <a:ea typeface="+mn-ea"/>
                          <a:cs typeface="+mn-cs"/>
                        </a:rPr>
                        <a:t>Revised WID on CT Impacts of Codec for Enhanced Voice Services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r>
                        <a:rPr kumimoji="0" lang="en-GB" sz="1800" b="0" i="0" u="none" strike="noStrike" kern="1200" cap="none" normalizeH="0" baseline="0" dirty="0" smtClean="0">
                          <a:ln>
                            <a:noFill/>
                          </a:ln>
                          <a:solidFill>
                            <a:srgbClr val="000000"/>
                          </a:solidFill>
                          <a:effectLst/>
                          <a:latin typeface="+mn-lt"/>
                          <a:ea typeface="Batang" pitchFamily="18" charset="-127"/>
                          <a:cs typeface="Arial" pitchFamily="34" charset="0"/>
                        </a:rPr>
                        <a:t>J Kall (Nokia Networks)</a:t>
                      </a: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22877">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GB" sz="1800" kern="1200" dirty="0" smtClean="0">
                        <a:solidFill>
                          <a:schemeClr val="tx1"/>
                        </a:solidFill>
                        <a:effectLst/>
                        <a:latin typeface="+mn-lt"/>
                        <a:ea typeface="+mn-ea"/>
                        <a:cs typeface="+mn-cs"/>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552">
                <a:tc>
                  <a:txBody>
                    <a:bodyPr/>
                    <a:lstStyle/>
                    <a:p>
                      <a:pPr marL="0" marR="0" lvl="0" indent="0" algn="l" defTabSz="914400" rtl="0" eaLnBrk="0" fontAlgn="base" latinLnBrk="0" hangingPunct="0">
                        <a:lnSpc>
                          <a:spcPct val="100000"/>
                        </a:lnSpc>
                        <a:spcBef>
                          <a:spcPct val="0"/>
                        </a:spcBef>
                        <a:spcAft>
                          <a:spcPct val="0"/>
                        </a:spcAft>
                        <a:buClrTx/>
                        <a:buSzTx/>
                        <a:buFontTx/>
                        <a:buNone/>
                        <a:tabLst/>
                      </a:pPr>
                      <a:endParaRPr lang="en-GB" sz="1800" kern="1200" dirty="0" smtClean="0">
                        <a:solidFill>
                          <a:schemeClr val="tx1"/>
                        </a:solidFill>
                        <a:effectLst/>
                        <a:latin typeface="+mn-lt"/>
                        <a:ea typeface="+mn-ea"/>
                        <a:cs typeface="+mn-cs"/>
                      </a:endParaRPr>
                    </a:p>
                  </a:txBody>
                  <a:tcPr marL="91457" marR="91457" marT="45727" marB="4572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a:spcAft>
                          <a:spcPts val="0"/>
                        </a:spcAft>
                      </a:pPr>
                      <a:endParaRPr kumimoji="0" lang="en-GB" sz="1800" b="0" i="0" u="none" strike="noStrike" kern="1200" cap="none" normalizeH="0" baseline="0" dirty="0">
                        <a:ln>
                          <a:noFill/>
                        </a:ln>
                        <a:solidFill>
                          <a:srgbClr val="000000"/>
                        </a:solidFill>
                        <a:effectLst/>
                        <a:latin typeface="+mn-lt"/>
                        <a:ea typeface="Batang" pitchFamily="18" charset="-127"/>
                        <a:cs typeface="Arial"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28299</TotalTime>
  <Words>4850</Words>
  <Application>Microsoft Office PowerPoint</Application>
  <PresentationFormat>On-screen Show (4:3)</PresentationFormat>
  <Paragraphs>594</Paragraphs>
  <Slides>52</Slides>
  <Notes>1</Notes>
  <HiddenSlides>0</HiddenSlides>
  <MMClips>0</MMClips>
  <ScaleCrop>false</ScaleCrop>
  <HeadingPairs>
    <vt:vector size="4" baseType="variant">
      <vt:variant>
        <vt:lpstr>Theme</vt:lpstr>
      </vt:variant>
      <vt:variant>
        <vt:i4>2</vt:i4>
      </vt:variant>
      <vt:variant>
        <vt:lpstr>Slide Titles</vt:lpstr>
      </vt:variant>
      <vt:variant>
        <vt:i4>52</vt:i4>
      </vt:variant>
    </vt:vector>
  </HeadingPairs>
  <TitlesOfParts>
    <vt:vector size="54" baseType="lpstr">
      <vt:lpstr>3gpp</vt:lpstr>
      <vt:lpstr>Custom Design</vt:lpstr>
      <vt:lpstr>PowerPoint Presentation</vt:lpstr>
      <vt:lpstr>TSG CT WG4 Organisation </vt:lpstr>
      <vt:lpstr>PowerPoint Presentation</vt:lpstr>
      <vt:lpstr>PowerPoint Presentation</vt:lpstr>
      <vt:lpstr>PowerPoint Presentation</vt:lpstr>
      <vt:lpstr>PowerPoint Presentation</vt:lpstr>
      <vt:lpstr>PowerPoint Presentation</vt:lpstr>
      <vt:lpstr>Agreed New WIs</vt:lpstr>
      <vt:lpstr>Agreed Revised WIs</vt:lpstr>
      <vt:lpstr>Endorsed WIs</vt:lpstr>
      <vt:lpstr>Technical Reports for Approval</vt:lpstr>
      <vt:lpstr>Technical Specifications for Information and Approval</vt:lpstr>
      <vt:lpstr>CT4 Issues for CT Plenary </vt:lpstr>
      <vt:lpstr>CT4 Issues for CT Plenary 2 </vt:lpstr>
      <vt:lpstr>CT4 Issues for CT Plenary </vt:lpstr>
      <vt:lpstr>CT4 Issues for CT Plenary </vt:lpstr>
      <vt:lpstr>Incoming liaisons to CT plenary</vt:lpstr>
      <vt:lpstr>Incoming liaisons to CT plenary</vt:lpstr>
      <vt:lpstr>CRs for Conditional Approval (CT4)</vt:lpstr>
      <vt:lpstr>CRs for Conditional Approval (CT4)</vt:lpstr>
      <vt:lpstr>CRs to Plenary</vt:lpstr>
      <vt:lpstr>Rel-13 Overview</vt:lpstr>
      <vt:lpstr>Rel-13 Overview</vt:lpstr>
      <vt:lpstr>Rel-13 Overview</vt:lpstr>
      <vt:lpstr>Rel-13 Overview</vt:lpstr>
      <vt:lpstr>Rel-13 Overview</vt:lpstr>
      <vt:lpstr>Rel-13 Overview</vt:lpstr>
      <vt:lpstr>Rel-13 Overview</vt:lpstr>
      <vt:lpstr>Rel-13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Rel-12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606</cp:revision>
  <dcterms:created xsi:type="dcterms:W3CDTF">2009-10-13T12:22:16Z</dcterms:created>
  <dcterms:modified xsi:type="dcterms:W3CDTF">2014-12-01T23:30:46Z</dcterms:modified>
</cp:coreProperties>
</file>