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341" r:id="rId2"/>
    <p:sldId id="363" r:id="rId3"/>
    <p:sldId id="366" r:id="rId4"/>
    <p:sldId id="377" r:id="rId5"/>
    <p:sldId id="448" r:id="rId6"/>
    <p:sldId id="449" r:id="rId7"/>
    <p:sldId id="450" r:id="rId8"/>
    <p:sldId id="451" r:id="rId9"/>
    <p:sldId id="445" r:id="rId10"/>
    <p:sldId id="473" r:id="rId11"/>
    <p:sldId id="474" r:id="rId12"/>
    <p:sldId id="475" r:id="rId13"/>
    <p:sldId id="476" r:id="rId14"/>
    <p:sldId id="477" r:id="rId15"/>
    <p:sldId id="492" r:id="rId16"/>
    <p:sldId id="370" r:id="rId17"/>
    <p:sldId id="394" r:id="rId18"/>
    <p:sldId id="395" r:id="rId19"/>
    <p:sldId id="459" r:id="rId20"/>
    <p:sldId id="419" r:id="rId21"/>
    <p:sldId id="373" r:id="rId22"/>
    <p:sldId id="479" r:id="rId23"/>
    <p:sldId id="491" r:id="rId24"/>
    <p:sldId id="375" r:id="rId25"/>
    <p:sldId id="365" r:id="rId26"/>
    <p:sldId id="376" r:id="rId27"/>
    <p:sldId id="426" r:id="rId28"/>
    <p:sldId id="493" r:id="rId29"/>
    <p:sldId id="494" r:id="rId30"/>
    <p:sldId id="495" r:id="rId31"/>
    <p:sldId id="379" r:id="rId32"/>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 id="2" name="Song Yue" initials="Yue" lastIdx="1" clrIdx="1">
    <p:extLst>
      <p:ext uri="{19B8F6BF-5375-455C-9EA6-DF929625EA0E}">
        <p15:presenceInfo xmlns:p15="http://schemas.microsoft.com/office/powerpoint/2012/main" userId="Song Yu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0000"/>
    <a:srgbClr val="0000FF"/>
    <a:srgbClr val="75B91A"/>
    <a:srgbClr val="FF6600"/>
    <a:srgbClr val="33CC33"/>
    <a:srgbClr val="000000"/>
    <a:srgbClr val="FFFFFF"/>
    <a:srgbClr val="694646"/>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1" autoAdjust="0"/>
    <p:restoredTop sz="96513" autoAdjust="0"/>
  </p:normalViewPr>
  <p:slideViewPr>
    <p:cSldViewPr snapToGrid="0">
      <p:cViewPr varScale="1">
        <p:scale>
          <a:sx n="78" d="100"/>
          <a:sy n="78" d="100"/>
        </p:scale>
        <p:origin x="755"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R16  FASMO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Sheet1!$A$2:$A$11</c:f>
              <c:strCache>
                <c:ptCount val="10"/>
                <c:pt idx="0">
                  <c:v>CT#95</c:v>
                </c:pt>
                <c:pt idx="1">
                  <c:v>CT#96</c:v>
                </c:pt>
                <c:pt idx="2">
                  <c:v>CT#97</c:v>
                </c:pt>
                <c:pt idx="3">
                  <c:v>CT#98</c:v>
                </c:pt>
                <c:pt idx="4">
                  <c:v>CT#99</c:v>
                </c:pt>
                <c:pt idx="5">
                  <c:v>CT#100</c:v>
                </c:pt>
                <c:pt idx="6">
                  <c:v>CT#101</c:v>
                </c:pt>
                <c:pt idx="7">
                  <c:v>CT#102</c:v>
                </c:pt>
                <c:pt idx="8">
                  <c:v>CT#103</c:v>
                </c:pt>
                <c:pt idx="9">
                  <c:v>CT#104</c:v>
                </c:pt>
              </c:strCache>
            </c:strRef>
          </c:cat>
          <c:val>
            <c:numRef>
              <c:f>Sheet1!$B$2:$B$11</c:f>
              <c:numCache>
                <c:formatCode>General</c:formatCode>
                <c:ptCount val="10"/>
                <c:pt idx="0">
                  <c:v>47</c:v>
                </c:pt>
                <c:pt idx="1">
                  <c:v>23</c:v>
                </c:pt>
                <c:pt idx="2">
                  <c:v>26</c:v>
                </c:pt>
                <c:pt idx="3">
                  <c:v>11</c:v>
                </c:pt>
                <c:pt idx="4">
                  <c:v>9</c:v>
                </c:pt>
                <c:pt idx="5">
                  <c:v>12</c:v>
                </c:pt>
                <c:pt idx="6">
                  <c:v>6</c:v>
                </c:pt>
                <c:pt idx="7">
                  <c:v>4</c:v>
                </c:pt>
                <c:pt idx="8">
                  <c:v>10</c:v>
                </c:pt>
                <c:pt idx="9">
                  <c:v>4</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R17</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Sheet1!$A$2:$A$11</c:f>
              <c:strCache>
                <c:ptCount val="10"/>
                <c:pt idx="0">
                  <c:v>CT#95</c:v>
                </c:pt>
                <c:pt idx="1">
                  <c:v>CT#96</c:v>
                </c:pt>
                <c:pt idx="2">
                  <c:v>CT#97</c:v>
                </c:pt>
                <c:pt idx="3">
                  <c:v>CT#98</c:v>
                </c:pt>
                <c:pt idx="4">
                  <c:v>CT#99</c:v>
                </c:pt>
                <c:pt idx="5">
                  <c:v>CT#100</c:v>
                </c:pt>
                <c:pt idx="6">
                  <c:v>CT#101</c:v>
                </c:pt>
                <c:pt idx="7">
                  <c:v>CT#102</c:v>
                </c:pt>
                <c:pt idx="8">
                  <c:v>CT#103</c:v>
                </c:pt>
                <c:pt idx="9">
                  <c:v>CT#104</c:v>
                </c:pt>
              </c:strCache>
            </c:strRef>
          </c:cat>
          <c:val>
            <c:numRef>
              <c:f>Sheet1!$B$2:$B$11</c:f>
              <c:numCache>
                <c:formatCode>General</c:formatCode>
                <c:ptCount val="10"/>
                <c:pt idx="0">
                  <c:v>152</c:v>
                </c:pt>
                <c:pt idx="1">
                  <c:v>128</c:v>
                </c:pt>
                <c:pt idx="2">
                  <c:v>187</c:v>
                </c:pt>
                <c:pt idx="3">
                  <c:v>81</c:v>
                </c:pt>
                <c:pt idx="4">
                  <c:v>46</c:v>
                </c:pt>
                <c:pt idx="5">
                  <c:v>47</c:v>
                </c:pt>
                <c:pt idx="6">
                  <c:v>37</c:v>
                </c:pt>
                <c:pt idx="7">
                  <c:v>45</c:v>
                </c:pt>
                <c:pt idx="8">
                  <c:v>41</c:v>
                </c:pt>
                <c:pt idx="9">
                  <c:v>17</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altLang="zh-CN" sz="1600" dirty="0"/>
              <a:t>R18 CRs/</a:t>
            </a:r>
            <a:r>
              <a:rPr lang="en-US" altLang="zh-CN" sz="1600" dirty="0" err="1"/>
              <a:t>pCRs</a:t>
            </a:r>
            <a:endParaRPr lang="zh-CN" altLang="en-US" sz="1600" dirty="0"/>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CAT B</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Sheet1!$A$2:$A$9</c:f>
              <c:strCache>
                <c:ptCount val="8"/>
                <c:pt idx="0">
                  <c:v>CT#97</c:v>
                </c:pt>
                <c:pt idx="1">
                  <c:v>CT#98</c:v>
                </c:pt>
                <c:pt idx="2">
                  <c:v>CT#99</c:v>
                </c:pt>
                <c:pt idx="3">
                  <c:v>CT#100</c:v>
                </c:pt>
                <c:pt idx="4">
                  <c:v>CT#101</c:v>
                </c:pt>
                <c:pt idx="5">
                  <c:v>CT#102</c:v>
                </c:pt>
                <c:pt idx="6">
                  <c:v>CT#103</c:v>
                </c:pt>
                <c:pt idx="7">
                  <c:v>CT#104</c:v>
                </c:pt>
              </c:strCache>
            </c:strRef>
          </c:cat>
          <c:val>
            <c:numRef>
              <c:f>Sheet1!$B$2:$B$9</c:f>
              <c:numCache>
                <c:formatCode>General</c:formatCode>
                <c:ptCount val="8"/>
                <c:pt idx="0">
                  <c:v>9</c:v>
                </c:pt>
                <c:pt idx="1">
                  <c:v>18</c:v>
                </c:pt>
                <c:pt idx="2">
                  <c:v>88</c:v>
                </c:pt>
                <c:pt idx="3">
                  <c:v>162</c:v>
                </c:pt>
                <c:pt idx="4">
                  <c:v>139</c:v>
                </c:pt>
                <c:pt idx="5">
                  <c:v>172</c:v>
                </c:pt>
                <c:pt idx="6">
                  <c:v>102</c:v>
                </c:pt>
                <c:pt idx="7">
                  <c:v>57</c:v>
                </c:pt>
              </c:numCache>
            </c:numRef>
          </c:val>
          <c:extLst>
            <c:ext xmlns:c16="http://schemas.microsoft.com/office/drawing/2014/chart" uri="{C3380CC4-5D6E-409C-BE32-E72D297353CC}">
              <c16:uniqueId val="{00000000-CF3E-4DCB-A92C-6E388E61D6C7}"/>
            </c:ext>
          </c:extLst>
        </c:ser>
        <c:ser>
          <c:idx val="1"/>
          <c:order val="1"/>
          <c:tx>
            <c:strRef>
              <c:f>Sheet1!$C$1</c:f>
              <c:strCache>
                <c:ptCount val="1"/>
                <c:pt idx="0">
                  <c:v>CAT F/D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Sheet1!$A$2:$A$9</c:f>
              <c:strCache>
                <c:ptCount val="8"/>
                <c:pt idx="0">
                  <c:v>CT#97</c:v>
                </c:pt>
                <c:pt idx="1">
                  <c:v>CT#98</c:v>
                </c:pt>
                <c:pt idx="2">
                  <c:v>CT#99</c:v>
                </c:pt>
                <c:pt idx="3">
                  <c:v>CT#100</c:v>
                </c:pt>
                <c:pt idx="4">
                  <c:v>CT#101</c:v>
                </c:pt>
                <c:pt idx="5">
                  <c:v>CT#102</c:v>
                </c:pt>
                <c:pt idx="6">
                  <c:v>CT#103</c:v>
                </c:pt>
                <c:pt idx="7">
                  <c:v>CT#104</c:v>
                </c:pt>
              </c:strCache>
            </c:strRef>
          </c:cat>
          <c:val>
            <c:numRef>
              <c:f>Sheet1!$C$2:$C$9</c:f>
              <c:numCache>
                <c:formatCode>General</c:formatCode>
                <c:ptCount val="8"/>
                <c:pt idx="0">
                  <c:v>8</c:v>
                </c:pt>
                <c:pt idx="1">
                  <c:v>103</c:v>
                </c:pt>
                <c:pt idx="2">
                  <c:v>86</c:v>
                </c:pt>
                <c:pt idx="3">
                  <c:v>118</c:v>
                </c:pt>
                <c:pt idx="4">
                  <c:v>92</c:v>
                </c:pt>
                <c:pt idx="5">
                  <c:v>274</c:v>
                </c:pt>
                <c:pt idx="6">
                  <c:v>157</c:v>
                </c:pt>
                <c:pt idx="7">
                  <c:v>279</c:v>
                </c:pt>
              </c:numCache>
            </c:numRef>
          </c:val>
          <c:extLst>
            <c:ext xmlns:c16="http://schemas.microsoft.com/office/drawing/2014/chart" uri="{C3380CC4-5D6E-409C-BE32-E72D297353CC}">
              <c16:uniqueId val="{00000001-CF3E-4DCB-A92C-6E388E61D6C7}"/>
            </c:ext>
          </c:extLst>
        </c:ser>
        <c:ser>
          <c:idx val="2"/>
          <c:order val="2"/>
          <c:tx>
            <c:strRef>
              <c:f>Sheet1!$D$1</c:f>
              <c:strCache>
                <c:ptCount val="1"/>
                <c:pt idx="0">
                  <c:v>pCR </c:v>
                </c:pt>
              </c:strCache>
            </c:strRef>
          </c:tx>
          <c:spPr>
            <a:solidFill>
              <a:srgbClr val="75B91A">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Sheet1!$A$2:$A$9</c:f>
              <c:strCache>
                <c:ptCount val="8"/>
                <c:pt idx="0">
                  <c:v>CT#97</c:v>
                </c:pt>
                <c:pt idx="1">
                  <c:v>CT#98</c:v>
                </c:pt>
                <c:pt idx="2">
                  <c:v>CT#99</c:v>
                </c:pt>
                <c:pt idx="3">
                  <c:v>CT#100</c:v>
                </c:pt>
                <c:pt idx="4">
                  <c:v>CT#101</c:v>
                </c:pt>
                <c:pt idx="5">
                  <c:v>CT#102</c:v>
                </c:pt>
                <c:pt idx="6">
                  <c:v>CT#103</c:v>
                </c:pt>
                <c:pt idx="7">
                  <c:v>CT#104</c:v>
                </c:pt>
              </c:strCache>
            </c:strRef>
          </c:cat>
          <c:val>
            <c:numRef>
              <c:f>Sheet1!$D$2:$D$9</c:f>
              <c:numCache>
                <c:formatCode>General</c:formatCode>
                <c:ptCount val="8"/>
                <c:pt idx="0">
                  <c:v>17</c:v>
                </c:pt>
                <c:pt idx="1">
                  <c:v>10</c:v>
                </c:pt>
                <c:pt idx="2">
                  <c:v>5</c:v>
                </c:pt>
                <c:pt idx="3">
                  <c:v>25</c:v>
                </c:pt>
                <c:pt idx="4">
                  <c:v>39</c:v>
                </c:pt>
                <c:pt idx="5">
                  <c:v>51</c:v>
                </c:pt>
                <c:pt idx="6">
                  <c:v>38</c:v>
                </c:pt>
                <c:pt idx="7">
                  <c:v>18</c:v>
                </c:pt>
              </c:numCache>
            </c:numRef>
          </c:val>
          <c:extLst>
            <c:ext xmlns:c16="http://schemas.microsoft.com/office/drawing/2014/chart" uri="{C3380CC4-5D6E-409C-BE32-E72D297353CC}">
              <c16:uniqueId val="{00000003-CF3E-4DCB-A92C-6E388E61D6C7}"/>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0"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40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CT#104</a:t>
            </a:r>
          </a:p>
          <a:p>
            <a:pPr eaLnBrk="1" hangingPunct="1">
              <a:defRPr/>
            </a:pPr>
            <a:r>
              <a:rPr lang="en-US" altLang="zh-CN" sz="1200" b="1" dirty="0">
                <a:latin typeface="Arial "/>
              </a:rPr>
              <a:t>Shanghai, </a:t>
            </a:r>
            <a:r>
              <a:rPr lang="en-US" altLang="zh-CN" sz="1200" b="1" dirty="0" err="1">
                <a:latin typeface="Arial "/>
              </a:rPr>
              <a:t>P.R.China</a:t>
            </a:r>
            <a:r>
              <a:rPr lang="en-US" altLang="en-US" sz="1200" b="1" dirty="0">
                <a:latin typeface="Arial "/>
              </a:rPr>
              <a:t>;</a:t>
            </a:r>
            <a:r>
              <a:rPr lang="zh-CN" altLang="en-US" sz="1200" b="1" dirty="0">
                <a:latin typeface="Arial "/>
              </a:rPr>
              <a:t> </a:t>
            </a:r>
            <a:r>
              <a:rPr lang="en-US" altLang="en-US" sz="1200" b="1" dirty="0">
                <a:latin typeface="Arial "/>
              </a:rPr>
              <a:t>17th – 18th June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CP-241017</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tsg_ct/TSGC_104_Shanghai/Docs/CP-24123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hyperlink" Target="mailto:iroshi.ishikawa.ev@nttdocomo.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jpeg"/><Relationship Id="rId5" Type="http://schemas.openxmlformats.org/officeDocument/2006/relationships/hyperlink" Target="mailto:kimmo.kymalainen@3gpp.org" TargetMode="External"/><Relationship Id="rId10" Type="http://schemas.openxmlformats.org/officeDocument/2006/relationships/image" Target="../media/image5.jpeg"/><Relationship Id="rId4" Type="http://schemas.openxmlformats.org/officeDocument/2006/relationships/hyperlink" Target="mailto:songyue@chinamobile.com" TargetMode="External"/><Relationship Id="rId9" Type="http://schemas.openxmlformats.org/officeDocument/2006/relationships/hyperlink" Target="mailto:li.zhijun3@zte.com.cn" TargetMode="Externa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ct/WG4_protocollars_ex-CN4/TSGCT4_122_Changsha/Docs/C4-241253.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ct/WG4_protocollars_ex-CN4/TSGCT4_121_Athens/Docs/C4-240636.zip" TargetMode="External"/><Relationship Id="rId2" Type="http://schemas.openxmlformats.org/officeDocument/2006/relationships/hyperlink" Target="https://www.3gpp.org/ftp/tsg_ct/WG4_protocollars_ex-CN4/TSGCT4_121_Athens/Docs/C4-240376.zip" TargetMode="External"/><Relationship Id="rId1" Type="http://schemas.openxmlformats.org/officeDocument/2006/relationships/slideLayout" Target="../slideLayouts/slideLayout2.xml"/><Relationship Id="rId4" Type="http://schemas.openxmlformats.org/officeDocument/2006/relationships/hyperlink" Target="https://www.3gpp.org/ftp/tsg_ct/WG4_protocollars_ex-CN4/TSGCT4_121_Athens/Docs/C4-242475.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ct/WG4_protocollars_ex-CN4/TSGCT4_119_Chicago/Docs/C4-235577.zip" TargetMode="External"/><Relationship Id="rId2" Type="http://schemas.openxmlformats.org/officeDocument/2006/relationships/hyperlink" Target="https://www.3gpp.org/ftp/TSG_SA/WG3_Security/TSGS3_115_Athens/Docs/S3-240220.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WG4_protocollars_ex-CN4/TSGCT4_123_Hyderabad/Docs/C4-242297.zip" TargetMode="External"/><Relationship Id="rId2" Type="http://schemas.openxmlformats.org/officeDocument/2006/relationships/hyperlink" Target="https://www.3gpp.org/ftp/tsg_ct/WG4_protocollars_ex-CN4/TSGCT4_123_Hyderabad/Docs/C4-242198.zip" TargetMode="External"/><Relationship Id="rId1" Type="http://schemas.openxmlformats.org/officeDocument/2006/relationships/slideLayout" Target="../slideLayouts/slideLayout2.xml"/><Relationship Id="rId5" Type="http://schemas.openxmlformats.org/officeDocument/2006/relationships/hyperlink" Target="https://www.3gpp.org/ftp/tsg_ct/WG4_protocollars_ex-CN4/TSGCT4_123_Hyderabad/Docs/C4-242394.zip" TargetMode="External"/><Relationship Id="rId4" Type="http://schemas.openxmlformats.org/officeDocument/2006/relationships/hyperlink" Target="https://www.3gpp.org/ftp/tsg_ct/WG4_protocollars_ex-CN4/TSGCT4_123_Hyderabad/Docs/C4-242298.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WG4_protocollars_ex-CN4/TSGCT4_123_Hyderabad/Docs/C4-242296.zip" TargetMode="External"/><Relationship Id="rId2" Type="http://schemas.openxmlformats.org/officeDocument/2006/relationships/hyperlink" Target="https://www.3gpp.org/ftp/tsg_ct/WG4_protocollars_ex-CN4/TSGCT4_123_Hyderabad/Docs/C4-242104.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ct/WG4_protocollars_ex-CN4/TSGCT4_123_Hyderabad/Docs/C4-242301.zip" TargetMode="External"/><Relationship Id="rId2" Type="http://schemas.openxmlformats.org/officeDocument/2006/relationships/hyperlink" Target="https://www.3gpp.org/ftp/tsg_ct/WG4_protocollars_ex-CN4/TSGCT4_123_Hyderabad/Docs/C4-242300.zip" TargetMode="External"/><Relationship Id="rId1" Type="http://schemas.openxmlformats.org/officeDocument/2006/relationships/slideLayout" Target="../slideLayouts/slideLayout2.xml"/><Relationship Id="rId5" Type="http://schemas.openxmlformats.org/officeDocument/2006/relationships/hyperlink" Target="https://www.3gpp.org/ftp/tsg_ct/WG4_protocollars_ex-CN4/TSGCT4_123_Hyderabad/Docs/C4-242303.zip" TargetMode="External"/><Relationship Id="rId4" Type="http://schemas.openxmlformats.org/officeDocument/2006/relationships/hyperlink" Target="https://www.3gpp.org/ftp/tsg_ct/WG4_protocollars_ex-CN4/TSGCT4_123_Hyderabad/Docs/C4-242302.zip"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4_protocollars_ex-CN4/TSGCT4_123_Hyderabad/Docs/C4-242096.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539806"/>
            <a:ext cx="9144000" cy="2387600"/>
          </a:xfrm>
        </p:spPr>
        <p:txBody>
          <a:bodyPr/>
          <a:lstStyle/>
          <a:p>
            <a:pPr eaLnBrk="1" hangingPunct="1"/>
            <a:r>
              <a:rPr lang="en-US" altLang="en-US" dirty="0"/>
              <a:t>CT WG4 Status Report </a:t>
            </a:r>
            <a:br>
              <a:rPr lang="en-US" altLang="en-US" dirty="0"/>
            </a:br>
            <a:r>
              <a:rPr lang="en-US" altLang="en-US" dirty="0"/>
              <a:t>to TSG CT#104</a:t>
            </a:r>
            <a:endParaRPr lang="en-GB" altLang="en-US" dirty="0"/>
          </a:p>
        </p:txBody>
      </p:sp>
      <p:sp>
        <p:nvSpPr>
          <p:cNvPr id="3075" name="Text Placeholder 2"/>
          <p:cNvSpPr>
            <a:spLocks noGrp="1"/>
          </p:cNvSpPr>
          <p:nvPr>
            <p:ph type="subTitle" idx="1"/>
          </p:nvPr>
        </p:nvSpPr>
        <p:spPr>
          <a:xfrm>
            <a:off x="1524000" y="4317650"/>
            <a:ext cx="9144000" cy="1655762"/>
          </a:xfrm>
        </p:spPr>
        <p:txBody>
          <a:bodyPr/>
          <a:lstStyle/>
          <a:p>
            <a:pPr marL="0" indent="0" eaLnBrk="1" hangingPunct="1">
              <a:buFontTx/>
              <a:buNone/>
            </a:pPr>
            <a:r>
              <a:rPr lang="en-US" altLang="zh-CN" dirty="0"/>
              <a:t>Yue Song</a:t>
            </a:r>
            <a:endParaRPr lang="en-GB" altLang="en-US" dirty="0"/>
          </a:p>
          <a:p>
            <a:pPr marL="0" indent="0" eaLnBrk="1" hangingPunct="1">
              <a:buFontTx/>
              <a:buNone/>
            </a:pPr>
            <a:r>
              <a:rPr lang="fi-FI" altLang="en-US" sz="2000" dirty="0"/>
              <a:t>3GPP CT4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(2/2)</a:t>
            </a:r>
          </a:p>
        </p:txBody>
      </p:sp>
      <p:graphicFrame>
        <p:nvGraphicFramePr>
          <p:cNvPr id="8" name="Table 7"/>
          <p:cNvGraphicFramePr>
            <a:graphicFrameLocks noGrp="1"/>
          </p:cNvGraphicFramePr>
          <p:nvPr>
            <p:extLst>
              <p:ext uri="{D42A27DB-BD31-4B8C-83A1-F6EECF244321}">
                <p14:modId xmlns:p14="http://schemas.microsoft.com/office/powerpoint/2010/main" val="2451240916"/>
              </p:ext>
            </p:extLst>
          </p:nvPr>
        </p:nvGraphicFramePr>
        <p:xfrm>
          <a:off x="129207" y="1914274"/>
          <a:ext cx="11820346" cy="2786935"/>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960001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SBIProtoc18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SBIProtoc18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CP-221083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97553">
                <a:tc>
                  <a:txBody>
                    <a:bodyPr/>
                    <a:lstStyle/>
                    <a:p>
                      <a:pPr algn="l" fontAlgn="ctr"/>
                      <a:r>
                        <a:rPr lang="en-US" altLang="zh-CN" sz="1100" b="0" i="0" u="none" strike="noStrike" dirty="0">
                          <a:solidFill>
                            <a:schemeClr val="tx1"/>
                          </a:solidFill>
                          <a:effectLst/>
                          <a:latin typeface="等线" panose="02010600030101010101" pitchFamily="2" charset="-122"/>
                          <a:ea typeface="等线" panose="02010600030101010101" pitchFamily="2" charset="-122"/>
                        </a:rPr>
                        <a:t>800045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chemeClr val="tx1"/>
                          </a:solidFill>
                          <a:effectLst/>
                          <a:latin typeface="等线" panose="02010600030101010101" pitchFamily="2" charset="-122"/>
                          <a:ea typeface="等线" panose="02010600030101010101" pitchFamily="2" charset="-122"/>
                        </a:rPr>
                        <a:t>Study on IETF QUIC Transport for Service Based Interfaces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chemeClr val="tx1"/>
                          </a:solidFill>
                          <a:effectLst/>
                          <a:latin typeface="等线" panose="02010600030101010101" pitchFamily="2" charset="-122"/>
                          <a:ea typeface="等线" panose="02010600030101010101" pitchFamily="2" charset="-122"/>
                        </a:rPr>
                        <a:t>FS_QUIC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CP-183245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042981826"/>
                  </a:ext>
                </a:extLst>
              </a:tr>
              <a:tr h="297553">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Reducing Information Exposure over SBI</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ctr" latinLnBrk="0" hangingPunct="1"/>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FS_RedInfExp_SBI</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t" latinLnBrk="0" hangingPunct="1"/>
                      <a:r>
                        <a:rPr lang="en-GB" sz="1000" b="0" i="0" u="none" strike="noStrike" kern="1200" dirty="0">
                          <a:solidFill>
                            <a:schemeClr val="tx1"/>
                          </a:solidFill>
                          <a:effectLst/>
                          <a:latin typeface="Arial" panose="020B0604020202020204" pitchFamily="34" charset="0"/>
                          <a:ea typeface="+mn-ea"/>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t" latinLnBrk="0" hangingPunct="1"/>
                      <a:r>
                        <a:rPr lang="en-GB" sz="1000" b="0" i="0" u="none" strike="noStrike" kern="1200" dirty="0">
                          <a:solidFill>
                            <a:schemeClr val="tx1"/>
                          </a:solidFill>
                          <a:effectLst/>
                          <a:latin typeface="Arial" panose="020B0604020202020204" pitchFamily="34" charset="0"/>
                          <a:ea typeface="+mn-ea"/>
                          <a:cs typeface="Arial" panose="020B0604020202020204" pitchFamily="34" charset="0"/>
                        </a:rPr>
                        <a:t>CP-231350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t" latinLnBrk="0" hangingPunct="1"/>
                      <a:r>
                        <a:rPr lang="en-GB" sz="1000" b="0" i="0" u="none" strike="noStrike" kern="1200" dirty="0">
                          <a:solidFill>
                            <a:srgbClr val="FF0000"/>
                          </a:solidFill>
                          <a:effectLst/>
                          <a:latin typeface="Arial" panose="020B0604020202020204" pitchFamily="34" charset="0"/>
                          <a:ea typeface="+mn-ea"/>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t" latinLnBrk="0" hangingPunct="1"/>
                      <a:endParaRPr lang="en-GB"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814054746"/>
                  </a:ext>
                </a:extLst>
              </a:tr>
              <a:tr h="297553">
                <a:tc>
                  <a:txBody>
                    <a:bodyPr/>
                    <a:lstStyle/>
                    <a:p>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1010001</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of home network triggered primary authentication</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r>
                        <a:rPr lang="en-US" altLang="zh-CN"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HN_Auth</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US" altLang="zh-CN" sz="1000" b="0" i="0" u="none" strike="noStrike" kern="1200" dirty="0">
                          <a:solidFill>
                            <a:schemeClr val="tx1"/>
                          </a:solidFill>
                          <a:effectLst/>
                          <a:latin typeface="Arial" panose="020B0604020202020204" pitchFamily="34" charset="0"/>
                          <a:ea typeface="+mn-ea"/>
                          <a:cs typeface="Arial" panose="020B0604020202020204" pitchFamily="34" charset="0"/>
                        </a:rPr>
                        <a:t>95%</a:t>
                      </a:r>
                      <a:endParaRPr lang="zh-CN" alt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US" altLang="zh-CN" sz="1000" b="0" i="0" u="none" strike="noStrike" kern="1200" dirty="0">
                          <a:solidFill>
                            <a:schemeClr val="tx1"/>
                          </a:solidFill>
                          <a:effectLst/>
                          <a:latin typeface="Arial" panose="020B0604020202020204" pitchFamily="34" charset="0"/>
                          <a:ea typeface="+mn-ea"/>
                          <a:cs typeface="Arial" panose="020B0604020202020204" pitchFamily="34" charset="0"/>
                        </a:rPr>
                        <a:t>CP-232028</a:t>
                      </a:r>
                      <a:endParaRPr lang="zh-CN" alt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US" altLang="zh-CN" sz="1000" b="0" i="0" u="none" strike="noStrike" kern="1200" dirty="0">
                          <a:solidFill>
                            <a:srgbClr val="FF0000"/>
                          </a:solidFill>
                          <a:effectLst/>
                          <a:latin typeface="Arial" panose="020B0604020202020204" pitchFamily="34" charset="0"/>
                          <a:ea typeface="+mn-ea"/>
                          <a:cs typeface="Arial" panose="020B0604020202020204" pitchFamily="34" charset="0"/>
                        </a:rPr>
                        <a:t>100%</a:t>
                      </a:r>
                      <a:endParaRPr lang="zh-CN" altLang="en-US" sz="10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altLang="zh-CN"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32814632"/>
                  </a:ext>
                </a:extLst>
              </a:tr>
              <a:tr h="297553">
                <a:tc>
                  <a:txBody>
                    <a:bodyPr/>
                    <a:lstStyle/>
                    <a:p>
                      <a:pPr algn="l" fontAlgn="ctr"/>
                      <a:r>
                        <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IMS Disaster Prevention and Restoration Enhancement</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FS_IMS_RES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CP-232281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85%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792905707"/>
                  </a:ext>
                </a:extLst>
              </a:tr>
              <a:tr h="297553">
                <a:tc>
                  <a:txBody>
                    <a:bodyPr/>
                    <a:lstStyle/>
                    <a:p>
                      <a:pPr algn="l" fontAlgn="ctr"/>
                      <a:r>
                        <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NRF API enhancements to avoid </a:t>
                      </a:r>
                      <a:r>
                        <a:rPr lang="en-US" sz="110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signalling</a:t>
                      </a: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and storing of redundant data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NRFe</a:t>
                      </a:r>
                      <a:endPar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CP-233025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867927347"/>
                  </a:ext>
                </a:extLst>
              </a:tr>
              <a:tr h="211204">
                <a:tc>
                  <a:txBody>
                    <a:bodyPr/>
                    <a:lstStyle/>
                    <a:p>
                      <a:pPr algn="l" fontAlgn="ctr"/>
                      <a:endPar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PRINS modification work (</a:t>
                      </a:r>
                      <a:r>
                        <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under TEI18 in CT4, </a:t>
                      </a: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corresponding to 'Roaming5G' in stage2)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endPar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043023265"/>
                  </a:ext>
                </a:extLst>
              </a:tr>
              <a:tr h="281399">
                <a:tc>
                  <a:txBody>
                    <a:bodyPr/>
                    <a:lstStyle/>
                    <a:p>
                      <a:pPr algn="l" fontAlgn="ctr"/>
                      <a:r>
                        <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impacts of EVS Codec Extension for Immersive Voice and Audio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IVAS_Codec</a:t>
                      </a:r>
                      <a:endPar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2024-6-6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CP-240021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491093897"/>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2224474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CT4 Supported (1/3)</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947664402"/>
              </p:ext>
            </p:extLst>
          </p:nvPr>
        </p:nvGraphicFramePr>
        <p:xfrm>
          <a:off x="129207" y="1914274"/>
          <a:ext cx="11820346" cy="3258358"/>
        </p:xfrm>
        <a:graphic>
          <a:graphicData uri="http://schemas.openxmlformats.org/drawingml/2006/table">
            <a:tbl>
              <a:tblPr firstRow="1" firstCol="1" bandRow="1"/>
              <a:tblGrid>
                <a:gridCol w="616228">
                  <a:extLst>
                    <a:ext uri="{9D8B030D-6E8A-4147-A177-3AD203B41FA5}">
                      <a16:colId xmlns:a16="http://schemas.microsoft.com/office/drawing/2014/main" val="37050211"/>
                    </a:ext>
                  </a:extLst>
                </a:gridCol>
                <a:gridCol w="4800600">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980054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5GSATB</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5GSATB</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CP-232131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990059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PIN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PIN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CP-233216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04298182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990064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UAS 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UAS_Ph2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CP-230330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2507045"/>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990067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Ranging_SL</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Ranging_SL</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CP-233309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814054746"/>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980062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5G_ProSe_Ph2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5G_ProSe_Ph2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CP-233220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32814632"/>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990071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GMEC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GMEC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CP-232135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92905707"/>
                  </a:ext>
                </a:extLst>
              </a:tr>
              <a:tr h="297553">
                <a:tc>
                  <a:txBody>
                    <a:bodyPr/>
                    <a:lstStyle/>
                    <a:p>
                      <a:pPr algn="l" fontAlgn="b"/>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990074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AIML</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AIMLsys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CP-230329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279651093"/>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990082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Network Slicing Phase 3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eNS_Ph3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CP-230194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305058008"/>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990084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XRM</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XRM</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CP-232134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054168393"/>
                  </a:ext>
                </a:extLst>
              </a:tr>
              <a:tr h="203127">
                <a:tc>
                  <a:txBody>
                    <a:bodyPr/>
                    <a:lstStyle/>
                    <a:p>
                      <a:pPr algn="l" fontAlgn="b"/>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980071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eMCSMI_IRail</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eMCSMI_IRail</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CP-233217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28990038"/>
                  </a:ext>
                </a:extLst>
              </a:tr>
            </a:tbl>
          </a:graphicData>
        </a:graphic>
      </p:graphicFrame>
      <p:sp>
        <p:nvSpPr>
          <p:cNvPr id="3" name="Content Placeholder 2">
            <a:extLst>
              <a:ext uri="{FF2B5EF4-FFF2-40B4-BE49-F238E27FC236}">
                <a16:creationId xmlns:a16="http://schemas.microsoft.com/office/drawing/2014/main" id="{809E937E-7977-9310-0E65-E20472B140CB}"/>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2469333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CT4 Supported (2/3)</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848643088"/>
              </p:ext>
            </p:extLst>
          </p:nvPr>
        </p:nvGraphicFramePr>
        <p:xfrm>
          <a:off x="129207" y="1914274"/>
          <a:ext cx="11820346" cy="3258358"/>
        </p:xfrm>
        <a:graphic>
          <a:graphicData uri="http://schemas.openxmlformats.org/drawingml/2006/table">
            <a:tbl>
              <a:tblPr firstRow="1" firstCol="1" bandRow="1"/>
              <a:tblGrid>
                <a:gridCol w="616228">
                  <a:extLst>
                    <a:ext uri="{9D8B030D-6E8A-4147-A177-3AD203B41FA5}">
                      <a16:colId xmlns:a16="http://schemas.microsoft.com/office/drawing/2014/main" val="37050211"/>
                    </a:ext>
                  </a:extLst>
                </a:gridCol>
                <a:gridCol w="4800600">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990087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NG_RTC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NG_RTC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CP-233211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97553">
                <a:tc>
                  <a:txBody>
                    <a:bodyPr/>
                    <a:lstStyle/>
                    <a:p>
                      <a:pPr algn="l" fontAlgn="b"/>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990090</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ATSSS_Ph3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ATSSS_Ph3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CP-230334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042981826"/>
                  </a:ext>
                </a:extLst>
              </a:tr>
              <a:tr h="297553">
                <a:tc>
                  <a:txBody>
                    <a:bodyPr/>
                    <a:lstStyle/>
                    <a:p>
                      <a:pPr algn="l" fontAlgn="b"/>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980080</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eNPN_Ph2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eNPN_Ph2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CP-231286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2507045"/>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990093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eUEPO</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eUEPO</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CP-233206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81405474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970046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UEP18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UEP18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CP-233115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32814632"/>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990095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5G AM Policy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AMP</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2023-6-6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CP-232130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92905707"/>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980085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5WWC_Ph2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5WWC_Ph2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CP-233221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279651093"/>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980090</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Seamless UE context recovery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SUECR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CP-223113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305058008"/>
                  </a:ext>
                </a:extLst>
              </a:tr>
              <a:tr h="297553">
                <a:tc>
                  <a:txBody>
                    <a:bodyPr/>
                    <a:lstStyle/>
                    <a:p>
                      <a:pPr algn="l" fontAlgn="b"/>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980092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SFC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SFC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CP-231193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054168393"/>
                  </a:ext>
                </a:extLst>
              </a:tr>
              <a:tr h="203127">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980095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Detnet</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DetNet</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CP-231195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28990038"/>
                  </a:ext>
                </a:extLst>
              </a:tr>
            </a:tbl>
          </a:graphicData>
        </a:graphic>
      </p:graphicFrame>
      <p:sp>
        <p:nvSpPr>
          <p:cNvPr id="3" name="Content Placeholder 2">
            <a:extLst>
              <a:ext uri="{FF2B5EF4-FFF2-40B4-BE49-F238E27FC236}">
                <a16:creationId xmlns:a16="http://schemas.microsoft.com/office/drawing/2014/main" id="{91EEC3BF-1EC2-CE9E-52E7-0608280DEB9A}"/>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33958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CT4 Supported (3/3)</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900847566"/>
              </p:ext>
            </p:extLst>
          </p:nvPr>
        </p:nvGraphicFramePr>
        <p:xfrm>
          <a:off x="129207" y="1785063"/>
          <a:ext cx="11820346" cy="3663934"/>
        </p:xfrm>
        <a:graphic>
          <a:graphicData uri="http://schemas.openxmlformats.org/drawingml/2006/table">
            <a:tbl>
              <a:tblPr firstRow="1" firstCol="1" bandRow="1"/>
              <a:tblGrid>
                <a:gridCol w="616228">
                  <a:extLst>
                    <a:ext uri="{9D8B030D-6E8A-4147-A177-3AD203B41FA5}">
                      <a16:colId xmlns:a16="http://schemas.microsoft.com/office/drawing/2014/main" val="37050211"/>
                    </a:ext>
                  </a:extLst>
                </a:gridCol>
                <a:gridCol w="4800600">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980098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TEI18_IPv6PD</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TEI18_IPv6PD</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CP-230121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980101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TEI18_SDNAEPC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TEI18_SDNAEPC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CP-230188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04298182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980104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TRS_URLLC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TRS_URLLC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CP-231360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2507045"/>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990102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VMR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VMR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CP-232168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814054746"/>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980107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MCProtoc18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MCProtoc18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CP-233212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32814632"/>
                  </a:ext>
                </a:extLst>
              </a:tr>
              <a:tr h="297553">
                <a:tc>
                  <a:txBody>
                    <a:bodyPr/>
                    <a:lstStyle/>
                    <a:p>
                      <a:pPr algn="l" fontAlgn="b"/>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990104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eNA_Ph3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eNA_Ph3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CP-230119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92905707"/>
                  </a:ext>
                </a:extLst>
              </a:tr>
              <a:tr h="297553">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1000044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Slice-based PLMN Selection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PLMNsel_NS</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br>
                        <a:rPr lang="en-GB" sz="1000" b="0" i="0" u="none" strike="noStrike" dirty="0">
                          <a:solidFill>
                            <a:schemeClr val="tx1"/>
                          </a:solidFill>
                          <a:effectLst/>
                          <a:latin typeface="Arial" panose="020B0604020202020204" pitchFamily="34" charset="0"/>
                          <a:cs typeface="Arial" panose="020B0604020202020204" pitchFamily="34" charset="0"/>
                        </a:rPr>
                      </a:br>
                      <a:r>
                        <a:rPr lang="en-GB" sz="1000" b="0" i="0" u="none" strike="noStrike" dirty="0">
                          <a:solidFill>
                            <a:schemeClr val="tx1"/>
                          </a:solidFill>
                          <a:effectLst/>
                          <a:latin typeface="Arial" panose="020B0604020202020204" pitchFamily="34" charset="0"/>
                          <a:cs typeface="Arial" panose="020B0604020202020204" pitchFamily="34" charset="0"/>
                        </a:rPr>
                        <a:t>(stopped)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CP-232165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br>
                        <a:rPr lang="en-GB" sz="1000" b="0" i="0" u="none" strike="noStrike" dirty="0">
                          <a:solidFill>
                            <a:schemeClr val="tx1"/>
                          </a:solidFill>
                          <a:effectLst/>
                          <a:latin typeface="Arial" panose="020B0604020202020204" pitchFamily="34" charset="0"/>
                          <a:cs typeface="Arial" panose="020B0604020202020204" pitchFamily="34" charset="0"/>
                        </a:rPr>
                      </a:br>
                      <a:r>
                        <a:rPr lang="en-GB" sz="1000" b="0" i="0" u="none" strike="noStrike" dirty="0">
                          <a:solidFill>
                            <a:schemeClr val="tx1"/>
                          </a:solidFill>
                          <a:effectLst/>
                          <a:latin typeface="Arial" panose="020B0604020202020204" pitchFamily="34" charset="0"/>
                          <a:cs typeface="Arial" panose="020B0604020202020204" pitchFamily="34" charset="0"/>
                        </a:rPr>
                        <a:t>(stopped)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279651093"/>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1000046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MPS_WLAN</a:t>
                      </a:r>
                      <a:endPar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MPS_WLAN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CP-232166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305058008"/>
                  </a:ext>
                </a:extLst>
              </a:tr>
              <a:tr h="297553">
                <a:tc>
                  <a:txBody>
                    <a:bodyPr/>
                    <a:lstStyle/>
                    <a:p>
                      <a:pPr algn="l" fontAlgn="b"/>
                      <a:r>
                        <a:rPr lang="en-US" altLang="zh-CN" sz="1100" b="0" i="0" u="none" strike="noStrike" dirty="0">
                          <a:solidFill>
                            <a:schemeClr val="tx1"/>
                          </a:solidFill>
                          <a:effectLst/>
                          <a:latin typeface="等线" panose="02010600030101010101" pitchFamily="2" charset="-122"/>
                          <a:ea typeface="等线" panose="02010600030101010101" pitchFamily="2" charset="-122"/>
                        </a:rPr>
                        <a:t>990005</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dirty="0">
                          <a:solidFill>
                            <a:schemeClr val="tx1"/>
                          </a:solidFill>
                          <a:effectLst/>
                          <a:latin typeface="等线" panose="02010600030101010101" pitchFamily="2" charset="-122"/>
                          <a:ea typeface="等线" panose="02010600030101010101" pitchFamily="2" charset="-122"/>
                        </a:rPr>
                        <a:t>   CT4 aspects of TEI18_DCAMP_Ph2</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GB" sz="1100" b="0" i="0" u="none" strike="noStrike" dirty="0">
                          <a:solidFill>
                            <a:schemeClr val="tx1"/>
                          </a:solidFill>
                          <a:effectLst/>
                          <a:latin typeface="等线" panose="02010600030101010101" pitchFamily="2" charset="-122"/>
                          <a:ea typeface="等线" panose="02010600030101010101" pitchFamily="2" charset="-122"/>
                        </a:rPr>
                        <a:t>TEI18_DCAMP_Ph2</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rgbClr val="000000"/>
                          </a:solidFill>
                          <a:effectLst/>
                          <a:latin typeface="Arial" panose="020B0604020202020204" pitchFamily="34" charset="0"/>
                          <a:cs typeface="Arial" panose="020B0604020202020204" pitchFamily="34" charset="0"/>
                        </a:rPr>
                        <a:t>CP-233124</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617153141"/>
                  </a:ext>
                </a:extLst>
              </a:tr>
              <a:tr h="297553">
                <a:tc>
                  <a:txBody>
                    <a:bodyPr/>
                    <a:lstStyle/>
                    <a:p>
                      <a:pPr algn="l" fontAlgn="b"/>
                      <a:r>
                        <a:rPr lang="en-US" altLang="zh-CN" sz="1100" b="0" i="0" u="none" strike="noStrike">
                          <a:solidFill>
                            <a:schemeClr val="tx1"/>
                          </a:solidFill>
                          <a:effectLst/>
                          <a:latin typeface="等线" panose="02010600030101010101" pitchFamily="2" charset="-122"/>
                          <a:ea typeface="等线" panose="02010600030101010101" pitchFamily="2" charset="-122"/>
                        </a:rPr>
                        <a:t>1000040</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dirty="0">
                          <a:solidFill>
                            <a:schemeClr val="tx1"/>
                          </a:solidFill>
                          <a:effectLst/>
                          <a:latin typeface="等线" panose="02010600030101010101" pitchFamily="2" charset="-122"/>
                          <a:ea typeface="等线" panose="02010600030101010101" pitchFamily="2" charset="-122"/>
                        </a:rPr>
                        <a:t>   CT4 aspects of TEI18_SLAMUP</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GB" sz="1100" b="0" i="0" u="none" strike="noStrike" dirty="0">
                          <a:solidFill>
                            <a:schemeClr val="tx1"/>
                          </a:solidFill>
                          <a:effectLst/>
                          <a:latin typeface="等线" panose="02010600030101010101" pitchFamily="2" charset="-122"/>
                          <a:ea typeface="等线" panose="02010600030101010101" pitchFamily="2" charset="-122"/>
                        </a:rPr>
                        <a:t>TEI18_SLAMUP</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rgbClr val="000000"/>
                          </a:solidFill>
                          <a:effectLst/>
                          <a:latin typeface="Arial" panose="020B0604020202020204" pitchFamily="34" charset="0"/>
                          <a:cs typeface="Arial" panose="020B0604020202020204" pitchFamily="34" charset="0"/>
                        </a:rPr>
                        <a:t>CP-233125</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416488382"/>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88900" indent="0"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Network Slice Capability Exposure for Application Layer Enablement</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NSCALE</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CP-233310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054168393"/>
                  </a:ext>
                </a:extLst>
              </a:tr>
            </a:tbl>
          </a:graphicData>
        </a:graphic>
      </p:graphicFrame>
      <p:sp>
        <p:nvSpPr>
          <p:cNvPr id="3" name="Content Placeholder 2">
            <a:extLst>
              <a:ext uri="{FF2B5EF4-FFF2-40B4-BE49-F238E27FC236}">
                <a16:creationId xmlns:a16="http://schemas.microsoft.com/office/drawing/2014/main" id="{9F2686ED-F5A7-380E-5486-E29D0372B6C7}"/>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585201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Highlighting </a:t>
            </a:r>
            <a:endParaRPr lang="en-US" dirty="0"/>
          </a:p>
        </p:txBody>
      </p:sp>
      <p:sp>
        <p:nvSpPr>
          <p:cNvPr id="4" name="Content Placeholder 2">
            <a:extLst>
              <a:ext uri="{FF2B5EF4-FFF2-40B4-BE49-F238E27FC236}">
                <a16:creationId xmlns:a16="http://schemas.microsoft.com/office/drawing/2014/main" id="{CE4CE639-F787-A845-F411-F5A6E074EDE4}"/>
              </a:ext>
            </a:extLst>
          </p:cNvPr>
          <p:cNvSpPr>
            <a:spLocks noGrp="1"/>
          </p:cNvSpPr>
          <p:nvPr>
            <p:ph idx="1"/>
          </p:nvPr>
        </p:nvSpPr>
        <p:spPr>
          <a:xfrm>
            <a:off x="496957" y="2009377"/>
            <a:ext cx="10515600" cy="3139093"/>
          </a:xfrm>
        </p:spPr>
        <p:txBody>
          <a:bodyPr/>
          <a:lstStyle/>
          <a:p>
            <a:r>
              <a:rPr lang="en-US" altLang="ja-JP" sz="2400" dirty="0">
                <a:latin typeface="Arial" panose="020B0604020202020204" pitchFamily="34" charset="0"/>
                <a:ea typeface="MS PGothic" pitchFamily="34" charset="-128"/>
                <a:cs typeface="Arial" panose="020B0604020202020204" pitchFamily="34" charset="0"/>
              </a:rPr>
              <a:t>Overall status of Rel-18 work in CT4</a:t>
            </a:r>
          </a:p>
          <a:p>
            <a:pPr lvl="1">
              <a:spcAft>
                <a:spcPts val="600"/>
              </a:spcAft>
            </a:pPr>
            <a:r>
              <a:rPr lang="en-US" altLang="ja-JP" sz="2000" b="1" dirty="0">
                <a:solidFill>
                  <a:srgbClr val="0070C0"/>
                </a:solidFill>
                <a:latin typeface="Arial" panose="020B0604020202020204" pitchFamily="34" charset="0"/>
                <a:ea typeface="MS PGothic" pitchFamily="34" charset="-128"/>
                <a:cs typeface="Arial" panose="020B0604020202020204" pitchFamily="34" charset="0"/>
              </a:rPr>
              <a:t>4 </a:t>
            </a:r>
            <a:r>
              <a:rPr lang="en-US" altLang="ja-JP" sz="2000" dirty="0">
                <a:latin typeface="Arial" panose="020B0604020202020204" pitchFamily="34" charset="0"/>
                <a:ea typeface="MS PGothic" pitchFamily="34" charset="-128"/>
                <a:cs typeface="Arial" panose="020B0604020202020204" pitchFamily="34" charset="0"/>
              </a:rPr>
              <a:t>work items led by CT4 are newly completed, with which all Rel-18 work items led by CT4 are completed (including the </a:t>
            </a:r>
            <a:r>
              <a:rPr lang="en-US" altLang="ja-JP" sz="2000" dirty="0" err="1">
                <a:latin typeface="Arial" panose="020B0604020202020204" pitchFamily="34" charset="0"/>
                <a:ea typeface="MS PGothic" pitchFamily="34" charset="-128"/>
                <a:cs typeface="Arial" panose="020B0604020202020204" pitchFamily="34" charset="0"/>
              </a:rPr>
              <a:t>IVAS_Codec</a:t>
            </a:r>
            <a:r>
              <a:rPr lang="en-US" altLang="ja-JP" sz="2000" dirty="0">
                <a:latin typeface="Arial" panose="020B0604020202020204" pitchFamily="34" charset="0"/>
                <a:ea typeface="MS PGothic" pitchFamily="34" charset="-128"/>
                <a:cs typeface="Arial" panose="020B0604020202020204" pitchFamily="34" charset="0"/>
              </a:rPr>
              <a:t> WI created on CT#103)</a:t>
            </a:r>
          </a:p>
          <a:p>
            <a:pPr lvl="1">
              <a:spcAft>
                <a:spcPts val="600"/>
              </a:spcAft>
            </a:pPr>
            <a:r>
              <a:rPr lang="en-US" altLang="ja-JP" sz="2000" b="1" dirty="0">
                <a:solidFill>
                  <a:srgbClr val="0070C0"/>
                </a:solidFill>
                <a:latin typeface="Arial" panose="020B0604020202020204" pitchFamily="34" charset="0"/>
                <a:ea typeface="MS PGothic" pitchFamily="34" charset="-128"/>
                <a:cs typeface="Arial" panose="020B0604020202020204" pitchFamily="34" charset="0"/>
              </a:rPr>
              <a:t>4</a:t>
            </a:r>
            <a:r>
              <a:rPr lang="en-US" altLang="ja-JP" sz="2000" dirty="0">
                <a:latin typeface="Arial" panose="020B0604020202020204" pitchFamily="34" charset="0"/>
                <a:ea typeface="MS PGothic" pitchFamily="34" charset="-128"/>
                <a:cs typeface="Arial" panose="020B0604020202020204" pitchFamily="34" charset="0"/>
              </a:rPr>
              <a:t> work items supported by CT4 are newly completed, with which all Rel-18 work items supported by CT4 are completed (CT4 part)</a:t>
            </a:r>
          </a:p>
          <a:p>
            <a:pPr lvl="1">
              <a:spcAft>
                <a:spcPts val="600"/>
              </a:spcAft>
            </a:pPr>
            <a:r>
              <a:rPr lang="en-US" altLang="ja-JP" sz="2000" dirty="0">
                <a:latin typeface="Arial" panose="020B0604020202020204" pitchFamily="34" charset="0"/>
                <a:ea typeface="MS PGothic" pitchFamily="34" charset="-128"/>
                <a:cs typeface="Arial" panose="020B0604020202020204" pitchFamily="34" charset="0"/>
              </a:rPr>
              <a:t>The  “PRINS modification” work requested by GSMA 5GMRR is completed based on the Stage2 agreements by SA3</a:t>
            </a:r>
          </a:p>
          <a:p>
            <a:pPr lvl="1">
              <a:spcAft>
                <a:spcPts val="600"/>
              </a:spcAft>
            </a:pPr>
            <a:r>
              <a:rPr lang="en-GB" altLang="ja-JP" sz="2000" dirty="0">
                <a:latin typeface="Arial" panose="020B0604020202020204" pitchFamily="34" charset="0"/>
                <a:ea typeface="MS PGothic" pitchFamily="34" charset="-128"/>
                <a:cs typeface="Arial" panose="020B0604020202020204" pitchFamily="34" charset="0"/>
              </a:rPr>
              <a:t>The study items “</a:t>
            </a:r>
            <a:r>
              <a:rPr lang="en-GB" altLang="ja-JP" sz="2000" dirty="0" err="1">
                <a:latin typeface="Arial" panose="020B0604020202020204" pitchFamily="34" charset="0"/>
                <a:ea typeface="MS PGothic" pitchFamily="34" charset="-128"/>
                <a:cs typeface="Arial" panose="020B0604020202020204" pitchFamily="34" charset="0"/>
              </a:rPr>
              <a:t>FS_RedInfExp_SBI</a:t>
            </a:r>
            <a:r>
              <a:rPr lang="en-GB" altLang="ja-JP" sz="2000" dirty="0">
                <a:latin typeface="Arial" panose="020B0604020202020204" pitchFamily="34" charset="0"/>
                <a:ea typeface="MS PGothic" pitchFamily="34" charset="-128"/>
                <a:cs typeface="Arial" panose="020B0604020202020204" pitchFamily="34" charset="0"/>
              </a:rPr>
              <a:t>” and “FS_IMS_RES” are not concluded by CT4#123 meeting, the study will be continued in Rel-19</a:t>
            </a:r>
          </a:p>
          <a:p>
            <a:pPr marL="457200" lvl="1" indent="0">
              <a:buNone/>
            </a:pPr>
            <a:endParaRPr lang="en-GB" altLang="ja-JP" sz="2000" dirty="0">
              <a:latin typeface="Arial" panose="020B0604020202020204" pitchFamily="34" charset="0"/>
              <a:ea typeface="MS PGothic" pitchFamily="34" charset="-128"/>
              <a:cs typeface="Arial" panose="020B0604020202020204" pitchFamily="34" charset="0"/>
            </a:endParaRPr>
          </a:p>
          <a:p>
            <a:pPr lvl="1"/>
            <a:endParaRPr lang="en-US" altLang="ja-JP" sz="2000" dirty="0">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2222718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Highlighting (cont.) </a:t>
            </a:r>
            <a:endParaRPr lang="en-US" dirty="0"/>
          </a:p>
        </p:txBody>
      </p:sp>
      <p:sp>
        <p:nvSpPr>
          <p:cNvPr id="4" name="Content Placeholder 2">
            <a:extLst>
              <a:ext uri="{FF2B5EF4-FFF2-40B4-BE49-F238E27FC236}">
                <a16:creationId xmlns:a16="http://schemas.microsoft.com/office/drawing/2014/main" id="{CE4CE639-F787-A845-F411-F5A6E074EDE4}"/>
              </a:ext>
            </a:extLst>
          </p:cNvPr>
          <p:cNvSpPr>
            <a:spLocks noGrp="1"/>
          </p:cNvSpPr>
          <p:nvPr>
            <p:ph idx="1"/>
          </p:nvPr>
        </p:nvSpPr>
        <p:spPr>
          <a:xfrm>
            <a:off x="496957" y="2009377"/>
            <a:ext cx="10515600" cy="3139093"/>
          </a:xfrm>
        </p:spPr>
        <p:txBody>
          <a:bodyPr/>
          <a:lstStyle/>
          <a:p>
            <a:r>
              <a:rPr lang="en-US" altLang="ja-JP" sz="2400" b="1" dirty="0">
                <a:solidFill>
                  <a:srgbClr val="0070C0"/>
                </a:solidFill>
                <a:latin typeface="Arial" panose="020B0604020202020204" pitchFamily="34" charset="0"/>
                <a:ea typeface="MS PGothic" pitchFamily="34" charset="-128"/>
                <a:cs typeface="Arial" panose="020B0604020202020204" pitchFamily="34" charset="0"/>
              </a:rPr>
              <a:t>4 </a:t>
            </a:r>
            <a:r>
              <a:rPr lang="en-US" altLang="ja-JP" sz="2400" dirty="0">
                <a:latin typeface="Arial" panose="020B0604020202020204" pitchFamily="34" charset="0"/>
                <a:ea typeface="MS PGothic" pitchFamily="34" charset="-128"/>
                <a:cs typeface="Arial" panose="020B0604020202020204" pitchFamily="34" charset="0"/>
              </a:rPr>
              <a:t>Rel-19 work items led by CT4 were agreed on CT4#123 meeting</a:t>
            </a:r>
          </a:p>
          <a:p>
            <a:pPr lvl="1"/>
            <a:r>
              <a:rPr lang="en-US" altLang="ja-JP" sz="2000" dirty="0">
                <a:latin typeface="Arial" panose="020B0604020202020204" pitchFamily="34" charset="0"/>
                <a:ea typeface="MS PGothic" pitchFamily="34" charset="-128"/>
                <a:cs typeface="Arial" panose="020B0604020202020204" pitchFamily="34" charset="0"/>
              </a:rPr>
              <a:t>One work item (TEI19_MINPA) has SA dependency and the SA work item had been approved.</a:t>
            </a:r>
          </a:p>
          <a:p>
            <a:pPr lvl="1"/>
            <a:endParaRPr lang="en-US" altLang="ja-JP" sz="2000" dirty="0">
              <a:latin typeface="Arial" panose="020B0604020202020204" pitchFamily="34" charset="0"/>
              <a:ea typeface="MS PGothic" pitchFamily="34" charset="-128"/>
              <a:cs typeface="Arial" panose="020B0604020202020204" pitchFamily="34" charset="0"/>
            </a:endParaRPr>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en-US" altLang="ja-JP" sz="2400" b="1" i="0" u="none" strike="noStrike" kern="1200" cap="none" spc="0" normalizeH="0" baseline="0" noProof="0" dirty="0">
                <a:ln>
                  <a:noFill/>
                </a:ln>
                <a:solidFill>
                  <a:srgbClr val="0070C0"/>
                </a:solidFill>
                <a:effectLst/>
                <a:uLnTx/>
                <a:uFillTx/>
                <a:latin typeface="Arial" panose="020B0604020202020204" pitchFamily="34" charset="0"/>
                <a:ea typeface="MS PGothic" pitchFamily="34" charset="-128"/>
                <a:cs typeface="Arial" panose="020B0604020202020204" pitchFamily="34" charset="0"/>
              </a:rPr>
              <a:t>4 </a:t>
            </a: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MS PGothic" pitchFamily="34" charset="-128"/>
                <a:cs typeface="Arial" panose="020B0604020202020204" pitchFamily="34" charset="0"/>
              </a:rPr>
              <a:t>Rel-19 work items supported by CT4 were agreed on CT4#123 meeting</a:t>
            </a:r>
          </a:p>
          <a:p>
            <a:pPr lvl="1"/>
            <a:r>
              <a:rPr lang="en-US" altLang="ja-JP" sz="2000" dirty="0">
                <a:latin typeface="Arial" panose="020B0604020202020204" pitchFamily="34" charset="0"/>
                <a:ea typeface="MS PGothic" pitchFamily="34" charset="-128"/>
                <a:cs typeface="Arial" panose="020B0604020202020204" pitchFamily="34" charset="0"/>
              </a:rPr>
              <a:t>Two work items (</a:t>
            </a:r>
            <a:r>
              <a:rPr lang="en-US" altLang="zh-CN" sz="1800" dirty="0">
                <a:solidFill>
                  <a:srgbClr val="262626"/>
                </a:solidFill>
                <a:effectLst/>
                <a:latin typeface="Arial" panose="020B0604020202020204" pitchFamily="34" charset="0"/>
                <a:ea typeface="宋体" panose="02010600030101010101" pitchFamily="2" charset="-122"/>
                <a:cs typeface="Times New Roman" panose="02020603050405020304" pitchFamily="18" charset="0"/>
              </a:rPr>
              <a:t>TEI19_VLANSUB and TEI19_IP_SP_EXP</a:t>
            </a:r>
            <a:r>
              <a:rPr lang="en-US" altLang="ja-JP" sz="2000" dirty="0">
                <a:latin typeface="Arial" panose="020B0604020202020204" pitchFamily="34" charset="0"/>
                <a:ea typeface="MS PGothic" pitchFamily="34" charset="-128"/>
                <a:cs typeface="Arial" panose="020B0604020202020204" pitchFamily="34" charset="0"/>
              </a:rPr>
              <a:t>) have SA dependencies and the SA work items had been approved.</a:t>
            </a:r>
          </a:p>
          <a:p>
            <a:pPr marL="457200" lvl="1" indent="0">
              <a:buNone/>
            </a:pPr>
            <a:endParaRPr lang="en-GB" altLang="ja-JP" sz="2000" dirty="0">
              <a:latin typeface="Arial" panose="020B0604020202020204" pitchFamily="34" charset="0"/>
              <a:ea typeface="MS PGothic" pitchFamily="34" charset="-128"/>
              <a:cs typeface="Arial" panose="020B0604020202020204" pitchFamily="34" charset="0"/>
            </a:endParaRPr>
          </a:p>
          <a:p>
            <a:pPr lvl="1"/>
            <a:endParaRPr lang="en-US" altLang="ja-JP" sz="2000" dirty="0">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4216392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542428105"/>
              </p:ext>
            </p:extLst>
          </p:nvPr>
        </p:nvGraphicFramePr>
        <p:xfrm>
          <a:off x="776032" y="2116664"/>
          <a:ext cx="10411095" cy="822812"/>
        </p:xfrm>
        <a:graphic>
          <a:graphicData uri="http://schemas.openxmlformats.org/drawingml/2006/table">
            <a:tbl>
              <a:tblPr firstRow="1" firstCol="1" bandRow="1"/>
              <a:tblGrid>
                <a:gridCol w="1193445">
                  <a:extLst>
                    <a:ext uri="{9D8B030D-6E8A-4147-A177-3AD203B41FA5}">
                      <a16:colId xmlns:a16="http://schemas.microsoft.com/office/drawing/2014/main" val="20000"/>
                    </a:ext>
                  </a:extLst>
                </a:gridCol>
                <a:gridCol w="2990149">
                  <a:extLst>
                    <a:ext uri="{9D8B030D-6E8A-4147-A177-3AD203B41FA5}">
                      <a16:colId xmlns:a16="http://schemas.microsoft.com/office/drawing/2014/main" val="20001"/>
                    </a:ext>
                  </a:extLst>
                </a:gridCol>
                <a:gridCol w="1381539">
                  <a:extLst>
                    <a:ext uri="{9D8B030D-6E8A-4147-A177-3AD203B41FA5}">
                      <a16:colId xmlns:a16="http://schemas.microsoft.com/office/drawing/2014/main" val="20002"/>
                    </a:ext>
                  </a:extLst>
                </a:gridCol>
                <a:gridCol w="2206487">
                  <a:extLst>
                    <a:ext uri="{9D8B030D-6E8A-4147-A177-3AD203B41FA5}">
                      <a16:colId xmlns:a16="http://schemas.microsoft.com/office/drawing/2014/main" val="20003"/>
                    </a:ext>
                  </a:extLst>
                </a:gridCol>
                <a:gridCol w="2639475">
                  <a:extLst>
                    <a:ext uri="{9D8B030D-6E8A-4147-A177-3AD203B41FA5}">
                      <a16:colId xmlns:a16="http://schemas.microsoft.com/office/drawing/2014/main" val="20004"/>
                    </a:ext>
                  </a:extLst>
                </a:gridCol>
              </a:tblGrid>
              <a:tr h="33513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5B9BD5">
                              <a:lumMod val="75000"/>
                            </a:srgbClr>
                          </a:solidFill>
                          <a:effectLst/>
                          <a:uLnTx/>
                          <a:uFillTx/>
                          <a:latin typeface="+mn-lt"/>
                          <a:ea typeface="+mn-ea"/>
                          <a:cs typeface="+mn-cs"/>
                          <a:hlinkClick r:id="rId2"/>
                        </a:rPr>
                        <a:t>CP-241230</a:t>
                      </a:r>
                      <a:endParaRPr kumimoji="0" lang="zh-CN" altLang="en-US" sz="1600" b="0" i="0" u="none" strike="noStrike" kern="1200" cap="none" spc="0" normalizeH="0" baseline="0" noProof="0" dirty="0">
                        <a:ln>
                          <a:noFill/>
                        </a:ln>
                        <a:solidFill>
                          <a:srgbClr val="5B9BD5">
                            <a:lumMod val="75000"/>
                          </a:srgbClr>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TR 29.866</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0.5.0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Liu </a:t>
                      </a:r>
                      <a:r>
                        <a:rPr lang="en-US" sz="1600" dirty="0" err="1">
                          <a:effectLst/>
                          <a:latin typeface="Arial" panose="020B0604020202020204" pitchFamily="34" charset="0"/>
                          <a:ea typeface="Times New Roman" panose="02020603050405020304" pitchFamily="18" charset="0"/>
                          <a:cs typeface="Arial" panose="020B0604020202020204" pitchFamily="34" charset="0"/>
                        </a:rPr>
                        <a:t>liu</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p>
                      <a:pPr marL="0" marR="0">
                        <a:spcBef>
                          <a:spcPts val="0"/>
                        </a:spcBef>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(China Telecom)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600" kern="1200" dirty="0">
                          <a:solidFill>
                            <a:srgbClr val="000000"/>
                          </a:solidFill>
                          <a:effectLst/>
                          <a:latin typeface="Arial" panose="020B0604020202020204" pitchFamily="34" charset="0"/>
                          <a:ea typeface="Times New Roman"/>
                          <a:cs typeface="Arial" panose="020B0604020202020204" pitchFamily="34" charset="0"/>
                        </a:rPr>
                        <a:t>Information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6921988"/>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26372901"/>
              </p:ext>
            </p:extLst>
          </p:nvPr>
        </p:nvGraphicFramePr>
        <p:xfrm>
          <a:off x="776032" y="1855410"/>
          <a:ext cx="9047522" cy="821115"/>
        </p:xfrm>
        <a:graphic>
          <a:graphicData uri="http://schemas.openxmlformats.org/drawingml/2006/table">
            <a:tbl>
              <a:tblPr firstRow="1" firstCol="1" bandRow="1"/>
              <a:tblGrid>
                <a:gridCol w="1222101">
                  <a:extLst>
                    <a:ext uri="{9D8B030D-6E8A-4147-A177-3AD203B41FA5}">
                      <a16:colId xmlns:a16="http://schemas.microsoft.com/office/drawing/2014/main" val="20000"/>
                    </a:ext>
                  </a:extLst>
                </a:gridCol>
                <a:gridCol w="4695372">
                  <a:extLst>
                    <a:ext uri="{9D8B030D-6E8A-4147-A177-3AD203B41FA5}">
                      <a16:colId xmlns:a16="http://schemas.microsoft.com/office/drawing/2014/main" val="20001"/>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450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dirty="0">
                        <a:ln>
                          <a:noFill/>
                        </a:ln>
                        <a:solidFill>
                          <a:srgbClr val="5B9BD5">
                            <a:lumMod val="75000"/>
                          </a:srgbClr>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indent="0" algn="l" defTabSz="914400" rtl="0" eaLnBrk="1" fontAlgn="t" latinLnBrk="0" hangingPunct="1"/>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marR="0" indent="0" algn="l" defTabSz="914400" rtl="0" eaLnBrk="1" fontAlgn="t" latinLnBrk="0" hangingPunct="1">
                        <a:spcBef>
                          <a:spcPts val="0"/>
                        </a:spcBef>
                        <a:spcAft>
                          <a:spcPts val="0"/>
                        </a:spcAft>
                      </a:pPr>
                      <a:endParaRPr lang="en-US" altLang="zh-CN" sz="1600" b="0" i="0" u="none" strike="noStrike" kern="1200" dirty="0">
                        <a:solidFill>
                          <a:srgbClr val="000000"/>
                        </a:solidFill>
                        <a:effectLst/>
                        <a:latin typeface="+mn-lt"/>
                        <a:ea typeface="+mn-ea"/>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indent="0" algn="l" defTabSz="914400" rtl="0" eaLnBrk="1" fontAlgn="t" latinLnBrk="0" hangingPunct="1">
                        <a:spcAft>
                          <a:spcPts val="0"/>
                        </a:spcAft>
                      </a:pPr>
                      <a:endParaRPr lang="en-GB" sz="1600" b="0" i="0" u="none" strike="noStrike" kern="1200" noProof="0" dirty="0">
                        <a:solidFill>
                          <a:srgbClr val="000000"/>
                        </a:solidFill>
                        <a:effectLst/>
                        <a:latin typeface="+mn-lt"/>
                        <a:ea typeface="+mn-ea"/>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sp>
        <p:nvSpPr>
          <p:cNvPr id="3" name="TextBox 4">
            <a:extLst>
              <a:ext uri="{FF2B5EF4-FFF2-40B4-BE49-F238E27FC236}">
                <a16:creationId xmlns:a16="http://schemas.microsoft.com/office/drawing/2014/main" id="{AFA9EBAA-B4C6-3B8B-05B6-7F67A38E9051}"/>
              </a:ext>
            </a:extLst>
          </p:cNvPr>
          <p:cNvSpPr txBox="1"/>
          <p:nvPr/>
        </p:nvSpPr>
        <p:spPr>
          <a:xfrm rot="20522904">
            <a:off x="3910590" y="2380986"/>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838521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Rel-16 </a:t>
            </a:r>
          </a:p>
          <a:p>
            <a:r>
              <a:rPr lang="en-US" altLang="zh-CN" sz="2000" b="1" dirty="0">
                <a:solidFill>
                  <a:srgbClr val="0070C0"/>
                </a:solidFill>
                <a:latin typeface="Arial" panose="020B0604020202020204" pitchFamily="34" charset="0"/>
                <a:cs typeface="Arial" panose="020B0604020202020204" pitchFamily="34" charset="0"/>
              </a:rPr>
              <a:t>4</a:t>
            </a:r>
            <a:r>
              <a:rPr lang="en-US" altLang="zh-CN" sz="2000" dirty="0">
                <a:latin typeface="Arial" panose="020B0604020202020204" pitchFamily="34" charset="0"/>
                <a:cs typeface="Arial" panose="020B0604020202020204" pitchFamily="34" charset="0"/>
              </a:rPr>
              <a:t> essential corrections were agreed for Rel-16</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sz="2000" dirty="0">
                <a:latin typeface="Arial" panose="020B0604020202020204" pitchFamily="34" charset="0"/>
                <a:cs typeface="Arial" panose="020B0604020202020204" pitchFamily="34" charset="0"/>
              </a:rPr>
              <a:t>All CRs are agreed by consensus and we agreed that they fulfill FASMO criteria.</a:t>
            </a:r>
            <a:endParaRPr lang="de-DE" sz="2000" dirty="0">
              <a:latin typeface="Arial" panose="020B0604020202020204" pitchFamily="34" charset="0"/>
              <a:cs typeface="Arial" panose="020B0604020202020204" pitchFamily="34" charset="0"/>
            </a:endParaRPr>
          </a:p>
          <a:p>
            <a:pPr marL="0" lvl="1" indent="0">
              <a:spcBef>
                <a:spcPts val="1000"/>
              </a:spcBef>
              <a:buNone/>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2602719883"/>
              </p:ext>
            </p:extLst>
          </p:nvPr>
        </p:nvGraphicFramePr>
        <p:xfrm>
          <a:off x="7295103" y="2152750"/>
          <a:ext cx="4230356" cy="24292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04411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Rel-17 </a:t>
            </a:r>
          </a:p>
          <a:p>
            <a:r>
              <a:rPr lang="en-US" altLang="zh-CN" sz="2000" b="1" dirty="0">
                <a:solidFill>
                  <a:srgbClr val="0070C0"/>
                </a:solidFill>
                <a:latin typeface="Arial" panose="020B0604020202020204" pitchFamily="34" charset="0"/>
                <a:cs typeface="Arial" panose="020B0604020202020204" pitchFamily="34" charset="0"/>
              </a:rPr>
              <a:t>17</a:t>
            </a:r>
            <a:r>
              <a:rPr lang="en-US" altLang="zh-CN" sz="2000" dirty="0">
                <a:latin typeface="Arial" panose="020B0604020202020204" pitchFamily="34" charset="0"/>
                <a:cs typeface="Arial" panose="020B0604020202020204" pitchFamily="34" charset="0"/>
              </a:rPr>
              <a:t> CAT F CRs were agreed for Rel-17</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dirty="0">
                <a:latin typeface="Arial" panose="020B0604020202020204" pitchFamily="34" charset="0"/>
                <a:cs typeface="Arial" panose="020B0604020202020204" pitchFamily="34" charset="0"/>
              </a:rPr>
              <a:t>All CRs are agreed by consensus and we agreed that they fulfill FASMO criteria.</a:t>
            </a:r>
            <a:endParaRPr lang="de-DE" altLang="zh-CN"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1417561649"/>
              </p:ext>
            </p:extLst>
          </p:nvPr>
        </p:nvGraphicFramePr>
        <p:xfrm>
          <a:off x="7295103" y="2152750"/>
          <a:ext cx="4230356" cy="23690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4496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100" name="Content Placeholder 2"/>
          <p:cNvSpPr txBox="1">
            <a:spLocks/>
          </p:cNvSpPr>
          <p:nvPr/>
        </p:nvSpPr>
        <p:spPr bwMode="auto">
          <a:xfrm>
            <a:off x="2051201" y="2420518"/>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a:t>hair</a:t>
            </a:r>
          </a:p>
          <a:p>
            <a:pPr>
              <a:lnSpc>
                <a:spcPct val="100000"/>
              </a:lnSpc>
              <a:spcBef>
                <a:spcPct val="0"/>
              </a:spcBef>
              <a:buFontTx/>
              <a:buNone/>
            </a:pPr>
            <a:r>
              <a:rPr lang="fr-FR" altLang="en-US" sz="1800" dirty="0"/>
              <a:t>CCSA</a:t>
            </a:r>
            <a:br>
              <a:rPr lang="fr-FR" altLang="en-US" sz="1800" dirty="0"/>
            </a:br>
            <a:r>
              <a:rPr lang="en-US" sz="1800" dirty="0">
                <a:hlinkClick r:id="rId4"/>
              </a:rPr>
              <a:t>songyue@chinamobile.com</a:t>
            </a:r>
            <a:endParaRPr 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250787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52418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5"/>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9298" y="460038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bwMode="auto">
          <a:xfrm>
            <a:off x="7458075" y="2357764"/>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hlinkClick r:id="rId7"/>
              </a:rPr>
              <a:t>hiroshi.ishikawa.ev</a:t>
            </a:r>
            <a:r>
              <a:rPr lang="en-US" altLang="en-US" sz="1800" dirty="0">
                <a:hlinkClick r:id="rId7"/>
              </a:rPr>
              <a:t>@nttdocomo.</a:t>
            </a:r>
            <a:r>
              <a:rPr lang="en-US" sz="1800" dirty="0">
                <a:hlinkClick r:id="rId7"/>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6231" y="2456497"/>
            <a:ext cx="1133893" cy="1486720"/>
          </a:xfrm>
          <a:prstGeom prst="rect">
            <a:avLst/>
          </a:prstGeom>
        </p:spPr>
      </p:pic>
      <p:sp>
        <p:nvSpPr>
          <p:cNvPr id="6" name="Content Placeholder 2">
            <a:extLst>
              <a:ext uri="{FF2B5EF4-FFF2-40B4-BE49-F238E27FC236}">
                <a16:creationId xmlns:a16="http://schemas.microsoft.com/office/drawing/2014/main" id="{62DC9D45-E89F-34E7-7BB9-9A8CFA2CB0E0}"/>
              </a:ext>
            </a:extLst>
          </p:cNvPr>
          <p:cNvSpPr txBox="1">
            <a:spLocks/>
          </p:cNvSpPr>
          <p:nvPr/>
        </p:nvSpPr>
        <p:spPr bwMode="auto">
          <a:xfrm>
            <a:off x="7458075" y="4352946"/>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800" dirty="0"/>
              <a:t>Li Zhijun</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ETSI</a:t>
            </a:r>
            <a:br>
              <a:rPr lang="fr-FR" altLang="en-US" sz="1800" dirty="0"/>
            </a:br>
            <a:r>
              <a:rPr lang="en-US" altLang="zh-CN" sz="1800" dirty="0">
                <a:hlinkClick r:id="rId9"/>
              </a:rPr>
              <a:t>li.zhijun3</a:t>
            </a:r>
            <a:r>
              <a:rPr lang="en-US" altLang="en-US" sz="1800" dirty="0">
                <a:hlinkClick r:id="rId9"/>
              </a:rPr>
              <a:t>@zte.com.cn</a:t>
            </a:r>
            <a:endParaRPr lang="en-US" altLang="en-US" sz="1800" dirty="0"/>
          </a:p>
          <a:p>
            <a:pPr>
              <a:lnSpc>
                <a:spcPct val="100000"/>
              </a:lnSpc>
              <a:spcBef>
                <a:spcPct val="0"/>
              </a:spcBef>
              <a:buNone/>
            </a:pPr>
            <a:endParaRPr lang="fr-FR" altLang="en-US" sz="1800" dirty="0"/>
          </a:p>
          <a:p>
            <a:pPr>
              <a:buFontTx/>
              <a:buNone/>
            </a:pPr>
            <a:endParaRPr lang="en-US" altLang="en-US" sz="1800" dirty="0"/>
          </a:p>
        </p:txBody>
      </p:sp>
      <p:pic>
        <p:nvPicPr>
          <p:cNvPr id="8" name="图片 7">
            <a:extLst>
              <a:ext uri="{FF2B5EF4-FFF2-40B4-BE49-F238E27FC236}">
                <a16:creationId xmlns:a16="http://schemas.microsoft.com/office/drawing/2014/main" id="{3C2520BF-DF7C-8135-34DE-D086C62B84D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7927" b="8344"/>
          <a:stretch/>
        </p:blipFill>
        <p:spPr>
          <a:xfrm>
            <a:off x="5996000" y="4228099"/>
            <a:ext cx="1313758" cy="1571418"/>
          </a:xfrm>
          <a:prstGeom prst="rect">
            <a:avLst/>
          </a:prstGeom>
        </p:spPr>
      </p:pic>
      <p:pic>
        <p:nvPicPr>
          <p:cNvPr id="5" name="图片 4">
            <a:extLst>
              <a:ext uri="{FF2B5EF4-FFF2-40B4-BE49-F238E27FC236}">
                <a16:creationId xmlns:a16="http://schemas.microsoft.com/office/drawing/2014/main" id="{464ACDC6-9DE8-0D49-DA77-0B8CCF6E497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8211"/>
          <a:stretch/>
        </p:blipFill>
        <p:spPr>
          <a:xfrm>
            <a:off x="628650" y="1982015"/>
            <a:ext cx="1422551" cy="190883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5" name="Espace réservé du contenu 2">
            <a:extLst>
              <a:ext uri="{FF2B5EF4-FFF2-40B4-BE49-F238E27FC236}">
                <a16:creationId xmlns:a16="http://schemas.microsoft.com/office/drawing/2014/main" id="{89B6A2AF-515E-318C-C0CD-75E87BE6C0CC}"/>
              </a:ext>
            </a:extLst>
          </p:cNvPr>
          <p:cNvSpPr>
            <a:spLocks noGrp="1"/>
          </p:cNvSpPr>
          <p:nvPr>
            <p:ph idx="1"/>
          </p:nvPr>
        </p:nvSpPr>
        <p:spPr>
          <a:xfrm>
            <a:off x="436269" y="2162801"/>
            <a:ext cx="56597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Rel-18 </a:t>
            </a:r>
          </a:p>
          <a:p>
            <a:r>
              <a:rPr lang="en-US" altLang="zh-CN" sz="2000" b="1" dirty="0">
                <a:solidFill>
                  <a:srgbClr val="0070C0"/>
                </a:solidFill>
                <a:latin typeface="Arial" panose="020B0604020202020204" pitchFamily="34" charset="0"/>
                <a:cs typeface="Arial" panose="020B0604020202020204" pitchFamily="34" charset="0"/>
              </a:rPr>
              <a:t>57</a:t>
            </a:r>
            <a:r>
              <a:rPr lang="en-US" altLang="zh-CN" sz="2000" dirty="0">
                <a:latin typeface="Arial" panose="020B0604020202020204" pitchFamily="34" charset="0"/>
                <a:cs typeface="Arial" panose="020B0604020202020204" pitchFamily="34" charset="0"/>
              </a:rPr>
              <a:t> CAT B CRs were agreed for Rel-18</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279</a:t>
            </a:r>
            <a:r>
              <a:rPr lang="en-US" altLang="zh-CN" sz="2000" dirty="0">
                <a:latin typeface="Arial" panose="020B0604020202020204" pitchFamily="34" charset="0"/>
                <a:cs typeface="Arial" panose="020B0604020202020204" pitchFamily="34" charset="0"/>
              </a:rPr>
              <a:t> CAT F/D CRs were agreed for Rel-18</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18</a:t>
            </a:r>
            <a:r>
              <a:rPr lang="en-US" altLang="zh-CN"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pCRs</a:t>
            </a:r>
            <a:r>
              <a:rPr lang="en-US" altLang="zh-CN" sz="2000" dirty="0">
                <a:latin typeface="Arial" panose="020B0604020202020204" pitchFamily="34" charset="0"/>
                <a:cs typeface="Arial" panose="020B0604020202020204" pitchFamily="34" charset="0"/>
              </a:rPr>
              <a:t> were agreed for Rel-18</a:t>
            </a:r>
          </a:p>
        </p:txBody>
      </p:sp>
      <p:graphicFrame>
        <p:nvGraphicFramePr>
          <p:cNvPr id="6" name="图表 5">
            <a:extLst>
              <a:ext uri="{FF2B5EF4-FFF2-40B4-BE49-F238E27FC236}">
                <a16:creationId xmlns:a16="http://schemas.microsoft.com/office/drawing/2014/main" id="{84ACC878-07B3-8648-A48B-7F02A2640C5D}"/>
              </a:ext>
            </a:extLst>
          </p:cNvPr>
          <p:cNvGraphicFramePr/>
          <p:nvPr>
            <p:extLst>
              <p:ext uri="{D42A27DB-BD31-4B8C-83A1-F6EECF244321}">
                <p14:modId xmlns:p14="http://schemas.microsoft.com/office/powerpoint/2010/main" val="3470563785"/>
              </p:ext>
            </p:extLst>
          </p:nvPr>
        </p:nvGraphicFramePr>
        <p:xfrm>
          <a:off x="6226624" y="2244495"/>
          <a:ext cx="4866752" cy="2970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04389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B852093-2BE7-9FAF-8287-3C2F27259BDB}"/>
              </a:ext>
            </a:extLst>
          </p:cNvPr>
          <p:cNvSpPr>
            <a:spLocks noGrp="1"/>
          </p:cNvSpPr>
          <p:nvPr>
            <p:ph idx="1"/>
          </p:nvPr>
        </p:nvSpPr>
        <p:spPr>
          <a:xfrm>
            <a:off x="838199" y="1895198"/>
            <a:ext cx="10515600"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There was </a:t>
            </a:r>
            <a:r>
              <a:rPr lang="en-US" altLang="zh-CN" sz="2400" b="1" dirty="0">
                <a:solidFill>
                  <a:srgbClr val="0070C0"/>
                </a:solidFill>
                <a:latin typeface="Arial" panose="020B0604020202020204" pitchFamily="34" charset="0"/>
                <a:ea typeface="MS PGothic" panose="020B0600070205080204" pitchFamily="34" charset="-128"/>
                <a:cs typeface="Arial" panose="020B0604020202020204" pitchFamily="34" charset="0"/>
              </a:rPr>
              <a:t>1 Rel-15 CR</a:t>
            </a:r>
            <a:r>
              <a:rPr lang="en-US" altLang="zh-CN" sz="2400" dirty="0">
                <a:latin typeface="Arial" panose="020B0604020202020204" pitchFamily="34" charset="0"/>
                <a:ea typeface="MS PGothic" panose="020B0600070205080204" pitchFamily="34" charset="-128"/>
                <a:cs typeface="Arial" panose="020B0604020202020204" pitchFamily="34" charset="0"/>
              </a:rPr>
              <a:t> agreed (see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C4-241253</a:t>
            </a:r>
            <a:r>
              <a:rPr lang="en-US" altLang="zh-CN" sz="2400" dirty="0">
                <a:latin typeface="Arial" panose="020B0604020202020204" pitchFamily="34" charset="0"/>
                <a:ea typeface="MS PGothic" panose="020B0600070205080204" pitchFamily="34" charset="-128"/>
                <a:cs typeface="Arial" panose="020B0604020202020204" pitchFamily="34" charset="0"/>
              </a:rPr>
              <a:t>).  Current definition of “</a:t>
            </a:r>
            <a:r>
              <a:rPr lang="en-US" altLang="zh-CN" sz="2400" dirty="0" err="1">
                <a:latin typeface="Arial" panose="020B0604020202020204" pitchFamily="34" charset="0"/>
                <a:ea typeface="MS PGothic" panose="020B0600070205080204" pitchFamily="34" charset="-128"/>
                <a:cs typeface="Arial" panose="020B0604020202020204" pitchFamily="34" charset="0"/>
              </a:rPr>
              <a:t>VelocityEstimate</a:t>
            </a:r>
            <a:r>
              <a:rPr lang="en-US" altLang="zh-CN" sz="2400" dirty="0">
                <a:latin typeface="Arial" panose="020B0604020202020204" pitchFamily="34" charset="0"/>
                <a:ea typeface="MS PGothic" panose="020B0600070205080204" pitchFamily="34" charset="-128"/>
                <a:cs typeface="Arial" panose="020B0604020202020204" pitchFamily="34" charset="0"/>
              </a:rPr>
              <a:t>” data type is a choice among mutually exclusive alternatives, hence the corresponding </a:t>
            </a:r>
            <a:r>
              <a:rPr lang="en-US" altLang="zh-CN" sz="2400" dirty="0" err="1">
                <a:latin typeface="Arial" panose="020B0604020202020204" pitchFamily="34" charset="0"/>
                <a:ea typeface="MS PGothic" panose="020B0600070205080204" pitchFamily="34" charset="-128"/>
                <a:cs typeface="Arial" panose="020B0604020202020204" pitchFamily="34" charset="0"/>
              </a:rPr>
              <a:t>yaml</a:t>
            </a:r>
            <a:r>
              <a:rPr lang="en-US" altLang="zh-CN" sz="2400" dirty="0">
                <a:latin typeface="Arial" panose="020B0604020202020204" pitchFamily="34" charset="0"/>
                <a:ea typeface="MS PGothic" panose="020B0600070205080204" pitchFamily="34" charset="-128"/>
                <a:cs typeface="Arial" panose="020B0604020202020204" pitchFamily="34" charset="0"/>
              </a:rPr>
              <a:t> is defined using “</a:t>
            </a:r>
            <a:r>
              <a:rPr lang="en-US" altLang="zh-CN" sz="2400" dirty="0" err="1">
                <a:latin typeface="Arial" panose="020B0604020202020204" pitchFamily="34" charset="0"/>
                <a:ea typeface="MS PGothic" panose="020B0600070205080204" pitchFamily="34" charset="-128"/>
                <a:cs typeface="Arial" panose="020B0604020202020204" pitchFamily="34" charset="0"/>
              </a:rPr>
              <a:t>oneOf</a:t>
            </a:r>
            <a:r>
              <a:rPr lang="en-US" altLang="zh-CN" sz="2400" dirty="0">
                <a:latin typeface="Arial" panose="020B0604020202020204" pitchFamily="34" charset="0"/>
                <a:ea typeface="MS PGothic" panose="020B0600070205080204" pitchFamily="34" charset="-128"/>
                <a:cs typeface="Arial" panose="020B0604020202020204" pitchFamily="34" charset="0"/>
              </a:rPr>
              <a:t>” construct. However the actually defined alternatives are not really mutually exclusive, this will fail the parsing. The issue is addressed by replacing “</a:t>
            </a:r>
            <a:r>
              <a:rPr lang="en-US" altLang="zh-CN" sz="2400" dirty="0" err="1">
                <a:latin typeface="Arial" panose="020B0604020202020204" pitchFamily="34" charset="0"/>
                <a:ea typeface="MS PGothic" panose="020B0600070205080204" pitchFamily="34" charset="-128"/>
                <a:cs typeface="Arial" panose="020B0604020202020204" pitchFamily="34" charset="0"/>
              </a:rPr>
              <a:t>oneOf</a:t>
            </a:r>
            <a:r>
              <a:rPr lang="en-US" altLang="zh-CN" sz="2400" dirty="0">
                <a:latin typeface="Arial" panose="020B0604020202020204" pitchFamily="34" charset="0"/>
                <a:ea typeface="MS PGothic" panose="020B0600070205080204" pitchFamily="34" charset="-128"/>
                <a:cs typeface="Arial" panose="020B0604020202020204" pitchFamily="34" charset="0"/>
              </a:rPr>
              <a:t>“ by “</a:t>
            </a:r>
            <a:r>
              <a:rPr lang="en-US" altLang="zh-CN" sz="2400" dirty="0" err="1">
                <a:latin typeface="Arial" panose="020B0604020202020204" pitchFamily="34" charset="0"/>
                <a:ea typeface="MS PGothic" panose="020B0600070205080204" pitchFamily="34" charset="-128"/>
                <a:cs typeface="Arial" panose="020B0604020202020204" pitchFamily="34" charset="0"/>
              </a:rPr>
              <a:t>anyOf</a:t>
            </a:r>
            <a:r>
              <a:rPr lang="en-US" altLang="zh-CN" sz="2400" dirty="0">
                <a:latin typeface="Arial" panose="020B0604020202020204" pitchFamily="34" charset="0"/>
                <a:ea typeface="MS PGothic" panose="020B0600070205080204" pitchFamily="34" charset="-128"/>
                <a:cs typeface="Arial" panose="020B0604020202020204" pitchFamily="34" charset="0"/>
              </a:rPr>
              <a:t>” in the CR.</a:t>
            </a:r>
          </a:p>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There are </a:t>
            </a:r>
            <a:r>
              <a:rPr lang="en-US" altLang="zh-CN" sz="2400" b="1" dirty="0">
                <a:solidFill>
                  <a:srgbClr val="0070C0"/>
                </a:solidFill>
                <a:latin typeface="Arial" panose="020B0604020202020204" pitchFamily="34" charset="0"/>
                <a:ea typeface="MS PGothic" panose="020B0600070205080204" pitchFamily="34" charset="-128"/>
                <a:cs typeface="Arial" panose="020B0604020202020204" pitchFamily="34" charset="0"/>
              </a:rPr>
              <a:t>17</a:t>
            </a:r>
            <a:r>
              <a:rPr lang="en-US" altLang="zh-CN" sz="2400" dirty="0">
                <a:latin typeface="Arial" panose="020B0604020202020204" pitchFamily="34" charset="0"/>
                <a:ea typeface="MS PGothic" panose="020B0600070205080204" pitchFamily="34" charset="-128"/>
                <a:cs typeface="Arial" panose="020B0604020202020204" pitchFamily="34" charset="0"/>
              </a:rPr>
              <a:t> CRs agreed with dependencies on SA. </a:t>
            </a:r>
          </a:p>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CT4 discussed the topic of registering 3GPP defined JWT claims to IANA, CT4 considers it is beneficial to make such registration to IANA. Related LS has been sent to this plenary.</a:t>
            </a:r>
            <a:endParaRPr lang="en-US" altLang="zh-CN" sz="24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p:txBody>
      </p:sp>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Information to CT </a:t>
            </a:r>
          </a:p>
        </p:txBody>
      </p:sp>
    </p:spTree>
    <p:extLst>
      <p:ext uri="{BB962C8B-B14F-4D97-AF65-F5344CB8AC3E}">
        <p14:creationId xmlns:p14="http://schemas.microsoft.com/office/powerpoint/2010/main" val="1497726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B852093-2BE7-9FAF-8287-3C2F27259BDB}"/>
              </a:ext>
            </a:extLst>
          </p:cNvPr>
          <p:cNvSpPr>
            <a:spLocks noGrp="1"/>
          </p:cNvSpPr>
          <p:nvPr>
            <p:ph idx="1"/>
          </p:nvPr>
        </p:nvSpPr>
        <p:spPr>
          <a:xfrm>
            <a:off x="838199" y="1895198"/>
            <a:ext cx="10515600"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Guidance on private branches on Gitlab “5G_APIs” repository</a:t>
            </a:r>
          </a:p>
          <a:p>
            <a:pPr lvl="1">
              <a:spcBef>
                <a:spcPts val="0"/>
              </a:spcBef>
              <a:spcAft>
                <a:spcPts val="600"/>
              </a:spcAft>
            </a:pPr>
            <a:r>
              <a:rPr lang="en-US" altLang="zh-CN" sz="20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The issue was discussed on CT4#121 meeting, see </a:t>
            </a:r>
            <a:r>
              <a:rPr lang="en-US" altLang="zh-CN" sz="20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hlinkClick r:id="rId2"/>
              </a:rPr>
              <a:t>C4-240376</a:t>
            </a:r>
            <a:r>
              <a:rPr lang="en-US" altLang="zh-CN" sz="20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Basic idea is to avoid creating private branches on Gitlab “5G_APIs” repository as much as possible. The principle in the DP was endorsed by CT4, a corresponding LS was sent to relevant WGs (see </a:t>
            </a:r>
            <a:r>
              <a:rPr lang="en-US" altLang="zh-CN" sz="20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hlinkClick r:id="rId3"/>
              </a:rPr>
              <a:t>C4-240636</a:t>
            </a:r>
            <a:r>
              <a:rPr lang="en-US" altLang="zh-CN" sz="20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a:t>
            </a:r>
          </a:p>
          <a:p>
            <a:pPr lvl="1">
              <a:spcBef>
                <a:spcPts val="0"/>
              </a:spcBef>
              <a:spcAft>
                <a:spcPts val="600"/>
              </a:spcAft>
            </a:pPr>
            <a:r>
              <a:rPr lang="en-US" altLang="zh-CN" sz="2000" dirty="0">
                <a:latin typeface="Arial" panose="020B0604020202020204" pitchFamily="34" charset="0"/>
                <a:ea typeface="MS PGothic" panose="020B0600070205080204" pitchFamily="34" charset="-128"/>
                <a:cs typeface="Arial" panose="020B0604020202020204" pitchFamily="34" charset="0"/>
              </a:rPr>
              <a:t>Request was raised to permanently document the guidance in proper place. CT4 decided to document the guidance in the annex of TS 29.501. A Rel-19 CR on this topic was discussed and technically endorsed by CT4 (see </a:t>
            </a:r>
            <a:r>
              <a:rPr lang="en-US" altLang="zh-CN" sz="20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hlinkClick r:id="rId4"/>
              </a:rPr>
              <a:t>C4-242475</a:t>
            </a:r>
            <a:r>
              <a:rPr lang="en-US" altLang="zh-CN" sz="2000" dirty="0">
                <a:latin typeface="Arial" panose="020B0604020202020204" pitchFamily="34" charset="0"/>
                <a:ea typeface="MS PGothic" panose="020B0600070205080204" pitchFamily="34" charset="-128"/>
                <a:cs typeface="Arial" panose="020B0604020202020204" pitchFamily="34" charset="0"/>
              </a:rPr>
              <a:t>)</a:t>
            </a:r>
            <a:endParaRPr lang="en-US" altLang="zh-CN" sz="20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p:txBody>
      </p:sp>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Information to CT (cont.) </a:t>
            </a:r>
          </a:p>
        </p:txBody>
      </p:sp>
    </p:spTree>
    <p:extLst>
      <p:ext uri="{BB962C8B-B14F-4D97-AF65-F5344CB8AC3E}">
        <p14:creationId xmlns:p14="http://schemas.microsoft.com/office/powerpoint/2010/main" val="4165706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On CT4#119 meeting there was one LS (see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S3-240220</a:t>
            </a:r>
            <a:r>
              <a:rPr lang="en-US" altLang="zh-CN" sz="2400" dirty="0">
                <a:latin typeface="Arial" panose="020B0604020202020204" pitchFamily="34" charset="0"/>
                <a:ea typeface="MS PGothic" panose="020B0600070205080204" pitchFamily="34" charset="-128"/>
                <a:cs typeface="Arial" panose="020B0604020202020204" pitchFamily="34" charset="0"/>
              </a:rPr>
              <a:t> /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3"/>
              </a:rPr>
              <a:t>C4-235577</a:t>
            </a:r>
            <a:r>
              <a:rPr lang="en-US" altLang="zh-CN" sz="2400" dirty="0">
                <a:latin typeface="Arial" panose="020B0604020202020204" pitchFamily="34" charset="0"/>
                <a:ea typeface="MS PGothic" panose="020B0600070205080204" pitchFamily="34" charset="-128"/>
                <a:cs typeface="Arial" panose="020B0604020202020204" pitchFamily="34" charset="0"/>
              </a:rPr>
              <a:t>) sent to SA3. The LS (under work item “</a:t>
            </a:r>
            <a:r>
              <a:rPr lang="en-US" altLang="zh-CN" sz="2400" dirty="0" err="1">
                <a:latin typeface="Arial" panose="020B0604020202020204" pitchFamily="34" charset="0"/>
                <a:ea typeface="MS PGothic" panose="020B0600070205080204" pitchFamily="34" charset="-128"/>
                <a:cs typeface="Arial" panose="020B0604020202020204" pitchFamily="34" charset="0"/>
              </a:rPr>
              <a:t>HN_Auth</a:t>
            </a:r>
            <a:r>
              <a:rPr lang="en-US" altLang="zh-CN" sz="2400" dirty="0">
                <a:latin typeface="Arial" panose="020B0604020202020204" pitchFamily="34" charset="0"/>
                <a:ea typeface="MS PGothic" panose="020B0600070205080204" pitchFamily="34" charset="-128"/>
                <a:cs typeface="Arial" panose="020B0604020202020204" pitchFamily="34" charset="0"/>
              </a:rPr>
              <a:t>”) aimed to get clarification from SA3 on home network triggered re-authentication. Up to now, CT4 has not yet received reply from SA3. CT is requested to report this to SA, and kindly ask SA3 to provide their feedback.</a:t>
            </a:r>
          </a:p>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 is requested to report the completion of the works on Roaming5G and </a:t>
            </a:r>
            <a:r>
              <a:rPr lang="en-US" altLang="zh-CN" sz="2400" dirty="0" err="1">
                <a:latin typeface="Arial" panose="020B0604020202020204" pitchFamily="34" charset="0"/>
                <a:ea typeface="MS PGothic" panose="020B0600070205080204" pitchFamily="34" charset="-128"/>
                <a:cs typeface="Arial" panose="020B0604020202020204" pitchFamily="34" charset="0"/>
              </a:rPr>
              <a:t>IVAS_Codec</a:t>
            </a:r>
            <a:r>
              <a:rPr lang="en-US" altLang="zh-CN" sz="2400">
                <a:latin typeface="Arial" panose="020B0604020202020204" pitchFamily="34" charset="0"/>
                <a:ea typeface="MS PGothic" panose="020B0600070205080204" pitchFamily="34" charset="-128"/>
                <a:cs typeface="Arial" panose="020B0604020202020204" pitchFamily="34" charset="0"/>
              </a:rPr>
              <a:t>.</a:t>
            </a:r>
            <a:endParaRPr lang="en-US" altLang="zh-CN" sz="2400" dirty="0">
              <a:latin typeface="Arial" panose="020B0604020202020204" pitchFamily="34" charset="0"/>
              <a:ea typeface="MS PGothic" panose="020B0600070205080204" pitchFamily="34" charset="-128"/>
              <a:cs typeface="Arial" panose="020B0604020202020204" pitchFamily="34" charset="0"/>
            </a:endParaRPr>
          </a:p>
          <a:p>
            <a:pPr>
              <a:spcBef>
                <a:spcPts val="0"/>
              </a:spcBef>
              <a:spcAft>
                <a:spcPts val="600"/>
              </a:spcAft>
            </a:pPr>
            <a:endParaRPr lang="en-US" altLang="zh-CN" sz="2400" dirty="0">
              <a:latin typeface="Arial" panose="020B0604020202020204" pitchFamily="34" charset="0"/>
              <a:ea typeface="MS PGothic" panose="020B0600070205080204" pitchFamily="34" charset="-128"/>
              <a:cs typeface="Arial" panose="020B0604020202020204" pitchFamily="34" charset="0"/>
            </a:endParaRPr>
          </a:p>
          <a:p>
            <a:pPr>
              <a:spcBef>
                <a:spcPts val="0"/>
              </a:spcBef>
              <a:spcAft>
                <a:spcPts val="600"/>
              </a:spcAft>
            </a:pPr>
            <a:endParaRPr lang="en-US" altLang="zh-CN" sz="2400" dirty="0">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84087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a:xfrm>
            <a:off x="788505" y="1905137"/>
            <a:ext cx="10515600" cy="4351338"/>
          </a:xfrm>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The number of open API files are increasing but handled by the same number of delegates</a:t>
            </a:r>
          </a:p>
          <a:p>
            <a:pPr lvl="1"/>
            <a:r>
              <a:rPr lang="en-GB" altLang="ja-JP" sz="2000" dirty="0">
                <a:latin typeface="Arial "/>
                <a:ea typeface="MS PGothic" pitchFamily="34" charset="-128"/>
                <a:cs typeface="Arial" pitchFamily="34" charset="0"/>
              </a:rPr>
              <a:t>Thank Kimmo for his excellent work and support as MCC. </a:t>
            </a:r>
          </a:p>
          <a:p>
            <a:pPr lvl="1"/>
            <a:r>
              <a:rPr lang="en-GB" altLang="ja-JP" sz="2000" dirty="0">
                <a:latin typeface="Arial "/>
                <a:ea typeface="MS PGothic" pitchFamily="34" charset="-128"/>
                <a:cs typeface="Arial" pitchFamily="34" charset="0"/>
              </a:rPr>
              <a:t>Thanks to the Host of the meeting 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31242" y="2991678"/>
            <a:ext cx="10515600" cy="1034084"/>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(1/4) </a:t>
            </a:r>
          </a:p>
        </p:txBody>
      </p:sp>
      <p:graphicFrame>
        <p:nvGraphicFramePr>
          <p:cNvPr id="5" name="Table 4"/>
          <p:cNvGraphicFramePr>
            <a:graphicFrameLocks noGrp="1"/>
          </p:cNvGraphicFramePr>
          <p:nvPr>
            <p:extLst>
              <p:ext uri="{D42A27DB-BD31-4B8C-83A1-F6EECF244321}">
                <p14:modId xmlns:p14="http://schemas.microsoft.com/office/powerpoint/2010/main" val="1984057551"/>
              </p:ext>
            </p:extLst>
          </p:nvPr>
        </p:nvGraphicFramePr>
        <p:xfrm>
          <a:off x="542537" y="2079132"/>
          <a:ext cx="10967779" cy="4092193"/>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C4-242460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IEs in Create Session Request/Response during the restoration of a PDN connection after a PGW-C/SMF change</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23.007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0396</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29.274-2110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C4-242461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IEs in Create Session Request/Response during the restoration of a PDN connection after a PGW-C/SMF change</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23.007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0397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29.274-2104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0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C4-242288</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Adding support for IVAS codec</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23.334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0185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26.253-0002</a:t>
                      </a:r>
                      <a:b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br>
                      <a:r>
                        <a:rPr lang="en-GB" sz="10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26.114-0561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C4-242420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Report the media HOLD to DCSF</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29.175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0010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24.186-0011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C4-242102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Adding support for IVAS codec</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29.232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0663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26.253-0002</a:t>
                      </a:r>
                      <a:br>
                        <a:rPr lang="en-GB" sz="1000" kern="100">
                          <a:effectLst/>
                          <a:latin typeface="Arial" panose="020B0604020202020204" pitchFamily="34" charset="0"/>
                          <a:ea typeface="等线" panose="02010600030101010101" pitchFamily="2" charset="-122"/>
                          <a:cs typeface="Times New Roman" panose="02020603050405020304" pitchFamily="18" charset="0"/>
                        </a:rPr>
                      </a:br>
                      <a:r>
                        <a:rPr lang="en-GB" sz="1000" kern="100">
                          <a:effectLst/>
                          <a:latin typeface="Arial" panose="020B0604020202020204" pitchFamily="34" charset="0"/>
                          <a:ea typeface="等线" panose="02010600030101010101" pitchFamily="2" charset="-122"/>
                          <a:cs typeface="Times New Roman" panose="02020603050405020304" pitchFamily="18" charset="0"/>
                        </a:rPr>
                        <a:t>26.114-0561</a:t>
                      </a:r>
                      <a:br>
                        <a:rPr lang="en-GB" sz="1000" kern="100">
                          <a:effectLst/>
                          <a:latin typeface="Arial" panose="020B0604020202020204" pitchFamily="34" charset="0"/>
                          <a:ea typeface="等线" panose="02010600030101010101" pitchFamily="2" charset="-122"/>
                          <a:cs typeface="Times New Roman" panose="02020603050405020304" pitchFamily="18" charset="0"/>
                        </a:rPr>
                      </a:br>
                      <a:r>
                        <a:rPr lang="en-GB" sz="1000" kern="100">
                          <a:effectLst/>
                          <a:latin typeface="Arial" panose="020B0604020202020204" pitchFamily="34" charset="0"/>
                          <a:ea typeface="等线" panose="02010600030101010101" pitchFamily="2" charset="-122"/>
                          <a:cs typeface="Times New Roman" panose="02020603050405020304" pitchFamily="18" charset="0"/>
                        </a:rPr>
                        <a:t>29.292-0163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C4-242107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Adding support for IVAS codec</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29.238</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0070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26.253-0002</a:t>
                      </a:r>
                      <a:br>
                        <a:rPr lang="en-GB" sz="1000" kern="100" dirty="0">
                          <a:effectLst/>
                          <a:latin typeface="Arial" panose="020B0604020202020204" pitchFamily="34" charset="0"/>
                          <a:ea typeface="等线" panose="02010600030101010101" pitchFamily="2" charset="-122"/>
                          <a:cs typeface="Times New Roman" panose="02020603050405020304" pitchFamily="18" charset="0"/>
                        </a:rPr>
                      </a:br>
                      <a:r>
                        <a:rPr lang="en-GB" sz="1000" kern="100" dirty="0">
                          <a:effectLst/>
                          <a:latin typeface="Arial" panose="020B0604020202020204" pitchFamily="34" charset="0"/>
                          <a:ea typeface="等线" panose="02010600030101010101" pitchFamily="2" charset="-122"/>
                          <a:cs typeface="Times New Roman" panose="02020603050405020304" pitchFamily="18" charset="0"/>
                        </a:rPr>
                        <a:t>26.114-0561</a:t>
                      </a:r>
                      <a:br>
                        <a:rPr lang="en-GB" sz="1000" kern="100" dirty="0">
                          <a:effectLst/>
                          <a:latin typeface="Arial" panose="020B0604020202020204" pitchFamily="34" charset="0"/>
                          <a:ea typeface="等线" panose="02010600030101010101" pitchFamily="2" charset="-122"/>
                          <a:cs typeface="Times New Roman" panose="02020603050405020304" pitchFamily="18" charset="0"/>
                        </a:rPr>
                      </a:br>
                      <a:r>
                        <a:rPr lang="en-GB" sz="1000" kern="100" dirty="0">
                          <a:effectLst/>
                          <a:latin typeface="Arial" panose="020B0604020202020204" pitchFamily="34" charset="0"/>
                          <a:ea typeface="等线" panose="02010600030101010101" pitchFamily="2" charset="-122"/>
                          <a:cs typeface="Times New Roman" panose="02020603050405020304" pitchFamily="18" charset="0"/>
                        </a:rPr>
                        <a:t>29.162-0161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C4-242341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Activation of DL data size reporting for support of MT-SDT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0855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23.501-5388</a:t>
                      </a:r>
                      <a:br>
                        <a:rPr lang="en-GB" sz="1000" kern="100" dirty="0">
                          <a:effectLst/>
                          <a:latin typeface="Arial" panose="020B0604020202020204" pitchFamily="34" charset="0"/>
                          <a:ea typeface="等线" panose="02010600030101010101" pitchFamily="2" charset="-122"/>
                          <a:cs typeface="Times New Roman" panose="02020603050405020304" pitchFamily="18" charset="0"/>
                        </a:rPr>
                      </a:br>
                      <a:r>
                        <a:rPr lang="en-GB" sz="1000" kern="100" dirty="0">
                          <a:effectLst/>
                          <a:latin typeface="Arial" panose="020B0604020202020204" pitchFamily="34" charset="0"/>
                          <a:ea typeface="等线" panose="02010600030101010101" pitchFamily="2" charset="-122"/>
                          <a:cs typeface="Times New Roman" panose="02020603050405020304" pitchFamily="18" charset="0"/>
                        </a:rPr>
                        <a:t>23.502-4799</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C4-242453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Provisioning of ATSSS parameters via APCO IE</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29.274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2108</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24.302-0781</a:t>
                      </a:r>
                      <a:br>
                        <a:rPr lang="en-GB" sz="1000" kern="100" dirty="0">
                          <a:effectLst/>
                          <a:latin typeface="Arial" panose="020B0604020202020204" pitchFamily="34" charset="0"/>
                          <a:ea typeface="等线" panose="02010600030101010101" pitchFamily="2" charset="-122"/>
                          <a:cs typeface="Times New Roman" panose="02020603050405020304" pitchFamily="18" charset="0"/>
                        </a:rPr>
                      </a:br>
                      <a:r>
                        <a:rPr lang="en-GB" sz="1000" kern="100" dirty="0">
                          <a:effectLst/>
                          <a:latin typeface="Arial" panose="020B0604020202020204" pitchFamily="34" charset="0"/>
                          <a:ea typeface="等线" panose="02010600030101010101" pitchFamily="2" charset="-122"/>
                          <a:cs typeface="Times New Roman" panose="02020603050405020304" pitchFamily="18" charset="0"/>
                        </a:rPr>
                        <a:t>24.193-0152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CT1</a:t>
                      </a:r>
                      <a:b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C4-242360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QoS change upon Inter-PLMN mobililty</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29.274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2109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23.401-3740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C4-242108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Adding support for IVAS codec</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29.332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0203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26.253-0002</a:t>
                      </a:r>
                      <a:br>
                        <a:rPr lang="en-GB" sz="1000" kern="100" dirty="0">
                          <a:effectLst/>
                          <a:latin typeface="Arial" panose="020B0604020202020204" pitchFamily="34" charset="0"/>
                          <a:ea typeface="等线" panose="02010600030101010101" pitchFamily="2" charset="-122"/>
                          <a:cs typeface="Times New Roman" panose="02020603050405020304" pitchFamily="18" charset="0"/>
                        </a:rPr>
                      </a:br>
                      <a:r>
                        <a:rPr lang="en-GB" sz="1000" kern="100" dirty="0">
                          <a:effectLst/>
                          <a:latin typeface="Arial" panose="020B0604020202020204" pitchFamily="34" charset="0"/>
                          <a:ea typeface="等线" panose="02010600030101010101" pitchFamily="2" charset="-122"/>
                          <a:cs typeface="Times New Roman" panose="02020603050405020304" pitchFamily="18" charset="0"/>
                        </a:rPr>
                        <a:t>26.114-0561</a:t>
                      </a:r>
                      <a:br>
                        <a:rPr lang="en-GB" sz="1000" kern="100" dirty="0">
                          <a:effectLst/>
                          <a:latin typeface="Arial" panose="020B0604020202020204" pitchFamily="34" charset="0"/>
                          <a:ea typeface="等线" panose="02010600030101010101" pitchFamily="2" charset="-122"/>
                          <a:cs typeface="Times New Roman" panose="02020603050405020304" pitchFamily="18" charset="0"/>
                        </a:rPr>
                      </a:br>
                      <a:r>
                        <a:rPr lang="en-GB" sz="1000" kern="100" dirty="0">
                          <a:effectLst/>
                          <a:latin typeface="Arial" panose="020B0604020202020204" pitchFamily="34" charset="0"/>
                          <a:ea typeface="等线" panose="02010600030101010101" pitchFamily="2" charset="-122"/>
                          <a:cs typeface="Times New Roman" panose="02020603050405020304" pitchFamily="18" charset="0"/>
                        </a:rPr>
                        <a:t>29.163-1079</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37333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r>
              <a:rPr lang="en-US" altLang="zh-CN" dirty="0"/>
              <a:t> (2/4)</a:t>
            </a:r>
            <a:r>
              <a:rPr lang="en-US" dirty="0"/>
              <a:t> </a:t>
            </a:r>
          </a:p>
        </p:txBody>
      </p:sp>
      <p:graphicFrame>
        <p:nvGraphicFramePr>
          <p:cNvPr id="5" name="Table 4"/>
          <p:cNvGraphicFramePr>
            <a:graphicFrameLocks noGrp="1"/>
          </p:cNvGraphicFramePr>
          <p:nvPr>
            <p:extLst>
              <p:ext uri="{D42A27DB-BD31-4B8C-83A1-F6EECF244321}">
                <p14:modId xmlns:p14="http://schemas.microsoft.com/office/powerpoint/2010/main" val="457972627"/>
              </p:ext>
            </p:extLst>
          </p:nvPr>
        </p:nvGraphicFramePr>
        <p:xfrm>
          <a:off x="542537" y="2079132"/>
          <a:ext cx="10967779" cy="3593714"/>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C4-242106</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Adding support for IVAS codec</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29.334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0155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26.253-0002</a:t>
                      </a:r>
                      <a:br>
                        <a:rPr lang="en-GB" sz="1000" kern="100">
                          <a:effectLst/>
                          <a:latin typeface="Arial" panose="020B0604020202020204" pitchFamily="34" charset="0"/>
                          <a:ea typeface="等线" panose="02010600030101010101" pitchFamily="2" charset="-122"/>
                          <a:cs typeface="Times New Roman" panose="02020603050405020304" pitchFamily="18" charset="0"/>
                        </a:rPr>
                      </a:br>
                      <a:r>
                        <a:rPr lang="en-GB" sz="1000" kern="100">
                          <a:effectLst/>
                          <a:latin typeface="Arial" panose="020B0604020202020204" pitchFamily="34" charset="0"/>
                          <a:ea typeface="等线" panose="02010600030101010101" pitchFamily="2" charset="-122"/>
                          <a:cs typeface="Times New Roman" panose="02020603050405020304" pitchFamily="18" charset="0"/>
                        </a:rPr>
                        <a:t>26.114-0561</a:t>
                      </a:r>
                      <a:br>
                        <a:rPr lang="en-GB" sz="1000" kern="100">
                          <a:effectLst/>
                          <a:latin typeface="Arial" panose="020B0604020202020204" pitchFamily="34" charset="0"/>
                          <a:ea typeface="等线" panose="02010600030101010101" pitchFamily="2" charset="-122"/>
                          <a:cs typeface="Times New Roman" panose="02020603050405020304" pitchFamily="18" charset="0"/>
                        </a:rPr>
                      </a:br>
                      <a:r>
                        <a:rPr lang="en-GB" sz="1000" kern="100">
                          <a:effectLst/>
                          <a:latin typeface="Arial" panose="020B0604020202020204" pitchFamily="34" charset="0"/>
                          <a:ea typeface="等线" panose="02010600030101010101" pitchFamily="2" charset="-122"/>
                          <a:cs typeface="Times New Roman" panose="02020603050405020304" pitchFamily="18" charset="0"/>
                        </a:rPr>
                        <a:t>23.334-0185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SA4</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C4-242148</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DNS Security Information of </a:t>
                      </a:r>
                      <a:r>
                        <a:rPr lang="en-GB" sz="1000" kern="100" dirty="0" err="1">
                          <a:effectLst/>
                          <a:latin typeface="Arial" panose="020B0604020202020204" pitchFamily="34" charset="0"/>
                          <a:ea typeface="等线" panose="02010600030101010101" pitchFamily="2" charset="-122"/>
                          <a:cs typeface="Times New Roman" panose="02020603050405020304" pitchFamily="18" charset="0"/>
                        </a:rPr>
                        <a:t>vEASDF</a:t>
                      </a:r>
                      <a:r>
                        <a:rPr lang="en-GB" sz="1000" kern="100" dirty="0">
                          <a:effectLst/>
                          <a:latin typeface="Arial" panose="020B0604020202020204" pitchFamily="34" charset="0"/>
                          <a:ea typeface="等线" panose="02010600030101010101" pitchFamily="2" charset="-122"/>
                          <a:cs typeface="Times New Roman" panose="02020603050405020304" pitchFamily="18" charset="0"/>
                        </a:rPr>
                        <a:t>/Local DNS Server/Resolver</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29.502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0780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23.502-4777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C4-241407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Update the 5G VN group communication indication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1234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29.522-1269.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C4-242204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Update on Group Identifier Translation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1263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23.502-4788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C4-242486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Update on UE RangingSL Positioning privacy profile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1269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23.502-4775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C4-241445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New feature AccessAndMobilityPolicyDataModify for Policy Data</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0268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29.519-0505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C4-242321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Adding feature PfdDetermination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0269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29.519-0515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Support of URI reference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0271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29.519-0514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C4-242490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UE RangingSL Positioning privacy profile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0272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29.505-0507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C4-242476</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Feature support TrafficInfluSubExt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0273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29.519-0519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29221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r>
              <a:rPr lang="en-US" altLang="zh-CN" dirty="0"/>
              <a:t> (3/4)</a:t>
            </a:r>
            <a:r>
              <a:rPr lang="en-US" dirty="0"/>
              <a:t> </a:t>
            </a:r>
          </a:p>
        </p:txBody>
      </p:sp>
      <p:graphicFrame>
        <p:nvGraphicFramePr>
          <p:cNvPr id="5" name="Table 4"/>
          <p:cNvGraphicFramePr>
            <a:graphicFrameLocks noGrp="1"/>
          </p:cNvGraphicFramePr>
          <p:nvPr>
            <p:extLst>
              <p:ext uri="{D42A27DB-BD31-4B8C-83A1-F6EECF244321}">
                <p14:modId xmlns:p14="http://schemas.microsoft.com/office/powerpoint/2010/main" val="3318179647"/>
              </p:ext>
            </p:extLst>
          </p:nvPr>
        </p:nvGraphicFramePr>
        <p:xfrm>
          <a:off x="542537" y="2079132"/>
          <a:ext cx="10967779" cy="3456295"/>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C4-242489</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UE RangingSL Positioning privacy profile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0507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29.503-1257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C4-242549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Specifying access token request and claims for NWDAF containing MTLF</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1006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33.501-1976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C4-242109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ECS Address Configuration Information (EACI) application data subset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1007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23.502-4771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C4-242318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DNS security protocols supported by (V-)EASDF</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1008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23.501-5361</a:t>
                      </a:r>
                      <a:br>
                        <a:rPr lang="en-GB" sz="1000" kern="100">
                          <a:effectLst/>
                          <a:latin typeface="Arial" panose="020B0604020202020204" pitchFamily="34" charset="0"/>
                          <a:ea typeface="等线" panose="02010600030101010101" pitchFamily="2" charset="-122"/>
                          <a:cs typeface="Times New Roman" panose="02020603050405020304" pitchFamily="18" charset="0"/>
                        </a:rPr>
                      </a:br>
                      <a:r>
                        <a:rPr lang="en-GB" sz="1000" kern="100">
                          <a:effectLst/>
                          <a:latin typeface="Arial" panose="020B0604020202020204" pitchFamily="34" charset="0"/>
                          <a:ea typeface="等线" panose="02010600030101010101" pitchFamily="2" charset="-122"/>
                          <a:cs typeface="Times New Roman" panose="02020603050405020304" pitchFamily="18" charset="0"/>
                        </a:rPr>
                        <a:t>23.502-4777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C4-242433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Alignment with naming conventions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0181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29.122-0847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C4-241137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Restoration of TSS monitoring upon an NG-RAN failure with or w/o restart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1057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23.527-0073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C4-242343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Support for the eRedCap UEs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1076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23.501-5254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C4-242434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Alignment with naming conventions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1089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29.122-0847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C4-242462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Security of EAS discovery procedure via (V-)EASDF</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29.556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0040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23.548-0221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C4-242332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Corrections to the Nupf_EventExposure service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29.564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0094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23.502-4703</a:t>
                      </a:r>
                      <a:br>
                        <a:rPr lang="en-GB" sz="1000" kern="100">
                          <a:effectLst/>
                          <a:latin typeface="Arial" panose="020B0604020202020204" pitchFamily="34" charset="0"/>
                          <a:ea typeface="等线" panose="02010600030101010101" pitchFamily="2" charset="-122"/>
                          <a:cs typeface="Times New Roman" panose="02020603050405020304" pitchFamily="18" charset="0"/>
                        </a:rPr>
                      </a:br>
                      <a:r>
                        <a:rPr lang="en-GB" sz="1000" kern="100">
                          <a:effectLst/>
                          <a:latin typeface="Arial" panose="020B0604020202020204" pitchFamily="34" charset="0"/>
                          <a:ea typeface="等线" panose="02010600030101010101" pitchFamily="2" charset="-122"/>
                          <a:cs typeface="Times New Roman" panose="02020603050405020304" pitchFamily="18" charset="0"/>
                        </a:rPr>
                        <a:t>23.501-5385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0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20954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CT4#122 </a:t>
            </a:r>
            <a:r>
              <a:rPr lang="en-US" altLang="zh-CN" dirty="0"/>
              <a:t>Changsha</a:t>
            </a:r>
            <a:r>
              <a:rPr lang="en-US" altLang="fr-FR" dirty="0"/>
              <a:t> (</a:t>
            </a:r>
            <a:r>
              <a:rPr lang="en-GB" altLang="fr-FR" dirty="0"/>
              <a:t>CN</a:t>
            </a:r>
            <a:r>
              <a:rPr lang="en-US" altLang="fr-FR" dirty="0"/>
              <a:t>)</a:t>
            </a:r>
          </a:p>
          <a:p>
            <a:pPr lvl="2"/>
            <a:r>
              <a:rPr lang="en-US" altLang="fr-FR" dirty="0"/>
              <a:t>CT4#123 Hyderabad (IN)</a:t>
            </a:r>
          </a:p>
          <a:p>
            <a:pPr lvl="2"/>
            <a:endParaRPr lang="en-US" altLang="fr-FR" dirty="0"/>
          </a:p>
          <a:p>
            <a:pPr lvl="1"/>
            <a:r>
              <a:rPr lang="en-US" altLang="fr-FR" dirty="0"/>
              <a:t>E-meeting:</a:t>
            </a:r>
          </a:p>
          <a:p>
            <a:pPr lvl="2"/>
            <a:r>
              <a:rPr lang="en-US" altLang="fr-FR" dirty="0"/>
              <a:t>None</a:t>
            </a:r>
          </a:p>
          <a:p>
            <a:pPr marL="457200" lvl="1" indent="0">
              <a:buNone/>
            </a:pPr>
            <a:endParaRPr lang="en-US" altLang="fr-FR" dirty="0"/>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CT4#124 </a:t>
            </a:r>
            <a:r>
              <a:rPr lang="en-US" altLang="fr-FR" dirty="0" err="1"/>
              <a:t>Masstricht</a:t>
            </a:r>
            <a:r>
              <a:rPr lang="en-US" altLang="fr-FR" dirty="0"/>
              <a:t> (NE)</a:t>
            </a:r>
          </a:p>
          <a:p>
            <a:pPr marL="914400" lvl="2" indent="0">
              <a:buNone/>
            </a:pPr>
            <a:endParaRPr lang="en-US" altLang="fr-FR" dirty="0"/>
          </a:p>
          <a:p>
            <a:pPr lvl="1"/>
            <a:r>
              <a:rPr lang="en-US" altLang="fr-FR" dirty="0"/>
              <a:t>E-meeting:</a:t>
            </a:r>
          </a:p>
          <a:p>
            <a:pPr lvl="2"/>
            <a:r>
              <a:rPr lang="en-US" altLang="fr-FR" dirty="0"/>
              <a:t>None</a:t>
            </a:r>
            <a:endParaRPr lang="en-US" altLang="fr-FR" b="1" dirty="0">
              <a:solidFill>
                <a:srgbClr val="FF0000"/>
              </a:solidFill>
            </a:endParaRPr>
          </a:p>
          <a:p>
            <a:pPr marL="914400" lvl="2" indent="0">
              <a:buNone/>
            </a:pPr>
            <a:endParaRPr lang="en-US" altLang="fr-FR" dirty="0"/>
          </a:p>
          <a:p>
            <a:pPr marL="914400" lvl="2" indent="0">
              <a:buNone/>
            </a:pPr>
            <a:endParaRPr lang="en-US" altLang="fr-FR" dirty="0"/>
          </a:p>
          <a:p>
            <a:pPr marL="0" indent="0">
              <a:buNone/>
            </a:pPr>
            <a:endParaRPr lang="en-US" altLang="fr-FR"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r>
              <a:rPr lang="en-US" altLang="zh-CN" dirty="0"/>
              <a:t>(4/4)</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77431487"/>
              </p:ext>
            </p:extLst>
          </p:nvPr>
        </p:nvGraphicFramePr>
        <p:xfrm>
          <a:off x="542537" y="2079132"/>
          <a:ext cx="10967779" cy="3411089"/>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000" kern="100" dirty="0">
                          <a:effectLst/>
                          <a:latin typeface="Arial" panose="020B0604020202020204" pitchFamily="34" charset="0"/>
                          <a:ea typeface="等线" panose="02010600030101010101" pitchFamily="2" charset="-122"/>
                          <a:cs typeface="Times New Roman" panose="02020603050405020304" pitchFamily="18" charset="0"/>
                        </a:rPr>
                        <a:t>C4-242153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UE ID corrections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29.564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0095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23.502-4703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C4-242383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Support of LCS user plane connection binding to the UE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0256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23.273-0521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C4-242435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Alignment with naming conventions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0272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29.122-0847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C4-241428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Updates on discovery-authorize URI</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29.586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0004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29.586-0003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C4-241429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Updates on monitor-authorize URI</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29.586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0005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000" kern="100">
                          <a:effectLst/>
                          <a:latin typeface="Arial" panose="020B0604020202020204" pitchFamily="34" charset="0"/>
                          <a:ea typeface="等线" panose="02010600030101010101" pitchFamily="2" charset="-122"/>
                          <a:cs typeface="Times New Roman" panose="02020603050405020304" pitchFamily="18" charset="0"/>
                        </a:rPr>
                        <a:t>29.586-0003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08465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45499"/>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Yue Song</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rPr>
              <a:t>songyue</a:t>
            </a:r>
            <a:r>
              <a:rPr lang="fi-FI" altLang="en-US" sz="1400" dirty="0">
                <a:solidFill>
                  <a:srgbClr val="7F7F7F"/>
                </a:solidFill>
                <a:latin typeface="Arial" pitchFamily="34" charset="0"/>
                <a:cs typeface="Arial" pitchFamily="34" charset="0"/>
              </a:rPr>
              <a:t>@chinamobile.com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256943" y="1867726"/>
            <a:ext cx="5796723" cy="4351338"/>
          </a:xfrm>
        </p:spPr>
        <p:txBody>
          <a:bodyPr/>
          <a:lstStyle/>
          <a:p>
            <a:r>
              <a:rPr lang="en-US" sz="2400" dirty="0"/>
              <a:t>Number of handled documents</a:t>
            </a:r>
          </a:p>
          <a:p>
            <a:pPr lvl="1"/>
            <a:r>
              <a:rPr lang="en-US" altLang="zh-CN" sz="1600" dirty="0"/>
              <a:t>CT4#122: </a:t>
            </a:r>
            <a:r>
              <a:rPr lang="en-US" altLang="zh-CN" sz="1600" b="1" dirty="0">
                <a:solidFill>
                  <a:srgbClr val="0070C0"/>
                </a:solidFill>
              </a:rPr>
              <a:t>558</a:t>
            </a:r>
          </a:p>
          <a:p>
            <a:pPr lvl="1"/>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CT4#123: </a:t>
            </a:r>
            <a:r>
              <a:rPr lang="en-US" altLang="zh-CN" sz="1600" b="1" dirty="0">
                <a:solidFill>
                  <a:srgbClr val="0070C0"/>
                </a:solidFill>
              </a:rPr>
              <a:t>558</a:t>
            </a:r>
            <a:endParaRPr lang="en-GB" altLang="zh-CN" sz="1600" b="1" dirty="0">
              <a:solidFill>
                <a:srgbClr val="0070C0"/>
              </a:solidFill>
            </a:endParaRPr>
          </a:p>
          <a:p>
            <a:r>
              <a:rPr lang="en-US" sz="2400" dirty="0"/>
              <a:t>Agreed CRs </a:t>
            </a:r>
          </a:p>
          <a:p>
            <a:pPr lvl="1"/>
            <a:r>
              <a:rPr lang="en-US" altLang="zh-CN" sz="1600" dirty="0"/>
              <a:t>CT4#122: </a:t>
            </a:r>
            <a:r>
              <a:rPr lang="en-US" altLang="zh-CN" sz="1600" b="1" dirty="0">
                <a:solidFill>
                  <a:srgbClr val="0070C0"/>
                </a:solidFill>
              </a:rPr>
              <a:t>202 </a:t>
            </a:r>
            <a:r>
              <a:rPr lang="en-US" altLang="zh-CN" sz="1600" dirty="0"/>
              <a:t> 25 (B), 162 (F/D), 15 (A) </a:t>
            </a:r>
          </a:p>
          <a:p>
            <a:pPr lvl="1"/>
            <a:r>
              <a:rPr lang="en-US" altLang="zh-CN" sz="1600" dirty="0"/>
              <a:t>CT4#123: </a:t>
            </a:r>
            <a:r>
              <a:rPr lang="en-US" altLang="zh-CN" sz="1600" b="1" dirty="0">
                <a:solidFill>
                  <a:srgbClr val="0070C0"/>
                </a:solidFill>
              </a:rPr>
              <a:t>241</a:t>
            </a:r>
            <a:r>
              <a:rPr lang="en-US" altLang="zh-CN" sz="1600" dirty="0"/>
              <a:t>  32 (B), 197 (F/D), 12 (A)</a:t>
            </a:r>
          </a:p>
          <a:p>
            <a:r>
              <a:rPr lang="en-US" sz="2400" dirty="0"/>
              <a:t>Agreed </a:t>
            </a:r>
            <a:r>
              <a:rPr lang="en-US" sz="2400" dirty="0" err="1"/>
              <a:t>pCRs</a:t>
            </a:r>
            <a:endParaRPr lang="en-US" sz="2400" dirty="0"/>
          </a:p>
          <a:p>
            <a:pPr lvl="1"/>
            <a:r>
              <a:rPr lang="en-US" altLang="zh-CN" sz="1600" dirty="0"/>
              <a:t>CT4#122: </a:t>
            </a:r>
            <a:r>
              <a:rPr lang="en-US" altLang="zh-CN" sz="1600" b="1" dirty="0">
                <a:solidFill>
                  <a:srgbClr val="0070C0"/>
                </a:solidFill>
              </a:rPr>
              <a:t>7  </a:t>
            </a:r>
            <a:r>
              <a:rPr lang="en-US" altLang="zh-CN" sz="1600" dirty="0"/>
              <a:t>3</a:t>
            </a:r>
            <a:r>
              <a:rPr lang="zh-CN" altLang="en-US" sz="1600" dirty="0"/>
              <a:t> </a:t>
            </a:r>
            <a:r>
              <a:rPr lang="en-US" altLang="zh-CN" sz="1600" dirty="0"/>
              <a:t>(29.857), 4 (29.866)</a:t>
            </a:r>
          </a:p>
          <a:p>
            <a:pPr lvl="1"/>
            <a:r>
              <a:rPr lang="en-US" altLang="zh-CN" sz="1600" dirty="0"/>
              <a:t>CT4#123: </a:t>
            </a:r>
            <a:r>
              <a:rPr lang="en-US" altLang="zh-CN" sz="1600" b="1" dirty="0">
                <a:solidFill>
                  <a:srgbClr val="0070C0"/>
                </a:solidFill>
              </a:rPr>
              <a:t>11</a:t>
            </a:r>
            <a:r>
              <a:rPr lang="en-US" altLang="zh-CN" sz="1600" dirty="0"/>
              <a:t> 1</a:t>
            </a:r>
            <a:r>
              <a:rPr lang="zh-CN" altLang="en-US" sz="1600" dirty="0"/>
              <a:t> </a:t>
            </a:r>
            <a:r>
              <a:rPr lang="en-US" altLang="zh-CN" sz="1600" dirty="0"/>
              <a:t>(29.857), 10 (29.866)</a:t>
            </a:r>
            <a:endParaRPr lang="en-GB" altLang="zh-CN" sz="1600" dirty="0"/>
          </a:p>
          <a:p>
            <a:r>
              <a:rPr lang="en-US" sz="2400" dirty="0"/>
              <a:t>Attendances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CT4#122: </a:t>
            </a:r>
            <a:r>
              <a:rPr lang="en-US" altLang="zh-CN" sz="1600" b="1" dirty="0">
                <a:solidFill>
                  <a:srgbClr val="0070C0"/>
                </a:solidFill>
              </a:rPr>
              <a:t>142/171</a:t>
            </a:r>
            <a:r>
              <a:rPr lang="en-US" altLang="zh-CN" sz="1600" dirty="0"/>
              <a:t> (F2F) ,  </a:t>
            </a:r>
            <a:r>
              <a:rPr lang="en-US" altLang="zh-CN" sz="1600" b="1" dirty="0">
                <a:solidFill>
                  <a:srgbClr val="0070C0"/>
                </a:solidFill>
              </a:rPr>
              <a:t>0/15</a:t>
            </a:r>
            <a:r>
              <a:rPr lang="en-US" altLang="zh-CN" sz="1600" dirty="0"/>
              <a:t> (online)</a:t>
            </a:r>
          </a:p>
          <a:p>
            <a:pPr lvl="1">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CT4#123: </a:t>
            </a:r>
            <a:r>
              <a:rPr lang="en-US" altLang="zh-CN" sz="1600" b="1" dirty="0">
                <a:solidFill>
                  <a:srgbClr val="0070C0"/>
                </a:solidFill>
              </a:rPr>
              <a:t>103/121</a:t>
            </a:r>
            <a:r>
              <a:rPr lang="en-US" altLang="zh-CN" sz="1600" dirty="0"/>
              <a:t> (F2F) ,  </a:t>
            </a:r>
            <a:r>
              <a:rPr lang="en-US" altLang="zh-CN" sz="1600" b="1" dirty="0">
                <a:solidFill>
                  <a:srgbClr val="0070C0"/>
                </a:solidFill>
              </a:rPr>
              <a:t>1/25</a:t>
            </a:r>
            <a:r>
              <a:rPr lang="en-US" altLang="zh-CN" sz="1600" dirty="0"/>
              <a:t> (online)</a:t>
            </a:r>
          </a:p>
          <a:p>
            <a:pPr marL="457200" lvl="1" indent="0">
              <a:buNone/>
              <a:defRPr/>
            </a:pPr>
            <a:br>
              <a:rPr lang="en-US" altLang="zh-CN" sz="1600" dirty="0"/>
            </a:b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10 to 30 delegates depending on the topic.</a:t>
            </a:r>
          </a:p>
          <a:p>
            <a:pPr lvl="1"/>
            <a:r>
              <a:rPr lang="en-US" sz="2000" dirty="0"/>
              <a:t>Up to 7 delegates followed the  CT4 meeting</a:t>
            </a:r>
            <a:r>
              <a:rPr lang="de-DE" sz="2000" dirty="0"/>
              <a:t> using Microsoft Teams</a:t>
            </a:r>
          </a:p>
          <a:p>
            <a:pPr lvl="1"/>
            <a:r>
              <a:rPr lang="de-DE" altLang="zh-CN" sz="2000" dirty="0"/>
              <a:t>CT4#122 was 5 </a:t>
            </a:r>
            <a:r>
              <a:rPr lang="en-GB" altLang="zh-CN" sz="2000" dirty="0"/>
              <a:t>days</a:t>
            </a:r>
            <a:r>
              <a:rPr lang="de-DE" altLang="zh-CN" sz="2000" dirty="0"/>
              <a:t> </a:t>
            </a:r>
            <a:r>
              <a:rPr lang="en-GB" altLang="zh-CN" sz="2000" dirty="0"/>
              <a:t>long</a:t>
            </a:r>
          </a:p>
          <a:p>
            <a:pPr lvl="1"/>
            <a:r>
              <a:rPr lang="de-DE" altLang="zh-CN" sz="2000" dirty="0"/>
              <a:t>CT4#123 was 5 </a:t>
            </a:r>
            <a:r>
              <a:rPr lang="en-GB" altLang="zh-CN" sz="2000" dirty="0"/>
              <a:t>days</a:t>
            </a:r>
            <a:r>
              <a:rPr lang="de-DE" altLang="zh-CN" sz="2000" dirty="0"/>
              <a:t> </a:t>
            </a:r>
            <a:r>
              <a:rPr lang="en-GB" altLang="zh-CN" sz="2000" dirty="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621282002"/>
              </p:ext>
            </p:extLst>
          </p:nvPr>
        </p:nvGraphicFramePr>
        <p:xfrm>
          <a:off x="240404" y="1757231"/>
          <a:ext cx="11577226" cy="4669468"/>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2"/>
                        </a:rPr>
                        <a:t>C4-242198</a:t>
                      </a:r>
                      <a:endPar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new   Rel-19 New WID on Service Based Interface Protocol Improvements Release 19</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China Mobile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indent="-285750" algn="l" defTabSz="914400" rtl="0" eaLnBrk="1" fontAlgn="t" latinLnBrk="0" hangingPunct="1">
                        <a:lnSpc>
                          <a:spcPct val="107000"/>
                        </a:lnSpc>
                        <a:spcAft>
                          <a:spcPts val="800"/>
                        </a:spcAft>
                        <a:buFont typeface="Arial" panose="020B0604020202020204" pitchFamily="34" charset="0"/>
                        <a:buChar char="•"/>
                      </a:pPr>
                      <a:r>
                        <a:rPr lang="en-US" altLang="zh-CN" sz="1600" b="0" i="0" u="none" strike="noStrike" kern="1200" dirty="0">
                          <a:solidFill>
                            <a:srgbClr val="000000"/>
                          </a:solidFill>
                          <a:effectLst/>
                          <a:latin typeface="+mn-lt"/>
                          <a:ea typeface="+mn-ea"/>
                          <a:cs typeface="+mn-cs"/>
                        </a:rPr>
                        <a:t>Technical improvements on the service based interface protocol which are not covered by other dedicated work items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42398631"/>
                  </a:ext>
                </a:extLst>
              </a:tr>
              <a:tr h="608861">
                <a:tc>
                  <a:txBody>
                    <a:bodyPr/>
                    <a:lstStyle/>
                    <a:p>
                      <a:pPr algn="ctr" fontAlgn="t"/>
                      <a:r>
                        <a:rPr lang="en-GB" sz="1600" b="0" i="0" u="none" strike="noStrike" kern="1200" dirty="0">
                          <a:solidFill>
                            <a:srgbClr val="000000"/>
                          </a:solidFill>
                          <a:effectLst/>
                          <a:latin typeface="+mn-lt"/>
                          <a:ea typeface="+mn-ea"/>
                          <a:cs typeface="+mn-cs"/>
                          <a:hlinkClick r:id="rId3"/>
                        </a:rPr>
                        <a:t>C4-242297</a:t>
                      </a:r>
                      <a:endParaRPr lang="en-GB" sz="16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new   Rel-19 Subscriber Data Migration</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Ericsson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7000"/>
                        </a:lnSpc>
                        <a:spcBef>
                          <a:spcPts val="0"/>
                        </a:spcBef>
                        <a:spcAft>
                          <a:spcPts val="800"/>
                        </a:spcAft>
                        <a:buClrTx/>
                        <a:buSzTx/>
                        <a:buFont typeface="Arial" panose="020B0604020202020204" pitchFamily="34" charset="0"/>
                        <a:buChar char="•"/>
                        <a:tabLst/>
                        <a:defRPr/>
                      </a:pPr>
                      <a:r>
                        <a:rPr lang="en-US" altLang="zh-CN" sz="1600" b="0" i="0" u="none" strike="noStrike" kern="1200" dirty="0">
                          <a:solidFill>
                            <a:srgbClr val="000000"/>
                          </a:solidFill>
                          <a:effectLst/>
                          <a:latin typeface="+mn-lt"/>
                          <a:ea typeface="+mn-ea"/>
                          <a:cs typeface="+mn-cs"/>
                        </a:rPr>
                        <a:t>To enable reliable temporary data migration procedures in a 5GC network by proposing improvements to the current UDR restoration procedures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9568102"/>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4"/>
                        </a:rPr>
                        <a:t>C4-242298</a:t>
                      </a:r>
                      <a:endPar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new   Rel-19 New WID on CT Aspects on TEI19_MINPA</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Ericsson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indent="-285750" algn="l" defTabSz="914400" rtl="0" eaLnBrk="1" fontAlgn="t" latinLnBrk="0" hangingPunct="1">
                        <a:lnSpc>
                          <a:spcPct val="107000"/>
                        </a:lnSpc>
                        <a:spcAft>
                          <a:spcPts val="800"/>
                        </a:spcAft>
                        <a:buFont typeface="Arial" panose="020B0604020202020204" pitchFamily="34" charset="0"/>
                        <a:buChar char="•"/>
                      </a:pPr>
                      <a:r>
                        <a:rPr lang="en-US" sz="1600" b="0" i="0" u="none" strike="noStrike" kern="1200" dirty="0">
                          <a:solidFill>
                            <a:srgbClr val="000000"/>
                          </a:solidFill>
                          <a:effectLst/>
                          <a:latin typeface="+mn-lt"/>
                          <a:ea typeface="+mn-ea"/>
                          <a:cs typeface="+mn-cs"/>
                        </a:rPr>
                        <a:t>To provide stage3 implementation for stage2 requirement on having the UE Policy and AM policy  associations established only when they are to be sent to the UE</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8464746"/>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5"/>
                        </a:rPr>
                        <a:t>C4-242394</a:t>
                      </a:r>
                      <a:endPar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new   Rel-19 New SID on Study on Protocol for AI Data Collection from UPF</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China Mobile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indent="-285750" algn="l" defTabSz="914400" rtl="0" eaLnBrk="1" fontAlgn="t" latinLnBrk="0" hangingPunct="1">
                        <a:lnSpc>
                          <a:spcPct val="107000"/>
                        </a:lnSpc>
                        <a:spcAft>
                          <a:spcPts val="800"/>
                        </a:spcAft>
                        <a:buFont typeface="Arial" panose="020B0604020202020204" pitchFamily="34" charset="0"/>
                        <a:buChar char="•"/>
                      </a:pPr>
                      <a:r>
                        <a:rPr lang="en-US" sz="1600" b="0" i="0" u="none" strike="noStrike" kern="1200" dirty="0">
                          <a:solidFill>
                            <a:srgbClr val="000000"/>
                          </a:solidFill>
                          <a:effectLst/>
                          <a:latin typeface="+mn-lt"/>
                          <a:ea typeface="+mn-ea"/>
                          <a:cs typeface="+mn-cs"/>
                        </a:rPr>
                        <a:t>To study alternative protocols, or enhancements to the existing SBI protocol, so as to optimize the UPF data collection for AI/ML while ensuring secure, scalable and reliable data transfers across the core network</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946449"/>
                  </a:ext>
                </a:extLst>
              </a:tr>
            </a:tbl>
          </a:graphicData>
        </a:graphic>
      </p:graphicFrame>
    </p:spTree>
    <p:extLst>
      <p:ext uri="{BB962C8B-B14F-4D97-AF65-F5344CB8AC3E}">
        <p14:creationId xmlns:p14="http://schemas.microsoft.com/office/powerpoint/2010/main" val="4215268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led by CT4</a:t>
            </a:r>
          </a:p>
        </p:txBody>
      </p:sp>
      <p:graphicFrame>
        <p:nvGraphicFramePr>
          <p:cNvPr id="2" name="Tableau 3">
            <a:extLst>
              <a:ext uri="{FF2B5EF4-FFF2-40B4-BE49-F238E27FC236}">
                <a16:creationId xmlns:a16="http://schemas.microsoft.com/office/drawing/2014/main" id="{948BAE33-7F6D-9254-E585-C088846627D7}"/>
              </a:ext>
            </a:extLst>
          </p:cNvPr>
          <p:cNvGraphicFramePr>
            <a:graphicFrameLocks noGrp="1"/>
          </p:cNvGraphicFramePr>
          <p:nvPr>
            <p:extLst>
              <p:ext uri="{D42A27DB-BD31-4B8C-83A1-F6EECF244321}">
                <p14:modId xmlns:p14="http://schemas.microsoft.com/office/powerpoint/2010/main" val="3642550474"/>
              </p:ext>
            </p:extLst>
          </p:nvPr>
        </p:nvGraphicFramePr>
        <p:xfrm>
          <a:off x="240404" y="1866560"/>
          <a:ext cx="11577226" cy="1857774"/>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algn="ctr" fontAlgn="t"/>
                      <a:r>
                        <a:rPr lang="en-GB" sz="1600" b="0" i="0" u="none" strike="noStrike" kern="1200" dirty="0">
                          <a:solidFill>
                            <a:srgbClr val="000000"/>
                          </a:solidFill>
                          <a:effectLst/>
                          <a:latin typeface="+mn-lt"/>
                          <a:ea typeface="+mn-ea"/>
                          <a:cs typeface="+mn-cs"/>
                          <a:hlinkClick r:id="rId2"/>
                        </a:rPr>
                        <a:t>C4-242104</a:t>
                      </a:r>
                      <a:endParaRPr lang="en-GB" sz="16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revised   Rel-18 Revised WID on CT impacts of EVS Codec Extension for Immersive Voice and Audio Services</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Nokia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Delta: To remove CT1 impact from the work item (NOTE:</a:t>
                      </a:r>
                      <a:r>
                        <a:rPr lang="zh-CN" altLang="en-US" sz="1600" b="0" i="0" u="none" strike="noStrike" kern="1200" dirty="0">
                          <a:solidFill>
                            <a:srgbClr val="000000"/>
                          </a:solidFill>
                          <a:effectLst/>
                          <a:latin typeface="+mn-lt"/>
                          <a:ea typeface="+mn-ea"/>
                          <a:cs typeface="+mn-cs"/>
                        </a:rPr>
                        <a:t> </a:t>
                      </a:r>
                      <a:r>
                        <a:rPr lang="en-US" altLang="zh-CN" sz="1600" b="0" i="0" u="none" strike="noStrike" kern="1200" dirty="0">
                          <a:solidFill>
                            <a:srgbClr val="000000"/>
                          </a:solidFill>
                          <a:effectLst/>
                          <a:latin typeface="+mn-lt"/>
                          <a:ea typeface="+mn-ea"/>
                          <a:cs typeface="+mn-cs"/>
                        </a:rPr>
                        <a:t>it</a:t>
                      </a:r>
                      <a:r>
                        <a:rPr lang="zh-CN" altLang="en-US" sz="1600" b="0" i="0" u="none" strike="noStrike" kern="1200" dirty="0">
                          <a:solidFill>
                            <a:srgbClr val="000000"/>
                          </a:solidFill>
                          <a:effectLst/>
                          <a:latin typeface="+mn-lt"/>
                          <a:ea typeface="+mn-ea"/>
                          <a:cs typeface="+mn-cs"/>
                        </a:rPr>
                        <a:t> </a:t>
                      </a:r>
                      <a:r>
                        <a:rPr lang="en-US" altLang="zh-CN" sz="1600" b="0" i="0" u="none" strike="noStrike" kern="1200" dirty="0">
                          <a:solidFill>
                            <a:srgbClr val="000000"/>
                          </a:solidFill>
                          <a:effectLst/>
                          <a:latin typeface="+mn-lt"/>
                          <a:ea typeface="+mn-ea"/>
                          <a:cs typeface="+mn-cs"/>
                        </a:rPr>
                        <a:t>has been confirmed there is no impact on CT1 due to IVAS codec)</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7551398"/>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C4-242296</a:t>
                      </a:r>
                      <a:endPar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revised   Rel-18 CT Aspects of Edge Computing Phase 2</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Huawei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lnSpc>
                          <a:spcPct val="107000"/>
                        </a:lnSpc>
                        <a:spcAft>
                          <a:spcPts val="800"/>
                        </a:spcAft>
                        <a:buFont typeface="Arial" panose="020B0604020202020204" pitchFamily="34" charset="0"/>
                        <a:buNone/>
                      </a:pPr>
                      <a:r>
                        <a:rPr lang="en-US" altLang="zh-CN" sz="1600" b="0" i="0" u="none" strike="noStrike" kern="1200" dirty="0">
                          <a:solidFill>
                            <a:srgbClr val="000000"/>
                          </a:solidFill>
                          <a:effectLst/>
                          <a:latin typeface="+mn-lt"/>
                          <a:ea typeface="+mn-ea"/>
                          <a:cs typeface="+mn-cs"/>
                        </a:rPr>
                        <a:t>Delta: To align the WID with the works already been done due to security requirements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42398631"/>
                  </a:ext>
                </a:extLst>
              </a:tr>
            </a:tbl>
          </a:graphicData>
        </a:graphic>
      </p:graphicFrame>
    </p:spTree>
    <p:extLst>
      <p:ext uri="{BB962C8B-B14F-4D97-AF65-F5344CB8AC3E}">
        <p14:creationId xmlns:p14="http://schemas.microsoft.com/office/powerpoint/2010/main" val="1477027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endorsed by CT4</a:t>
            </a:r>
          </a:p>
        </p:txBody>
      </p:sp>
      <p:graphicFrame>
        <p:nvGraphicFramePr>
          <p:cNvPr id="4" name="Tableau 3">
            <a:extLst>
              <a:ext uri="{FF2B5EF4-FFF2-40B4-BE49-F238E27FC236}">
                <a16:creationId xmlns:a16="http://schemas.microsoft.com/office/drawing/2014/main" id="{8B48A61C-01D9-C10C-27B8-840866366BA4}"/>
              </a:ext>
            </a:extLst>
          </p:cNvPr>
          <p:cNvGraphicFramePr>
            <a:graphicFrameLocks noGrp="1"/>
          </p:cNvGraphicFramePr>
          <p:nvPr>
            <p:extLst>
              <p:ext uri="{D42A27DB-BD31-4B8C-83A1-F6EECF244321}">
                <p14:modId xmlns:p14="http://schemas.microsoft.com/office/powerpoint/2010/main" val="3436890247"/>
              </p:ext>
            </p:extLst>
          </p:nvPr>
        </p:nvGraphicFramePr>
        <p:xfrm>
          <a:off x="439184" y="1906316"/>
          <a:ext cx="11022714" cy="2895023"/>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algn="ctr"/>
                      <a:r>
                        <a:rPr lang="en-GB" sz="1600" b="0" u="sng">
                          <a:solidFill>
                            <a:srgbClr val="0000FF"/>
                          </a:solidFill>
                          <a:effectLst/>
                          <a:latin typeface="+mn-lt"/>
                          <a:ea typeface="等线" panose="02010600030101010101" pitchFamily="2" charset="-122"/>
                          <a:hlinkClick r:id="rId2"/>
                        </a:rPr>
                        <a:t>C4-242300</a:t>
                      </a:r>
                      <a:endParaRPr lang="zh-CN" sz="1600" b="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new   Rel-19 Protocol enhancements for Mission Critical Services</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Ericsson</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3231596"/>
                  </a:ext>
                </a:extLst>
              </a:tr>
              <a:tr h="369935">
                <a:tc>
                  <a:txBody>
                    <a:bodyPr/>
                    <a:lstStyle/>
                    <a:p>
                      <a:pPr algn="ctr"/>
                      <a:r>
                        <a:rPr lang="en-GB" sz="1600" b="0" u="sng">
                          <a:solidFill>
                            <a:srgbClr val="0000FF"/>
                          </a:solidFill>
                          <a:effectLst/>
                          <a:latin typeface="+mn-lt"/>
                          <a:ea typeface="等线" panose="02010600030101010101" pitchFamily="2" charset="-122"/>
                          <a:hlinkClick r:id="rId3"/>
                        </a:rPr>
                        <a:t>C4-242301</a:t>
                      </a:r>
                      <a:endParaRPr lang="zh-CN" sz="1600" b="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new   Rel-19 CT aspects of Providing per-subscriber VLAN instructions from UDM and DN-AAA</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Ericsson</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5912971"/>
                  </a:ext>
                </a:extLst>
              </a:tr>
              <a:tr h="369935">
                <a:tc>
                  <a:txBody>
                    <a:bodyPr/>
                    <a:lstStyle/>
                    <a:p>
                      <a:pPr algn="ctr"/>
                      <a:r>
                        <a:rPr lang="en-GB" sz="1600" b="0" u="sng">
                          <a:solidFill>
                            <a:srgbClr val="0000FF"/>
                          </a:solidFill>
                          <a:effectLst/>
                          <a:latin typeface="+mn-lt"/>
                          <a:ea typeface="等线" panose="02010600030101010101" pitchFamily="2" charset="-122"/>
                          <a:hlinkClick r:id="rId4"/>
                        </a:rPr>
                        <a:t>C4-242302</a:t>
                      </a:r>
                      <a:endParaRPr lang="zh-CN" sz="1600" b="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new   Rel-19 CT aspects of Enhancing Parameter Provisioning with static UE IP address and UP security policy</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Ericsson</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0519178"/>
                  </a:ext>
                </a:extLst>
              </a:tr>
              <a:tr h="0">
                <a:tc>
                  <a:txBody>
                    <a:bodyPr/>
                    <a:lstStyle/>
                    <a:p>
                      <a:pPr algn="ctr"/>
                      <a:r>
                        <a:rPr lang="en-GB" sz="1600" b="0" u="sng" dirty="0">
                          <a:solidFill>
                            <a:srgbClr val="0000FF"/>
                          </a:solidFill>
                          <a:effectLst/>
                          <a:latin typeface="+mn-lt"/>
                          <a:ea typeface="等线" panose="02010600030101010101" pitchFamily="2" charset="-122"/>
                          <a:hlinkClick r:id="rId5"/>
                        </a:rPr>
                        <a:t>C4-242303</a:t>
                      </a:r>
                      <a:endParaRPr lang="zh-CN" sz="1600" b="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new   Rel-19 New WID on enhancement of controlling RAT utilization</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Vodafone</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9971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endorsed by CT4 </a:t>
            </a:r>
          </a:p>
        </p:txBody>
      </p:sp>
      <p:graphicFrame>
        <p:nvGraphicFramePr>
          <p:cNvPr id="2" name="Tableau 3">
            <a:extLst>
              <a:ext uri="{FF2B5EF4-FFF2-40B4-BE49-F238E27FC236}">
                <a16:creationId xmlns:a16="http://schemas.microsoft.com/office/drawing/2014/main" id="{FFF85B8B-AD18-E451-8D19-C559A1012BCE}"/>
              </a:ext>
            </a:extLst>
          </p:cNvPr>
          <p:cNvGraphicFramePr>
            <a:graphicFrameLocks noGrp="1"/>
          </p:cNvGraphicFramePr>
          <p:nvPr>
            <p:extLst>
              <p:ext uri="{D42A27DB-BD31-4B8C-83A1-F6EECF244321}">
                <p14:modId xmlns:p14="http://schemas.microsoft.com/office/powerpoint/2010/main" val="3122309749"/>
              </p:ext>
            </p:extLst>
          </p:nvPr>
        </p:nvGraphicFramePr>
        <p:xfrm>
          <a:off x="439184" y="1906316"/>
          <a:ext cx="11022714" cy="976371"/>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algn="ctr"/>
                      <a:r>
                        <a:rPr lang="en-GB" sz="1600" b="0" u="sng" dirty="0">
                          <a:solidFill>
                            <a:srgbClr val="0000FF"/>
                          </a:solidFill>
                          <a:effectLst/>
                          <a:latin typeface="+mn-lt"/>
                          <a:ea typeface="等线" panose="02010600030101010101" pitchFamily="2" charset="-122"/>
                          <a:hlinkClick r:id="rId2"/>
                        </a:rPr>
                        <a:t>C4-242096</a:t>
                      </a:r>
                      <a:endParaRPr lang="zh-CN" sz="1600" b="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WID revised   Rel-18 Revised WID on CT aspects of enhancement of 5G UE Policy</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altLang="zh-CN" sz="1600" b="0" i="0" u="none" strike="noStrike" kern="1200" dirty="0">
                          <a:solidFill>
                            <a:srgbClr val="000000"/>
                          </a:solidFill>
                          <a:effectLst/>
                          <a:latin typeface="+mn-lt"/>
                          <a:ea typeface="+mn-ea"/>
                          <a:cs typeface="+mn-cs"/>
                        </a:rPr>
                        <a:t>Intel</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r>
                        <a:rPr lang="en-US" sz="1600" kern="1200" dirty="0">
                          <a:solidFill>
                            <a:schemeClr val="tx1"/>
                          </a:solidFill>
                          <a:effectLst/>
                          <a:latin typeface="+mn-lt"/>
                          <a:ea typeface="Calibri" panose="020F0502020204030204" pitchFamily="34" charset="0"/>
                          <a:cs typeface="Times New Roman" panose="02020603050405020304" pitchFamily="18" charset="0"/>
                        </a:rPr>
                        <a:t>Delta: Update to the </a:t>
                      </a:r>
                      <a:r>
                        <a:rPr lang="en-US" sz="1600" kern="1200" dirty="0" err="1">
                          <a:solidFill>
                            <a:schemeClr val="tx1"/>
                          </a:solidFill>
                          <a:effectLst/>
                          <a:latin typeface="+mn-lt"/>
                          <a:ea typeface="Calibri" panose="020F0502020204030204" pitchFamily="34" charset="0"/>
                          <a:cs typeface="Times New Roman" panose="02020603050405020304" pitchFamily="18" charset="0"/>
                        </a:rPr>
                        <a:t>Nsmf_PDUSession</a:t>
                      </a:r>
                      <a:r>
                        <a:rPr lang="en-US" sz="1600" kern="1200" dirty="0">
                          <a:solidFill>
                            <a:schemeClr val="tx1"/>
                          </a:solidFill>
                          <a:effectLst/>
                          <a:latin typeface="+mn-lt"/>
                          <a:ea typeface="Calibri" panose="020F0502020204030204" pitchFamily="34" charset="0"/>
                          <a:cs typeface="Times New Roman" panose="02020603050405020304" pitchFamily="18" charset="0"/>
                        </a:rPr>
                        <a:t> Service to support URSP rule enforcement reports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3231596"/>
                  </a:ext>
                </a:extLst>
              </a:tr>
            </a:tbl>
          </a:graphicData>
        </a:graphic>
      </p:graphicFrame>
    </p:spTree>
    <p:extLst>
      <p:ext uri="{BB962C8B-B14F-4D97-AF65-F5344CB8AC3E}">
        <p14:creationId xmlns:p14="http://schemas.microsoft.com/office/powerpoint/2010/main" val="183980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(1/2)</a:t>
            </a:r>
          </a:p>
        </p:txBody>
      </p:sp>
      <p:graphicFrame>
        <p:nvGraphicFramePr>
          <p:cNvPr id="8" name="Table 7"/>
          <p:cNvGraphicFramePr>
            <a:graphicFrameLocks noGrp="1"/>
          </p:cNvGraphicFramePr>
          <p:nvPr>
            <p:extLst>
              <p:ext uri="{D42A27DB-BD31-4B8C-83A1-F6EECF244321}">
                <p14:modId xmlns:p14="http://schemas.microsoft.com/office/powerpoint/2010/main" val="3336251986"/>
              </p:ext>
            </p:extLst>
          </p:nvPr>
        </p:nvGraphicFramePr>
        <p:xfrm>
          <a:off x="129207" y="1914274"/>
          <a:ext cx="11820346" cy="3398195"/>
        </p:xfrm>
        <a:graphic>
          <a:graphicData uri="http://schemas.openxmlformats.org/drawingml/2006/table">
            <a:tbl>
              <a:tblPr firstRow="1" firstCol="1" bandRow="1"/>
              <a:tblGrid>
                <a:gridCol w="520193">
                  <a:extLst>
                    <a:ext uri="{9D8B030D-6E8A-4147-A177-3AD203B41FA5}">
                      <a16:colId xmlns:a16="http://schemas.microsoft.com/office/drawing/2014/main" val="37050211"/>
                    </a:ext>
                  </a:extLst>
                </a:gridCol>
                <a:gridCol w="4896635">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980059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5G_eLCS_Ph3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5G_eLCS_Ph3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0001"/>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990077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for 5MBS_Ph2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5MBS_Ph2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CP-232031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042981826"/>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980068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NR_REDCAP_Ph2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NR_REDCAP_Ph2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a:solidFill>
                            <a:schemeClr val="tx1"/>
                          </a:solidFill>
                          <a:effectLst/>
                          <a:latin typeface="Arial" panose="020B0604020202020204" pitchFamily="34" charset="0"/>
                          <a:cs typeface="Arial" panose="020B0604020202020204" pitchFamily="34" charset="0"/>
                        </a:rPr>
                        <a:t>CP-223021</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2507045"/>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990002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UPF enhancement for exposure and SBA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UPEAS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814054746"/>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980077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EDGE_Ph2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EDGE_Ph2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CP-233026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32814632"/>
                  </a:ext>
                </a:extLst>
              </a:tr>
              <a:tr h="297553">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980087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eNSAC</a:t>
                      </a:r>
                      <a:endPar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eNSAC</a:t>
                      </a:r>
                      <a:endPar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92905707"/>
                  </a:ext>
                </a:extLst>
              </a:tr>
              <a:tr h="297553">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 aspects on TEI18_MLR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TEI18_MLR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CP-223022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279651093"/>
                  </a:ext>
                </a:extLst>
              </a:tr>
              <a:tr h="297553">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980004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Enhancement of Shared Data ID and Handling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ShDatID_H</a:t>
                      </a:r>
                      <a:endPar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chemeClr val="tx1"/>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305058008"/>
                  </a:ext>
                </a:extLst>
              </a:tr>
              <a:tr h="297553">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990003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Enhancements on Service-based support for SMS in 5GC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eSMS_SBI</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2023-12-15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a:solidFill>
                            <a:schemeClr val="tx1"/>
                          </a:solidFill>
                          <a:effectLst/>
                          <a:latin typeface="Arial" panose="020B0604020202020204" pitchFamily="34" charset="0"/>
                          <a:cs typeface="Arial" panose="020B0604020202020204" pitchFamily="34" charset="0"/>
                        </a:rPr>
                        <a:t>CP-230025</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054168393"/>
                  </a:ext>
                </a:extLst>
              </a:tr>
              <a:tr h="203127">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960002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Study on NRF API enhancements to avoid </a:t>
                      </a: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signalling</a:t>
                      </a: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and storing of redundant data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FS_NRFe</a:t>
                      </a:r>
                      <a:endPar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CP-231022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28990038"/>
                  </a:ext>
                </a:extLst>
              </a:tr>
            </a:tbl>
          </a:graphicData>
        </a:graphic>
      </p:graphicFrame>
      <p:sp>
        <p:nvSpPr>
          <p:cNvPr id="6" name="Content Placeholder 2">
            <a:extLst>
              <a:ext uri="{FF2B5EF4-FFF2-40B4-BE49-F238E27FC236}">
                <a16:creationId xmlns:a16="http://schemas.microsoft.com/office/drawing/2014/main" id="{E16664C7-7CA5-9944-5425-F70823A62BA8}"/>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338845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122613</TotalTime>
  <Words>3128</Words>
  <Application>Microsoft Office PowerPoint</Application>
  <PresentationFormat>宽屏</PresentationFormat>
  <Paragraphs>840</Paragraphs>
  <Slides>31</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Arial </vt:lpstr>
      <vt:lpstr>MS PGothic</vt:lpstr>
      <vt:lpstr>等线</vt:lpstr>
      <vt:lpstr>Arial</vt:lpstr>
      <vt:lpstr>Calibri</vt:lpstr>
      <vt:lpstr>Calibri Light</vt:lpstr>
      <vt:lpstr>Times New Roman</vt:lpstr>
      <vt:lpstr>Office Theme</vt:lpstr>
      <vt:lpstr>CT WG4 Status Report  to TSG CT#104</vt:lpstr>
      <vt:lpstr>TSG CT4 Officials</vt:lpstr>
      <vt:lpstr>Meeting Calendar</vt:lpstr>
      <vt:lpstr>TSG WG CT4 Statistics</vt:lpstr>
      <vt:lpstr>New Agreed Study/Work Items led by CT4</vt:lpstr>
      <vt:lpstr>Revised Study/Work Items led by CT4</vt:lpstr>
      <vt:lpstr>New Agreed Study/Work Items endorsed by CT4</vt:lpstr>
      <vt:lpstr>Revised Study/Work Items endorsed by CT4 </vt:lpstr>
      <vt:lpstr>Work Plan CT4 Led (1/2)</vt:lpstr>
      <vt:lpstr>Work Plan CT4 Led (2/2)</vt:lpstr>
      <vt:lpstr>Work Plan CT4 Supported (1/3)</vt:lpstr>
      <vt:lpstr>Work Plan CT4 Supported (2/3)</vt:lpstr>
      <vt:lpstr>Work Plan CT4 Supported (3/3)</vt:lpstr>
      <vt:lpstr>Work Plan Highlighting </vt:lpstr>
      <vt:lpstr>Work Plan Highlighting (cont.) </vt:lpstr>
      <vt:lpstr>TS/TR sent to CT plenary</vt:lpstr>
      <vt:lpstr>Exception sheets to CT plenary</vt:lpstr>
      <vt:lpstr>Release 16 Status</vt:lpstr>
      <vt:lpstr>Release 17 Status</vt:lpstr>
      <vt:lpstr>Release 18 Status</vt:lpstr>
      <vt:lpstr>Backward Incompatible Changes</vt:lpstr>
      <vt:lpstr>For Information to CT </vt:lpstr>
      <vt:lpstr>For Information to CT (cont.) </vt:lpstr>
      <vt:lpstr>For Action to CT</vt:lpstr>
      <vt:lpstr>Acknowledgement</vt:lpstr>
      <vt:lpstr>Annex</vt:lpstr>
      <vt:lpstr>CRs for Conditional Approval (1/4) </vt:lpstr>
      <vt:lpstr>CRs for Conditional Approval (2/4) </vt:lpstr>
      <vt:lpstr>CRs for Conditional Approval (3/4) </vt:lpstr>
      <vt:lpstr>CRs for Conditional Approval (4/4)</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2145</cp:revision>
  <cp:lastPrinted>2021-03-17T12:26:32Z</cp:lastPrinted>
  <dcterms:created xsi:type="dcterms:W3CDTF">2010-02-05T13:52:04Z</dcterms:created>
  <dcterms:modified xsi:type="dcterms:W3CDTF">2024-06-07T10:10:59Z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1678464151</vt:lpwstr>
  </property>
</Properties>
</file>