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48B_4F41485B.xml" ContentType="application/vnd.ms-powerpoint.comments+xml"/>
  <Override PartName="/ppt/comments/modernComment_48C_994858A5.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1"/>
  </p:notesMasterIdLst>
  <p:handoutMasterIdLst>
    <p:handoutMasterId r:id="rId32"/>
  </p:handoutMasterIdLst>
  <p:sldIdLst>
    <p:sldId id="341" r:id="rId2"/>
    <p:sldId id="296" r:id="rId3"/>
    <p:sldId id="447" r:id="rId4"/>
    <p:sldId id="1131" r:id="rId5"/>
    <p:sldId id="1132" r:id="rId6"/>
    <p:sldId id="275" r:id="rId7"/>
    <p:sldId id="1151" r:id="rId8"/>
    <p:sldId id="459" r:id="rId9"/>
    <p:sldId id="1163" r:id="rId10"/>
    <p:sldId id="1165" r:id="rId11"/>
    <p:sldId id="1164" r:id="rId12"/>
    <p:sldId id="438" r:id="rId13"/>
    <p:sldId id="1134" r:id="rId14"/>
    <p:sldId id="455" r:id="rId15"/>
    <p:sldId id="411" r:id="rId16"/>
    <p:sldId id="1153" r:id="rId17"/>
    <p:sldId id="450" r:id="rId18"/>
    <p:sldId id="398" r:id="rId19"/>
    <p:sldId id="1154" r:id="rId20"/>
    <p:sldId id="405" r:id="rId21"/>
    <p:sldId id="437" r:id="rId22"/>
    <p:sldId id="407" r:id="rId23"/>
    <p:sldId id="443" r:id="rId24"/>
    <p:sldId id="1148" r:id="rId25"/>
    <p:sldId id="441" r:id="rId26"/>
    <p:sldId id="1144" r:id="rId27"/>
    <p:sldId id="451" r:id="rId28"/>
    <p:sldId id="1155" r:id="rId29"/>
    <p:sldId id="379" r:id="rId3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022" autoAdjust="0"/>
    <p:restoredTop sz="96327" autoAdjust="0"/>
  </p:normalViewPr>
  <p:slideViewPr>
    <p:cSldViewPr snapToGrid="0">
      <p:cViewPr varScale="1">
        <p:scale>
          <a:sx n="108" d="100"/>
          <a:sy n="108" d="100"/>
        </p:scale>
        <p:origin x="114" y="16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omments/modernComment_48B_4F41485B.xml><?xml version="1.0" encoding="utf-8"?>
<p188:cmLst xmlns:a="http://schemas.openxmlformats.org/drawingml/2006/main" xmlns:r="http://schemas.openxmlformats.org/officeDocument/2006/relationships" xmlns:p188="http://schemas.microsoft.com/office/powerpoint/2018/8/main">
  <p188:cm id="{9053EA76-8AA3-764C-9E25-3C0560FAB28A}" authorId="{A284DB09-65A9-029B-6884-9CB1528C47AA}" created="2024-06-10T15:24:31.080">
    <ac:txMkLst xmlns:ac="http://schemas.microsoft.com/office/drawing/2013/main/command">
      <pc:docMk xmlns:pc="http://schemas.microsoft.com/office/powerpoint/2013/main/command"/>
      <pc:sldMk xmlns:pc="http://schemas.microsoft.com/office/powerpoint/2013/main/command" cId="1329678427" sldId="1163"/>
      <ac:spMk id="14339" creationId="{7CA46EB4-71D2-498B-8DDC-39C3F3A9C96C}"/>
      <ac:txMk cp="543" len="26">
        <ac:context len="571" hash="784558513"/>
      </ac:txMk>
    </ac:txMkLst>
    <p188:pos x="4391526" y="4607259"/>
    <p188:txBody>
      <a:bodyPr/>
      <a:lstStyle/>
      <a:p>
        <a:r>
          <a:rPr lang="en-US"/>
          <a:t>It seems this LS did not make it to any of the 3GPP groups. I am to sure why. The TEAS WG since sent another LS to the same 3GPP groups. I will check with Susanna that this LS is processed. I think this slide can be updated to point to the this new LS.
https://datatracker.ietf.org/liaison/1931/</a:t>
        </a:r>
      </a:p>
    </p188:txBody>
  </p188:cm>
</p188:cmLst>
</file>

<file path=ppt/comments/modernComment_48C_994858A5.xml><?xml version="1.0" encoding="utf-8"?>
<p188:cmLst xmlns:a="http://schemas.openxmlformats.org/drawingml/2006/main" xmlns:r="http://schemas.openxmlformats.org/officeDocument/2006/relationships" xmlns:p188="http://schemas.microsoft.com/office/powerpoint/2018/8/main">
  <p188:cm id="{58EAE14D-5EF0-6A46-9297-F3E1EA4F529D}" authorId="{A284DB09-65A9-029B-6884-9CB1528C47AA}" created="2024-06-10T15:42:48.634">
    <ac:txMkLst xmlns:ac="http://schemas.microsoft.com/office/drawing/2013/main/command">
      <pc:docMk xmlns:pc="http://schemas.microsoft.com/office/powerpoint/2013/main/command"/>
      <pc:sldMk xmlns:pc="http://schemas.microsoft.com/office/powerpoint/2013/main/command" cId="2571655333" sldId="1164"/>
      <ac:spMk id="14339" creationId="{7CA46EB4-71D2-498B-8DDC-39C3F3A9C96C}"/>
      <ac:txMk cp="412" len="26">
        <ac:context len="440" hash="3981585221"/>
      </ac:txMk>
    </ac:txMkLst>
    <p188:pos x="4391526" y="3901407"/>
    <p188:txBody>
      <a:bodyPr/>
      <a:lstStyle/>
      <a:p>
        <a:r>
          <a:rPr lang="en-US"/>
          <a:t>Was not added as contribution for SA2 or SA3 meetings in May. Checking with Susanna to get it added for August.</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sv-SE" altLang="en-US" sz="1200" b="1">
                <a:latin typeface="Arial "/>
              </a:rPr>
              <a:t>TSG </a:t>
            </a:r>
            <a:r>
              <a:rPr lang="en-DE" altLang="en-US" sz="1200" b="1">
                <a:latin typeface="Arial "/>
              </a:rPr>
              <a:t>C</a:t>
            </a:r>
            <a:r>
              <a:rPr lang="en-GB" altLang="en-US" sz="1200" b="1">
                <a:latin typeface="Arial "/>
              </a:rPr>
              <a:t>T</a:t>
            </a:r>
            <a:r>
              <a:rPr lang="sv-SE" altLang="en-US" sz="1200" b="1">
                <a:latin typeface="Arial "/>
              </a:rPr>
              <a:t>#10</a:t>
            </a:r>
            <a:r>
              <a:rPr lang="en-DE" altLang="en-US" sz="1200" b="1">
                <a:latin typeface="Arial "/>
              </a:rPr>
              <a:t>4</a:t>
            </a:r>
            <a:endParaRPr lang="sv-SE" altLang="en-US" sz="1200" b="1" dirty="0">
              <a:latin typeface="Arial "/>
            </a:endParaRPr>
          </a:p>
          <a:p>
            <a:pPr eaLnBrk="1" hangingPunct="1">
              <a:defRPr/>
            </a:pPr>
            <a:r>
              <a:rPr lang="en-GB" altLang="en-US" sz="1200" b="1">
                <a:latin typeface="Arial "/>
              </a:rPr>
              <a:t>S</a:t>
            </a:r>
            <a:r>
              <a:rPr lang="en-DE" altLang="en-US" sz="1200" b="1">
                <a:latin typeface="Arial "/>
              </a:rPr>
              <a:t>h</a:t>
            </a:r>
            <a:r>
              <a:rPr lang="en-GB" altLang="en-US" sz="1200" b="1">
                <a:latin typeface="Arial "/>
              </a:rPr>
              <a:t>a</a:t>
            </a:r>
            <a:r>
              <a:rPr lang="en-DE" altLang="en-US" sz="1200" b="1">
                <a:latin typeface="Arial "/>
              </a:rPr>
              <a:t>n</a:t>
            </a:r>
            <a:r>
              <a:rPr lang="en-GB" altLang="en-US" sz="1200" b="1">
                <a:latin typeface="Arial "/>
              </a:rPr>
              <a:t>g</a:t>
            </a:r>
            <a:r>
              <a:rPr lang="en-DE" altLang="en-US" sz="1200" b="1">
                <a:latin typeface="Arial "/>
              </a:rPr>
              <a:t>h</a:t>
            </a:r>
            <a:r>
              <a:rPr lang="en-GB" altLang="en-US" sz="1200" b="1">
                <a:latin typeface="Arial "/>
              </a:rPr>
              <a:t>a</a:t>
            </a:r>
            <a:r>
              <a:rPr lang="en-DE" altLang="en-US" sz="1200" b="1">
                <a:latin typeface="Arial "/>
              </a:rPr>
              <a:t>i</a:t>
            </a:r>
            <a:r>
              <a:rPr lang="sv-SE" altLang="en-US" sz="1200" b="1">
                <a:latin typeface="Arial "/>
              </a:rPr>
              <a:t>, </a:t>
            </a:r>
            <a:r>
              <a:rPr lang="en-GB" altLang="en-US" sz="1200" b="1">
                <a:latin typeface="Arial "/>
              </a:rPr>
              <a:t>C</a:t>
            </a:r>
            <a:r>
              <a:rPr lang="en-DE" altLang="en-US" sz="1200" b="1">
                <a:latin typeface="Arial "/>
              </a:rPr>
              <a:t>h</a:t>
            </a:r>
            <a:r>
              <a:rPr lang="en-GB" altLang="en-US" sz="1200" b="1">
                <a:latin typeface="Arial "/>
              </a:rPr>
              <a:t>i</a:t>
            </a:r>
            <a:r>
              <a:rPr lang="en-DE" altLang="en-US" sz="1200" b="1">
                <a:latin typeface="Arial "/>
              </a:rPr>
              <a:t>n</a:t>
            </a:r>
            <a:r>
              <a:rPr lang="en-GB" altLang="en-US" sz="1200" b="1">
                <a:latin typeface="Arial "/>
              </a:rPr>
              <a:t>a</a:t>
            </a:r>
            <a:r>
              <a:rPr lang="sv-SE" altLang="en-US" sz="1200" b="1">
                <a:latin typeface="Arial "/>
              </a:rPr>
              <a:t>; </a:t>
            </a:r>
            <a:r>
              <a:rPr lang="en-DE" altLang="en-US" sz="1200" b="1">
                <a:latin typeface="Arial "/>
              </a:rPr>
              <a:t>17</a:t>
            </a:r>
            <a:r>
              <a:rPr lang="sv-SE" altLang="en-US" sz="1200" b="1">
                <a:latin typeface="Arial "/>
              </a:rPr>
              <a:t> – </a:t>
            </a:r>
            <a:r>
              <a:rPr lang="en-DE" altLang="en-US" sz="1200" b="1">
                <a:latin typeface="Arial "/>
              </a:rPr>
              <a:t>18</a:t>
            </a:r>
            <a:r>
              <a:rPr lang="sv-SE" altLang="en-US" sz="1200" b="1">
                <a:latin typeface="Arial "/>
              </a:rPr>
              <a:t> </a:t>
            </a:r>
            <a:r>
              <a:rPr lang="en-GB" altLang="en-US" sz="1200" b="1">
                <a:latin typeface="Arial "/>
              </a:rPr>
              <a:t>J</a:t>
            </a:r>
            <a:r>
              <a:rPr lang="en-DE" altLang="en-US" sz="1200" b="1">
                <a:latin typeface="Arial "/>
              </a:rPr>
              <a:t>u</a:t>
            </a:r>
            <a:r>
              <a:rPr lang="en-GB" altLang="en-US" sz="1200" b="1">
                <a:latin typeface="Arial "/>
              </a:rPr>
              <a:t>n</a:t>
            </a:r>
            <a:r>
              <a:rPr lang="en-DE" altLang="en-US" sz="1200" b="1">
                <a:latin typeface="Arial "/>
              </a:rPr>
              <a:t>e</a:t>
            </a:r>
            <a:r>
              <a:rPr lang="sv-SE" altLang="en-US" sz="1200" b="1">
                <a:latin typeface="Arial "/>
              </a:rPr>
              <a:t> 202</a:t>
            </a:r>
            <a:r>
              <a:rPr lang="en-DE" altLang="en-US" sz="1200" b="1">
                <a:latin typeface="Arial "/>
              </a:rPr>
              <a:t>4</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9913938" y="0"/>
            <a:ext cx="14398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DE" altLang="en-US"/>
              <a:t>C</a:t>
            </a:r>
            <a:r>
              <a:rPr lang="en-GB" altLang="en-US"/>
              <a:t>P</a:t>
            </a:r>
            <a:r>
              <a:rPr lang="en-DE" altLang="en-US"/>
              <a:t>-241009</a:t>
            </a:r>
            <a:endParaRPr lang="en-GB" altLang="en-US"/>
          </a:p>
        </p:txBody>
      </p:sp>
      <p:sp>
        <p:nvSpPr>
          <p:cNvPr id="3" name="TextBox 2">
            <a:extLst>
              <a:ext uri="{FF2B5EF4-FFF2-40B4-BE49-F238E27FC236}">
                <a16:creationId xmlns:a16="http://schemas.microsoft.com/office/drawing/2014/main" id="{A98525A9-D925-0DB8-96EB-F1514EC4567B}"/>
              </a:ext>
            </a:extLst>
          </p:cNvPr>
          <p:cNvSpPr txBox="1"/>
          <p:nvPr userDrawn="1">
            <p:extLst>
              <p:ext uri="{1162E1C5-73C7-4A58-AE30-91384D911F3F}">
                <p184:classification xmlns:p184="http://schemas.microsoft.com/office/powerpoint/2018/4/main" xmlns="" val="ftr"/>
              </p:ext>
            </p:extLst>
          </p:nvPr>
        </p:nvSpPr>
        <p:spPr>
          <a:xfrm>
            <a:off x="11385550" y="6672580"/>
            <a:ext cx="765175" cy="121920"/>
          </a:xfrm>
          <a:prstGeom prst="rect">
            <a:avLst/>
          </a:prstGeom>
        </p:spPr>
        <p:txBody>
          <a:bodyPr horzOverflow="overflow" lIns="0" tIns="0" rIns="0" bIns="0">
            <a:spAutoFit/>
          </a:bodyPr>
          <a:lstStyle/>
          <a:p>
            <a:pPr algn="l"/>
            <a:r>
              <a:rPr lang="en-US" sz="800">
                <a:solidFill>
                  <a:srgbClr val="000000"/>
                </a:solidFill>
                <a:latin typeface="Calibri" panose="020F0502020204030204" pitchFamily="34" charset="0"/>
                <a:cs typeface="Calibri" panose="020F0502020204030204" pitchFamily="34" charset="0"/>
              </a:rPr>
              <a:t>Cisco Confidential</a:t>
            </a:r>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microsoft.com/office/2018/10/relationships/comments" Target="../comments/modernComment_48B_4F41485B.xml"/><Relationship Id="rId2" Type="http://schemas.openxmlformats.org/officeDocument/2006/relationships/hyperlink" Target="https://datatracker.ietf.org/doc/html/draft-ietf-teas-5g-ns-ip-mpl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microsoft.com/office/2018/10/relationships/comments" Target="../comments/modernComment_48C_994858A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datatracker.ietf.org/doc/draft-sipcore-rfc7976bis/"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5" Type="http://schemas.openxmlformats.org/officeDocument/2006/relationships/hyperlink" Target="https://datatracker.ietf.org/meeting/interim-2023-tsvwg-01/session/tsvwg" TargetMode="External"/><Relationship Id="rId4" Type="http://schemas.openxmlformats.org/officeDocument/2006/relationships/hyperlink" Target="https://datatracker.ietf.org/liaison/1851/"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immutable-flag/" TargetMode="External"/><Relationship Id="rId5" Type="http://schemas.openxmlformats.org/officeDocument/2006/relationships/hyperlink" Target="https://author-tools.ietf.org/iddiff?url2=draft-ma-netmod-immutable-flag-09" TargetMode="External"/><Relationship Id="rId4" Type="http://schemas.openxmlformats.org/officeDocument/2006/relationships/hyperlink" Target="https://datatracker.ietf.org/doc/draft-ma-netmod-immutable-flag/08" TargetMode="External"/></Relationships>
</file>

<file path=ppt/slides/_rels/slide9.xml.rels><?xml version="1.0" encoding="UTF-8" standalone="yes"?>
<Relationships xmlns="http://schemas.openxmlformats.org/package/2006/relationships"><Relationship Id="rId2" Type="http://schemas.microsoft.com/office/2018/10/relationships/comments" Target="../comments/modernComment_48B_4F41485B.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a:latin typeface="Calibri Light" panose="020F0302020204030204" pitchFamily="34" charset="0"/>
              </a:rPr>
              <a:t>IETF Status Report </a:t>
            </a:r>
            <a:br>
              <a:rPr lang="en-US" altLang="en-US" sz="6000">
                <a:latin typeface="Calibri Light" panose="020F0302020204030204" pitchFamily="34" charset="0"/>
              </a:rPr>
            </a:br>
            <a:r>
              <a:rPr lang="en-US" altLang="en-US" sz="6000">
                <a:latin typeface="Calibri Light" panose="020F0302020204030204" pitchFamily="34" charset="0"/>
              </a:rPr>
              <a:t>to TSG CT/SA#10</a:t>
            </a:r>
            <a:r>
              <a:rPr lang="en-DE" altLang="en-US" sz="6000">
                <a:latin typeface="Calibri Light" panose="020F0302020204030204" pitchFamily="34" charset="0"/>
              </a:rPr>
              <a:t>4</a:t>
            </a:r>
            <a:endParaRPr lang="fr-FR" altLang="fr-FR" sz="600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a:t>P</a:t>
            </a:r>
            <a:r>
              <a:rPr lang="en-GB" altLang="fr-FR"/>
              <a:t>e</a:t>
            </a:r>
            <a:r>
              <a:rPr lang="en-DE" altLang="fr-FR"/>
              <a:t>t</a:t>
            </a:r>
            <a:r>
              <a:rPr lang="en-GB" altLang="fr-FR"/>
              <a:t>e</a:t>
            </a:r>
            <a:r>
              <a:rPr lang="en-DE" altLang="fr-FR"/>
              <a:t>r </a:t>
            </a:r>
            <a:r>
              <a:rPr lang="en-GB" altLang="fr-FR"/>
              <a:t>S</a:t>
            </a:r>
            <a:r>
              <a:rPr lang="en-DE" altLang="fr-FR"/>
              <a:t>c</a:t>
            </a:r>
            <a:r>
              <a:rPr lang="en-GB" altLang="fr-FR"/>
              <a:t>h</a:t>
            </a:r>
            <a:r>
              <a:rPr lang="en-DE" altLang="fr-FR"/>
              <a:t>m</a:t>
            </a:r>
            <a:r>
              <a:rPr lang="en-GB" altLang="fr-FR"/>
              <a:t>i</a:t>
            </a:r>
            <a:r>
              <a:rPr lang="en-DE" altLang="fr-FR"/>
              <a:t>t</a:t>
            </a:r>
            <a:r>
              <a:rPr lang="en-GB" altLang="fr-FR"/>
              <a:t>t</a:t>
            </a:r>
            <a:r>
              <a:rPr lang="fr-FR" altLang="fr-FR"/>
              <a:t> (3GPP Liaison Manager to IETF)</a:t>
            </a:r>
          </a:p>
          <a:p>
            <a:pPr algn="ctr">
              <a:buFontTx/>
              <a:buNone/>
            </a:pPr>
            <a:r>
              <a:rPr lang="fr-FR" altLang="fr-FR"/>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DE"/>
              <a:t>T</a:t>
            </a:r>
            <a:r>
              <a:rPr lang="en-GB"/>
              <a:t>E</a:t>
            </a:r>
            <a:r>
              <a:rPr lang="en-DE"/>
              <a:t>A</a:t>
            </a:r>
            <a:r>
              <a:rPr lang="en-GB"/>
              <a:t>S </a:t>
            </a:r>
            <a:r>
              <a:rPr lang="en-US" altLang="en-US"/>
              <a:t> -&gt; </a:t>
            </a:r>
            <a:r>
              <a:rPr lang="en-GB"/>
              <a:t>SA2, SA3, SA5, RAN3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GB"/>
              <a:t>LS on "A Realization of Network Slices for 5G Networks Using Current IP/MPLS Technologies"</a:t>
            </a:r>
            <a:endParaRPr lang="en-DE" altLang="en-US"/>
          </a:p>
          <a:p>
            <a:r>
              <a:rPr lang="en-US"/>
              <a:t>The TEAS WG would like to request 3GPP to review the document</a:t>
            </a:r>
            <a:r>
              <a:rPr lang="en-DE"/>
              <a:t> </a:t>
            </a:r>
            <a:r>
              <a:rPr lang="en-US"/>
              <a:t>“</a:t>
            </a:r>
            <a:r>
              <a:rPr lang="en-US">
                <a:hlinkClick r:id="rId2"/>
              </a:rPr>
              <a:t>A Realization of IETF Network Slices for 5G Networks Using Current IP/MPLS Technologies”</a:t>
            </a:r>
            <a:r>
              <a:rPr lang="en-DE">
                <a:hlinkClick r:id="rId2"/>
              </a:rPr>
              <a:t> </a:t>
            </a:r>
            <a:r>
              <a:rPr lang="en-US"/>
              <a:t>and provide confirmation that the brief 5G overview included in the Appendix is accurate. The TEAS WG would like to request that feedback on this is provided in an LS by the deadline. The TEAS WG also encourages the use of the TEAS WG mailing list [6] for individuals to send comments, raise concerns and seek clarification on the document.</a:t>
            </a:r>
            <a:r>
              <a:rPr lang="en-US" altLang="en-US"/>
              <a:t> </a:t>
            </a:r>
            <a:endParaRPr lang="en-US" altLang="en-US" dirty="0"/>
          </a:p>
          <a:p>
            <a:r>
              <a:rPr lang="en-DE" altLang="en-US"/>
              <a:t>LS schedu</a:t>
            </a:r>
            <a:r>
              <a:rPr lang="en-GB" altLang="en-US" dirty="0"/>
              <a:t>l</a:t>
            </a:r>
            <a:r>
              <a:rPr lang="en-DE" altLang="en-US"/>
              <a:t>e</a:t>
            </a:r>
            <a:r>
              <a:rPr lang="en-GB" altLang="en-US" dirty="0"/>
              <a:t>d</a:t>
            </a:r>
            <a:r>
              <a:rPr lang="en-DE" altLang="en-US"/>
              <a:t> </a:t>
            </a:r>
            <a:r>
              <a:rPr lang="en-GB" altLang="en-US" dirty="0"/>
              <a:t>f</a:t>
            </a:r>
            <a:r>
              <a:rPr lang="en-DE" altLang="en-US"/>
              <a:t>o</a:t>
            </a:r>
            <a:r>
              <a:rPr lang="en-GB" altLang="en-US"/>
              <a:t>r</a:t>
            </a:r>
            <a:r>
              <a:rPr lang="en-DE" altLang="en-US"/>
              <a:t> </a:t>
            </a:r>
            <a:r>
              <a:rPr lang="en-GB" altLang="en-US"/>
              <a:t>A</a:t>
            </a:r>
            <a:r>
              <a:rPr lang="en-DE" altLang="en-US"/>
              <a:t>u</a:t>
            </a:r>
            <a:r>
              <a:rPr lang="en-GB" altLang="en-US"/>
              <a:t>g</a:t>
            </a:r>
            <a:r>
              <a:rPr lang="en-DE" altLang="en-US"/>
              <a:t>u</a:t>
            </a:r>
            <a:r>
              <a:rPr lang="en-GB" altLang="en-US"/>
              <a:t>s</a:t>
            </a:r>
            <a:r>
              <a:rPr lang="en-DE" altLang="en-US"/>
              <a:t>t </a:t>
            </a:r>
            <a:r>
              <a:rPr lang="en-GB" altLang="en-US" dirty="0"/>
              <a:t>M</a:t>
            </a:r>
            <a:r>
              <a:rPr lang="en-DE" altLang="en-US"/>
              <a:t>e</a:t>
            </a:r>
            <a:r>
              <a:rPr lang="en-GB" altLang="en-US" dirty="0"/>
              <a:t>e</a:t>
            </a:r>
            <a:r>
              <a:rPr lang="en-DE" altLang="en-US"/>
              <a:t>t</a:t>
            </a:r>
            <a:r>
              <a:rPr lang="en-GB" altLang="en-US" dirty="0" err="1"/>
              <a:t>i</a:t>
            </a:r>
            <a:r>
              <a:rPr lang="en-DE" altLang="en-US"/>
              <a:t>n</a:t>
            </a:r>
            <a:r>
              <a:rPr lang="en-GB" altLang="en-US" dirty="0"/>
              <a:t>g</a:t>
            </a:r>
            <a:r>
              <a:rPr lang="en-US" altLang="en-US" dirty="0"/>
              <a:t> in </a:t>
            </a:r>
            <a:r>
              <a:rPr lang="en-GB" dirty="0"/>
              <a:t>SA2, SA3, SA5, RAN3</a:t>
            </a:r>
            <a:endParaRPr lang="en-US" altLang="en-US" dirty="0"/>
          </a:p>
          <a:p>
            <a:endParaRPr lang="en-US" altLang="en-US" dirty="0"/>
          </a:p>
        </p:txBody>
      </p:sp>
    </p:spTree>
    <p:extLst>
      <p:ext uri="{BB962C8B-B14F-4D97-AF65-F5344CB8AC3E}">
        <p14:creationId xmlns:p14="http://schemas.microsoft.com/office/powerpoint/2010/main" val="2474469451"/>
      </p:ext>
    </p:extLst>
  </p:cSld>
  <p:clrMapOvr>
    <a:masterClrMapping/>
  </p:clrMapOvr>
  <p:transition/>
  <p:extLst mod="1">
    <p:ext uri="{6950BFC3-D8DA-4A85-94F7-54DA5524770B}">
      <p188:commentRel xmlns:p188="http://schemas.microsoft.com/office/powerpoint/2018/8/main" xmlns="" r:id="rId3"/>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GB"/>
              <a:t>DRIP WG Chairs </a:t>
            </a:r>
            <a:r>
              <a:rPr lang="en-US" altLang="en-US"/>
              <a:t> -&gt; 3GPP SA2,</a:t>
            </a:r>
            <a:r>
              <a:rPr lang="en-DE" altLang="en-US"/>
              <a:t>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GB" dirty="0"/>
              <a:t>LS on RFC 9374, "DRIP Entity Tag (DET) for Unmanned Aircraft System Remote ID (UAS RID)</a:t>
            </a:r>
            <a:r>
              <a:rPr lang="en-DE" altLang="en-US"/>
              <a:t>(</a:t>
            </a:r>
            <a:r>
              <a:rPr lang="en-US" altLang="en-US" dirty="0"/>
              <a:t>2</a:t>
            </a:r>
            <a:r>
              <a:rPr lang="en-DE" altLang="en-US"/>
              <a:t>4</a:t>
            </a:r>
            <a:r>
              <a:rPr lang="en-US" altLang="en-US" dirty="0"/>
              <a:t>/</a:t>
            </a:r>
            <a:r>
              <a:rPr lang="en-DE" altLang="en-US"/>
              <a:t>04</a:t>
            </a:r>
            <a:r>
              <a:rPr lang="en-US" altLang="en-US" dirty="0"/>
              <a:t>/</a:t>
            </a:r>
            <a:r>
              <a:rPr lang="en-DE" altLang="en-US"/>
              <a:t>22)</a:t>
            </a:r>
          </a:p>
          <a:p>
            <a:r>
              <a:rPr lang="en-US" altLang="en-US" dirty="0"/>
              <a:t>I</a:t>
            </a:r>
            <a:r>
              <a:rPr lang="en-DE" altLang="en-US"/>
              <a:t>nforms </a:t>
            </a:r>
            <a:r>
              <a:rPr lang="en-DE" altLang="en-US" dirty="0"/>
              <a:t>t</a:t>
            </a:r>
            <a:r>
              <a:rPr lang="en-US"/>
              <a:t>he </a:t>
            </a:r>
            <a:r>
              <a:rPr lang="en-US" dirty="0"/>
              <a:t>IETF Drone Remote ID Protocol Working Group (DRIP WG) would like to inform 3GPP about "DRIP Entity Tag (DET) for Unmanned Aircraft System Remote ID (UAS RID)"</a:t>
            </a:r>
            <a:r>
              <a:rPr lang="en-US" altLang="en-US" dirty="0"/>
              <a:t>. </a:t>
            </a:r>
          </a:p>
          <a:p>
            <a:pPr lvl="1"/>
            <a:r>
              <a:rPr lang="en-DE"/>
              <a:t>I</a:t>
            </a:r>
            <a:r>
              <a:rPr lang="en-GB" dirty="0"/>
              <a:t>t</a:t>
            </a:r>
            <a:r>
              <a:rPr lang="en-DE"/>
              <a:t> </a:t>
            </a:r>
            <a:r>
              <a:rPr lang="en-US" dirty="0"/>
              <a:t>is currently in the RFC Editor queue and will be published as an RFC in the coming two months</a:t>
            </a:r>
            <a:endParaRPr lang="en-US" altLang="en-US" dirty="0"/>
          </a:p>
          <a:p>
            <a:r>
              <a:rPr lang="en-DE" altLang="en-US"/>
              <a:t>LS </a:t>
            </a:r>
            <a:r>
              <a:rPr lang="en-GB" altLang="en-US"/>
              <a:t>t</a:t>
            </a:r>
            <a:r>
              <a:rPr lang="en-DE" altLang="en-US"/>
              <a:t>o </a:t>
            </a:r>
            <a:r>
              <a:rPr lang="en-GB" altLang="en-US"/>
              <a:t>b</a:t>
            </a:r>
            <a:r>
              <a:rPr lang="en-DE" altLang="en-US"/>
              <a:t>e schedu</a:t>
            </a:r>
            <a:r>
              <a:rPr lang="en-GB" altLang="en-US" dirty="0"/>
              <a:t>l</a:t>
            </a:r>
            <a:r>
              <a:rPr lang="en-DE" altLang="en-US"/>
              <a:t>e</a:t>
            </a:r>
            <a:r>
              <a:rPr lang="en-GB" altLang="en-US" dirty="0"/>
              <a:t>d</a:t>
            </a:r>
            <a:r>
              <a:rPr lang="en-DE" altLang="en-US"/>
              <a:t> </a:t>
            </a:r>
            <a:r>
              <a:rPr lang="en-GB" altLang="en-US" dirty="0"/>
              <a:t>f</a:t>
            </a:r>
            <a:r>
              <a:rPr lang="en-DE" altLang="en-US"/>
              <a:t>o</a:t>
            </a:r>
            <a:r>
              <a:rPr lang="en-GB" altLang="en-US"/>
              <a:t>r</a:t>
            </a:r>
            <a:r>
              <a:rPr lang="en-DE" altLang="en-US"/>
              <a:t> </a:t>
            </a:r>
            <a:r>
              <a:rPr lang="en-GB" altLang="en-US"/>
              <a:t>A</a:t>
            </a:r>
            <a:r>
              <a:rPr lang="en-DE" altLang="en-US"/>
              <a:t>u</a:t>
            </a:r>
            <a:r>
              <a:rPr lang="en-GB" altLang="en-US"/>
              <a:t>g</a:t>
            </a:r>
            <a:r>
              <a:rPr lang="en-DE" altLang="en-US"/>
              <a:t>u</a:t>
            </a:r>
            <a:r>
              <a:rPr lang="en-GB" altLang="en-US"/>
              <a:t>s</a:t>
            </a:r>
            <a:r>
              <a:rPr lang="en-DE" altLang="en-US"/>
              <a:t>t </a:t>
            </a:r>
            <a:r>
              <a:rPr lang="en-GB" altLang="en-US" dirty="0"/>
              <a:t>M</a:t>
            </a:r>
            <a:r>
              <a:rPr lang="en-DE" altLang="en-US"/>
              <a:t>e</a:t>
            </a:r>
            <a:r>
              <a:rPr lang="en-GB" altLang="en-US" dirty="0"/>
              <a:t>e</a:t>
            </a:r>
            <a:r>
              <a:rPr lang="en-DE" altLang="en-US"/>
              <a:t>t</a:t>
            </a:r>
            <a:r>
              <a:rPr lang="en-GB" altLang="en-US" dirty="0" err="1"/>
              <a:t>i</a:t>
            </a:r>
            <a:r>
              <a:rPr lang="en-DE" altLang="en-US"/>
              <a:t>n</a:t>
            </a:r>
            <a:r>
              <a:rPr lang="en-GB" altLang="en-US" dirty="0"/>
              <a:t>g</a:t>
            </a:r>
            <a:r>
              <a:rPr lang="en-US" altLang="en-US" dirty="0"/>
              <a:t> in SA</a:t>
            </a:r>
            <a:r>
              <a:rPr lang="en-DE" altLang="en-US"/>
              <a:t>2 </a:t>
            </a:r>
            <a:r>
              <a:rPr lang="en-GB" altLang="en-US" dirty="0"/>
              <a:t>a</a:t>
            </a:r>
            <a:r>
              <a:rPr lang="en-DE" altLang="en-US"/>
              <a:t>n</a:t>
            </a:r>
            <a:r>
              <a:rPr lang="en-GB" altLang="en-US" dirty="0"/>
              <a:t>d</a:t>
            </a:r>
            <a:r>
              <a:rPr lang="en-DE" altLang="en-US"/>
              <a:t> </a:t>
            </a:r>
            <a:r>
              <a:rPr lang="en-GB" altLang="en-US" dirty="0"/>
              <a:t>S</a:t>
            </a:r>
            <a:r>
              <a:rPr lang="en-DE" altLang="en-US"/>
              <a:t>A3</a:t>
            </a:r>
            <a:endParaRPr lang="en-US" altLang="en-US" dirty="0"/>
          </a:p>
          <a:p>
            <a:pPr marL="0" indent="0">
              <a:buNone/>
            </a:pPr>
            <a:endParaRPr lang="en-US" altLang="en-US" dirty="0"/>
          </a:p>
        </p:txBody>
      </p:sp>
    </p:spTree>
    <p:extLst>
      <p:ext uri="{BB962C8B-B14F-4D97-AF65-F5344CB8AC3E}">
        <p14:creationId xmlns:p14="http://schemas.microsoft.com/office/powerpoint/2010/main" val="2571655333"/>
      </p:ext>
    </p:extLst>
  </p:cSld>
  <p:clrMapOvr>
    <a:masterClrMapping/>
  </p:clrMapOvr>
  <p:transition/>
  <p:extLst mod="1">
    <p:ext uri="{6950BFC3-D8DA-4A85-94F7-54DA5524770B}">
      <p188:commentRel xmlns:p188="http://schemas.microsoft.com/office/powerpoint/2018/8/main" xmlns=""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altLang="en-US">
                <a:highlight>
                  <a:srgbClr val="FFFFFF"/>
                </a:highlight>
              </a:rPr>
              <a:t>Messaging Use Cases and Extensions for Secure Telephone Identity Revisited (STIR)</a:t>
            </a:r>
            <a:r>
              <a:rPr lang="en-DE" altLang="en-US">
                <a:highlight>
                  <a:srgbClr val="FFFFFF"/>
                </a:highlight>
              </a:rPr>
              <a:t>  </a:t>
            </a:r>
            <a:r>
              <a:rPr lang="en-US" altLang="en-US">
                <a:solidFill>
                  <a:srgbClr val="0070C0"/>
                </a:solidFill>
                <a:latin typeface="Inter"/>
              </a:rPr>
              <a:t>RFC 9475</a:t>
            </a:r>
            <a:endParaRPr lang="en-US">
              <a:solidFill>
                <a:srgbClr val="0070C0"/>
              </a:solidFill>
              <a:highlight>
                <a:srgbClr val="FFFFFF"/>
              </a:highlight>
            </a:endParaRPr>
          </a:p>
          <a:p>
            <a:pPr lvl="1">
              <a:defRPr/>
            </a:pPr>
            <a:r>
              <a:rPr lang="en-DE">
                <a:highlight>
                  <a:srgbClr val="FFFFFF"/>
                </a:highlight>
              </a:rPr>
              <a:t>P</a:t>
            </a:r>
            <a:r>
              <a:rPr lang="en-GB">
                <a:highlight>
                  <a:srgbClr val="FFFFFF"/>
                </a:highlight>
              </a:rPr>
              <a:t>u</a:t>
            </a:r>
            <a:r>
              <a:rPr lang="en-DE">
                <a:highlight>
                  <a:srgbClr val="FFFFFF"/>
                </a:highlight>
              </a:rPr>
              <a:t>b</a:t>
            </a:r>
            <a:r>
              <a:rPr lang="en-GB">
                <a:highlight>
                  <a:srgbClr val="FFFFFF"/>
                </a:highlight>
              </a:rPr>
              <a:t>l</a:t>
            </a:r>
            <a:r>
              <a:rPr lang="en-DE">
                <a:highlight>
                  <a:srgbClr val="FFFFFF"/>
                </a:highlight>
              </a:rPr>
              <a:t>i</a:t>
            </a:r>
            <a:r>
              <a:rPr lang="en-GB">
                <a:highlight>
                  <a:srgbClr val="FFFFFF"/>
                </a:highlight>
              </a:rPr>
              <a:t>s</a:t>
            </a:r>
            <a:r>
              <a:rPr lang="en-DE">
                <a:highlight>
                  <a:srgbClr val="FFFFFF"/>
                </a:highlight>
              </a:rPr>
              <a:t>h</a:t>
            </a:r>
            <a:r>
              <a:rPr lang="en-GB">
                <a:highlight>
                  <a:srgbClr val="FFFFFF"/>
                </a:highlight>
              </a:rPr>
              <a:t>e</a:t>
            </a:r>
            <a:r>
              <a:rPr lang="en-DE">
                <a:highlight>
                  <a:srgbClr val="FFFFFF"/>
                </a:highlight>
              </a:rPr>
              <a:t>d</a:t>
            </a:r>
            <a:r>
              <a:rPr lang="en-US">
                <a:highlight>
                  <a:srgbClr val="FFFFFF"/>
                </a:highlight>
              </a:rPr>
              <a:t>: </a:t>
            </a:r>
            <a:r>
              <a:rPr lang="en-DE">
                <a:highlight>
                  <a:srgbClr val="FFFFFF"/>
                </a:highlight>
              </a:rPr>
              <a:t>12</a:t>
            </a:r>
            <a:r>
              <a:rPr lang="en-US">
                <a:highlight>
                  <a:srgbClr val="FFFFFF"/>
                </a:highlight>
              </a:rPr>
              <a:t>/2023</a:t>
            </a:r>
          </a:p>
          <a:p>
            <a:pPr lvl="1">
              <a:defRPr/>
            </a:pPr>
            <a:r>
              <a:rPr lang="en-US">
                <a:highlight>
                  <a:srgbClr val="FFFFFF"/>
                </a:highlight>
              </a:rPr>
              <a:t>Next steps: </a:t>
            </a:r>
            <a:endParaRPr lang="en-DE">
              <a:highlight>
                <a:srgbClr val="FFFFFF"/>
              </a:highlight>
            </a:endParaRPr>
          </a:p>
          <a:p>
            <a:pPr lvl="2">
              <a:defRPr/>
            </a:pPr>
            <a:r>
              <a:rPr lang="en-US">
                <a:highlight>
                  <a:srgbClr val="FFFFFF"/>
                </a:highlight>
              </a:rPr>
              <a:t>CR to 33.127</a:t>
            </a: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p>
          <a:p>
            <a:pPr lvl="1">
              <a:defRPr/>
            </a:pPr>
            <a:endParaRPr lang="fr-FR" dirty="0"/>
          </a:p>
          <a:p>
            <a:pPr lvl="1">
              <a:defRPr/>
            </a:pPr>
            <a:endParaRPr lang="fr-FR"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rPr>
              <a:t>draft-ietf-stir-passport-rcd-26</a:t>
            </a:r>
          </a:p>
          <a:p>
            <a:pPr lvl="1">
              <a:defRPr/>
            </a:pPr>
            <a:r>
              <a:rPr lang="en-US" dirty="0">
                <a:highlight>
                  <a:srgbClr val="FFFFFF"/>
                </a:highlight>
              </a:rPr>
              <a:t>Title: PASSporT Extension for Rich Call Data</a:t>
            </a:r>
          </a:p>
          <a:p>
            <a:pPr lvl="1">
              <a:defRPr/>
            </a:pPr>
            <a:r>
              <a:rPr lang="en-US" dirty="0">
                <a:highlight>
                  <a:srgbClr val="FFFFFF"/>
                </a:highlight>
              </a:rPr>
              <a:t>Last update: 06/2023</a:t>
            </a:r>
          </a:p>
          <a:p>
            <a:pPr lvl="1">
              <a:defRPr/>
            </a:pPr>
            <a:r>
              <a:rPr lang="en-US" dirty="0">
                <a:highlight>
                  <a:srgbClr val="FFFFFF"/>
                </a:highlight>
              </a:rPr>
              <a:t>Next steps: Publish as Proposed Standard RFC, CRs to 33.127 and 33.128</a:t>
            </a:r>
          </a:p>
          <a:p>
            <a:pPr>
              <a:defRPr/>
            </a:pPr>
            <a:r>
              <a:rPr lang="en-US" dirty="0">
                <a:highlight>
                  <a:srgbClr val="FFFFFF"/>
                </a:highlight>
              </a:rPr>
              <a:t>draft-</a:t>
            </a:r>
            <a:r>
              <a:rPr lang="en-US" dirty="0" err="1">
                <a:highlight>
                  <a:srgbClr val="FFFFFF"/>
                </a:highlight>
              </a:rPr>
              <a:t>ietf</a:t>
            </a:r>
            <a:r>
              <a:rPr lang="en-US" dirty="0">
                <a:highlight>
                  <a:srgbClr val="FFFFFF"/>
                </a:highlight>
              </a:rPr>
              <a:t>-</a:t>
            </a:r>
            <a:r>
              <a:rPr lang="en-US" dirty="0" err="1">
                <a:highlight>
                  <a:srgbClr val="FFFFFF"/>
                </a:highlight>
              </a:rPr>
              <a:t>detnet</a:t>
            </a:r>
            <a:r>
              <a:rPr lang="en-US" dirty="0">
                <a:highlight>
                  <a:srgbClr val="FFFFFF"/>
                </a:highlight>
              </a:rPr>
              <a:t>-yang-</a:t>
            </a:r>
            <a:r>
              <a:rPr lang="en-DE">
                <a:highlight>
                  <a:srgbClr val="FFFFFF"/>
                </a:highlight>
              </a:rPr>
              <a:t>20</a:t>
            </a:r>
            <a:endParaRPr lang="en-US" dirty="0">
              <a:highlight>
                <a:srgbClr val="FFFFFF"/>
              </a:highlight>
            </a:endParaRPr>
          </a:p>
          <a:p>
            <a:pPr lvl="1">
              <a:defRPr/>
            </a:pPr>
            <a:r>
              <a:rPr lang="en-US" dirty="0">
                <a:highlight>
                  <a:srgbClr val="FFFFFF"/>
                </a:highlight>
              </a:rPr>
              <a:t>Title: Deterministic Networking (</a:t>
            </a:r>
            <a:r>
              <a:rPr lang="en-US" dirty="0" err="1">
                <a:highlight>
                  <a:srgbClr val="FFFFFF"/>
                </a:highlight>
              </a:rPr>
              <a:t>DetNet</a:t>
            </a:r>
            <a:r>
              <a:rPr lang="en-US" dirty="0">
                <a:highlight>
                  <a:srgbClr val="FFFFFF"/>
                </a:highlight>
              </a:rPr>
              <a:t>) YANG Model</a:t>
            </a:r>
          </a:p>
          <a:p>
            <a:pPr lvl="1">
              <a:defRPr/>
            </a:pPr>
            <a:r>
              <a:rPr lang="en-US" dirty="0">
                <a:highlight>
                  <a:srgbClr val="FFFFFF"/>
                </a:highlight>
              </a:rPr>
              <a:t>Last update: 0</a:t>
            </a:r>
            <a:r>
              <a:rPr lang="en-DE">
                <a:highlight>
                  <a:srgbClr val="FFFFFF"/>
                </a:highlight>
              </a:rPr>
              <a:t>3</a:t>
            </a:r>
            <a:r>
              <a:rPr lang="en-US" dirty="0">
                <a:highlight>
                  <a:srgbClr val="FFFFFF"/>
                </a:highlight>
              </a:rPr>
              <a:t>/202</a:t>
            </a:r>
            <a:r>
              <a:rPr lang="en-DE">
                <a:highlight>
                  <a:srgbClr val="FFFFFF"/>
                </a:highlight>
              </a:rPr>
              <a:t>4</a:t>
            </a:r>
            <a:r>
              <a:rPr lang="en-US" dirty="0">
                <a:highlight>
                  <a:srgbClr val="FFFFFF"/>
                </a:highlight>
              </a:rPr>
              <a:t>, addressing AD evaluation and feedback </a:t>
            </a:r>
            <a:endParaRPr lang="en-DE">
              <a:highlight>
                <a:srgbClr val="FFFFFF"/>
              </a:highlight>
            </a:endParaRPr>
          </a:p>
          <a:p>
            <a:pPr lvl="1">
              <a:defRPr/>
            </a:pPr>
            <a:r>
              <a:rPr lang="en-US" dirty="0"/>
              <a:t>Next step:</a:t>
            </a:r>
          </a:p>
          <a:p>
            <a:pPr lvl="2">
              <a:defRPr/>
            </a:pPr>
            <a:r>
              <a:rPr lang="en-US" dirty="0"/>
              <a:t>Publish as Proposed Standard RFC </a:t>
            </a:r>
          </a:p>
          <a:p>
            <a:pPr lvl="2">
              <a:defRPr/>
            </a:pPr>
            <a:r>
              <a:rPr lang="en-US" dirty="0"/>
              <a:t>CRs to 23.501, 23.503, 29.513 and 29.565</a:t>
            </a:r>
            <a:endParaRPr lang="en-GB" dirty="0"/>
          </a:p>
          <a:p>
            <a:pPr lvl="1">
              <a:defRPr/>
            </a:pPr>
            <a:endParaRPr lang="en-DE">
              <a:highlight>
                <a:srgbClr val="FFFF00"/>
              </a:highlight>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a:t>3GPP-IETF Coordination</a:t>
            </a:r>
            <a:endParaRPr lang="fr-FR" altLang="en-US"/>
          </a:p>
          <a:p>
            <a:r>
              <a:rPr lang="en-US" altLang="en-US"/>
              <a:t>Ongoing Liaison Statements exchanged between IETF and 3GPP</a:t>
            </a:r>
            <a:endParaRPr lang="fr-FR" altLang="en-US"/>
          </a:p>
          <a:p>
            <a:r>
              <a:rPr lang="en-US" altLang="en-US"/>
              <a:t>Ongoing IANA action</a:t>
            </a:r>
            <a:endParaRPr lang="fr-FR" altLang="en-US"/>
          </a:p>
          <a:p>
            <a:r>
              <a:rPr lang="en-US" altLang="en-US"/>
              <a:t>Status of the 3GPP-IETF dependencies</a:t>
            </a:r>
            <a:endParaRPr lang="fr-FR" altLang="en-US"/>
          </a:p>
          <a:p>
            <a:r>
              <a:rPr lang="fr-FR" altLang="en-US"/>
              <a:t>AoB</a:t>
            </a:r>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when.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a:highlight>
                  <a:srgbClr val="FFFFFF"/>
                </a:highlight>
              </a:rPr>
              <a:t>-</a:t>
            </a:r>
            <a:r>
              <a:rPr lang="en-DE">
                <a:solidFill>
                  <a:srgbClr val="FF0000"/>
                </a:solidFill>
                <a:highlight>
                  <a:srgbClr val="FFFFFF"/>
                </a:highlight>
              </a:rPr>
              <a:t>13</a:t>
            </a:r>
            <a:r>
              <a:rPr lang="en-DE">
                <a:highlight>
                  <a:srgbClr val="FFFFFF"/>
                </a:highlight>
              </a:rPr>
              <a:t> </a:t>
            </a:r>
            <a:r>
              <a:rPr lang="en-GB" dirty="0">
                <a:highlight>
                  <a:srgbClr val="FFFFFF"/>
                </a:highlight>
              </a:rPr>
              <a:t>p</a:t>
            </a:r>
            <a:r>
              <a:rPr lang="en-DE">
                <a:highlight>
                  <a:srgbClr val="FFFFFF"/>
                </a:highlight>
              </a:rPr>
              <a:t>o</a:t>
            </a:r>
            <a:r>
              <a:rPr lang="en-GB" dirty="0">
                <a:highlight>
                  <a:srgbClr val="FFFFFF"/>
                </a:highlight>
              </a:rPr>
              <a:t>s</a:t>
            </a:r>
            <a:r>
              <a:rPr lang="en-DE">
                <a:highlight>
                  <a:srgbClr val="FFFFFF"/>
                </a:highlight>
              </a:rPr>
              <a:t>t</a:t>
            </a:r>
            <a:r>
              <a:rPr lang="en-GB" dirty="0">
                <a:highlight>
                  <a:srgbClr val="FFFFFF"/>
                </a:highlight>
              </a:rPr>
              <a:t>e</a:t>
            </a:r>
            <a:r>
              <a:rPr lang="en-DE">
                <a:highlight>
                  <a:srgbClr val="FFFFFF"/>
                </a:highlight>
              </a:rPr>
              <a:t>d </a:t>
            </a:r>
            <a:r>
              <a:rPr lang="en-DE">
                <a:solidFill>
                  <a:srgbClr val="FF0000"/>
                </a:solidFill>
                <a:highlight>
                  <a:srgbClr val="FFFFFF"/>
                </a:highlight>
              </a:rPr>
              <a:t>05/24</a:t>
            </a:r>
            <a:r>
              <a:rPr lang="en-US" dirty="0">
                <a:solidFill>
                  <a:srgbClr val="FF0000"/>
                </a:solidFill>
                <a:highlight>
                  <a:srgbClr val="FFFFFF"/>
                </a:highlight>
              </a:rPr>
              <a:t>.</a:t>
            </a:r>
          </a:p>
          <a:p>
            <a:pPr lvl="1">
              <a:defRPr/>
            </a:pPr>
            <a:r>
              <a:rPr lang="en-US" dirty="0">
                <a:highlight>
                  <a:srgbClr val="FFFFFF"/>
                </a:highlight>
              </a:rPr>
              <a:t>Next steps: RFC publication, SA5 CR to 28.541</a:t>
            </a:r>
            <a:endParaRPr lang="en-DE">
              <a:highlight>
                <a:srgbClr val="FFFFFF"/>
              </a:highlight>
            </a:endParaRPr>
          </a:p>
          <a:p>
            <a:pPr marL="0" indent="0">
              <a:buNone/>
              <a:defRPr/>
            </a:pPr>
            <a:r>
              <a:rPr lang="en-US" dirty="0"/>
              <a:t>		</a:t>
            </a:r>
          </a:p>
          <a:p>
            <a:pPr lvl="1">
              <a:defRPr/>
            </a:pPr>
            <a:endParaRPr lang="en-US"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0</a:t>
            </a:r>
            <a:r>
              <a:rPr lang="en-DE">
                <a:solidFill>
                  <a:srgbClr val="FF0000"/>
                </a:solidFill>
                <a:highlight>
                  <a:srgbClr val="FFFFFF"/>
                </a:highlight>
              </a:rPr>
              <a:t>8</a:t>
            </a:r>
            <a:r>
              <a:rPr lang="en-US" dirty="0">
                <a:solidFill>
                  <a:srgbClr val="FF0000"/>
                </a:solidFill>
                <a:highlight>
                  <a:srgbClr val="FFFFFF"/>
                </a:highlight>
              </a:rPr>
              <a:t> </a:t>
            </a:r>
            <a:r>
              <a:rPr lang="en-US" dirty="0">
                <a:highlight>
                  <a:srgbClr val="FFFFFF"/>
                </a:highlight>
              </a:rPr>
              <a:t>posted </a:t>
            </a:r>
            <a:r>
              <a:rPr lang="en-DE">
                <a:solidFill>
                  <a:srgbClr val="FF0000"/>
                </a:solidFill>
                <a:highlight>
                  <a:srgbClr val="FFFFFF"/>
                </a:highlight>
              </a:rPr>
              <a:t>05</a:t>
            </a:r>
            <a:r>
              <a:rPr lang="en-US" dirty="0">
                <a:solidFill>
                  <a:srgbClr val="FF0000"/>
                </a:solidFill>
                <a:highlight>
                  <a:srgbClr val="FFFFFF"/>
                </a:highlight>
              </a:rPr>
              <a:t>/202</a:t>
            </a:r>
            <a:r>
              <a:rPr lang="en-DE">
                <a:solidFill>
                  <a:srgbClr val="FF0000"/>
                </a:solidFill>
                <a:highlight>
                  <a:srgbClr val="FFFFFF"/>
                </a:highlight>
              </a:rPr>
              <a:t>4</a:t>
            </a:r>
            <a:endParaRPr lang="en-US" dirty="0">
              <a:solidFill>
                <a:srgbClr val="FF0000"/>
              </a:solidFill>
              <a:highlight>
                <a:srgbClr val="FFFFFF"/>
              </a:highlight>
            </a:endParaRP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a:t>
            </a:r>
            <a:endParaRPr lang="en-DE">
              <a:highlight>
                <a:srgbClr val="FFFFFF"/>
              </a:highlight>
            </a:endParaRPr>
          </a:p>
          <a:p>
            <a:pPr lvl="1">
              <a:defRPr/>
            </a:pPr>
            <a:endParaRPr lang="en-US"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draft-sipcore-rfc7976bis</a:t>
            </a:r>
            <a:r>
              <a:rPr lang="en-US" dirty="0">
                <a:highlight>
                  <a:srgbClr val="FFFFFF"/>
                </a:highlight>
              </a:rPr>
              <a:t>	</a:t>
            </a:r>
          </a:p>
          <a:p>
            <a:pPr lvl="1">
              <a:defRPr/>
            </a:pPr>
            <a:r>
              <a:rPr lang="en-US" dirty="0">
                <a:highlight>
                  <a:srgbClr val="FFFFFF"/>
                </a:highlight>
              </a:rPr>
              <a:t>Title: Update to P-Visited-Network-ID in SIP Requests and Responses</a:t>
            </a:r>
          </a:p>
          <a:p>
            <a:pPr lvl="1">
              <a:defRPr/>
            </a:pPr>
            <a:r>
              <a:rPr lang="en-US" dirty="0">
                <a:highlight>
                  <a:srgbClr val="FFFFFF"/>
                </a:highlight>
              </a:rPr>
              <a:t>Agreement to handle within SIPCORE at IETF 116 coordination meeting</a:t>
            </a:r>
          </a:p>
          <a:p>
            <a:pPr lvl="1">
              <a:defRPr/>
            </a:pPr>
            <a:r>
              <a:rPr lang="en-US" dirty="0">
                <a:highlight>
                  <a:srgbClr val="FFFFFF"/>
                </a:highlight>
              </a:rPr>
              <a:t>Status: </a:t>
            </a:r>
            <a:r>
              <a:rPr lang="en-GB" dirty="0"/>
              <a:t>draft-</a:t>
            </a:r>
            <a:r>
              <a:rPr lang="en-GB" dirty="0" err="1"/>
              <a:t>jesske</a:t>
            </a:r>
            <a:r>
              <a:rPr lang="en-GB" dirty="0"/>
              <a:t>-update-p-visited-network </a:t>
            </a:r>
            <a:r>
              <a:rPr lang="en-DE"/>
              <a:t> </a:t>
            </a:r>
            <a:r>
              <a:rPr lang="en-US" dirty="0"/>
              <a:t>adopted as WG document, draft-sipcore-rfc7976bis</a:t>
            </a:r>
          </a:p>
          <a:p>
            <a:pPr lvl="1">
              <a:defRPr/>
            </a:pPr>
            <a:r>
              <a:rPr lang="en-US" dirty="0">
                <a:highlight>
                  <a:srgbClr val="FFFFFF"/>
                </a:highlight>
              </a:rPr>
              <a:t>Next steps:</a:t>
            </a:r>
            <a:r>
              <a:rPr lang="en-DE">
                <a:highlight>
                  <a:srgbClr val="FFFFFF"/>
                </a:highlight>
              </a:rPr>
              <a:t> </a:t>
            </a:r>
            <a:r>
              <a:rPr lang="en-US" dirty="0">
                <a:highlight>
                  <a:srgbClr val="FFFFFF"/>
                </a:highlight>
              </a:rPr>
              <a:t>WG review, IESG review, RFC publication, CT1 CR to 24.229</a:t>
            </a:r>
          </a:p>
          <a:p>
            <a:pPr>
              <a:defRPr/>
            </a:pPr>
            <a:endParaRPr lang="en-US" dirty="0">
              <a:highlight>
                <a:srgbClr val="FFFF00"/>
              </a:highlight>
            </a:endParaRPr>
          </a:p>
          <a:p>
            <a:pPr>
              <a:defRPr/>
            </a:pPr>
            <a:endParaRPr lang="fr-FR" dirty="0"/>
          </a:p>
          <a:p>
            <a:pPr>
              <a:defRPr/>
            </a:pPr>
            <a:endParaRPr lang="fr-FR" dirty="0"/>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highlight>
                  <a:srgbClr val="FFFFFF"/>
                </a:highlight>
              </a:rPr>
              <a:t>n</a:t>
            </a:r>
            <a:r>
              <a:rPr lang="en-DE">
                <a:highlight>
                  <a:srgbClr val="FFFFFF"/>
                </a:highlight>
              </a:rPr>
              <a:t>o</a:t>
            </a:r>
            <a:r>
              <a:rPr lang="en-GB">
                <a:highlight>
                  <a:srgbClr val="FFFFFF"/>
                </a:highlight>
              </a:rPr>
              <a:t>n</a:t>
            </a:r>
            <a:r>
              <a:rPr lang="en-DE">
                <a:highlight>
                  <a:srgbClr val="FFFFFF"/>
                </a:highlight>
              </a:rPr>
              <a:t>e</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a:highlight>
                  <a:srgbClr val="FFFFFF"/>
                </a:highlight>
              </a:rPr>
              <a:t>a</a:t>
            </a:r>
            <a:r>
              <a:rPr lang="en-DE">
                <a:highlight>
                  <a:srgbClr val="FFFFFF"/>
                </a:highlight>
              </a:rPr>
              <a:t>ge</a:t>
            </a:r>
            <a:r>
              <a:rPr lang="en-GB">
                <a:highlight>
                  <a:srgbClr val="FFFFFF"/>
                </a:highlight>
              </a:rPr>
              <a:t>r</a:t>
            </a:r>
            <a:r>
              <a:rPr lang="en-DE">
                <a:highlight>
                  <a:srgbClr val="FFFFFF"/>
                </a:highlight>
              </a:rPr>
              <a:t> </a:t>
            </a:r>
            <a:r>
              <a:rPr lang="en-DE" dirty="0">
                <a:highlight>
                  <a:srgbClr val="FFFFFF"/>
                </a:highlight>
              </a:rPr>
              <a:t>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a:t>Charles Eckel</a:t>
            </a:r>
          </a:p>
          <a:p>
            <a:pPr>
              <a:lnSpc>
                <a:spcPct val="100000"/>
              </a:lnSpc>
              <a:spcBef>
                <a:spcPct val="0"/>
              </a:spcBef>
              <a:buFontTx/>
              <a:buNone/>
            </a:pPr>
            <a:r>
              <a:rPr lang="fr-FR" altLang="en-US" sz="1400"/>
              <a:t>IETF Liaison Manager to 3GPP</a:t>
            </a:r>
          </a:p>
          <a:p>
            <a:pPr>
              <a:lnSpc>
                <a:spcPct val="100000"/>
              </a:lnSpc>
              <a:spcBef>
                <a:spcPct val="0"/>
              </a:spcBef>
              <a:buFontTx/>
              <a:buNone/>
            </a:pPr>
            <a:r>
              <a:rPr lang="en-US" altLang="en-US" sz="1400"/>
              <a:t>eckelcu@cisco.com</a:t>
            </a:r>
            <a:endParaRPr lang="fr-FR" altLang="en-US" sz="1400"/>
          </a:p>
          <a:p>
            <a:pPr>
              <a:buFontTx/>
              <a:buNone/>
            </a:pPr>
            <a:endParaRPr lang="fr-FR" altLang="en-US" sz="1400"/>
          </a:p>
          <a:p>
            <a:pPr>
              <a:buFontTx/>
              <a:buNone/>
            </a:pPr>
            <a:endParaRPr lang="en-US" altLang="en-US" sz="140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dirty="0"/>
              <a:t>@IETF#119 (Brisbane, AUS)</a:t>
            </a:r>
          </a:p>
          <a:p>
            <a:pPr lvl="1"/>
            <a:r>
              <a:rPr lang="en-DE" altLang="en-US"/>
              <a:t>W</a:t>
            </a:r>
            <a:r>
              <a:rPr lang="en-GB" altLang="en-US" dirty="0"/>
              <a:t>a</a:t>
            </a:r>
            <a:r>
              <a:rPr lang="en-DE" altLang="en-US"/>
              <a:t>s</a:t>
            </a:r>
            <a:r>
              <a:rPr lang="en-US" altLang="en-US" dirty="0"/>
              <a:t> held on 2024, March 18 </a:t>
            </a:r>
            <a:r>
              <a:rPr lang="en-DE" altLang="en-US">
                <a:solidFill>
                  <a:srgbClr val="FF0000"/>
                </a:solidFill>
              </a:rPr>
              <a:t>J</a:t>
            </a:r>
            <a:r>
              <a:rPr lang="en-GB" altLang="en-US" dirty="0">
                <a:solidFill>
                  <a:srgbClr val="FF0000"/>
                </a:solidFill>
              </a:rPr>
              <a:t>u</a:t>
            </a:r>
            <a:r>
              <a:rPr lang="en-DE" altLang="en-US">
                <a:solidFill>
                  <a:srgbClr val="FF0000"/>
                </a:solidFill>
              </a:rPr>
              <a:t>s</a:t>
            </a:r>
            <a:r>
              <a:rPr lang="en-GB" altLang="en-US" dirty="0">
                <a:solidFill>
                  <a:srgbClr val="FF0000"/>
                </a:solidFill>
              </a:rPr>
              <a:t>t</a:t>
            </a:r>
            <a:r>
              <a:rPr lang="en-DE" altLang="en-US">
                <a:solidFill>
                  <a:srgbClr val="FF0000"/>
                </a:solidFill>
              </a:rPr>
              <a:t> </a:t>
            </a:r>
            <a:r>
              <a:rPr lang="en-GB" altLang="en-US" dirty="0">
                <a:solidFill>
                  <a:srgbClr val="FF0000"/>
                </a:solidFill>
              </a:rPr>
              <a:t>b</a:t>
            </a:r>
            <a:r>
              <a:rPr lang="en-DE" altLang="en-US">
                <a:solidFill>
                  <a:srgbClr val="FF0000"/>
                </a:solidFill>
              </a:rPr>
              <a:t>e</a:t>
            </a:r>
            <a:r>
              <a:rPr lang="en-GB" altLang="en-US" dirty="0">
                <a:solidFill>
                  <a:srgbClr val="FF0000"/>
                </a:solidFill>
              </a:rPr>
              <a:t>f</a:t>
            </a:r>
            <a:r>
              <a:rPr lang="en-DE" altLang="en-US">
                <a:solidFill>
                  <a:srgbClr val="FF0000"/>
                </a:solidFill>
              </a:rPr>
              <a:t>o</a:t>
            </a:r>
            <a:r>
              <a:rPr lang="en-GB" altLang="en-US" dirty="0">
                <a:solidFill>
                  <a:srgbClr val="FF0000"/>
                </a:solidFill>
              </a:rPr>
              <a:t>r</a:t>
            </a:r>
            <a:r>
              <a:rPr lang="en-DE" altLang="en-US">
                <a:solidFill>
                  <a:srgbClr val="FF0000"/>
                </a:solidFill>
              </a:rPr>
              <a:t>e </a:t>
            </a:r>
            <a:r>
              <a:rPr lang="en-GB" altLang="en-US" dirty="0">
                <a:solidFill>
                  <a:srgbClr val="FF0000"/>
                </a:solidFill>
              </a:rPr>
              <a:t>s</a:t>
            </a:r>
            <a:r>
              <a:rPr lang="en-DE" altLang="en-US">
                <a:solidFill>
                  <a:srgbClr val="FF0000"/>
                </a:solidFill>
              </a:rPr>
              <a:t>t</a:t>
            </a:r>
            <a:r>
              <a:rPr lang="en-GB" altLang="en-US" dirty="0">
                <a:solidFill>
                  <a:srgbClr val="FF0000"/>
                </a:solidFill>
              </a:rPr>
              <a:t>a</a:t>
            </a:r>
            <a:r>
              <a:rPr lang="en-DE" altLang="en-US">
                <a:solidFill>
                  <a:srgbClr val="FF0000"/>
                </a:solidFill>
              </a:rPr>
              <a:t>r</a:t>
            </a:r>
            <a:r>
              <a:rPr lang="en-GB" altLang="en-US" dirty="0">
                <a:solidFill>
                  <a:srgbClr val="FF0000"/>
                </a:solidFill>
              </a:rPr>
              <a:t>t</a:t>
            </a:r>
            <a:r>
              <a:rPr lang="en-DE" altLang="en-US">
                <a:solidFill>
                  <a:srgbClr val="FF0000"/>
                </a:solidFill>
              </a:rPr>
              <a:t> </a:t>
            </a:r>
            <a:r>
              <a:rPr lang="en-GB" altLang="en-US" dirty="0">
                <a:solidFill>
                  <a:srgbClr val="FF0000"/>
                </a:solidFill>
              </a:rPr>
              <a:t>o</a:t>
            </a:r>
            <a:r>
              <a:rPr lang="en-DE" altLang="en-US">
                <a:solidFill>
                  <a:srgbClr val="FF0000"/>
                </a:solidFill>
              </a:rPr>
              <a:t>f</a:t>
            </a:r>
            <a:r>
              <a:rPr lang="en-US" altLang="en-US" dirty="0">
                <a:solidFill>
                  <a:srgbClr val="FF0000"/>
                </a:solidFill>
              </a:rPr>
              <a:t> CT#103</a:t>
            </a:r>
            <a:endParaRPr lang="en-US" altLang="en-US" dirty="0"/>
          </a:p>
          <a:p>
            <a:pPr lvl="1"/>
            <a:r>
              <a:rPr lang="en-US" altLang="en-US" dirty="0">
                <a:highlight>
                  <a:srgbClr val="FFFFFF"/>
                </a:highlight>
              </a:rPr>
              <a:t>Remote access was p</a:t>
            </a:r>
            <a:r>
              <a:rPr lang="en-US" altLang="en-US" dirty="0"/>
              <a:t>rovided</a:t>
            </a:r>
          </a:p>
          <a:p>
            <a:r>
              <a:rPr lang="en-US" altLang="en-US" dirty="0"/>
              <a:t>@IETF#1</a:t>
            </a:r>
            <a:r>
              <a:rPr lang="en-DE" altLang="en-US"/>
              <a:t>20</a:t>
            </a:r>
            <a:r>
              <a:rPr lang="en-US" altLang="en-US" dirty="0"/>
              <a:t> (</a:t>
            </a:r>
            <a:r>
              <a:rPr lang="en-DE" altLang="en-US"/>
              <a:t>V</a:t>
            </a:r>
            <a:r>
              <a:rPr lang="en-GB" altLang="en-US" dirty="0"/>
              <a:t>a</a:t>
            </a:r>
            <a:r>
              <a:rPr lang="en-DE" altLang="en-US"/>
              <a:t>n</a:t>
            </a:r>
            <a:r>
              <a:rPr lang="en-GB" altLang="en-US" dirty="0"/>
              <a:t>c</a:t>
            </a:r>
            <a:r>
              <a:rPr lang="en-DE" altLang="en-US"/>
              <a:t>o</a:t>
            </a:r>
            <a:r>
              <a:rPr lang="en-GB" altLang="en-US" dirty="0"/>
              <a:t>v</a:t>
            </a:r>
            <a:r>
              <a:rPr lang="en-DE" altLang="en-US"/>
              <a:t>e</a:t>
            </a:r>
            <a:r>
              <a:rPr lang="en-GB" altLang="en-US" dirty="0"/>
              <a:t>r</a:t>
            </a:r>
            <a:r>
              <a:rPr lang="en-US" altLang="en-US" dirty="0"/>
              <a:t>, </a:t>
            </a:r>
            <a:r>
              <a:rPr lang="en-DE" altLang="en-US"/>
              <a:t>C</a:t>
            </a:r>
            <a:r>
              <a:rPr lang="en-GB" altLang="en-US" dirty="0"/>
              <a:t>A</a:t>
            </a:r>
            <a:r>
              <a:rPr lang="en-DE" altLang="en-US"/>
              <a:t>N</a:t>
            </a:r>
            <a:r>
              <a:rPr lang="en-US" altLang="en-US" dirty="0"/>
              <a:t>)</a:t>
            </a:r>
          </a:p>
          <a:p>
            <a:pPr lvl="1"/>
            <a:r>
              <a:rPr lang="en-GB" altLang="en-US" dirty="0"/>
              <a:t>P</a:t>
            </a:r>
            <a:r>
              <a:rPr lang="en-DE" altLang="en-US"/>
              <a:t>l</a:t>
            </a:r>
            <a:r>
              <a:rPr lang="en-GB" altLang="en-US" dirty="0"/>
              <a:t>an</a:t>
            </a:r>
            <a:r>
              <a:rPr lang="en-DE" altLang="en-US">
                <a:highlight>
                  <a:srgbClr val="FFFFFF"/>
                </a:highlight>
              </a:rPr>
              <a:t>ned </a:t>
            </a:r>
            <a:r>
              <a:rPr lang="en-US" altLang="en-US" dirty="0">
                <a:highlight>
                  <a:srgbClr val="FFFFFF"/>
                </a:highlight>
              </a:rPr>
              <a:t>for 2024, </a:t>
            </a:r>
            <a:r>
              <a:rPr lang="en-DE" altLang="en-US">
                <a:highlight>
                  <a:srgbClr val="FFFFFF"/>
                </a:highlight>
              </a:rPr>
              <a:t>J</a:t>
            </a:r>
            <a:r>
              <a:rPr lang="en-GB" altLang="en-US" dirty="0">
                <a:highlight>
                  <a:srgbClr val="FFFFFF"/>
                </a:highlight>
              </a:rPr>
              <a:t>u</a:t>
            </a:r>
            <a:r>
              <a:rPr lang="en-DE" altLang="en-US">
                <a:highlight>
                  <a:srgbClr val="FFFFFF"/>
                </a:highlight>
              </a:rPr>
              <a:t>l</a:t>
            </a:r>
            <a:r>
              <a:rPr lang="en-GB" altLang="en-US" dirty="0">
                <a:highlight>
                  <a:srgbClr val="FFFFFF"/>
                </a:highlight>
              </a:rPr>
              <a:t>y</a:t>
            </a:r>
            <a:r>
              <a:rPr lang="en-US" altLang="en-US" dirty="0">
                <a:highlight>
                  <a:srgbClr val="FFFFFF"/>
                </a:highlight>
              </a:rPr>
              <a:t> </a:t>
            </a:r>
            <a:r>
              <a:rPr lang="en-DE" altLang="en-US">
                <a:highlight>
                  <a:srgbClr val="FFFFFF"/>
                </a:highlight>
              </a:rPr>
              <a:t>22</a:t>
            </a:r>
            <a:endParaRPr lang="en-US" altLang="en-US" dirty="0">
              <a:highlight>
                <a:srgbClr val="FFFFFF"/>
              </a:highlight>
            </a:endParaRPr>
          </a:p>
          <a:p>
            <a:pPr lvl="1"/>
            <a:r>
              <a:rPr lang="en-US" altLang="en-US" dirty="0">
                <a:highlight>
                  <a:srgbClr val="FFFFFF"/>
                </a:highlight>
              </a:rPr>
              <a:t>Remote access will be provided</a:t>
            </a:r>
          </a:p>
          <a:p>
            <a:r>
              <a:rPr lang="en-US" altLang="en-US" dirty="0">
                <a:highlight>
                  <a:srgbClr val="FFFFFF"/>
                </a:highlight>
              </a:rPr>
              <a:t>@IETF#1</a:t>
            </a:r>
            <a:r>
              <a:rPr lang="en-DE" altLang="en-US">
                <a:highlight>
                  <a:srgbClr val="FFFFFF"/>
                </a:highlight>
              </a:rPr>
              <a:t>2</a:t>
            </a:r>
            <a:r>
              <a:rPr lang="en-US" altLang="en-US" dirty="0">
                <a:highlight>
                  <a:srgbClr val="FFFFFF"/>
                </a:highlight>
              </a:rPr>
              <a:t>1 (Dublin, IRE)</a:t>
            </a:r>
          </a:p>
          <a:p>
            <a:pPr lvl="1"/>
            <a:r>
              <a:rPr lang="en-GB" altLang="en-US" dirty="0">
                <a:highlight>
                  <a:srgbClr val="FFFFFF"/>
                </a:highlight>
              </a:rPr>
              <a:t>P</a:t>
            </a:r>
            <a:r>
              <a:rPr lang="en-DE" altLang="en-US">
                <a:highlight>
                  <a:srgbClr val="FFFFFF"/>
                </a:highlight>
              </a:rPr>
              <a:t>l</a:t>
            </a:r>
            <a:r>
              <a:rPr lang="en-GB" altLang="en-US" dirty="0">
                <a:highlight>
                  <a:srgbClr val="FFFFFF"/>
                </a:highlight>
              </a:rPr>
              <a:t>a</a:t>
            </a:r>
            <a:r>
              <a:rPr lang="en-DE" altLang="en-US">
                <a:highlight>
                  <a:srgbClr val="FFFFFF"/>
                </a:highlight>
              </a:rPr>
              <a:t>n</a:t>
            </a:r>
            <a:r>
              <a:rPr lang="en-US" altLang="en-US" dirty="0">
                <a:highlight>
                  <a:srgbClr val="FFFFFF"/>
                </a:highlight>
              </a:rPr>
              <a:t>n</a:t>
            </a:r>
            <a:r>
              <a:rPr lang="en-DE" altLang="en-US">
                <a:highlight>
                  <a:srgbClr val="FFFFFF"/>
                </a:highlight>
              </a:rPr>
              <a:t>ed </a:t>
            </a:r>
            <a:r>
              <a:rPr lang="en-US" altLang="en-US" dirty="0">
                <a:highlight>
                  <a:srgbClr val="FFFFFF"/>
                </a:highlight>
              </a:rPr>
              <a:t>for 2024, November 4</a:t>
            </a:r>
          </a:p>
          <a:p>
            <a:pPr lvl="1"/>
            <a:r>
              <a:rPr lang="en-US" altLang="en-US" dirty="0">
                <a:highlight>
                  <a:srgbClr val="FFFFFF"/>
                </a:highlight>
              </a:rPr>
              <a:t>Remote access will be provided</a:t>
            </a:r>
          </a:p>
          <a:p>
            <a:pPr lvl="1"/>
            <a:endParaRPr lang="en-US" altLang="en-US" dirty="0"/>
          </a:p>
          <a:p>
            <a:pPr lvl="1"/>
            <a:endParaRPr lang="en-US" altLang="en-US" dirty="0"/>
          </a:p>
          <a:p>
            <a:pPr lvl="1"/>
            <a:endParaRPr lang="fr-FR"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planned for IETF 121</a:t>
            </a:r>
          </a:p>
          <a:p>
            <a:pPr lvl="1"/>
            <a:r>
              <a:rPr lang="en-US" altLang="en-US" dirty="0"/>
              <a:t>Update the dependency list tool or create a new one (with IETF support)</a:t>
            </a:r>
          </a:p>
          <a:p>
            <a:pPr lvl="1"/>
            <a:r>
              <a:rPr lang="en-US" altLang="en-US" dirty="0"/>
              <a:t>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fontScale="85000" lnSpcReduction="20000"/>
          </a:bodyPr>
          <a:lstStyle/>
          <a:p>
            <a:pPr>
              <a:defRPr/>
            </a:pPr>
            <a:r>
              <a:rPr lang="en-US" sz="2400" dirty="0">
                <a:hlinkClick r:id="rId2"/>
              </a:rPr>
              <a:t>Reply LS on DTLS for SCTP</a:t>
            </a:r>
            <a:r>
              <a:rPr lang="en-US" sz="2400" dirty="0"/>
              <a:t> (2023/08/21) from SA3 </a:t>
            </a:r>
          </a:p>
          <a:p>
            <a:pPr>
              <a:defRPr/>
            </a:pPr>
            <a:r>
              <a:rPr lang="en-US" sz="2400" dirty="0">
                <a:hlinkClick r:id="rId3"/>
              </a:rPr>
              <a:t>Reply LS on DTLS for SCTP next steps and request for input</a:t>
            </a:r>
            <a:r>
              <a:rPr lang="en-US" sz="2400" dirty="0"/>
              <a:t> (2023/08/30) from RAN 3</a:t>
            </a:r>
          </a:p>
          <a:p>
            <a:pPr>
              <a:defRPr/>
            </a:pPr>
            <a:r>
              <a:rPr lang="en-US" sz="2400" dirty="0"/>
              <a:t>Both in response to </a:t>
            </a:r>
            <a:r>
              <a:rPr lang="en-US" sz="2400" dirty="0">
                <a:hlinkClick r:id="rId4"/>
              </a:rPr>
              <a:t>DTLS for SCTP next steps and request for input </a:t>
            </a:r>
            <a:r>
              <a:rPr lang="en-US" sz="2400" dirty="0"/>
              <a:t> (2023/08/04)</a:t>
            </a:r>
          </a:p>
          <a:p>
            <a:pPr lvl="1">
              <a:defRPr/>
            </a:pPr>
            <a:r>
              <a:rPr lang="en-US" sz="1800" dirty="0"/>
              <a:t>TSVWG lists architectural and security requirements TSVWG has taken into consideration towards developing a solution and asks if interpretation of requirements is correct, if 3GPP has preference or feedback on proposed solutions, and encourages participation in </a:t>
            </a:r>
            <a:r>
              <a:rPr lang="en-US" sz="1800" dirty="0">
                <a:hlinkClick r:id="rId5"/>
              </a:rPr>
              <a:t>interim TSVWG meeting</a:t>
            </a:r>
            <a:r>
              <a:rPr lang="en-US" sz="1800" dirty="0"/>
              <a:t> September 19.</a:t>
            </a:r>
          </a:p>
          <a:p>
            <a:pPr>
              <a:defRPr/>
            </a:pPr>
            <a:r>
              <a:rPr lang="en-US" sz="2400" dirty="0"/>
              <a:t>Feedback from SA3:</a:t>
            </a:r>
          </a:p>
          <a:p>
            <a:pPr lvl="1">
              <a:defRPr/>
            </a:pPr>
            <a:r>
              <a:rPr lang="en-US" sz="1800" dirty="0"/>
              <a:t>TSVWG’s interpretation of security requirements is correct – they are generic best-practice properties of a security protocol.</a:t>
            </a:r>
          </a:p>
          <a:p>
            <a:pPr lvl="1">
              <a:defRPr/>
            </a:pPr>
            <a:r>
              <a:rPr lang="en-US" sz="1800" dirty="0"/>
              <a:t>S</a:t>
            </a:r>
            <a:r>
              <a:rPr lang="en-DE" sz="1800" dirty="0"/>
              <a:t>olu</a:t>
            </a:r>
            <a:r>
              <a:rPr lang="en-US" sz="1800" dirty="0"/>
              <a:t>t</a:t>
            </a:r>
            <a:r>
              <a:rPr lang="en-DE" sz="1800" dirty="0"/>
              <a:t>ion (ii) </a:t>
            </a:r>
            <a:r>
              <a:rPr lang="en-US" sz="1800" dirty="0"/>
              <a:t>preferred because it appears to have</a:t>
            </a:r>
            <a:r>
              <a:rPr lang="en-DE" sz="1800" dirty="0"/>
              <a:t> lower </a:t>
            </a:r>
            <a:r>
              <a:rPr lang="en-US" sz="1800" dirty="0"/>
              <a:t>implementation </a:t>
            </a:r>
            <a:r>
              <a:rPr lang="en-DE" sz="1800" dirty="0"/>
              <a:t>effort</a:t>
            </a:r>
            <a:endParaRPr lang="en-US" sz="1800" dirty="0"/>
          </a:p>
          <a:p>
            <a:pPr>
              <a:defRPr/>
            </a:pPr>
            <a:r>
              <a:rPr lang="en-US" sz="2400" dirty="0"/>
              <a:t>Feedback from </a:t>
            </a:r>
            <a:r>
              <a:rPr lang="en-DE" sz="2400" dirty="0"/>
              <a:t>R</a:t>
            </a:r>
            <a:r>
              <a:rPr lang="en-US" sz="2400" dirty="0"/>
              <a:t>A</a:t>
            </a:r>
            <a:r>
              <a:rPr lang="en-DE" sz="2400" dirty="0"/>
              <a:t>N</a:t>
            </a:r>
            <a:r>
              <a:rPr lang="en-US" sz="2400" dirty="0"/>
              <a:t>3:</a:t>
            </a:r>
          </a:p>
          <a:p>
            <a:pPr lvl="1">
              <a:defRPr/>
            </a:pPr>
            <a:r>
              <a:rPr lang="en-GB" sz="1800" dirty="0"/>
              <a:t>RAN3 does not want to limit the maximum message size of application protocols. For this reason, any solution with a limit on message size will not meet RAN3 requirements</a:t>
            </a:r>
          </a:p>
          <a:p>
            <a:pPr lvl="1">
              <a:defRPr/>
            </a:pPr>
            <a:r>
              <a:rPr lang="en-GB" sz="1800" dirty="0"/>
              <a:t>S</a:t>
            </a:r>
            <a:r>
              <a:rPr lang="en-DE" sz="1800" dirty="0"/>
              <a:t>C</a:t>
            </a:r>
            <a:r>
              <a:rPr lang="en-GB" sz="1800" dirty="0"/>
              <a:t>T</a:t>
            </a:r>
            <a:r>
              <a:rPr lang="en-DE" sz="1800" dirty="0"/>
              <a:t>P </a:t>
            </a:r>
            <a:r>
              <a:rPr lang="en-GB" sz="1800" dirty="0"/>
              <a:t>i</a:t>
            </a:r>
            <a:r>
              <a:rPr lang="en-DE" sz="1800" dirty="0"/>
              <a:t>m</a:t>
            </a:r>
            <a:r>
              <a:rPr lang="en-GB" sz="1800" dirty="0"/>
              <a:t>p</a:t>
            </a:r>
            <a:r>
              <a:rPr lang="en-DE" sz="1800" dirty="0"/>
              <a:t>l</a:t>
            </a:r>
            <a:r>
              <a:rPr lang="en-GB" sz="1800" dirty="0"/>
              <a:t>e</a:t>
            </a:r>
            <a:r>
              <a:rPr lang="en-DE" sz="1800" dirty="0"/>
              <a:t>m</a:t>
            </a:r>
            <a:r>
              <a:rPr lang="en-GB" sz="1800" dirty="0"/>
              <a:t>e</a:t>
            </a:r>
            <a:r>
              <a:rPr lang="en-DE" sz="1800" dirty="0"/>
              <a:t>n</a:t>
            </a:r>
            <a:r>
              <a:rPr lang="en-GB" sz="1800" dirty="0"/>
              <a:t>t</a:t>
            </a:r>
            <a:r>
              <a:rPr lang="en-DE" sz="1800" dirty="0"/>
              <a:t>a</a:t>
            </a:r>
            <a:r>
              <a:rPr lang="en-GB" sz="1800" dirty="0"/>
              <a:t>t</a:t>
            </a:r>
            <a:r>
              <a:rPr lang="en-DE" sz="1800" dirty="0"/>
              <a:t>i</a:t>
            </a:r>
            <a:r>
              <a:rPr lang="en-GB" sz="1800" dirty="0"/>
              <a:t>o</a:t>
            </a:r>
            <a:r>
              <a:rPr lang="en-DE" sz="1800" dirty="0"/>
              <a:t>n</a:t>
            </a:r>
            <a:r>
              <a:rPr lang="en-GB" sz="1800" dirty="0"/>
              <a:t>s</a:t>
            </a:r>
            <a:r>
              <a:rPr lang="en-DE" sz="1800" dirty="0"/>
              <a:t> </a:t>
            </a:r>
            <a:r>
              <a:rPr lang="en-GB" sz="1800" dirty="0"/>
              <a:t>a</a:t>
            </a:r>
            <a:r>
              <a:rPr lang="en-DE" sz="1800" dirty="0"/>
              <a:t>r</a:t>
            </a:r>
            <a:r>
              <a:rPr lang="en-GB" sz="1800" dirty="0"/>
              <a:t>e</a:t>
            </a:r>
            <a:r>
              <a:rPr lang="en-DE" sz="1800" dirty="0"/>
              <a:t> </a:t>
            </a:r>
            <a:r>
              <a:rPr lang="en-GB" sz="1800" dirty="0"/>
              <a:t>n</a:t>
            </a:r>
            <a:r>
              <a:rPr lang="en-DE" sz="1800" dirty="0"/>
              <a:t>o</a:t>
            </a:r>
            <a:r>
              <a:rPr lang="en-GB" sz="1800" dirty="0"/>
              <a:t>t</a:t>
            </a:r>
            <a:r>
              <a:rPr lang="en-DE" sz="1800" dirty="0"/>
              <a:t> </a:t>
            </a:r>
            <a:r>
              <a:rPr lang="en-GB" sz="1800" dirty="0"/>
              <a:t>d</a:t>
            </a:r>
            <a:r>
              <a:rPr lang="en-DE" sz="1800" dirty="0"/>
              <a:t>i</a:t>
            </a:r>
            <a:r>
              <a:rPr lang="en-GB" sz="1800" dirty="0"/>
              <a:t>s</a:t>
            </a:r>
            <a:r>
              <a:rPr lang="en-DE" sz="1800" dirty="0"/>
              <a:t>c</a:t>
            </a:r>
            <a:r>
              <a:rPr lang="en-GB" sz="1800" dirty="0"/>
              <a:t>u</a:t>
            </a:r>
            <a:r>
              <a:rPr lang="en-DE" sz="1800" dirty="0"/>
              <a:t>s</a:t>
            </a:r>
            <a:r>
              <a:rPr lang="en-GB" sz="1800" dirty="0"/>
              <a:t>s</a:t>
            </a:r>
            <a:r>
              <a:rPr lang="en-DE" sz="1800" dirty="0"/>
              <a:t>e</a:t>
            </a:r>
            <a:r>
              <a:rPr lang="en-GB" sz="1800" dirty="0"/>
              <a:t>d</a:t>
            </a:r>
            <a:r>
              <a:rPr lang="en-DE" sz="1800" dirty="0"/>
              <a:t> </a:t>
            </a:r>
            <a:r>
              <a:rPr lang="en-GB" sz="1800" dirty="0"/>
              <a:t>i</a:t>
            </a:r>
            <a:r>
              <a:rPr lang="en-DE" sz="1800" dirty="0"/>
              <a:t>n</a:t>
            </a:r>
            <a:r>
              <a:rPr lang="en-US" sz="1800" dirty="0"/>
              <a:t> </a:t>
            </a:r>
            <a:r>
              <a:rPr lang="en-GB" sz="1800" dirty="0"/>
              <a:t>R</a:t>
            </a:r>
            <a:r>
              <a:rPr lang="en-DE" sz="1800" dirty="0"/>
              <a:t>A</a:t>
            </a:r>
            <a:r>
              <a:rPr lang="en-GB" sz="1800" dirty="0"/>
              <a:t>N</a:t>
            </a:r>
            <a:r>
              <a:rPr lang="en-DE" sz="1800" dirty="0"/>
              <a:t>3</a:t>
            </a:r>
            <a:endParaRPr lang="en-GB" sz="1800" dirty="0"/>
          </a:p>
          <a:p>
            <a:pPr>
              <a:defRPr/>
            </a:pPr>
            <a:r>
              <a:rPr lang="en-GB" sz="2400" dirty="0"/>
              <a:t>TSVWG design team to set requirements for DTLS/SCTP</a:t>
            </a:r>
          </a:p>
          <a:p>
            <a:pPr lvl="1">
              <a:defRPr/>
            </a:pPr>
            <a:r>
              <a:rPr lang="en-GB" sz="2000" dirty="0"/>
              <a:t>Establish design goals and security requirements to scope the new specification</a:t>
            </a:r>
          </a:p>
          <a:p>
            <a:pPr lvl="1">
              <a:defRPr/>
            </a:pPr>
            <a:r>
              <a:rPr lang="en-GB" sz="2000" dirty="0"/>
              <a:t>Produce a short-lived draft to capture results, present and refine at IETF 118</a:t>
            </a:r>
          </a:p>
          <a:p>
            <a:pPr lvl="1">
              <a:defRPr/>
            </a:pPr>
            <a:r>
              <a:rPr lang="en-GB" sz="2000" dirty="0"/>
              <a:t>LS will be sent once a solution has been identified and is specified in enough detail to be reviewed</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a:t>3GPP SA5 -&gt; NETMOD</a:t>
            </a:r>
            <a:endParaRPr lang="fr-FR" altLang="en-US"/>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US" altLang="en-US" sz="2400" dirty="0">
                <a:hlinkClick r:id="rId2"/>
              </a:rPr>
              <a:t>LS on need for modeling isInvariant and SystemCreated in YANG</a:t>
            </a:r>
            <a:r>
              <a:rPr lang="en-US" altLang="en-US" sz="2400" dirty="0"/>
              <a:t> (2023/03/09)</a:t>
            </a:r>
          </a:p>
          <a:p>
            <a:r>
              <a:rPr lang="en-US" altLang="en-US" sz="2400" dirty="0"/>
              <a:t>3GPP Requirements</a:t>
            </a:r>
          </a:p>
          <a:p>
            <a:pPr lvl="1"/>
            <a:r>
              <a:rPr lang="en-US" altLang="en-US" sz="2000" dirty="0"/>
              <a:t>Solution to represent </a:t>
            </a:r>
            <a:r>
              <a:rPr lang="en-US" altLang="en-US" sz="2000" dirty="0" err="1"/>
              <a:t>isInvariant</a:t>
            </a:r>
            <a:r>
              <a:rPr lang="en-US" altLang="en-US" sz="2000" dirty="0"/>
              <a:t> and </a:t>
            </a:r>
            <a:r>
              <a:rPr lang="en-US" altLang="en-US" sz="2000" dirty="0" err="1"/>
              <a:t>SystemCreated</a:t>
            </a:r>
            <a:r>
              <a:rPr lang="en-US" altLang="en-US" sz="2000" dirty="0"/>
              <a:t> properties in YANG statements</a:t>
            </a:r>
          </a:p>
          <a:p>
            <a:pPr lvl="1"/>
            <a:r>
              <a:rPr lang="en-US" altLang="en-US" sz="2000" dirty="0"/>
              <a:t>View </a:t>
            </a:r>
            <a:r>
              <a:rPr lang="en-US" altLang="en-US" sz="2000" dirty="0">
                <a:hlinkClick r:id="rId3"/>
              </a:rPr>
              <a:t>draft-ma-netmod-immutable-flag</a:t>
            </a:r>
            <a:r>
              <a:rPr lang="en-US" altLang="en-US" sz="2000" dirty="0"/>
              <a:t> as a potential solution</a:t>
            </a:r>
          </a:p>
          <a:p>
            <a:r>
              <a:rPr lang="en-US" altLang="en-US" sz="2400" dirty="0"/>
              <a:t>Discussed in NETMOD at IETF 117</a:t>
            </a:r>
          </a:p>
          <a:p>
            <a:pPr lvl="1"/>
            <a:r>
              <a:rPr lang="en-US" altLang="en-US" sz="2000" dirty="0"/>
              <a:t>WG adoption poll for </a:t>
            </a:r>
            <a:r>
              <a:rPr lang="en-US" altLang="en-US" sz="2000" dirty="0">
                <a:hlinkClick r:id="rId4"/>
              </a:rPr>
              <a:t>draft-ma-netmod-immutable-flag-08</a:t>
            </a:r>
            <a:r>
              <a:rPr lang="en-US" altLang="en-US" sz="2000" dirty="0"/>
              <a:t> completed with mixed opinions</a:t>
            </a:r>
          </a:p>
          <a:p>
            <a:r>
              <a:rPr lang="en-US" altLang="en-US" sz="2400" dirty="0"/>
              <a:t>More discussion in NETMOD at IETF 118 based on </a:t>
            </a:r>
            <a:r>
              <a:rPr lang="en-US" altLang="en-US" sz="2400" dirty="0">
                <a:hlinkClick r:id="rId5"/>
              </a:rPr>
              <a:t>draft-ma-netmod-immutable-flag-09</a:t>
            </a:r>
            <a:r>
              <a:rPr lang="en-US" altLang="en-US" sz="2400" dirty="0"/>
              <a:t> posted (2023/10/21)</a:t>
            </a:r>
          </a:p>
          <a:p>
            <a:pPr lvl="1"/>
            <a:r>
              <a:rPr lang="en-US" altLang="en-US" sz="2000" dirty="0"/>
              <a:t>Concerns immutable flags break YANG architecture, compromise sought to address requirements without negative impact to YANG architecture</a:t>
            </a:r>
          </a:p>
          <a:p>
            <a:r>
              <a:rPr lang="en-GB" altLang="en-US" dirty="0"/>
              <a:t>YANG Metadata Annotation for Immutable Flag</a:t>
            </a:r>
            <a:r>
              <a:rPr lang="en-US" altLang="en-US" sz="2400" dirty="0"/>
              <a:t>.</a:t>
            </a:r>
          </a:p>
          <a:p>
            <a:pPr lvl="1"/>
            <a:r>
              <a:rPr lang="en-US" altLang="en-US" sz="2000" dirty="0">
                <a:hlinkClick r:id="rId6"/>
              </a:rPr>
              <a:t>draft-ietf-netmod-immutable-flag-00</a:t>
            </a:r>
            <a:r>
              <a:rPr lang="en-US" altLang="en-US" sz="2000" dirty="0"/>
              <a:t> posted (2024/03/18) </a:t>
            </a:r>
          </a:p>
          <a:p>
            <a:endParaRPr lang="en-US" altLang="en-US" dirty="0"/>
          </a:p>
          <a:p>
            <a:endParaRPr lang="en-US" altLang="en-US" dirty="0"/>
          </a:p>
          <a:p>
            <a:endParaRPr lang="en-US" altLang="en-US" dirty="0"/>
          </a:p>
          <a:p>
            <a:endParaRPr lang="fr-FR" altLang="en-US"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DE"/>
              <a:t>T</a:t>
            </a:r>
            <a:r>
              <a:rPr lang="en-GB"/>
              <a:t>E</a:t>
            </a:r>
            <a:r>
              <a:rPr lang="en-DE"/>
              <a:t>A</a:t>
            </a:r>
            <a:r>
              <a:rPr lang="en-GB"/>
              <a:t>S </a:t>
            </a:r>
            <a:r>
              <a:rPr lang="en-US" altLang="en-US"/>
              <a:t> -&gt; </a:t>
            </a:r>
            <a:r>
              <a:rPr lang="en-GB"/>
              <a:t>SA2, SA3, SA5, RAN3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US" dirty="0"/>
              <a:t>LS on RFC 9543, "A Framework for Network Slices in Networks Built from IETF Technologies"</a:t>
            </a:r>
            <a:r>
              <a:rPr lang="en-DE" altLang="en-US"/>
              <a:t>(</a:t>
            </a:r>
            <a:r>
              <a:rPr lang="en-US" altLang="en-US" dirty="0"/>
              <a:t>2</a:t>
            </a:r>
            <a:r>
              <a:rPr lang="en-DE" altLang="en-US"/>
              <a:t>4</a:t>
            </a:r>
            <a:r>
              <a:rPr lang="en-US" altLang="en-US" dirty="0"/>
              <a:t>/</a:t>
            </a:r>
            <a:r>
              <a:rPr lang="en-DE" altLang="en-US"/>
              <a:t>04</a:t>
            </a:r>
            <a:r>
              <a:rPr lang="en-US" altLang="en-US" dirty="0"/>
              <a:t>/</a:t>
            </a:r>
            <a:r>
              <a:rPr lang="en-DE" altLang="en-US"/>
              <a:t>24)</a:t>
            </a:r>
          </a:p>
          <a:p>
            <a:r>
              <a:rPr lang="en-DE"/>
              <a:t>T</a:t>
            </a:r>
            <a:r>
              <a:rPr lang="en-US"/>
              <a:t>he </a:t>
            </a:r>
            <a:r>
              <a:rPr lang="en-US" dirty="0"/>
              <a:t>IETF TEAS WG would like to inform 3GPP and the SDOs in </a:t>
            </a:r>
            <a:r>
              <a:rPr lang="en-US"/>
              <a:t>the C</a:t>
            </a:r>
            <a:r>
              <a:rPr lang="en-DE"/>
              <a:t>C</a:t>
            </a:r>
            <a:r>
              <a:rPr lang="en-US"/>
              <a:t> </a:t>
            </a:r>
            <a:r>
              <a:rPr lang="en-US" dirty="0"/>
              <a:t>list about the publication of a new informational RFC - RFC9543, "A Framework for Network Slices in Networks Built from IETF Technologies” </a:t>
            </a:r>
            <a:r>
              <a:rPr lang="en-US" altLang="en-US" dirty="0"/>
              <a:t>. </a:t>
            </a:r>
          </a:p>
          <a:p>
            <a:pPr lvl="1"/>
            <a:r>
              <a:rPr lang="en-US"/>
              <a:t>This document describes network slicing in the context of networks built from IETF technologies. It establishes the general principles of network slicing in the IETF context.</a:t>
            </a:r>
            <a:endParaRPr lang="en-US" altLang="en-US"/>
          </a:p>
          <a:p>
            <a:r>
              <a:rPr lang="en-DE" altLang="en-US"/>
              <a:t>LS schedu</a:t>
            </a:r>
            <a:r>
              <a:rPr lang="en-GB" altLang="en-US" dirty="0"/>
              <a:t>l</a:t>
            </a:r>
            <a:r>
              <a:rPr lang="en-DE" altLang="en-US"/>
              <a:t>e</a:t>
            </a:r>
            <a:r>
              <a:rPr lang="en-GB" altLang="en-US" dirty="0"/>
              <a:t>d</a:t>
            </a:r>
            <a:r>
              <a:rPr lang="en-DE" altLang="en-US"/>
              <a:t> </a:t>
            </a:r>
            <a:r>
              <a:rPr lang="en-GB" altLang="en-US" dirty="0"/>
              <a:t>f</a:t>
            </a:r>
            <a:r>
              <a:rPr lang="en-DE" altLang="en-US"/>
              <a:t>o</a:t>
            </a:r>
            <a:r>
              <a:rPr lang="en-GB" altLang="en-US"/>
              <a:t>r</a:t>
            </a:r>
            <a:r>
              <a:rPr lang="en-DE" altLang="en-US"/>
              <a:t> </a:t>
            </a:r>
            <a:r>
              <a:rPr lang="en-GB" altLang="en-US"/>
              <a:t>A</a:t>
            </a:r>
            <a:r>
              <a:rPr lang="en-DE" altLang="en-US"/>
              <a:t>u</a:t>
            </a:r>
            <a:r>
              <a:rPr lang="en-GB" altLang="en-US"/>
              <a:t>g</a:t>
            </a:r>
            <a:r>
              <a:rPr lang="en-DE" altLang="en-US"/>
              <a:t>u</a:t>
            </a:r>
            <a:r>
              <a:rPr lang="en-GB" altLang="en-US"/>
              <a:t>s</a:t>
            </a:r>
            <a:r>
              <a:rPr lang="en-DE" altLang="en-US"/>
              <a:t>t </a:t>
            </a:r>
            <a:r>
              <a:rPr lang="en-GB" altLang="en-US" dirty="0"/>
              <a:t>M</a:t>
            </a:r>
            <a:r>
              <a:rPr lang="en-DE" altLang="en-US"/>
              <a:t>e</a:t>
            </a:r>
            <a:r>
              <a:rPr lang="en-GB" altLang="en-US" dirty="0"/>
              <a:t>e</a:t>
            </a:r>
            <a:r>
              <a:rPr lang="en-DE" altLang="en-US"/>
              <a:t>t</a:t>
            </a:r>
            <a:r>
              <a:rPr lang="en-GB" altLang="en-US" dirty="0" err="1"/>
              <a:t>i</a:t>
            </a:r>
            <a:r>
              <a:rPr lang="en-DE" altLang="en-US"/>
              <a:t>n</a:t>
            </a:r>
            <a:r>
              <a:rPr lang="en-GB" altLang="en-US" dirty="0"/>
              <a:t>g</a:t>
            </a:r>
            <a:r>
              <a:rPr lang="en-US" altLang="en-US" dirty="0"/>
              <a:t> in </a:t>
            </a:r>
            <a:r>
              <a:rPr lang="en-GB" dirty="0"/>
              <a:t>SA2, SA3, SA5, RAN3</a:t>
            </a:r>
            <a:endParaRPr lang="en-US" altLang="en-US" dirty="0"/>
          </a:p>
          <a:p>
            <a:endParaRPr lang="en-US" altLang="en-US" dirty="0"/>
          </a:p>
        </p:txBody>
      </p:sp>
    </p:spTree>
    <p:extLst>
      <p:ext uri="{BB962C8B-B14F-4D97-AF65-F5344CB8AC3E}">
        <p14:creationId xmlns:p14="http://schemas.microsoft.com/office/powerpoint/2010/main" val="1329678427"/>
      </p:ext>
    </p:extLst>
  </p:cSld>
  <p:clrMapOvr>
    <a:masterClrMapping/>
  </p:clrMapOvr>
  <p:transition/>
  <p:extLst mod="1">
    <p:ext uri="{6950BFC3-D8DA-4A85-94F7-54DA5524770B}">
      <p188:commentRel xmlns:p188="http://schemas.microsoft.com/office/powerpoint/2018/8/main" xmlns="" r:id="rId2"/>
    </p:ext>
  </p:extLs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45372</TotalTime>
  <Words>1736</Words>
  <Application>Microsoft Office PowerPoint</Application>
  <PresentationFormat>Widescreen</PresentationFormat>
  <Paragraphs>149</Paragraphs>
  <Slides>29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宋体</vt:lpstr>
      <vt:lpstr>Arial</vt:lpstr>
      <vt:lpstr>Arial </vt:lpstr>
      <vt:lpstr>Calibri</vt:lpstr>
      <vt:lpstr>Calibri Light</vt:lpstr>
      <vt:lpstr>Inter</vt:lpstr>
      <vt:lpstr>Times New Roman</vt:lpstr>
      <vt:lpstr>Office Theme</vt:lpstr>
      <vt:lpstr>PowerPoint Presentation</vt:lpstr>
      <vt:lpstr>Agenda </vt:lpstr>
      <vt:lpstr>3GPP-IETF Coordination</vt:lpstr>
      <vt:lpstr>IETF-3GPP Coordination meeting</vt:lpstr>
      <vt:lpstr>IETF - 3GPP IAB group</vt:lpstr>
      <vt:lpstr>IETF-3GPP Liaison Statements</vt:lpstr>
      <vt:lpstr>3GPP SA3 and RAN3 -&gt; IETF TSVWG</vt:lpstr>
      <vt:lpstr>3GPP SA5 -&gt; NETMOD</vt:lpstr>
      <vt:lpstr>TEAS  -&gt; SA2, SA3, SA5, RAN3</vt:lpstr>
      <vt:lpstr>TEAS  -&gt; SA2, SA3, SA5, RAN3</vt:lpstr>
      <vt:lpstr>DRIP WG Chairs  -&gt; 3GPP SA2,3</vt:lpstr>
      <vt:lpstr>Tracking requests to IANA</vt:lpstr>
      <vt:lpstr>IANA assignment request handling</vt:lpstr>
      <vt:lpstr>IETF Dependencies   </vt:lpstr>
      <vt:lpstr>New Published RFCs</vt:lpstr>
      <vt:lpstr>Published RFCs</vt:lpstr>
      <vt:lpstr>IETF reference updates</vt:lpstr>
      <vt:lpstr>Drafts in RFC Editor queue</vt:lpstr>
      <vt:lpstr>Drafts in RFC Editor queue</vt:lpstr>
      <vt:lpstr>Drafts under IESG review</vt:lpstr>
      <vt:lpstr>Drafts under IESG review</vt:lpstr>
      <vt:lpstr>Active WG documents</vt:lpstr>
      <vt:lpstr>Active WG document</vt:lpstr>
      <vt:lpstr>Active WG document</vt:lpstr>
      <vt:lpstr>Individual submissions</vt:lpstr>
      <vt:lpstr>Individual submissions</vt:lpstr>
      <vt:lpstr>Any Other Business</vt:lpstr>
      <vt:lpstr>PowerPoint Presentation</vt:lpstr>
      <vt:lpstr>Thank You!</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929</cp:revision>
  <dcterms:created xsi:type="dcterms:W3CDTF">2010-02-05T13:52:04Z</dcterms:created>
  <dcterms:modified xsi:type="dcterms:W3CDTF">2024-06-14T12:02:12Z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(3)KzJ/d0XvND6c38TMEsqn9PTEJ7nm89RzB84kb5jjQszfn6sHbUKSOHWzPlUJPJnpiw7ttGny
uYRN6vr9zVxHONHOcP6J/TIO/VXjH2pL74t4jBFxTRyO1jhqrLpBCTNkfn2s6QTG1WuqdtpM
jTIK2vXErjri/dQYq0wy6eJXePeaxgFGanuOmwNQxhp+/1pz0ZKE0hq+6isqPFlwuGJQoDyZ
yDCraI5qzmENThNQzt</vt:lpwstr>
  </property>
  <property fmtid="{D5CDD505-2E9C-101B-9397-08002B2CF9AE}" pid="10" name="_2015_ms_pID_7253431">
    <vt:lpwstr>9QYLSO2azdO/m7cbsSdZVV7P3GOgL8x1kFU11hXunNqsp3TaTVYxyG
YQ9hP0eMJpufnV43884zpdnqEo7eXAE6wTTQtkKlsK0KY8VlEG9eFxC9DzMtXXbsoj4Hr6d5
oqToaybcr9hW4OA33nddwjSE97PoB94cmafTuTDEr421Sfcnaz3MihjAn7UJmlQ8LD+C8WDb
iscqyE+lgLoiV+3ZwIFGwcC6WUm6aNkE82TE</vt:lpwstr>
  </property>
  <property fmtid="{D5CDD505-2E9C-101B-9397-08002B2CF9AE}" pid="11" name="_2015_ms_pID_7253432">
    <vt:lpwstr>BA==</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1718366406</vt:lpwstr>
  </property>
</Properties>
</file>