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54" r:id="rId16"/>
    <p:sldId id="1116" r:id="rId17"/>
    <p:sldId id="1133" r:id="rId18"/>
    <p:sldId id="802" r:id="rId19"/>
    <p:sldId id="1141" r:id="rId20"/>
    <p:sldId id="1144" r:id="rId21"/>
    <p:sldId id="1152" r:id="rId22"/>
    <p:sldId id="1147" r:id="rId23"/>
    <p:sldId id="1146" r:id="rId24"/>
    <p:sldId id="1151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9BB0"/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B7B1A7-A7E4-4F07-9E15-03DDF41D415B}" v="6" dt="2024-03-19T09:17:40.0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2" d="100"/>
          <a:sy n="112" d="100"/>
        </p:scale>
        <p:origin x="106" y="10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3/19/2024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30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#103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TSG#103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CP-240302 </a:t>
            </a:r>
            <a:r>
              <a:rPr lang="en-GB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(rev of CP-240012/RP-240017/SP-240418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TSG#103, 18 -22 March 2024, Maastricht, The Netherlands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826" y="1616530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6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2485011" y="202521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WID at SA#103 (ISN, completed in one cycle)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work completed (including exception on ISN)</a:t>
            </a:r>
          </a:p>
          <a:p>
            <a:pPr marL="341273" indent="-341313">
              <a:defRPr/>
            </a:pPr>
            <a:r>
              <a:rPr lang="en-US" altLang="en-US" sz="1600" dirty="0"/>
              <a:t>All other groups (Stage 2, Stage 3, RAN):</a:t>
            </a:r>
          </a:p>
          <a:p>
            <a:pPr marL="739815" lvl="1" indent="-341313">
              <a:defRPr/>
            </a:pPr>
            <a:r>
              <a:rPr lang="en-GB" altLang="en-US" sz="1200" dirty="0"/>
              <a:t>Overall</a:t>
            </a:r>
          </a:p>
          <a:p>
            <a:pPr marL="1139865" lvl="2" indent="-341313">
              <a:defRPr/>
            </a:pPr>
            <a:r>
              <a:rPr lang="en-GB" altLang="en-US" sz="1050" dirty="0"/>
              <a:t>SA &amp; RAN Content defined at TSG#101 &amp; 102 (considering SA1 outputs)</a:t>
            </a:r>
          </a:p>
          <a:p>
            <a:pPr marL="1139865" lvl="2" indent="-341313">
              <a:defRPr/>
            </a:pPr>
            <a:r>
              <a:rPr lang="en-GB" altLang="en-US" sz="1050" dirty="0"/>
              <a:t>“SA &amp; RAN Content ”refers to: RAN Studies and Normative, and SA2 Studies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71 studies – against 30 at TSG#102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77 normative – against 20 at TSG#102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relevant yet (neither for studies nor for normative) since WIDs/SIDs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05" y="2930540"/>
            <a:ext cx="3566919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66" y="3074869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87" y="2797436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0A2051C7-0C9C-6BDD-9A7A-5C9624DF9EB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8342" y="1581576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2511" y="1513939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5129" y="47968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9" name="Chevron 60">
            <a:extLst>
              <a:ext uri="{FF2B5EF4-FFF2-40B4-BE49-F238E27FC236}">
                <a16:creationId xmlns:a16="http://schemas.microsoft.com/office/drawing/2014/main" id="{3BA74C0F-8B11-C11B-D061-828841B6BF1A}"/>
              </a:ext>
            </a:extLst>
          </p:cNvPr>
          <p:cNvSpPr/>
          <p:nvPr/>
        </p:nvSpPr>
        <p:spPr bwMode="auto">
          <a:xfrm>
            <a:off x="1659467" y="1837434"/>
            <a:ext cx="2528930" cy="31656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0DA90EA9-325A-F5E9-BE55-92022A338F98}"/>
              </a:ext>
            </a:extLst>
          </p:cNvPr>
          <p:cNvSpPr/>
          <p:nvPr/>
        </p:nvSpPr>
        <p:spPr bwMode="auto">
          <a:xfrm>
            <a:off x="3671247" y="3346209"/>
            <a:ext cx="2430699" cy="35599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  Stage 2 &amp; RAN WG 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C2B156EC-4996-B486-0D68-F11583649351}"/>
              </a:ext>
            </a:extLst>
          </p:cNvPr>
          <p:cNvSpPr/>
          <p:nvPr/>
        </p:nvSpPr>
        <p:spPr bwMode="auto">
          <a:xfrm>
            <a:off x="4114800" y="1848367"/>
            <a:ext cx="1894810" cy="31669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1D3184-393B-6B68-A3B0-D46DB987C5CC}"/>
              </a:ext>
            </a:extLst>
          </p:cNvPr>
          <p:cNvSpPr/>
          <p:nvPr/>
        </p:nvSpPr>
        <p:spPr bwMode="auto">
          <a:xfrm>
            <a:off x="3178464" y="1899795"/>
            <a:ext cx="3688826" cy="46835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Rel-20 timeline not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yet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876C09B-BF12-796F-C61A-8ADFF031C9B9}"/>
              </a:ext>
            </a:extLst>
          </p:cNvPr>
          <p:cNvSpPr/>
          <p:nvPr/>
        </p:nvSpPr>
        <p:spPr bwMode="auto">
          <a:xfrm>
            <a:off x="2975832" y="223969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E223335F-6FAF-7A5C-EAD5-AC97FE210BE7}"/>
              </a:ext>
            </a:extLst>
          </p:cNvPr>
          <p:cNvSpPr/>
          <p:nvPr/>
        </p:nvSpPr>
        <p:spPr bwMode="auto">
          <a:xfrm>
            <a:off x="5249608" y="383275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CD7A45B7-F943-9E59-D323-33DDA6AA6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630" y="2549057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295DCBF0-53D2-3884-3676-1C157E190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016" y="413073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70F11591-EED3-523C-CCC8-D01D3A4C60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5862" y="1617261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FE44C2-8718-82AC-35F9-5F81E8B2D9EA}"/>
              </a:ext>
            </a:extLst>
          </p:cNvPr>
          <p:cNvSpPr txBox="1"/>
          <p:nvPr/>
        </p:nvSpPr>
        <p:spPr>
          <a:xfrm>
            <a:off x="5703826" y="4837478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CA3069-0840-A2A9-82EE-AD14D96D286B}"/>
              </a:ext>
            </a:extLst>
          </p:cNvPr>
          <p:cNvSpPr/>
          <p:nvPr/>
        </p:nvSpPr>
        <p:spPr bwMode="auto">
          <a:xfrm>
            <a:off x="3000840" y="3330053"/>
            <a:ext cx="995680" cy="416257"/>
          </a:xfrm>
          <a:prstGeom prst="rect">
            <a:avLst/>
          </a:prstGeom>
          <a:solidFill>
            <a:schemeClr val="bg1">
              <a:alpha val="8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6BF69E-F487-B1CC-8325-6C4DEC6624F6}"/>
              </a:ext>
            </a:extLst>
          </p:cNvPr>
          <p:cNvSpPr/>
          <p:nvPr/>
        </p:nvSpPr>
        <p:spPr bwMode="auto">
          <a:xfrm>
            <a:off x="3186752" y="3295934"/>
            <a:ext cx="1187355" cy="4708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76BA79-0AC9-B967-4110-3B35754CB3C8}"/>
              </a:ext>
            </a:extLst>
          </p:cNvPr>
          <p:cNvSpPr txBox="1"/>
          <p:nvPr/>
        </p:nvSpPr>
        <p:spPr>
          <a:xfrm>
            <a:off x="3616660" y="3377823"/>
            <a:ext cx="436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?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343" y="1116126"/>
            <a:ext cx="8388350" cy="3622675"/>
          </a:xfrm>
        </p:spPr>
        <p:txBody>
          <a:bodyPr/>
          <a:lstStyle/>
          <a:p>
            <a:r>
              <a:rPr lang="en-US" altLang="en-US" sz="1800" dirty="0"/>
              <a:t>Rel-20 will cover 5GA (normative &amp; studies) and 6G studies</a:t>
            </a:r>
          </a:p>
          <a:p>
            <a:r>
              <a:rPr lang="en-US" altLang="en-US" sz="1800" dirty="0"/>
              <a:t>Rel-20 milestones so far:</a:t>
            </a:r>
          </a:p>
          <a:p>
            <a:pPr lvl="1">
              <a:defRPr/>
            </a:pPr>
            <a:r>
              <a:rPr lang="en-GB" altLang="en-US" sz="1400" dirty="0"/>
              <a:t>May 2024: </a:t>
            </a:r>
            <a:r>
              <a:rPr lang="en-GB" altLang="en-US" sz="1200" b="1" dirty="0"/>
              <a:t>Workshop</a:t>
            </a:r>
            <a:r>
              <a:rPr lang="en-GB" altLang="en-US" sz="1200" dirty="0"/>
              <a:t> on IMT-2030 use cases (SA1 ad-hoc, see </a:t>
            </a:r>
            <a:r>
              <a:rPr lang="en-GB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SP-240430</a:t>
            </a:r>
            <a:r>
              <a:rPr lang="en-GB" altLang="en-US" sz="1200" dirty="0"/>
              <a:t>)</a:t>
            </a:r>
          </a:p>
          <a:p>
            <a:pPr lvl="1">
              <a:defRPr/>
            </a:pPr>
            <a:r>
              <a:rPr lang="en-GB" altLang="en-US" sz="1400" dirty="0"/>
              <a:t>Sept 2024 (TSG#105): </a:t>
            </a:r>
            <a:r>
              <a:rPr lang="en-GB" altLang="en-US" sz="1200" dirty="0"/>
              <a:t>Approval of </a:t>
            </a:r>
            <a:r>
              <a:rPr lang="en-GB" altLang="en-US" sz="1200" b="1" dirty="0"/>
              <a:t>SA1 SIDs</a:t>
            </a:r>
            <a:r>
              <a:rPr lang="en-GB" altLang="en-US" sz="1200" dirty="0"/>
              <a:t>. The Rel-20 SA1 SIDs are divided in two Parts:</a:t>
            </a:r>
          </a:p>
          <a:p>
            <a:pPr lvl="3"/>
            <a:r>
              <a:rPr lang="en-GB" altLang="en-US" sz="1100" b="1" dirty="0"/>
              <a:t>Part 1 </a:t>
            </a:r>
            <a:r>
              <a:rPr lang="en-GB" altLang="en-US" sz="1100" dirty="0"/>
              <a:t>(“</a:t>
            </a:r>
            <a:r>
              <a:rPr lang="en-GB" altLang="en-US" sz="1100" b="1" dirty="0"/>
              <a:t>5GA-centric</a:t>
            </a:r>
            <a:r>
              <a:rPr lang="en-GB" altLang="en-US" sz="1100" dirty="0"/>
              <a:t>”): the Rel-20 SIDs for which corresponding </a:t>
            </a:r>
            <a:r>
              <a:rPr lang="en-GB" altLang="en-US" sz="1100" b="1" dirty="0"/>
              <a:t>normative work </a:t>
            </a:r>
            <a:r>
              <a:rPr lang="en-GB" altLang="en-US" sz="1100" dirty="0"/>
              <a:t>is anticipated to also </a:t>
            </a:r>
            <a:r>
              <a:rPr lang="en-GB" altLang="en-US" sz="1100" b="1" dirty="0"/>
              <a:t>belong to Rel-20</a:t>
            </a:r>
          </a:p>
          <a:p>
            <a:pPr lvl="3"/>
            <a:r>
              <a:rPr lang="en-GB" altLang="en-US" sz="1100" b="1" dirty="0"/>
              <a:t>Part 2 </a:t>
            </a:r>
            <a:r>
              <a:rPr lang="en-GB" altLang="en-US" sz="1100" dirty="0"/>
              <a:t>(“</a:t>
            </a:r>
            <a:r>
              <a:rPr lang="en-GB" altLang="en-US" sz="1100" b="1" dirty="0"/>
              <a:t>6G-centric</a:t>
            </a:r>
            <a:r>
              <a:rPr lang="en-GB" altLang="en-US" sz="1100" dirty="0"/>
              <a:t>”): the Rel-20 SIDs for which corresponding </a:t>
            </a:r>
            <a:r>
              <a:rPr lang="en-GB" altLang="en-US" sz="1100" b="1" dirty="0"/>
              <a:t>normative work </a:t>
            </a:r>
            <a:r>
              <a:rPr lang="en-GB" altLang="en-US" sz="1100" dirty="0"/>
              <a:t>is anticipated to be </a:t>
            </a:r>
            <a:r>
              <a:rPr lang="en-GB" altLang="en-US" sz="1100" b="1" dirty="0"/>
              <a:t>after Rel-20</a:t>
            </a:r>
            <a:r>
              <a:rPr lang="en-GB" altLang="en-US" sz="1100" dirty="0"/>
              <a:t>. </a:t>
            </a:r>
            <a:endParaRPr lang="en-GB" altLang="en-US" sz="900" dirty="0"/>
          </a:p>
          <a:p>
            <a:pPr lvl="1">
              <a:defRPr/>
            </a:pPr>
            <a:r>
              <a:rPr lang="en-GB" altLang="en-US" sz="1400" dirty="0"/>
              <a:t>TBD (decision to be taken by TSG#</a:t>
            </a:r>
            <a:r>
              <a:rPr lang="en-GB" altLang="en-US" sz="1200" dirty="0"/>
              <a:t>103): </a:t>
            </a:r>
            <a:r>
              <a:rPr lang="en-GB" altLang="en-US" sz="1200" b="1" dirty="0"/>
              <a:t>RAN plenary SID </a:t>
            </a:r>
            <a:r>
              <a:rPr lang="en-GB" altLang="en-US" sz="1200" dirty="0"/>
              <a:t>(e.g., radio requirements and KPIs)</a:t>
            </a:r>
          </a:p>
          <a:p>
            <a:pPr lvl="1">
              <a:defRPr/>
            </a:pPr>
            <a:r>
              <a:rPr lang="en-US" altLang="en-US" sz="1200" dirty="0"/>
              <a:t>March 2025 (TSG#107):  First TSG-wide 6G </a:t>
            </a:r>
            <a:r>
              <a:rPr lang="en-US" altLang="en-US" sz="1200" b="1" dirty="0"/>
              <a:t>workshop</a:t>
            </a:r>
            <a:r>
              <a:rPr lang="en-US" altLang="en-US" sz="1200" dirty="0"/>
              <a:t>  </a:t>
            </a:r>
          </a:p>
          <a:p>
            <a:pPr lvl="1">
              <a:defRPr/>
            </a:pPr>
            <a:r>
              <a:rPr lang="en-US" altLang="en-US" sz="1200" dirty="0"/>
              <a:t>June 2025 (TSG#108): </a:t>
            </a:r>
          </a:p>
          <a:p>
            <a:pPr lvl="2">
              <a:defRPr/>
            </a:pPr>
            <a:r>
              <a:rPr lang="en-US" altLang="en-US" sz="1050" dirty="0"/>
              <a:t>Approval of </a:t>
            </a:r>
            <a:r>
              <a:rPr lang="en-US" altLang="en-US" sz="1050" b="1" dirty="0"/>
              <a:t>SA2 SID </a:t>
            </a:r>
          </a:p>
          <a:p>
            <a:pPr lvl="2">
              <a:defRPr/>
            </a:pPr>
            <a:r>
              <a:rPr lang="en-US" altLang="en-US" sz="1050" dirty="0"/>
              <a:t>Approval of </a:t>
            </a:r>
            <a:r>
              <a:rPr lang="en-US" altLang="en-US" sz="1050" b="1" dirty="0"/>
              <a:t>RAN-WG SIDs</a:t>
            </a:r>
          </a:p>
          <a:p>
            <a:r>
              <a:rPr lang="en-US" altLang="en-US" sz="1800" dirty="0"/>
              <a:t>Rel-20 Normative work (5GA):</a:t>
            </a:r>
          </a:p>
          <a:p>
            <a:pPr lvl="2"/>
            <a:r>
              <a:rPr lang="en-US" altLang="en-US" sz="1200" dirty="0"/>
              <a:t>No decision yet about Rel-20 normative work timeline. More dates to be decided at TSG#103</a:t>
            </a:r>
            <a:endParaRPr lang="en-US" altLang="en-US" sz="1000" dirty="0"/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First 3 Rel-20 Studies submitted to TSG#103: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Satellite Access Phase 4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FRMCS Phase 6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Energy Efficiency as Service Criteria Phase 2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Not started</a:t>
            </a:r>
          </a:p>
          <a:p>
            <a:pPr marL="341273" indent="-341313">
              <a:defRPr/>
            </a:pPr>
            <a:r>
              <a:rPr lang="en-US" altLang="en-US" sz="16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200" dirty="0"/>
              <a:t>Not started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by 2030 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r>
              <a:rPr lang="en-GB" altLang="en-US" sz="1600" i="1" dirty="0"/>
              <a:t>Note that, as usual in 3GPP, previous Generations will also continue to be maintained &amp; enhanced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9" y="47956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RP-233985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739775" lvl="1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FD420-417B-37AD-51B0-199BE0231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7AAA6A-04BA-F735-2F8E-68C7D3652242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09D8F1-A1AB-4CD4-A9EF-3F9DCE6D1CA4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1AE0C0-BA4D-0F3B-4CE2-529649739B8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9277935-4EB2-36B1-138C-8465E1C920E5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3F4C87-A7E7-8492-F4B9-026AF5AF2E4A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DFC864-0609-9CCE-F73A-A92ADA27067C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F385F544-419B-D6FD-885A-1A1433DBB4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AF3F3103-EB88-0BE9-2D8F-F9A1420CF7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8B26908-DDCE-83DC-C807-4C5B400F6E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CB223E7A-36F4-3919-A0E9-74CE4795FB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7C60EE9-7C43-75B6-B6B4-A6B163F3F4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6A8B193A-4F5B-2869-AA42-93B1BB8A2B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F11C8A7C-54DE-1B53-E9AC-02A242EA13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506F43BC-E597-884E-6337-272A8CC288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ACBBD480-E8BA-B646-E5B0-DAB39F71EA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7E10A64F-D3F0-0363-6D23-CAEB80E857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35A4CB46-5613-D51D-BB80-731B57DCE6F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6886EDEF-9C5C-2A59-CB0F-649D4A1132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4F73036F-B070-3713-CCEB-3CF5272329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6D7B5AC0-1B1E-7336-70A3-58AC41AE4E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75BDEF76-71CD-551E-84B4-2CD1B05087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D8096FDC-2C5F-0DAF-6405-2D00AB49B4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AF344A96-AFB5-86D3-49C4-345812ACFF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4387F31E-AD71-81E6-989E-C61FA22822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D3E86637-069A-9543-38C5-27897604C4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00EA21F8-0904-A333-6EBB-F87792E65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32B668AE-4FC4-0EC3-8568-634FD3C551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75FA1DFF-F454-632A-5CF3-9036AD0DD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40D65477-0FA3-01AD-0ADC-A3BB710058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434FBB7-8DBB-16D3-021E-6FCDA2D16E86}"/>
              </a:ext>
            </a:extLst>
          </p:cNvPr>
          <p:cNvSpPr txBox="1">
            <a:spLocks/>
          </p:cNvSpPr>
          <p:nvPr/>
        </p:nvSpPr>
        <p:spPr bwMode="auto">
          <a:xfrm>
            <a:off x="0" y="98940"/>
            <a:ext cx="7680960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All-Releases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0C08E9C0-D255-018D-526A-A42B3065B6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309" y="184999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B564F250-4FFB-3160-598F-0BDF8327D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082" y="1903368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1CECE29E-5B86-A829-1A05-FF0C78857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6701" y="14288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EA961473-4782-A373-883B-340EF6D75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47" y="4596553"/>
            <a:ext cx="1268296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starting dates are indicative</a:t>
            </a: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CD33EEBA-8830-FC73-452A-26D2EB2FF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138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26295888-27B2-68EF-F55B-05F1FCD3B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453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40180EB6-A6B3-E860-6191-38EE3408D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568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CB34E6BF-35B3-1B5D-65C0-A4D7C0F97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93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ABCE2876-1622-9646-23E9-620BC22DC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68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C436D08-928C-48D8-CCB6-3F2010278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1343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FC6A9BA0-2879-72C1-F217-8CF330368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56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5499EC44-4A22-EDC7-3614-6792DEEBB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83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ADC5E7-AB32-417C-DEE1-72642A21169C}"/>
              </a:ext>
            </a:extLst>
          </p:cNvPr>
          <p:cNvSpPr txBox="1"/>
          <p:nvPr/>
        </p:nvSpPr>
        <p:spPr>
          <a:xfrm>
            <a:off x="1752600" y="568325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097D1C-4A2C-76B0-04FD-CAA755266DE9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57045CB-2485-A2E0-013E-AD3FFDDA264C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8874160A-09E3-03E7-D7B6-502A6B7C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382" y="1957949"/>
            <a:ext cx="1580256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 3 months earlier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3 months later for RAN4 perf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306560B3-E6C1-B960-F0AD-CF44BEA34B70}"/>
              </a:ext>
            </a:extLst>
          </p:cNvPr>
          <p:cNvSpPr/>
          <p:nvPr/>
        </p:nvSpPr>
        <p:spPr bwMode="auto">
          <a:xfrm>
            <a:off x="0" y="1430020"/>
            <a:ext cx="1763184" cy="3310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with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Maint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48E6137D-7042-D1EB-7212-B327C170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26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2F4949C9-1DCE-2C0A-16D4-071D67E9D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0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8127CD90-2BB5-954A-CD38-44671EEFC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13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D368AB0-2EBB-DC21-58A7-9249518FF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6DDB93A3-A51E-EEA8-2905-9ECB15AE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3518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8391A15F-320A-FE5D-77FB-8130666BA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7418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9B3BA01A-E75A-A0BB-585F-2702223CE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456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0ECF23E-6D00-D121-9250-200D31A33CC1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D6B0A28-7771-18CB-7AFE-DE966FD914C5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9364EAB2-12CE-81ED-97D2-921531827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515" y="1991658"/>
            <a:ext cx="1299774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36130B5A-9BB9-6F30-0D47-050C3D11A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1293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B26AF1-92F3-C9FC-3F9D-572F8D768D96}"/>
              </a:ext>
            </a:extLst>
          </p:cNvPr>
          <p:cNvSpPr txBox="1"/>
          <p:nvPr/>
        </p:nvSpPr>
        <p:spPr>
          <a:xfrm>
            <a:off x="482600" y="55880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DAB58751-CC6C-5779-1ED7-D5A2D193A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F2109D2F-5AEB-E060-7D88-6D0370E5F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DBE1025F-97E5-CF8A-60FC-E85033979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4449D1A2-E899-35AA-53B8-1D6B76249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EA6B3C2C-526C-4CF7-0627-1AD686D45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481E69F-669D-C5BE-AD19-1626FFD74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E65D69B6-5499-1D92-4DB0-7B2A84299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E11DEAD6-E8E9-02A1-CD5C-FC4CC5A9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3BA8FAB0-88C6-527E-75EF-EA0288ED6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87877055-9048-5078-F0EE-04D77ACB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B455B284-5911-2252-1C4A-E0F14E7B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6DAD8D8B-CA64-54F6-322E-8384B0949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F637B1B2-4E1F-8932-EB5F-06F9886A5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34335F27-6E63-6FB2-D2D3-0F880C958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66B2BD5A-4828-A2D5-C203-0E407170E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17BD0825-B695-2359-4CD9-31568897E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F7269E58-C8BD-EFCA-1A86-DA7FFB8DE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63A88A5E-E136-124D-0883-BCB5991B4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AD32294E-DE84-5F9C-AE39-56B328AA3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DAD9D451-9090-0D51-F2D6-5AE7D1B2B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556C0C22-7DCC-5082-59D8-952E6877F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A66BE5AE-1E77-3718-4469-1E47CACE0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8F26DEA8-5E50-40D4-E13A-BF4ADD35C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2E13DB6E-1A57-B109-E353-F8FF41253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03663DFF-0F59-2620-BCBF-0F3E03E9F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0458804A-27C0-C9B2-C357-41C4F59B20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775" y="111665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6C2D76B-FEEF-CA1B-5A8B-15C4ABA0FFE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2D33DEDA-6F58-6429-372C-9B7C341DC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726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0309" name="Straight Connector 97">
            <a:extLst>
              <a:ext uri="{FF2B5EF4-FFF2-40B4-BE49-F238E27FC236}">
                <a16:creationId xmlns:a16="http://schemas.microsoft.com/office/drawing/2014/main" id="{19C0353F-0E66-34A3-706D-931FFBB89D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37478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15" name="TextBox 112">
            <a:extLst>
              <a:ext uri="{FF2B5EF4-FFF2-40B4-BE49-F238E27FC236}">
                <a16:creationId xmlns:a16="http://schemas.microsoft.com/office/drawing/2014/main" id="{DE7D6105-FAC9-2DA4-7102-F604A085C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1106" y="2681942"/>
            <a:ext cx="148470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6" name="TextBox 112">
            <a:extLst>
              <a:ext uri="{FF2B5EF4-FFF2-40B4-BE49-F238E27FC236}">
                <a16:creationId xmlns:a16="http://schemas.microsoft.com/office/drawing/2014/main" id="{841FADA3-890F-BA09-E8AB-1BA4A97F5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4769" y="4144622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E93710CF-CBF4-E41C-8E2A-6A01AE79CADE}"/>
              </a:ext>
            </a:extLst>
          </p:cNvPr>
          <p:cNvSpPr/>
          <p:nvPr/>
        </p:nvSpPr>
        <p:spPr bwMode="auto">
          <a:xfrm>
            <a:off x="1241946" y="2439608"/>
            <a:ext cx="1157254" cy="31656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7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7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  <a:p>
            <a:pPr algn="ctr">
              <a:defRPr/>
            </a:pP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109F95A7-4E6B-1CDC-2A8A-341EAA3E2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44" y="4495569"/>
            <a:ext cx="2634827" cy="39241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latin typeface="Montserrat" panose="00000500000000000000" pitchFamily="50" charset="0"/>
              </a:rPr>
              <a:t>normative =&gt;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900" b="1" dirty="0">
                <a:latin typeface="Montserrat" panose="00000500000000000000" pitchFamily="50" charset="0"/>
              </a:rPr>
              <a:t>Stage 3 &amp; RAN completion before 2030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110D4916-6419-4341-8E14-32F874C163BB}"/>
              </a:ext>
            </a:extLst>
          </p:cNvPr>
          <p:cNvSpPr/>
          <p:nvPr/>
        </p:nvSpPr>
        <p:spPr bwMode="auto">
          <a:xfrm>
            <a:off x="1753659" y="273671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4A8648A4-161A-5909-0667-50B03DB190C6}"/>
              </a:ext>
            </a:extLst>
          </p:cNvPr>
          <p:cNvSpPr/>
          <p:nvPr/>
        </p:nvSpPr>
        <p:spPr bwMode="auto">
          <a:xfrm>
            <a:off x="2854326" y="309231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D431170A-D2EB-8440-3794-7DC0B8267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457" y="3046072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B8D571E3-4C4C-2F8F-D62C-A0B79A283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734" y="339029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06" name="Straight Connector 97">
            <a:extLst>
              <a:ext uri="{FF2B5EF4-FFF2-40B4-BE49-F238E27FC236}">
                <a16:creationId xmlns:a16="http://schemas.microsoft.com/office/drawing/2014/main" id="{DADFBF44-4294-5F70-264D-3FE1AF37D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4100827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7" name="TextBox 1">
            <a:extLst>
              <a:ext uri="{FF2B5EF4-FFF2-40B4-BE49-F238E27FC236}">
                <a16:creationId xmlns:a16="http://schemas.microsoft.com/office/drawing/2014/main" id="{E1AC5E08-9C23-9A98-2CC4-DCACA04C2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1215" y="3046150"/>
            <a:ext cx="2024484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= 5GA (study &amp; normative)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&amp; 6G Studies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C6137B1-808E-A1DA-FE7D-83D47919561B}"/>
              </a:ext>
            </a:extLst>
          </p:cNvPr>
          <p:cNvSpPr/>
          <p:nvPr/>
        </p:nvSpPr>
        <p:spPr bwMode="auto">
          <a:xfrm>
            <a:off x="2178996" y="3564773"/>
            <a:ext cx="1163788" cy="45599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3229B44B-8349-AC07-DD61-BF52E2DF6795}"/>
              </a:ext>
            </a:extLst>
          </p:cNvPr>
          <p:cNvSpPr/>
          <p:nvPr/>
        </p:nvSpPr>
        <p:spPr bwMode="auto">
          <a:xfrm>
            <a:off x="2594043" y="1987901"/>
            <a:ext cx="1138065" cy="24297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+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5235AF34-DD5D-30DF-2E3C-639A52F7C605}"/>
              </a:ext>
            </a:extLst>
          </p:cNvPr>
          <p:cNvSpPr/>
          <p:nvPr/>
        </p:nvSpPr>
        <p:spPr bwMode="auto">
          <a:xfrm>
            <a:off x="6485" y="2002457"/>
            <a:ext cx="1503680" cy="23490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+ RAN content </a:t>
            </a: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19198FDA-A8A1-C642-1E61-3D316247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813" y="1992890"/>
            <a:ext cx="1387813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</a:t>
            </a:r>
          </a:p>
        </p:txBody>
      </p:sp>
      <p:sp>
        <p:nvSpPr>
          <p:cNvPr id="10308" name="TextBox 86">
            <a:extLst>
              <a:ext uri="{FF2B5EF4-FFF2-40B4-BE49-F238E27FC236}">
                <a16:creationId xmlns:a16="http://schemas.microsoft.com/office/drawing/2014/main" id="{D29FB102-F43C-2CFC-B78B-D76FC9C20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519" y="85559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4" name="TextBox 86">
            <a:extLst>
              <a:ext uri="{FF2B5EF4-FFF2-40B4-BE49-F238E27FC236}">
                <a16:creationId xmlns:a16="http://schemas.microsoft.com/office/drawing/2014/main" id="{2AEFA34C-84D8-DF01-BA42-B29538777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656" y="855596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7" name="TextBox 86">
            <a:extLst>
              <a:ext uri="{FF2B5EF4-FFF2-40B4-BE49-F238E27FC236}">
                <a16:creationId xmlns:a16="http://schemas.microsoft.com/office/drawing/2014/main" id="{B7AD43BD-240F-1CEC-30A3-206B8B274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0404" y="85559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9" name="TextBox 86">
            <a:extLst>
              <a:ext uri="{FF2B5EF4-FFF2-40B4-BE49-F238E27FC236}">
                <a16:creationId xmlns:a16="http://schemas.microsoft.com/office/drawing/2014/main" id="{3697DCE4-33F8-691C-DB60-39B1D24AD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4878" y="855596"/>
            <a:ext cx="33855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2" name="TextBox 86">
            <a:extLst>
              <a:ext uri="{FF2B5EF4-FFF2-40B4-BE49-F238E27FC236}">
                <a16:creationId xmlns:a16="http://schemas.microsoft.com/office/drawing/2014/main" id="{3F0ACB67-9194-A89B-DD21-D0D4F3E8F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457" y="855596"/>
            <a:ext cx="34176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3" name="TextBox 10322">
            <a:extLst>
              <a:ext uri="{FF2B5EF4-FFF2-40B4-BE49-F238E27FC236}">
                <a16:creationId xmlns:a16="http://schemas.microsoft.com/office/drawing/2014/main" id="{7B01706D-FF7F-E419-33F8-0BFE05BD4450}"/>
              </a:ext>
            </a:extLst>
          </p:cNvPr>
          <p:cNvSpPr txBox="1"/>
          <p:nvPr/>
        </p:nvSpPr>
        <p:spPr>
          <a:xfrm>
            <a:off x="3482503" y="3022060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10324" name="TextBox 10323">
            <a:extLst>
              <a:ext uri="{FF2B5EF4-FFF2-40B4-BE49-F238E27FC236}">
                <a16:creationId xmlns:a16="http://schemas.microsoft.com/office/drawing/2014/main" id="{E73EFABE-5250-A735-E030-F75BA1912070}"/>
              </a:ext>
            </a:extLst>
          </p:cNvPr>
          <p:cNvSpPr txBox="1"/>
          <p:nvPr/>
        </p:nvSpPr>
        <p:spPr>
          <a:xfrm>
            <a:off x="3466290" y="4205592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FE5B38A0-2490-B102-3A34-10003E17472D}"/>
              </a:ext>
            </a:extLst>
          </p:cNvPr>
          <p:cNvSpPr/>
          <p:nvPr/>
        </p:nvSpPr>
        <p:spPr bwMode="auto">
          <a:xfrm>
            <a:off x="2399750" y="2453267"/>
            <a:ext cx="972379" cy="31669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7431F0-AB26-C657-ADA0-628FE88B6310}"/>
              </a:ext>
            </a:extLst>
          </p:cNvPr>
          <p:cNvSpPr/>
          <p:nvPr/>
        </p:nvSpPr>
        <p:spPr bwMode="auto">
          <a:xfrm>
            <a:off x="1851106" y="2457727"/>
            <a:ext cx="2042903" cy="46835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timeline </a:t>
            </a:r>
            <a:b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</a:b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not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yet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ED8737-09DF-D73A-B8FA-5523722836AE}"/>
              </a:ext>
            </a:extLst>
          </p:cNvPr>
          <p:cNvSpPr/>
          <p:nvPr/>
        </p:nvSpPr>
        <p:spPr bwMode="auto">
          <a:xfrm>
            <a:off x="2026692" y="3555242"/>
            <a:ext cx="443553" cy="4708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BB36AB-A952-4C6D-1095-5A2D49CFD3B2}"/>
              </a:ext>
            </a:extLst>
          </p:cNvPr>
          <p:cNvSpPr txBox="1"/>
          <p:nvPr/>
        </p:nvSpPr>
        <p:spPr>
          <a:xfrm>
            <a:off x="2053991" y="3616660"/>
            <a:ext cx="436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9F7F87-5692-3BF0-35AE-27DCA9C07743}"/>
              </a:ext>
            </a:extLst>
          </p:cNvPr>
          <p:cNvSpPr txBox="1"/>
          <p:nvPr/>
        </p:nvSpPr>
        <p:spPr>
          <a:xfrm>
            <a:off x="2105168" y="3575081"/>
            <a:ext cx="13477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&amp; RAN WG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67847552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v.0.2.0 in </a:t>
            </a:r>
            <a:r>
              <a:rPr lang="it-IT" altLang="en-US" sz="1100" dirty="0"/>
              <a:t>SP-240419 / RP-240037 / CP-240284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8173" y="1074661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31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185286" y="1898519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4167443" y="21999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268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3912" y="1377493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197849" y="292737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215010" y="263459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44738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8057243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 </a:t>
            </a:r>
            <a:r>
              <a:rPr lang="en-GB" altLang="en-US" sz="1000" i="1" kern="0" dirty="0"/>
              <a:t>(last remaining item was EDGEAPP_EXT (UID 960011, SA6, now “98%”)</a:t>
            </a:r>
            <a:endParaRPr lang="en-GB" altLang="en-US" sz="1100" i="1" kern="0" dirty="0"/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13" y="865335"/>
            <a:ext cx="6897153" cy="32597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reaching completion.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71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All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244 items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OCI** (St.3 Norm)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78% at previous TSG</a:t>
            </a:r>
          </a:p>
          <a:p>
            <a:pPr marL="1139825" lvl="2" indent="-341313">
              <a:defRPr/>
            </a:pPr>
            <a:r>
              <a:rPr lang="en-US" altLang="en-US" sz="1050" b="1" dirty="0">
                <a:solidFill>
                  <a:srgbClr val="FF0000"/>
                </a:solidFill>
              </a:rPr>
              <a:t>Items below 50%: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351358" y="4266654"/>
            <a:ext cx="7499100" cy="81830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050" i="1" kern="0" dirty="0"/>
              <a:t>*Note: For tools limitation reasons, SA3, SA4 and SA5 are reported here, even if they cover several Stages</a:t>
            </a:r>
          </a:p>
          <a:p>
            <a:pPr marL="0" indent="0">
              <a:buNone/>
              <a:defRPr/>
            </a:pPr>
            <a:r>
              <a:rPr lang="en-GB" altLang="en-US" sz="1050" i="1" kern="0" dirty="0">
                <a:latin typeface="+mn-lt"/>
              </a:rPr>
              <a:t>**OCI = Overall Completion Index = average of all % completion</a:t>
            </a:r>
          </a:p>
          <a:p>
            <a:pPr marL="0" indent="0">
              <a:buNone/>
              <a:defRPr/>
            </a:pPr>
            <a:endParaRPr lang="en-GB" altLang="en-US" sz="1050" i="1" kern="0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43275A5E-0945-1B19-DF99-78A7BBD6CB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154494"/>
              </p:ext>
            </p:extLst>
          </p:nvPr>
        </p:nvGraphicFramePr>
        <p:xfrm>
          <a:off x="1186072" y="2687467"/>
          <a:ext cx="4179895" cy="535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990025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Immersive Audio for Split Rendering Scenarios 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ISAR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784456710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1030026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CT1/CT3/CT4 aspects of </a:t>
                      </a:r>
                      <a:r>
                        <a:rPr lang="en-GB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</a:t>
                      </a:r>
                      <a:endParaRPr lang="en-GB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IVAS_Codec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1919338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39" y="1079248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RAN#103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(21 items): </a:t>
            </a:r>
            <a:r>
              <a:rPr lang="en-US" altLang="en-US" sz="1100" b="1" dirty="0"/>
              <a:t>All 100% complete (was 95%)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 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93%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88%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95 items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67 items are 100% complete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Items below 80%: see table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72%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55%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73 item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25 items are 100%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57%  (12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7841538-61D0-11F4-423C-664EBF8DB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984745"/>
              </p:ext>
            </p:extLst>
          </p:nvPr>
        </p:nvGraphicFramePr>
        <p:xfrm>
          <a:off x="4205821" y="1764145"/>
          <a:ext cx="4179895" cy="276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900 MHz NR band in the US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0186954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High Power UE support for NR bands n100 and n101 for Rail Mobile Radio (RMR) in Europe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512347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961108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NR inter-band Carrier Aggregation/Dual Connectivity for y bands DL (y=4, 5, 6) with x bands UL (x=1, 2)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NR_CADC_R18_yBDL_xBUL-Core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8831744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1011053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pat: Rel-18 basket WI 3Tx NR inter-band UL Carrier Aggregation (CA) and EN-DC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R18_3Tx_NR_CA_ENDC-Core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60082945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970188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High power UE (power class m with 1&lt;m&lt;3) for a single FR1 band in UL of Dual Connectivity (DC) combinations of x bands (x=1,2,3, 4 for y=1 or x=1, 2 for y=2) LTE inter-band CA (xDL/1UL) and y bands NR inter-band CA (yDL/1UL)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HPUE_FR1_DC_LTE_NR_R18-Core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5429941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960199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LTE-Advanced Carrier Aggregation for x bands (2&lt;=x&lt;= 6) DL with y bands (y=1, 2) UL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LTE_CA_R18_xBDL_yBUL-Core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60192045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600MHz US LTE band with 1.4 and 3MHz channel bandwidths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10604569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7" y="3568391"/>
            <a:ext cx="5028577" cy="9620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775" y="4067290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4953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63035" y="3820574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9">
            <a:extLst>
              <a:ext uri="{FF2B5EF4-FFF2-40B4-BE49-F238E27FC236}">
                <a16:creationId xmlns:a16="http://schemas.microsoft.com/office/drawing/2014/main" id="{B2ACD6C4-1490-380E-D73B-C121F55B0DA6}"/>
              </a:ext>
            </a:extLst>
          </p:cNvPr>
          <p:cNvSpPr>
            <a:spLocks/>
          </p:cNvSpPr>
          <p:nvPr/>
        </p:nvSpPr>
        <p:spPr bwMode="auto">
          <a:xfrm>
            <a:off x="954858" y="403988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29184</TotalTime>
  <Words>3259</Words>
  <Application>Microsoft Office PowerPoint</Application>
  <PresentationFormat>On-screen Show (16:9)</PresentationFormat>
  <Paragraphs>583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More info on Release 20</vt:lpstr>
      <vt:lpstr>Release 20 progress overview</vt:lpstr>
      <vt:lpstr>Content of this Work Plan review </vt:lpstr>
      <vt:lpstr>Release 21 initial talks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1996</cp:revision>
  <cp:lastPrinted>2017-02-24T12:37:51Z</cp:lastPrinted>
  <dcterms:created xsi:type="dcterms:W3CDTF">2008-08-30T09:32:10Z</dcterms:created>
  <dcterms:modified xsi:type="dcterms:W3CDTF">2024-03-19T09:21:58Z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