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792" r:id="rId4"/>
  </p:sldMasterIdLst>
  <p:notesMasterIdLst>
    <p:notesMasterId r:id="rId11"/>
  </p:notesMasterIdLst>
  <p:handoutMasterIdLst>
    <p:handoutMasterId r:id="rId12"/>
  </p:handoutMasterIdLst>
  <p:sldIdLst>
    <p:sldId id="294" r:id="rId5"/>
    <p:sldId id="2147470701" r:id="rId6"/>
    <p:sldId id="2147470698" r:id="rId7"/>
    <p:sldId id="256" r:id="rId8"/>
    <p:sldId id="2147470699" r:id="rId9"/>
    <p:sldId id="2147470700" r:id="rId10"/>
  </p:sldIdLst>
  <p:sldSz cx="9144000" cy="5143500" type="screen16x9"/>
  <p:notesSz cx="6858000" cy="9144000"/>
  <p:custDataLst>
    <p:tags r:id="rId13"/>
  </p:custDataLst>
  <p:defaultTextStyle>
    <a:defPPr>
      <a:defRPr lang="en-GB"/>
    </a:defPPr>
    <a:lvl1pPr algn="l" defTabSz="712788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Helvetica 75" pitchFamily="34" charset="0"/>
        <a:ea typeface="ＭＳ Ｐゴシック" pitchFamily="34" charset="-128"/>
        <a:cs typeface="+mn-cs"/>
      </a:defRPr>
    </a:lvl1pPr>
    <a:lvl2pPr marL="355600" indent="101600" algn="l" defTabSz="712788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Helvetica 75" pitchFamily="34" charset="0"/>
        <a:ea typeface="ＭＳ Ｐゴシック" pitchFamily="34" charset="-128"/>
        <a:cs typeface="+mn-cs"/>
      </a:defRPr>
    </a:lvl2pPr>
    <a:lvl3pPr marL="712788" indent="201613" algn="l" defTabSz="712788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Helvetica 75" pitchFamily="34" charset="0"/>
        <a:ea typeface="ＭＳ Ｐゴシック" pitchFamily="34" charset="-128"/>
        <a:cs typeface="+mn-cs"/>
      </a:defRPr>
    </a:lvl3pPr>
    <a:lvl4pPr marL="1068388" indent="303213" algn="l" defTabSz="712788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Helvetica 75" pitchFamily="34" charset="0"/>
        <a:ea typeface="ＭＳ Ｐゴシック" pitchFamily="34" charset="-128"/>
        <a:cs typeface="+mn-cs"/>
      </a:defRPr>
    </a:lvl4pPr>
    <a:lvl5pPr marL="1425575" indent="403225" algn="l" defTabSz="712788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Helvetica 75" pitchFamily="34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Helvetica 75" pitchFamily="34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Helvetica 75" pitchFamily="34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Helvetica 75" pitchFamily="34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Helvetica 75" pitchFamily="34" charset="0"/>
        <a:ea typeface="ＭＳ Ｐゴシック" pitchFamily="34" charset="-128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Modèle Orange" id="{72A0C14C-6D8C-461B-AE2F-1214D784C8B2}">
          <p14:sldIdLst>
            <p14:sldId id="294"/>
            <p14:sldId id="2147470701"/>
            <p14:sldId id="2147470698"/>
            <p14:sldId id="256"/>
            <p14:sldId id="2147470699"/>
            <p14:sldId id="2147470700"/>
          </p14:sldIdLst>
        </p14:section>
        <p14:section name="exemple de présentation type" id="{F43484D3-9E52-4095-9904-499B263F3701}">
          <p14:sldIdLst/>
        </p14:section>
        <p14:section name="Palette de couleur" id="{940306AE-76D2-4AAC-A312-B653B41623A3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3029">
          <p15:clr>
            <a:srgbClr val="A4A3A4"/>
          </p15:clr>
        </p15:guide>
        <p15:guide id="2" orient="horz" pos="2603">
          <p15:clr>
            <a:srgbClr val="A4A3A4"/>
          </p15:clr>
        </p15:guide>
        <p15:guide id="3" orient="horz" pos="2816">
          <p15:clr>
            <a:srgbClr val="A4A3A4"/>
          </p15:clr>
        </p15:guide>
        <p15:guide id="4" orient="horz" pos="607">
          <p15:clr>
            <a:srgbClr val="A4A3A4"/>
          </p15:clr>
        </p15:guide>
        <p15:guide id="5" orient="horz" pos="822">
          <p15:clr>
            <a:srgbClr val="A4A3A4"/>
          </p15:clr>
        </p15:guide>
        <p15:guide id="6" orient="horz" pos="2394">
          <p15:clr>
            <a:srgbClr val="A4A3A4"/>
          </p15:clr>
        </p15:guide>
        <p15:guide id="7" orient="horz" pos="1723">
          <p15:clr>
            <a:srgbClr val="A4A3A4"/>
          </p15:clr>
        </p15:guide>
        <p15:guide id="8" orient="horz" pos="1935">
          <p15:clr>
            <a:srgbClr val="A4A3A4"/>
          </p15:clr>
        </p15:guide>
        <p15:guide id="9" orient="horz" pos="216">
          <p15:clr>
            <a:srgbClr val="A4A3A4"/>
          </p15:clr>
        </p15:guide>
        <p15:guide id="10" pos="5550">
          <p15:clr>
            <a:srgbClr val="A4A3A4"/>
          </p15:clr>
        </p15:guide>
        <p15:guide id="11" pos="214">
          <p15:clr>
            <a:srgbClr val="A4A3A4"/>
          </p15:clr>
        </p15:guide>
        <p15:guide id="12" pos="2775">
          <p15:clr>
            <a:srgbClr val="A4A3A4"/>
          </p15:clr>
        </p15:guide>
        <p15:guide id="13" pos="2985">
          <p15:clr>
            <a:srgbClr val="A4A3A4"/>
          </p15:clr>
        </p15:guide>
        <p15:guide id="14" pos="3888">
          <p15:clr>
            <a:srgbClr val="A4A3A4"/>
          </p15:clr>
        </p15:guide>
        <p15:guide id="15" pos="4100">
          <p15:clr>
            <a:srgbClr val="A4A3A4"/>
          </p15:clr>
        </p15:guide>
        <p15:guide id="16" pos="1877">
          <p15:clr>
            <a:srgbClr val="A4A3A4"/>
          </p15:clr>
        </p15:guide>
        <p15:guide id="17" pos="166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BE87"/>
    <a:srgbClr val="FFFFFF"/>
    <a:srgbClr val="88A5D4"/>
    <a:srgbClr val="9AB2DA"/>
    <a:srgbClr val="00B050"/>
    <a:srgbClr val="FF6600"/>
    <a:srgbClr val="4BB4E6"/>
    <a:srgbClr val="9164CD"/>
    <a:srgbClr val="FFDC00"/>
    <a:srgbClr val="5959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Style léger 2 - Accentuation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52" autoAdjust="0"/>
    <p:restoredTop sz="87812" autoAdjust="0"/>
  </p:normalViewPr>
  <p:slideViewPr>
    <p:cSldViewPr snapToGrid="0" snapToObjects="1">
      <p:cViewPr varScale="1">
        <p:scale>
          <a:sx n="145" d="100"/>
          <a:sy n="145" d="100"/>
        </p:scale>
        <p:origin x="654" y="120"/>
      </p:cViewPr>
      <p:guideLst>
        <p:guide orient="horz" pos="3029"/>
        <p:guide orient="horz" pos="2603"/>
        <p:guide orient="horz" pos="2816"/>
        <p:guide orient="horz" pos="607"/>
        <p:guide orient="horz" pos="822"/>
        <p:guide orient="horz" pos="2394"/>
        <p:guide orient="horz" pos="1723"/>
        <p:guide orient="horz" pos="1935"/>
        <p:guide orient="horz" pos="216"/>
        <p:guide pos="5550"/>
        <p:guide pos="214"/>
        <p:guide pos="2775"/>
        <p:guide pos="2985"/>
        <p:guide pos="3888"/>
        <p:guide pos="4100"/>
        <p:guide pos="1877"/>
        <p:guide pos="1662"/>
      </p:guideLst>
    </p:cSldViewPr>
  </p:slideViewPr>
  <p:outlineViewPr>
    <p:cViewPr>
      <p:scale>
        <a:sx n="33" d="100"/>
        <a:sy n="33" d="100"/>
      </p:scale>
      <p:origin x="48" y="7098"/>
    </p:cViewPr>
  </p:outlineViewPr>
  <p:notesTextViewPr>
    <p:cViewPr>
      <p:scale>
        <a:sx n="75" d="100"/>
        <a:sy n="75" d="100"/>
      </p:scale>
      <p:origin x="0" y="0"/>
    </p:cViewPr>
  </p:notesTextViewPr>
  <p:sorterViewPr>
    <p:cViewPr>
      <p:scale>
        <a:sx n="110" d="100"/>
        <a:sy n="110" d="100"/>
      </p:scale>
      <p:origin x="0" y="78"/>
    </p:cViewPr>
  </p:sorterViewPr>
  <p:notesViewPr>
    <p:cSldViewPr snapToGrid="0" snapToObjects="1" showGuides="1">
      <p:cViewPr varScale="1">
        <p:scale>
          <a:sx n="84" d="100"/>
          <a:sy n="84" d="100"/>
        </p:scale>
        <p:origin x="3912" y="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gs" Target="tags/tag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CC824B-B566-4F9E-8E0B-192AC83AB3F4}" type="datetimeFigureOut">
              <a:rPr lang="en-GB" smtClean="0"/>
              <a:t>14/03/2024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736DA5-BA0A-4CEF-99A9-08EBC7154664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172691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Click to edit Master text styles</a:t>
            </a:r>
          </a:p>
          <a:p>
            <a:pPr lvl="1"/>
            <a:r>
              <a:rPr lang="en-GB" altLang="en-US" dirty="0"/>
              <a:t>Second level</a:t>
            </a:r>
          </a:p>
          <a:p>
            <a:pPr lvl="2"/>
            <a:r>
              <a:rPr lang="en-GB" altLang="en-US" dirty="0"/>
              <a:t>Third level</a:t>
            </a:r>
          </a:p>
          <a:p>
            <a:pPr lvl="3"/>
            <a:r>
              <a:rPr lang="en-GB" altLang="en-US" dirty="0"/>
              <a:t>Fourth level</a:t>
            </a:r>
          </a:p>
          <a:p>
            <a:pPr lvl="4"/>
            <a:r>
              <a:rPr lang="en-GB" alt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67058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indent="0" algn="l" defTabSz="712788" rtl="0" fontAlgn="base">
      <a:spcBef>
        <a:spcPct val="30000"/>
      </a:spcBef>
      <a:spcAft>
        <a:spcPct val="0"/>
      </a:spcAft>
      <a:buFont typeface="Wingdings" panose="05000000000000000000" pitchFamily="2" charset="2"/>
      <a:buNone/>
      <a:defRPr sz="900" kern="1200">
        <a:solidFill>
          <a:schemeClr val="tx1"/>
        </a:solidFill>
        <a:latin typeface="Helvetica 75 Bold" panose="020B0804020202020204" pitchFamily="34" charset="0"/>
        <a:ea typeface="ＭＳ Ｐゴシック" pitchFamily="34" charset="-128"/>
        <a:cs typeface="+mn-cs"/>
      </a:defRPr>
    </a:lvl1pPr>
    <a:lvl2pPr marL="114300" indent="-114300" algn="l" defTabSz="712788" rtl="0" fontAlgn="base">
      <a:spcBef>
        <a:spcPct val="30000"/>
      </a:spcBef>
      <a:spcAft>
        <a:spcPct val="0"/>
      </a:spcAft>
      <a:buFont typeface="Helvetica 75" panose="020B0804020202020204" pitchFamily="34" charset="0"/>
      <a:buChar char="−"/>
      <a:defRPr sz="900" kern="1200">
        <a:solidFill>
          <a:schemeClr val="tx1"/>
        </a:solidFill>
        <a:latin typeface="Helvetica 55 Roman" panose="020B0604020202020204" pitchFamily="34" charset="0"/>
        <a:ea typeface="ＭＳ Ｐゴシック" pitchFamily="34" charset="-128"/>
        <a:cs typeface="+mn-cs"/>
      </a:defRPr>
    </a:lvl2pPr>
    <a:lvl3pPr marL="230188" indent="-115888" algn="l" defTabSz="712788" rtl="0" fontAlgn="base">
      <a:spcBef>
        <a:spcPct val="30000"/>
      </a:spcBef>
      <a:spcAft>
        <a:spcPct val="0"/>
      </a:spcAft>
      <a:buFont typeface="Helvetica 75" panose="020B0804020202020204" pitchFamily="34" charset="0"/>
      <a:buChar char="−"/>
      <a:defRPr sz="900" kern="1200">
        <a:solidFill>
          <a:schemeClr val="tx1"/>
        </a:solidFill>
        <a:latin typeface="Helvetica 55 Roman" panose="020B0604020202020204" pitchFamily="34" charset="0"/>
        <a:ea typeface="ＭＳ Ｐゴシック" pitchFamily="34" charset="-128"/>
        <a:cs typeface="+mn-cs"/>
      </a:defRPr>
    </a:lvl3pPr>
    <a:lvl4pPr marL="342900" indent="-112713" algn="l" defTabSz="712788" rtl="0" fontAlgn="base">
      <a:spcBef>
        <a:spcPct val="30000"/>
      </a:spcBef>
      <a:spcAft>
        <a:spcPct val="0"/>
      </a:spcAft>
      <a:buFont typeface="Helvetica 75" panose="020B0804020202020204" pitchFamily="34" charset="0"/>
      <a:buChar char="−"/>
      <a:defRPr sz="900" kern="1200">
        <a:solidFill>
          <a:schemeClr val="tx1"/>
        </a:solidFill>
        <a:latin typeface="Helvetica 55 Roman" panose="020B0604020202020204" pitchFamily="34" charset="0"/>
        <a:ea typeface="ＭＳ Ｐゴシック" pitchFamily="34" charset="-128"/>
        <a:cs typeface="+mn-cs"/>
      </a:defRPr>
    </a:lvl4pPr>
    <a:lvl5pPr marL="457200" indent="-114300" algn="l" defTabSz="712788" rtl="0" fontAlgn="base">
      <a:spcBef>
        <a:spcPct val="30000"/>
      </a:spcBef>
      <a:spcAft>
        <a:spcPct val="0"/>
      </a:spcAft>
      <a:buFont typeface="Helvetica 75" panose="020B0804020202020204" pitchFamily="34" charset="0"/>
      <a:buChar char="−"/>
      <a:defRPr sz="900" kern="1200">
        <a:solidFill>
          <a:schemeClr val="tx1"/>
        </a:solidFill>
        <a:latin typeface="Helvetica 55 Roman" panose="020B0604020202020204" pitchFamily="34" charset="0"/>
        <a:ea typeface="ＭＳ Ｐゴシック" pitchFamily="34" charset="-128"/>
        <a:cs typeface="+mn-cs"/>
      </a:defRPr>
    </a:lvl5pPr>
    <a:lvl6pPr marL="1783080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6pPr>
    <a:lvl7pPr marL="2139696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7pPr>
    <a:lvl8pPr marL="2496312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8pPr>
    <a:lvl9pPr marL="2852928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5473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0831813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que titre et contenu noi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A7BBF070-8F67-456A-A527-E2E3C8A08F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4325" y="1184275"/>
            <a:ext cx="8515350" cy="33655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A00075E-6DFD-B53E-3515-22B18FEA78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47393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A88749-1B9A-6883-26E2-A98FA64F9D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2328332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218B96-604B-1684-2412-72D6A61A45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5755641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/>
        </p:nvSpPr>
        <p:spPr>
          <a:xfrm>
            <a:off x="0" y="4810126"/>
            <a:ext cx="9149954" cy="136922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1050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/>
              <a:t>Mastertitelformat bearbeiten</a:t>
            </a:r>
            <a:endParaRPr lang="en-US" altLang="en-US" dirty="0"/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/>
        </p:nvSpPr>
        <p:spPr>
          <a:xfrm>
            <a:off x="-5954" y="1091804"/>
            <a:ext cx="8612982" cy="202406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1050">
              <a:solidFill>
                <a:schemeClr val="bg1"/>
              </a:solidFill>
            </a:endParaRP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0925" y="357187"/>
            <a:ext cx="1056085" cy="61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21316" y="4763691"/>
            <a:ext cx="441146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05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05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013" y="27385"/>
            <a:ext cx="292403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900" b="1" dirty="0">
                <a:latin typeface="Arial "/>
              </a:rPr>
              <a:t>3GPP TSG RAN / SA / CT  meeting #103</a:t>
            </a:r>
          </a:p>
          <a:p>
            <a:pPr eaLnBrk="1" hangingPunct="1">
              <a:defRPr/>
            </a:pPr>
            <a:r>
              <a:rPr lang="sv-SE" altLang="en-US" sz="900" b="1" dirty="0">
                <a:latin typeface="Arial "/>
              </a:rPr>
              <a:t>Maastricht, March 18 - 22, 2024</a:t>
            </a: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90211" y="100013"/>
            <a:ext cx="223232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900" b="1" dirty="0">
                <a:latin typeface="Arial "/>
              </a:rPr>
              <a:t>RP-240066 / SP-240437 / CP-240288 	</a:t>
            </a:r>
          </a:p>
        </p:txBody>
      </p:sp>
    </p:spTree>
    <p:extLst>
      <p:ext uri="{BB962C8B-B14F-4D97-AF65-F5344CB8AC3E}">
        <p14:creationId xmlns:p14="http://schemas.microsoft.com/office/powerpoint/2010/main" val="14869243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793" r:id="rId1"/>
    <p:sldLayoutId id="2147484796" r:id="rId2"/>
    <p:sldLayoutId id="2147484797" r:id="rId3"/>
    <p:sldLayoutId id="2147484798" r:id="rId4"/>
  </p:sldLayoutIdLst>
  <p:transition>
    <p:wipe dir="r"/>
  </p:transition>
  <p:hf hdr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5pPr>
      <a:lvl6pPr marL="3429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6pPr>
      <a:lvl7pPr marL="685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7pPr>
      <a:lvl8pPr marL="10287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8pPr>
      <a:lvl9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71450" indent="-171450" algn="l" rtl="0" eaLnBrk="1" fontAlgn="base" hangingPunct="1">
        <a:lnSpc>
          <a:spcPct val="90000"/>
        </a:lnSpc>
        <a:spcBef>
          <a:spcPts val="750"/>
        </a:spcBef>
        <a:spcAft>
          <a:spcPct val="0"/>
        </a:spcAft>
        <a:buBlip>
          <a:blip r:embed="rId7"/>
        </a:buBlip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2_Edinburgh_2023-12/Docs/SP-231693.zip" TargetMode="External"/><Relationship Id="rId2" Type="http://schemas.openxmlformats.org/officeDocument/2006/relationships/hyperlink" Target="https://www.3gpp.org/ftp/tsg_ran/TSG_RAN/TSGR_102/Docs/RP-233985.zip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tsg_ct/TSG_CT/TSGC_102_Edinburgh/Docs/CP-233307.zip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51571" y="2148762"/>
            <a:ext cx="7841500" cy="1385746"/>
          </a:xfrm>
        </p:spPr>
        <p:txBody>
          <a:bodyPr>
            <a:normAutofit fontScale="90000"/>
          </a:bodyPr>
          <a:lstStyle/>
          <a:p>
            <a:r>
              <a:rPr lang="en-GB" sz="3600" dirty="0"/>
              <a:t>Operator views on 6G timeline</a:t>
            </a:r>
            <a:br>
              <a:rPr lang="en-GB" sz="3600" dirty="0"/>
            </a:br>
            <a:br>
              <a:rPr lang="en-GB" sz="3600" dirty="0"/>
            </a:br>
            <a:r>
              <a:rPr lang="it-IT" sz="2200" b="1" dirty="0"/>
              <a:t>Orange, Deutsche Telekom, Telefonica, Vodafone, T-Mobile USA, KPN, Bell Mobility, Spark NZ, Telstra, Turkcell, BT, CKH IOD UK LIMITED, Bouygues Telecom, Telenor, Odido, AT&amp;T, Telecom Italia, Telia Company, Verizon, Reliance Jio, Rakuten Mobile, US Cellular, KDDI</a:t>
            </a:r>
            <a:endParaRPr lang="en-US" sz="36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36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610703C-79A7-6334-1323-FD0EA5C22C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4325" y="515814"/>
            <a:ext cx="8515350" cy="565767"/>
          </a:xfrm>
        </p:spPr>
        <p:txBody>
          <a:bodyPr/>
          <a:lstStyle/>
          <a:p>
            <a:r>
              <a:rPr lang="en-GB" sz="2800" dirty="0"/>
              <a:t>Motivations and key message  </a:t>
            </a:r>
            <a:endParaRPr lang="de-AT" sz="2400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023ED0F-B541-44D2-EE2A-364A5C7BE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4325" y="1459915"/>
            <a:ext cx="8039261" cy="3148867"/>
          </a:xfrm>
        </p:spPr>
        <p:txBody>
          <a:bodyPr/>
          <a:lstStyle/>
          <a:p>
            <a:r>
              <a:rPr lang="en-US" sz="14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5 years after the early 5G deployments, take up of 5G-SA networks is rather slow</a:t>
            </a:r>
            <a:endParaRPr lang="fr-FR" sz="16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400050" indent="-285750">
              <a:buFont typeface="Courier New" panose="02070309020205020404" pitchFamily="49" charset="0"/>
              <a:buChar char="o"/>
            </a:pPr>
            <a:r>
              <a:rPr lang="en-US" sz="12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New use cases for verticals and the introduction of slicing are in a very early phase</a:t>
            </a:r>
            <a:endParaRPr lang="fr-FR" sz="12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lvl="0"/>
            <a:r>
              <a:rPr lang="en-US" sz="1400" dirty="0">
                <a:latin typeface="Calibri" panose="020F0502020204030204" pitchFamily="34" charset="0"/>
              </a:rPr>
              <a:t>One may reasonably expect 5G-SA to gain wider adoption around the time of 6G specification work in 3GPP</a:t>
            </a:r>
          </a:p>
          <a:p>
            <a:r>
              <a:rPr lang="en-GB" sz="1400" dirty="0">
                <a:latin typeface="Calibri" panose="020F0502020204030204" pitchFamily="34" charset="0"/>
              </a:rPr>
              <a:t>Given the above considerations, we propose to use our time appropriately, in order to deliver high quality 6G 3GPP specifications</a:t>
            </a:r>
            <a:endParaRPr lang="en-US" sz="1400" dirty="0">
              <a:solidFill>
                <a:schemeClr val="tx1"/>
              </a:solidFill>
              <a:latin typeface="Helvetica 75 Bold" panose="020B0804020202020204" pitchFamily="34" charset="0"/>
            </a:endParaRPr>
          </a:p>
          <a:p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1124203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610703C-79A7-6334-1323-FD0EA5C22C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4325" y="515814"/>
            <a:ext cx="8515350" cy="565767"/>
          </a:xfrm>
        </p:spPr>
        <p:txBody>
          <a:bodyPr/>
          <a:lstStyle/>
          <a:p>
            <a:r>
              <a:rPr lang="en-GB" sz="2800" dirty="0"/>
              <a:t>6G timeline </a:t>
            </a:r>
            <a:r>
              <a:rPr lang="en-GB" sz="2000" dirty="0"/>
              <a:t>– reminder of proposals endorsed at TSG #102</a:t>
            </a:r>
            <a:endParaRPr lang="de-AT" sz="2400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023ED0F-B541-44D2-EE2A-364A5C7BE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4325" y="1338915"/>
            <a:ext cx="8612798" cy="3148867"/>
          </a:xfrm>
        </p:spPr>
        <p:txBody>
          <a:bodyPr/>
          <a:lstStyle/>
          <a:p>
            <a:r>
              <a:rPr lang="en-US" sz="1400" dirty="0">
                <a:solidFill>
                  <a:schemeClr val="tx1"/>
                </a:solidFill>
                <a:latin typeface="Helvetica 75 Bold" panose="020B0804020202020204" pitchFamily="34" charset="0"/>
              </a:rPr>
              <a:t>At TSG #102, high-level considerations for the 6G </a:t>
            </a:r>
            <a:r>
              <a:rPr lang="en-US" sz="1400" dirty="0">
                <a:solidFill>
                  <a:schemeClr val="tx1"/>
                </a:solidFill>
              </a:rPr>
              <a:t>t</a:t>
            </a:r>
            <a:r>
              <a:rPr lang="en-US" sz="1400" dirty="0">
                <a:solidFill>
                  <a:schemeClr val="tx1"/>
                </a:solidFill>
                <a:latin typeface="Helvetica 75 Bold" panose="020B0804020202020204" pitchFamily="34" charset="0"/>
              </a:rPr>
              <a:t>imeline were provided in </a:t>
            </a:r>
            <a:br>
              <a:rPr lang="en-US" sz="1400" dirty="0">
                <a:latin typeface="Helvetica 75 Bold" panose="020B0804020202020204" pitchFamily="34" charset="0"/>
              </a:rPr>
            </a:br>
            <a:r>
              <a:rPr lang="en-US" sz="1400" dirty="0">
                <a:solidFill>
                  <a:schemeClr val="tx1"/>
                </a:solidFill>
                <a:latin typeface="Helvetica 75 Bold" panose="020B0804020202020204" pitchFamily="34" charset="0"/>
                <a:hlinkClick r:id="rId2"/>
              </a:rPr>
              <a:t>RP-233985</a:t>
            </a:r>
            <a:r>
              <a:rPr lang="en-US" sz="1400" dirty="0">
                <a:solidFill>
                  <a:schemeClr val="tx1"/>
                </a:solidFill>
                <a:latin typeface="Helvetica 75 Bold" panose="020B0804020202020204" pitchFamily="34" charset="0"/>
              </a:rPr>
              <a:t>/</a:t>
            </a:r>
            <a:r>
              <a:rPr lang="en-US" sz="1400" dirty="0">
                <a:solidFill>
                  <a:schemeClr val="tx1"/>
                </a:solidFill>
                <a:latin typeface="Helvetica 75 Bold" panose="020B0804020202020204" pitchFamily="34" charset="0"/>
                <a:hlinkClick r:id="rId3"/>
              </a:rPr>
              <a:t>SP-231693</a:t>
            </a:r>
            <a:r>
              <a:rPr lang="en-US" sz="1400" dirty="0">
                <a:solidFill>
                  <a:schemeClr val="tx1"/>
                </a:solidFill>
                <a:latin typeface="Helvetica 75 Bold" panose="020B0804020202020204" pitchFamily="34" charset="0"/>
              </a:rPr>
              <a:t>/</a:t>
            </a:r>
            <a:r>
              <a:rPr lang="en-US" sz="1400" dirty="0">
                <a:solidFill>
                  <a:schemeClr val="tx1"/>
                </a:solidFill>
                <a:latin typeface="Helvetica 75 Bold" panose="020B0804020202020204" pitchFamily="34" charset="0"/>
                <a:hlinkClick r:id="rId4"/>
              </a:rPr>
              <a:t>CP-2333</a:t>
            </a:r>
            <a:r>
              <a:rPr lang="en-US" sz="1400" dirty="0">
                <a:latin typeface="Helvetica 75 Bold" panose="020B0804020202020204" pitchFamily="34" charset="0"/>
                <a:hlinkClick r:id="rId4"/>
              </a:rPr>
              <a:t>07</a:t>
            </a:r>
            <a:endParaRPr lang="en-US" sz="1400" dirty="0">
              <a:solidFill>
                <a:schemeClr val="tx1"/>
              </a:solidFill>
              <a:latin typeface="Helvetica 75 Bold" panose="020B0804020202020204" pitchFamily="34" charset="0"/>
            </a:endParaRPr>
          </a:p>
          <a:p>
            <a:r>
              <a:rPr lang="en-US" sz="1400" dirty="0">
                <a:latin typeface="Helvetica 75 Bold" panose="020B0804020202020204" pitchFamily="34" charset="0"/>
              </a:rPr>
              <a:t>The following proposals were endorsed</a:t>
            </a:r>
          </a:p>
          <a:p>
            <a:pPr marL="693738" lvl="3" indent="-285750">
              <a:spcBef>
                <a:spcPts val="300"/>
              </a:spcBef>
              <a:buClr>
                <a:schemeClr val="tx1"/>
              </a:buClr>
              <a:buSzPct val="100000"/>
            </a:pPr>
            <a:r>
              <a:rPr lang="en-GB" sz="1200" dirty="0">
                <a:solidFill>
                  <a:schemeClr val="tx1"/>
                </a:solidFill>
              </a:rPr>
              <a:t>First TSG-wide 6G workshop is expected to be in March 2025</a:t>
            </a:r>
          </a:p>
          <a:p>
            <a:pPr marL="693738" lvl="3" indent="-285750">
              <a:spcBef>
                <a:spcPts val="300"/>
              </a:spcBef>
              <a:buClr>
                <a:schemeClr val="tx1"/>
              </a:buClr>
              <a:buSzPct val="100000"/>
            </a:pPr>
            <a:r>
              <a:rPr lang="en-GB" sz="1200" dirty="0">
                <a:solidFill>
                  <a:schemeClr val="tx1"/>
                </a:solidFill>
              </a:rPr>
              <a:t>Studies for 6G in 3GPP are expected to start from Release 20</a:t>
            </a:r>
          </a:p>
          <a:p>
            <a:pPr marL="881063" lvl="4" indent="-285750">
              <a:spcBef>
                <a:spcPts val="300"/>
              </a:spcBef>
              <a:buSzPct val="100000"/>
            </a:pPr>
            <a:r>
              <a:rPr lang="en-GB" sz="1200" dirty="0">
                <a:solidFill>
                  <a:schemeClr val="tx1"/>
                </a:solidFill>
              </a:rPr>
              <a:t>Requirements studies:</a:t>
            </a:r>
          </a:p>
          <a:p>
            <a:pPr marL="1085850" lvl="5" indent="-285750">
              <a:spcBef>
                <a:spcPts val="300"/>
              </a:spcBef>
              <a:buSzPct val="100000"/>
            </a:pPr>
            <a:r>
              <a:rPr lang="en-GB" sz="1200" dirty="0">
                <a:solidFill>
                  <a:schemeClr val="tx1"/>
                </a:solidFill>
              </a:rPr>
              <a:t>SA1 SID is expected to be approved in Sept</a:t>
            </a:r>
            <a:r>
              <a:rPr lang="en-GB" sz="1200" dirty="0"/>
              <a:t>.</a:t>
            </a:r>
            <a:r>
              <a:rPr lang="en-GB" sz="1200" dirty="0">
                <a:solidFill>
                  <a:schemeClr val="tx1"/>
                </a:solidFill>
              </a:rPr>
              <a:t> 2024. </a:t>
            </a:r>
          </a:p>
          <a:p>
            <a:pPr marL="1085850" lvl="5" indent="-285750">
              <a:spcBef>
                <a:spcPts val="300"/>
              </a:spcBef>
              <a:buSzPct val="100000"/>
            </a:pPr>
            <a:r>
              <a:rPr lang="en-GB" sz="1200" dirty="0">
                <a:solidFill>
                  <a:schemeClr val="tx1"/>
                </a:solidFill>
              </a:rPr>
              <a:t>RAN plenary SID (e.g., radio requirements and KPIs) is expected to be approved TBD (to be decided at RAN#103)</a:t>
            </a:r>
          </a:p>
          <a:p>
            <a:pPr marL="881063" lvl="4" indent="-285750">
              <a:spcBef>
                <a:spcPts val="300"/>
              </a:spcBef>
              <a:buSzPct val="100000"/>
            </a:pPr>
            <a:r>
              <a:rPr lang="en-GB" sz="1200" dirty="0">
                <a:solidFill>
                  <a:schemeClr val="tx1"/>
                </a:solidFill>
              </a:rPr>
              <a:t> Technology studies:</a:t>
            </a:r>
          </a:p>
          <a:p>
            <a:pPr marL="1085850" lvl="5" indent="-285750">
              <a:spcBef>
                <a:spcPts val="300"/>
              </a:spcBef>
              <a:buSzPct val="100000"/>
            </a:pPr>
            <a:r>
              <a:rPr lang="en-GB" sz="1200" dirty="0">
                <a:solidFill>
                  <a:schemeClr val="tx1"/>
                </a:solidFill>
              </a:rPr>
              <a:t>SA2 SID is expected to be approved in June 2025. Other SA-WG SIDs (e.g., Security, etc.) are expected to be approved TBD</a:t>
            </a:r>
          </a:p>
          <a:p>
            <a:pPr marL="1085850" lvl="5" indent="-285750">
              <a:spcBef>
                <a:spcPts val="300"/>
              </a:spcBef>
              <a:buSzPct val="100000"/>
            </a:pPr>
            <a:r>
              <a:rPr lang="en-GB" sz="1200" dirty="0">
                <a:solidFill>
                  <a:schemeClr val="tx1"/>
                </a:solidFill>
              </a:rPr>
              <a:t>RAN-WG SIDs are expected to be approved in June 2025</a:t>
            </a:r>
          </a:p>
          <a:p>
            <a:pPr marL="1085850" lvl="5" indent="-285750">
              <a:spcBef>
                <a:spcPts val="300"/>
              </a:spcBef>
              <a:buSzPct val="100000"/>
            </a:pPr>
            <a:r>
              <a:rPr lang="en-GB" sz="1200" dirty="0">
                <a:solidFill>
                  <a:schemeClr val="tx1"/>
                </a:solidFill>
              </a:rPr>
              <a:t>CT-WG SIDs are expected to be approved TBD</a:t>
            </a:r>
          </a:p>
          <a:p>
            <a:pPr marL="693738" lvl="3" indent="-285750">
              <a:spcBef>
                <a:spcPts val="300"/>
              </a:spcBef>
              <a:buClr>
                <a:schemeClr val="tx1"/>
              </a:buClr>
              <a:buSzPct val="100000"/>
            </a:pPr>
            <a:r>
              <a:rPr lang="en-GB" sz="1200" dirty="0">
                <a:solidFill>
                  <a:schemeClr val="tx1"/>
                </a:solidFill>
              </a:rPr>
              <a:t>IMT-2030 submission and normative work for 6G in 3GPP are expected to start from Release 21</a:t>
            </a:r>
          </a:p>
          <a:p>
            <a:pPr marL="881063" lvl="4" indent="-285750">
              <a:spcBef>
                <a:spcPts val="300"/>
              </a:spcBef>
              <a:buSzPct val="100000"/>
            </a:pPr>
            <a:r>
              <a:rPr lang="en-GB" sz="1200" dirty="0">
                <a:solidFill>
                  <a:schemeClr val="tx1"/>
                </a:solidFill>
              </a:rPr>
              <a:t>Release 21 is expected to produce the 1st set of 3GPP 6G technical specifications, and will be the release for IMT-2030 submission before 2030</a:t>
            </a:r>
          </a:p>
          <a:p>
            <a:pPr marL="881063" lvl="4" indent="-285750">
              <a:spcBef>
                <a:spcPts val="300"/>
              </a:spcBef>
              <a:buSzPct val="100000"/>
            </a:pPr>
            <a:r>
              <a:rPr lang="en-GB" sz="1200" dirty="0">
                <a:solidFill>
                  <a:schemeClr val="tx1"/>
                </a:solidFill>
              </a:rPr>
              <a:t>Release 21 is expected to be delivered with a single drop (i.e., a single code freeze)</a:t>
            </a:r>
          </a:p>
          <a:p>
            <a:pPr marL="693738" lvl="3" indent="-285750">
              <a:spcBef>
                <a:spcPts val="300"/>
              </a:spcBef>
              <a:buClr>
                <a:schemeClr val="tx1"/>
              </a:buClr>
              <a:buSzPct val="100000"/>
            </a:pPr>
            <a:r>
              <a:rPr lang="en-GB" sz="1200" dirty="0">
                <a:solidFill>
                  <a:schemeClr val="tx1"/>
                </a:solidFill>
              </a:rPr>
              <a:t>Target TSG#103 (March 2024) for the remaining detailed 6G timeline decisions</a:t>
            </a:r>
          </a:p>
          <a:p>
            <a:pPr lvl="1"/>
            <a:endParaRPr lang="en-US" sz="1100" dirty="0">
              <a:latin typeface="Helvetica 75 Bold" panose="020B0804020202020204" pitchFamily="34" charset="0"/>
            </a:endParaRPr>
          </a:p>
          <a:p>
            <a:endParaRPr lang="en-US" sz="1400" dirty="0">
              <a:solidFill>
                <a:schemeClr val="tx1"/>
              </a:solidFill>
              <a:latin typeface="Helvetica 75 Bold" panose="020B0804020202020204" pitchFamily="34" charset="0"/>
            </a:endParaRPr>
          </a:p>
          <a:p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3742114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89AC7AA-5F76-0743-4C43-518B29E55D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5404" y="445927"/>
            <a:ext cx="8694475" cy="577471"/>
          </a:xfrm>
        </p:spPr>
        <p:txBody>
          <a:bodyPr/>
          <a:lstStyle/>
          <a:p>
            <a:r>
              <a:rPr lang="en-GB" dirty="0"/>
              <a:t>6G timeline – operator proposal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18B3B93-7525-25C9-6FFF-6652F21662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48" y="1400188"/>
            <a:ext cx="7994703" cy="688706"/>
          </a:xfrm>
        </p:spPr>
        <p:txBody>
          <a:bodyPr/>
          <a:lstStyle/>
          <a:p>
            <a:pPr marL="285750" indent="-285750">
              <a:spcBef>
                <a:spcPts val="0"/>
              </a:spcBef>
              <a:buClr>
                <a:schemeClr val="tx1"/>
              </a:buClr>
              <a:buSzPct val="100000"/>
              <a:buFont typeface="Wingdings" panose="05000000000000000000" pitchFamily="2" charset="2"/>
              <a:buChar char="ü"/>
            </a:pPr>
            <a:r>
              <a:rPr lang="en-GB" sz="1200" b="1" dirty="0"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GB" sz="1200" b="1" baseline="30000" dirty="0"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st</a:t>
            </a:r>
            <a:r>
              <a:rPr lang="en-GB" sz="1200" b="1" dirty="0"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set of </a:t>
            </a:r>
            <a:r>
              <a:rPr lang="en-GB" sz="1200" b="1" dirty="0">
                <a:solidFill>
                  <a:schemeClr val="tx1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3GPP </a:t>
            </a:r>
            <a:r>
              <a:rPr lang="en-GB" sz="1200" b="1" dirty="0"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6G specifications target completion by Q4 2029</a:t>
            </a:r>
          </a:p>
          <a:p>
            <a:pPr marL="285750" indent="-285750">
              <a:spcBef>
                <a:spcPts val="0"/>
              </a:spcBef>
              <a:buClr>
                <a:schemeClr val="tx1"/>
              </a:buClr>
              <a:buSzPct val="100000"/>
              <a:buFont typeface="Wingdings" panose="05000000000000000000" pitchFamily="2" charset="2"/>
              <a:buChar char="ü"/>
            </a:pPr>
            <a:r>
              <a:rPr lang="en-GB" sz="1200" b="1" dirty="0">
                <a:solidFill>
                  <a:schemeClr val="tx1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6G work in Rel-20 to be 21-month &amp; Rel-21 to be 24-month</a:t>
            </a:r>
          </a:p>
          <a:p>
            <a:pPr marL="285750" indent="-285750">
              <a:spcBef>
                <a:spcPts val="0"/>
              </a:spcBef>
              <a:buClr>
                <a:schemeClr val="tx1"/>
              </a:buClr>
              <a:buSzPct val="100000"/>
              <a:buFont typeface="Wingdings" panose="05000000000000000000" pitchFamily="2" charset="2"/>
              <a:buChar char="ü"/>
            </a:pPr>
            <a:r>
              <a:rPr lang="en-GB" sz="1200" b="1" dirty="0">
                <a:solidFill>
                  <a:schemeClr val="tx1"/>
                </a:solidFill>
                <a:latin typeface="+mn-lt"/>
              </a:rPr>
              <a:t>Rel-20 plan should balance the work for 5G-Advanced enhancements and 6G related studies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7AF93AD-7E91-BAC3-455B-5FC8C56771B3}"/>
              </a:ext>
            </a:extLst>
          </p:cNvPr>
          <p:cNvSpPr/>
          <p:nvPr/>
        </p:nvSpPr>
        <p:spPr>
          <a:xfrm>
            <a:off x="561206" y="1973072"/>
            <a:ext cx="1098957" cy="1952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000000"/>
                </a:solidFill>
              </a:rPr>
              <a:t>2024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B890062-F5A7-A42A-67B0-B5E69A059082}"/>
              </a:ext>
            </a:extLst>
          </p:cNvPr>
          <p:cNvSpPr/>
          <p:nvPr/>
        </p:nvSpPr>
        <p:spPr>
          <a:xfrm>
            <a:off x="1710497" y="1973072"/>
            <a:ext cx="1098957" cy="1952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000000"/>
                </a:solidFill>
              </a:rPr>
              <a:t>2025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7E5C080-7958-EBE8-3769-AE2F33122C54}"/>
              </a:ext>
            </a:extLst>
          </p:cNvPr>
          <p:cNvSpPr/>
          <p:nvPr/>
        </p:nvSpPr>
        <p:spPr>
          <a:xfrm>
            <a:off x="2859788" y="1973072"/>
            <a:ext cx="1098957" cy="1952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000000"/>
                </a:solidFill>
              </a:rPr>
              <a:t>2026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75872A-9E8A-0239-FFC6-7D80AC40E938}"/>
              </a:ext>
            </a:extLst>
          </p:cNvPr>
          <p:cNvSpPr/>
          <p:nvPr/>
        </p:nvSpPr>
        <p:spPr>
          <a:xfrm>
            <a:off x="4009079" y="1974471"/>
            <a:ext cx="1098957" cy="1952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000000"/>
                </a:solidFill>
              </a:rPr>
              <a:t>2027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042FDE3-7E60-BF2C-8731-B983CCDFD848}"/>
              </a:ext>
            </a:extLst>
          </p:cNvPr>
          <p:cNvSpPr/>
          <p:nvPr/>
        </p:nvSpPr>
        <p:spPr>
          <a:xfrm>
            <a:off x="5158370" y="1975870"/>
            <a:ext cx="1098957" cy="1952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000000"/>
                </a:solidFill>
              </a:rPr>
              <a:t>2028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B9F1B95-5F71-92B1-B57F-0E9C7B2591C3}"/>
              </a:ext>
            </a:extLst>
          </p:cNvPr>
          <p:cNvSpPr/>
          <p:nvPr/>
        </p:nvSpPr>
        <p:spPr>
          <a:xfrm>
            <a:off x="6307661" y="1968880"/>
            <a:ext cx="1098957" cy="1952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000000"/>
                </a:solidFill>
              </a:rPr>
              <a:t>2029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E656DEC-324D-C314-DCE4-8784B8067EF0}"/>
              </a:ext>
            </a:extLst>
          </p:cNvPr>
          <p:cNvSpPr/>
          <p:nvPr/>
        </p:nvSpPr>
        <p:spPr>
          <a:xfrm>
            <a:off x="7456952" y="1968880"/>
            <a:ext cx="1098957" cy="1952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000000"/>
                </a:solidFill>
              </a:rPr>
              <a:t>2030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7E28180-4BC6-DB05-2E13-0CA58E1254E2}"/>
              </a:ext>
            </a:extLst>
          </p:cNvPr>
          <p:cNvSpPr/>
          <p:nvPr/>
        </p:nvSpPr>
        <p:spPr>
          <a:xfrm>
            <a:off x="2859788" y="3222377"/>
            <a:ext cx="1995419" cy="14018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>
                <a:solidFill>
                  <a:srgbClr val="000000"/>
                </a:solidFill>
              </a:rPr>
              <a:t>Rel-20 – 6G SI – RAN1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D7126C3-5EDB-9C1B-C02F-F1B63E95D51E}"/>
              </a:ext>
            </a:extLst>
          </p:cNvPr>
          <p:cNvSpPr/>
          <p:nvPr/>
        </p:nvSpPr>
        <p:spPr>
          <a:xfrm>
            <a:off x="2308142" y="2892515"/>
            <a:ext cx="1860345" cy="14067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>
                <a:solidFill>
                  <a:srgbClr val="000000"/>
                </a:solidFill>
              </a:rPr>
              <a:t>Rel-20 – SA2 6G SI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0CD1A60-948C-1157-DB19-84CE7B7215DC}"/>
              </a:ext>
            </a:extLst>
          </p:cNvPr>
          <p:cNvSpPr/>
          <p:nvPr/>
        </p:nvSpPr>
        <p:spPr>
          <a:xfrm>
            <a:off x="1428113" y="2730103"/>
            <a:ext cx="1381342" cy="14067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>
                <a:solidFill>
                  <a:srgbClr val="000000"/>
                </a:solidFill>
              </a:rPr>
              <a:t>Rel-20 – SA1 6G SI</a:t>
            </a: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ED3E6D4B-C239-C759-B108-8E392CEC3531}"/>
              </a:ext>
            </a:extLst>
          </p:cNvPr>
          <p:cNvSpPr/>
          <p:nvPr/>
        </p:nvSpPr>
        <p:spPr>
          <a:xfrm>
            <a:off x="2859788" y="3672828"/>
            <a:ext cx="1663979" cy="1393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>
                <a:solidFill>
                  <a:srgbClr val="000000"/>
                </a:solidFill>
              </a:rPr>
              <a:t>Rel-21 – SA1 6G SI/WI</a:t>
            </a: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C782DABE-D2EA-74C4-2E67-A7DBED338C48}"/>
              </a:ext>
            </a:extLst>
          </p:cNvPr>
          <p:cNvSpPr/>
          <p:nvPr/>
        </p:nvSpPr>
        <p:spPr>
          <a:xfrm>
            <a:off x="4195225" y="3819283"/>
            <a:ext cx="1919033" cy="13939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>
                <a:solidFill>
                  <a:srgbClr val="000000"/>
                </a:solidFill>
              </a:rPr>
              <a:t>Rel-21 – SA2 6G WI</a:t>
            </a: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D35C8247-C694-9258-2179-5F4ED3FF1587}"/>
              </a:ext>
            </a:extLst>
          </p:cNvPr>
          <p:cNvSpPr/>
          <p:nvPr/>
        </p:nvSpPr>
        <p:spPr>
          <a:xfrm>
            <a:off x="2308141" y="3070670"/>
            <a:ext cx="1429887" cy="14067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>
                <a:solidFill>
                  <a:srgbClr val="000000"/>
                </a:solidFill>
              </a:rPr>
              <a:t>Rel-20 – 6G RAN Req SI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7502F7C1-DF05-6FEE-A799-83445454629F}"/>
              </a:ext>
            </a:extLst>
          </p:cNvPr>
          <p:cNvSpPr/>
          <p:nvPr/>
        </p:nvSpPr>
        <p:spPr>
          <a:xfrm>
            <a:off x="1365251" y="2676985"/>
            <a:ext cx="3793120" cy="850010"/>
          </a:xfrm>
          <a:prstGeom prst="rect">
            <a:avLst/>
          </a:prstGeom>
          <a:noFill/>
          <a:ln w="15875"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 dirty="0">
              <a:solidFill>
                <a:srgbClr val="000000"/>
              </a:solidFill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3A9C12D7-20B3-AC03-93EA-9D098527F296}"/>
              </a:ext>
            </a:extLst>
          </p:cNvPr>
          <p:cNvSpPr/>
          <p:nvPr/>
        </p:nvSpPr>
        <p:spPr>
          <a:xfrm>
            <a:off x="2809456" y="3622353"/>
            <a:ext cx="4597162" cy="701289"/>
          </a:xfrm>
          <a:prstGeom prst="rect">
            <a:avLst/>
          </a:prstGeom>
          <a:noFill/>
          <a:ln w="158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 dirty="0">
              <a:solidFill>
                <a:srgbClr val="000000"/>
              </a:solidFill>
            </a:endParaRPr>
          </a:p>
        </p:txBody>
      </p:sp>
      <p:sp>
        <p:nvSpPr>
          <p:cNvPr id="22" name="Star: 5 Points 21">
            <a:extLst>
              <a:ext uri="{FF2B5EF4-FFF2-40B4-BE49-F238E27FC236}">
                <a16:creationId xmlns:a16="http://schemas.microsoft.com/office/drawing/2014/main" id="{3E74FF76-B7BF-366D-442F-8114D7D631BD}"/>
              </a:ext>
            </a:extLst>
          </p:cNvPr>
          <p:cNvSpPr/>
          <p:nvPr/>
        </p:nvSpPr>
        <p:spPr>
          <a:xfrm>
            <a:off x="921776" y="2226752"/>
            <a:ext cx="142612" cy="135298"/>
          </a:xfrm>
          <a:prstGeom prst="star5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rgbClr val="000000"/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2F076B8-AB66-BC47-B23F-3FF031C2FF33}"/>
              </a:ext>
            </a:extLst>
          </p:cNvPr>
          <p:cNvSpPr txBox="1"/>
          <p:nvPr/>
        </p:nvSpPr>
        <p:spPr>
          <a:xfrm>
            <a:off x="367190" y="2377004"/>
            <a:ext cx="1149291" cy="215444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700" dirty="0"/>
              <a:t>SA1 6G workshop</a:t>
            </a:r>
          </a:p>
          <a:p>
            <a:pPr algn="ctr"/>
            <a:r>
              <a:rPr lang="en-US" sz="700" dirty="0"/>
              <a:t>(8 – 10 May)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BE18821-853F-3E60-0DCC-81D1931C084F}"/>
              </a:ext>
            </a:extLst>
          </p:cNvPr>
          <p:cNvSpPr txBox="1"/>
          <p:nvPr/>
        </p:nvSpPr>
        <p:spPr>
          <a:xfrm>
            <a:off x="1381817" y="2373063"/>
            <a:ext cx="1149291" cy="215444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700" dirty="0"/>
              <a:t>6G RAN/SA workshop</a:t>
            </a:r>
          </a:p>
          <a:p>
            <a:pPr algn="ctr"/>
            <a:r>
              <a:rPr lang="en-US" sz="700" dirty="0"/>
              <a:t>March TSG</a:t>
            </a: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6FFD4915-A99B-AA76-376C-12BBD326689F}"/>
              </a:ext>
            </a:extLst>
          </p:cNvPr>
          <p:cNvSpPr/>
          <p:nvPr/>
        </p:nvSpPr>
        <p:spPr>
          <a:xfrm>
            <a:off x="849229" y="3410344"/>
            <a:ext cx="1034671" cy="22857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>
                <a:solidFill>
                  <a:srgbClr val="000000"/>
                </a:solidFill>
              </a:rPr>
              <a:t>6G studies</a:t>
            </a: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75ABA259-8805-28D4-3861-6962E4F1B9D3}"/>
              </a:ext>
            </a:extLst>
          </p:cNvPr>
          <p:cNvSpPr/>
          <p:nvPr/>
        </p:nvSpPr>
        <p:spPr>
          <a:xfrm>
            <a:off x="2292120" y="4214269"/>
            <a:ext cx="1034671" cy="22581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>
                <a:solidFill>
                  <a:srgbClr val="000000"/>
                </a:solidFill>
              </a:rPr>
              <a:t>6G specs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8CD1AAC-FFC3-D329-86E4-A0123AA2D17B}"/>
              </a:ext>
            </a:extLst>
          </p:cNvPr>
          <p:cNvSpPr txBox="1"/>
          <p:nvPr/>
        </p:nvSpPr>
        <p:spPr>
          <a:xfrm>
            <a:off x="7253615" y="4287189"/>
            <a:ext cx="1149291" cy="107722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700" dirty="0"/>
              <a:t>ASN.1 + Open API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DE511BD-0259-5D2C-9DE1-2B2D36FE4F7F}"/>
              </a:ext>
            </a:extLst>
          </p:cNvPr>
          <p:cNvSpPr/>
          <p:nvPr/>
        </p:nvSpPr>
        <p:spPr>
          <a:xfrm>
            <a:off x="3100647" y="3354317"/>
            <a:ext cx="2036944" cy="13609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>
                <a:solidFill>
                  <a:srgbClr val="000000"/>
                </a:solidFill>
              </a:rPr>
              <a:t>Rel-20 – 6G SI – RAN2/3/4 / SA / CT 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BAA017A-9245-F19E-665F-CDD02C8D07FB}"/>
              </a:ext>
            </a:extLst>
          </p:cNvPr>
          <p:cNvSpPr/>
          <p:nvPr/>
        </p:nvSpPr>
        <p:spPr>
          <a:xfrm>
            <a:off x="4855207" y="4000154"/>
            <a:ext cx="2248848" cy="1292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>
                <a:solidFill>
                  <a:srgbClr val="000000"/>
                </a:solidFill>
              </a:rPr>
              <a:t>Rel-21 – 6G WI – RAN1 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DF93A46-C8CA-3BE9-C264-AF7DEFBEF179}"/>
              </a:ext>
            </a:extLst>
          </p:cNvPr>
          <p:cNvSpPr/>
          <p:nvPr/>
        </p:nvSpPr>
        <p:spPr>
          <a:xfrm>
            <a:off x="5108036" y="4128867"/>
            <a:ext cx="2212359" cy="1292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>
                <a:solidFill>
                  <a:srgbClr val="000000"/>
                </a:solidFill>
              </a:rPr>
              <a:t>Rel-21 – 6G WI – RAN2/3/4 / SA / CT </a:t>
            </a:r>
          </a:p>
        </p:txBody>
      </p:sp>
      <p:sp>
        <p:nvSpPr>
          <p:cNvPr id="20" name="Star: 5 Points 19">
            <a:extLst>
              <a:ext uri="{FF2B5EF4-FFF2-40B4-BE49-F238E27FC236}">
                <a16:creationId xmlns:a16="http://schemas.microsoft.com/office/drawing/2014/main" id="{520DC72E-ACA6-09F2-1E63-41B49724EE59}"/>
              </a:ext>
            </a:extLst>
          </p:cNvPr>
          <p:cNvSpPr/>
          <p:nvPr/>
        </p:nvSpPr>
        <p:spPr>
          <a:xfrm>
            <a:off x="1860146" y="2235041"/>
            <a:ext cx="142612" cy="135298"/>
          </a:xfrm>
          <a:prstGeom prst="star5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rgbClr val="000000"/>
              </a:solidFill>
            </a:endParaRPr>
          </a:p>
        </p:txBody>
      </p:sp>
      <p:sp>
        <p:nvSpPr>
          <p:cNvPr id="30" name="Star: 5 Points 29">
            <a:extLst>
              <a:ext uri="{FF2B5EF4-FFF2-40B4-BE49-F238E27FC236}">
                <a16:creationId xmlns:a16="http://schemas.microsoft.com/office/drawing/2014/main" id="{116A0DBE-48C9-D665-DC3B-B4D774AC281C}"/>
              </a:ext>
            </a:extLst>
          </p:cNvPr>
          <p:cNvSpPr/>
          <p:nvPr/>
        </p:nvSpPr>
        <p:spPr>
          <a:xfrm>
            <a:off x="7708635" y="4109143"/>
            <a:ext cx="142612" cy="135298"/>
          </a:xfrm>
          <a:prstGeom prst="star5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6774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610703C-79A7-6334-1323-FD0EA5C22C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4325" y="515814"/>
            <a:ext cx="8515350" cy="565767"/>
          </a:xfrm>
        </p:spPr>
        <p:txBody>
          <a:bodyPr/>
          <a:lstStyle/>
          <a:p>
            <a:r>
              <a:rPr lang="en-GB" sz="2800" dirty="0"/>
              <a:t>Summary - 6G Timeline (1/2)</a:t>
            </a:r>
            <a:endParaRPr lang="de-AT" sz="2400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023ED0F-B541-44D2-EE2A-364A5C7BE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4325" y="1400907"/>
            <a:ext cx="8612798" cy="3148867"/>
          </a:xfrm>
        </p:spPr>
        <p:txBody>
          <a:bodyPr/>
          <a:lstStyle/>
          <a:p>
            <a:r>
              <a:rPr lang="en-US" sz="1400" dirty="0">
                <a:latin typeface="Helvetica 75 Bold" panose="020B0804020202020204" pitchFamily="34" charset="0"/>
              </a:rPr>
              <a:t> </a:t>
            </a:r>
            <a:r>
              <a:rPr lang="en-GB" sz="1400" dirty="0">
                <a:latin typeface="Helvetica 75 Bold" panose="020B0804020202020204" pitchFamily="34" charset="0"/>
              </a:rPr>
              <a:t>6G work in Rel-20 to be 21-month &amp; Rel-21 to be 24-month</a:t>
            </a:r>
            <a:endParaRPr lang="en-US" sz="1400" dirty="0">
              <a:latin typeface="Helvetica 75 Bold" panose="020B0804020202020204" pitchFamily="34" charset="0"/>
            </a:endParaRPr>
          </a:p>
          <a:p>
            <a:r>
              <a:rPr lang="en-US" sz="1400" dirty="0">
                <a:latin typeface="Helvetica 75 Bold" panose="020B0804020202020204" pitchFamily="34" charset="0"/>
              </a:rPr>
              <a:t> 6G Studies  in Rel-20</a:t>
            </a:r>
          </a:p>
          <a:p>
            <a:pPr marL="693738" lvl="3" indent="-285750">
              <a:spcBef>
                <a:spcPts val="300"/>
              </a:spcBef>
              <a:buClr>
                <a:schemeClr val="tx1"/>
              </a:buClr>
              <a:buSzPct val="100000"/>
            </a:pPr>
            <a:r>
              <a:rPr lang="en-GB" sz="1200" dirty="0">
                <a:solidFill>
                  <a:schemeClr val="tx1"/>
                </a:solidFill>
              </a:rPr>
              <a:t>The SA aspects</a:t>
            </a:r>
          </a:p>
          <a:p>
            <a:pPr marL="1036638" lvl="4" indent="-285750">
              <a:spcBef>
                <a:spcPts val="300"/>
              </a:spcBef>
              <a:buClr>
                <a:schemeClr val="tx1"/>
              </a:buClr>
              <a:buSzPct val="100000"/>
              <a:buFont typeface="Courier New" panose="02070309020205020404" pitchFamily="49" charset="0"/>
              <a:buChar char="o"/>
            </a:pPr>
            <a:r>
              <a:rPr lang="en-GB" sz="1000" dirty="0">
                <a:solidFill>
                  <a:schemeClr val="tx1"/>
                </a:solidFill>
              </a:rPr>
              <a:t>SA1 SID to be approved in September 2024</a:t>
            </a:r>
          </a:p>
          <a:p>
            <a:pPr marL="1036638" lvl="4" indent="-285750">
              <a:spcBef>
                <a:spcPts val="300"/>
              </a:spcBef>
              <a:buClr>
                <a:schemeClr val="tx1"/>
              </a:buClr>
              <a:buSzPct val="100000"/>
              <a:buFont typeface="Courier New" panose="02070309020205020404" pitchFamily="49" charset="0"/>
              <a:buChar char="o"/>
            </a:pPr>
            <a:r>
              <a:rPr lang="en-GB" sz="1000" dirty="0">
                <a:solidFill>
                  <a:schemeClr val="tx1"/>
                </a:solidFill>
              </a:rPr>
              <a:t>SA2 SID to be approved in  June 2025</a:t>
            </a:r>
          </a:p>
          <a:p>
            <a:pPr marL="1036638" lvl="4" indent="-285750">
              <a:spcBef>
                <a:spcPts val="300"/>
              </a:spcBef>
              <a:buClr>
                <a:schemeClr val="tx1"/>
              </a:buClr>
              <a:buSzPct val="100000"/>
              <a:buFont typeface="Courier New" panose="02070309020205020404" pitchFamily="49" charset="0"/>
              <a:buChar char="o"/>
            </a:pPr>
            <a:r>
              <a:rPr lang="en-GB" sz="1000" dirty="0"/>
              <a:t>SA3/4/5/6 SIDs to be approved in March 2026</a:t>
            </a:r>
          </a:p>
          <a:p>
            <a:pPr marL="1036638" lvl="4" indent="-285750">
              <a:spcBef>
                <a:spcPts val="300"/>
              </a:spcBef>
              <a:buClr>
                <a:schemeClr val="tx1"/>
              </a:buClr>
              <a:buSzPct val="100000"/>
              <a:buFont typeface="Courier New" panose="02070309020205020404" pitchFamily="49" charset="0"/>
              <a:buChar char="o"/>
            </a:pPr>
            <a:endParaRPr lang="en-GB" sz="1000" dirty="0">
              <a:solidFill>
                <a:schemeClr val="tx1"/>
              </a:solidFill>
            </a:endParaRPr>
          </a:p>
          <a:p>
            <a:pPr marL="693738" lvl="3" indent="-285750">
              <a:spcBef>
                <a:spcPts val="300"/>
              </a:spcBef>
              <a:buClr>
                <a:schemeClr val="tx1"/>
              </a:buClr>
              <a:buSzPct val="100000"/>
            </a:pPr>
            <a:r>
              <a:rPr lang="en-GB" sz="1200" dirty="0"/>
              <a:t>The RAN Aspects</a:t>
            </a:r>
          </a:p>
          <a:p>
            <a:pPr marL="1036638" lvl="4" indent="-285750">
              <a:spcBef>
                <a:spcPts val="300"/>
              </a:spcBef>
              <a:buClr>
                <a:schemeClr val="tx1"/>
              </a:buClr>
              <a:buSzPct val="100000"/>
              <a:buFont typeface="Courier New" panose="02070309020205020404" pitchFamily="49" charset="0"/>
              <a:buChar char="o"/>
            </a:pPr>
            <a:r>
              <a:rPr lang="en-GB" sz="1000" dirty="0"/>
              <a:t>RAN Requirements SID to be approved in June 2025</a:t>
            </a:r>
          </a:p>
          <a:p>
            <a:pPr marL="1036638" lvl="4" indent="-285750">
              <a:spcBef>
                <a:spcPts val="300"/>
              </a:spcBef>
              <a:buClr>
                <a:schemeClr val="tx1"/>
              </a:buClr>
              <a:buSzPct val="100000"/>
              <a:buFont typeface="Courier New" panose="02070309020205020404" pitchFamily="49" charset="0"/>
              <a:buChar char="o"/>
            </a:pPr>
            <a:r>
              <a:rPr lang="en-GB" sz="1000" dirty="0">
                <a:solidFill>
                  <a:schemeClr val="tx1"/>
                </a:solidFill>
              </a:rPr>
              <a:t>RAN1/2/3  SIDs to be approved in December 2025</a:t>
            </a:r>
          </a:p>
          <a:p>
            <a:pPr marL="1036638" lvl="4" indent="-285750">
              <a:spcBef>
                <a:spcPts val="300"/>
              </a:spcBef>
              <a:buClr>
                <a:schemeClr val="tx1"/>
              </a:buClr>
              <a:buSzPct val="100000"/>
              <a:buFont typeface="Courier New" panose="02070309020205020404" pitchFamily="49" charset="0"/>
              <a:buChar char="o"/>
            </a:pPr>
            <a:r>
              <a:rPr lang="en-GB" sz="1000" dirty="0"/>
              <a:t>RAN4 SID to be approved in March 2026</a:t>
            </a:r>
          </a:p>
          <a:p>
            <a:pPr marL="693738" lvl="3" indent="-285750">
              <a:spcBef>
                <a:spcPts val="300"/>
              </a:spcBef>
              <a:buClr>
                <a:schemeClr val="tx1"/>
              </a:buClr>
              <a:buSzPct val="100000"/>
            </a:pPr>
            <a:endParaRPr lang="en-GB" sz="1200" dirty="0"/>
          </a:p>
          <a:p>
            <a:pPr marL="693738" lvl="3" indent="-285750">
              <a:spcBef>
                <a:spcPts val="300"/>
              </a:spcBef>
              <a:buClr>
                <a:schemeClr val="tx1"/>
              </a:buClr>
              <a:buSzPct val="100000"/>
            </a:pPr>
            <a:r>
              <a:rPr lang="en-GB" sz="1200" dirty="0"/>
              <a:t>The CT Aspects</a:t>
            </a:r>
          </a:p>
          <a:p>
            <a:pPr marL="1036638" lvl="4" indent="-285750">
              <a:spcBef>
                <a:spcPts val="300"/>
              </a:spcBef>
              <a:buClr>
                <a:schemeClr val="tx1"/>
              </a:buClr>
              <a:buSzPct val="100000"/>
              <a:buFont typeface="Courier New" panose="02070309020205020404" pitchFamily="49" charset="0"/>
              <a:buChar char="o"/>
            </a:pPr>
            <a:r>
              <a:rPr lang="en-GB" sz="1000" dirty="0"/>
              <a:t>CT WGs SIDs to be approved in March 2026</a:t>
            </a:r>
            <a:endParaRPr lang="en-US" sz="1400" dirty="0">
              <a:latin typeface="Helvetica 75 Bold" panose="020B0804020202020204" pitchFamily="34" charset="0"/>
            </a:endParaRPr>
          </a:p>
          <a:p>
            <a:r>
              <a:rPr lang="en-US" sz="1400" dirty="0">
                <a:latin typeface="Helvetica 75 Bold" panose="020B0804020202020204" pitchFamily="34" charset="0"/>
              </a:rPr>
              <a:t> 6G Studies may continue in Rel-21 timeframe</a:t>
            </a:r>
          </a:p>
          <a:p>
            <a:pPr marL="1036638" lvl="4" indent="-285750">
              <a:spcBef>
                <a:spcPts val="300"/>
              </a:spcBef>
              <a:buClr>
                <a:schemeClr val="tx1"/>
              </a:buClr>
              <a:buSzPct val="100000"/>
              <a:buFont typeface="Courier New" panose="02070309020205020404" pitchFamily="49" charset="0"/>
              <a:buChar char="o"/>
            </a:pPr>
            <a:endParaRPr lang="en-GB" sz="1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1997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610703C-79A7-6334-1323-FD0EA5C22C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4325" y="515814"/>
            <a:ext cx="8515350" cy="565767"/>
          </a:xfrm>
        </p:spPr>
        <p:txBody>
          <a:bodyPr/>
          <a:lstStyle/>
          <a:p>
            <a:r>
              <a:rPr lang="en-GB" sz="2800" dirty="0"/>
              <a:t>Summary - 6G Timeline (2/2)</a:t>
            </a:r>
            <a:endParaRPr lang="de-AT" sz="2400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023ED0F-B541-44D2-EE2A-364A5C7BE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4325" y="1400907"/>
            <a:ext cx="8612798" cy="3148867"/>
          </a:xfrm>
        </p:spPr>
        <p:txBody>
          <a:bodyPr/>
          <a:lstStyle/>
          <a:p>
            <a:pPr marL="750888" lvl="4" indent="0">
              <a:spcBef>
                <a:spcPts val="300"/>
              </a:spcBef>
              <a:buClr>
                <a:schemeClr val="tx1"/>
              </a:buClr>
              <a:buSzPct val="100000"/>
              <a:buNone/>
            </a:pPr>
            <a:endParaRPr lang="en-GB" sz="100" dirty="0">
              <a:solidFill>
                <a:schemeClr val="tx1"/>
              </a:solidFill>
            </a:endParaRPr>
          </a:p>
          <a:p>
            <a:r>
              <a:rPr lang="en-US" sz="1400" dirty="0">
                <a:latin typeface="Helvetica 75 Bold" panose="020B0804020202020204" pitchFamily="34" charset="0"/>
              </a:rPr>
              <a:t> 6G Specifications in Rel-21</a:t>
            </a:r>
          </a:p>
          <a:p>
            <a:pPr marL="693738" lvl="3" indent="-285750">
              <a:spcBef>
                <a:spcPts val="300"/>
              </a:spcBef>
              <a:buClr>
                <a:schemeClr val="tx1"/>
              </a:buClr>
              <a:buSzPct val="100000"/>
            </a:pPr>
            <a:r>
              <a:rPr lang="en-GB" sz="1200" dirty="0">
                <a:solidFill>
                  <a:schemeClr val="tx1"/>
                </a:solidFill>
              </a:rPr>
              <a:t>The SA aspects</a:t>
            </a:r>
          </a:p>
          <a:p>
            <a:pPr marL="1036638" lvl="4" indent="-285750">
              <a:spcBef>
                <a:spcPts val="300"/>
              </a:spcBef>
              <a:buClr>
                <a:schemeClr val="tx1"/>
              </a:buClr>
              <a:buSzPct val="100000"/>
              <a:buFont typeface="Courier New" panose="02070309020205020404" pitchFamily="49" charset="0"/>
              <a:buChar char="o"/>
            </a:pPr>
            <a:r>
              <a:rPr lang="en-GB" sz="1000" dirty="0">
                <a:solidFill>
                  <a:schemeClr val="tx1"/>
                </a:solidFill>
              </a:rPr>
              <a:t>SA1 WID to be approved in </a:t>
            </a:r>
            <a:r>
              <a:rPr lang="en-GB" sz="1000" dirty="0"/>
              <a:t>December</a:t>
            </a:r>
            <a:r>
              <a:rPr lang="en-GB" sz="1000" dirty="0">
                <a:solidFill>
                  <a:schemeClr val="tx1"/>
                </a:solidFill>
              </a:rPr>
              <a:t> 2025</a:t>
            </a:r>
          </a:p>
          <a:p>
            <a:pPr marL="1036638" lvl="4" indent="-285750">
              <a:spcBef>
                <a:spcPts val="300"/>
              </a:spcBef>
              <a:buClr>
                <a:schemeClr val="tx1"/>
              </a:buClr>
              <a:buSzPct val="100000"/>
              <a:buFont typeface="Courier New" panose="02070309020205020404" pitchFamily="49" charset="0"/>
              <a:buChar char="o"/>
            </a:pPr>
            <a:r>
              <a:rPr lang="en-GB" sz="1000" dirty="0">
                <a:solidFill>
                  <a:schemeClr val="tx1"/>
                </a:solidFill>
              </a:rPr>
              <a:t>SA2 WID to be approved in September 2026</a:t>
            </a:r>
          </a:p>
          <a:p>
            <a:pPr marL="1036638" lvl="4" indent="-285750">
              <a:spcBef>
                <a:spcPts val="300"/>
              </a:spcBef>
              <a:buClr>
                <a:schemeClr val="tx1"/>
              </a:buClr>
              <a:buSzPct val="100000"/>
              <a:buFont typeface="Courier New" panose="02070309020205020404" pitchFamily="49" charset="0"/>
              <a:buChar char="o"/>
            </a:pPr>
            <a:r>
              <a:rPr lang="en-GB" sz="1000" dirty="0"/>
              <a:t>SA3/4/5/6 WIDs are expected to be approved in December 2027</a:t>
            </a:r>
          </a:p>
          <a:p>
            <a:pPr marL="1036638" lvl="4" indent="-285750">
              <a:spcBef>
                <a:spcPts val="300"/>
              </a:spcBef>
              <a:buClr>
                <a:schemeClr val="tx1"/>
              </a:buClr>
              <a:buSzPct val="100000"/>
              <a:buFont typeface="Courier New" panose="02070309020205020404" pitchFamily="49" charset="0"/>
              <a:buChar char="o"/>
            </a:pPr>
            <a:endParaRPr lang="en-GB" sz="1200" dirty="0">
              <a:solidFill>
                <a:schemeClr val="tx1"/>
              </a:solidFill>
            </a:endParaRPr>
          </a:p>
          <a:p>
            <a:pPr marL="693738" lvl="3" indent="-285750">
              <a:spcBef>
                <a:spcPts val="300"/>
              </a:spcBef>
              <a:buClr>
                <a:schemeClr val="tx1"/>
              </a:buClr>
              <a:buSzPct val="100000"/>
            </a:pPr>
            <a:r>
              <a:rPr lang="en-GB" sz="1200" dirty="0"/>
              <a:t>The RAN aspects</a:t>
            </a:r>
          </a:p>
          <a:p>
            <a:pPr marL="1036638" lvl="4" indent="-285750">
              <a:spcBef>
                <a:spcPts val="300"/>
              </a:spcBef>
              <a:buClr>
                <a:schemeClr val="tx1"/>
              </a:buClr>
              <a:buSzPct val="100000"/>
              <a:buFont typeface="Courier New" panose="02070309020205020404" pitchFamily="49" charset="0"/>
              <a:buChar char="o"/>
            </a:pPr>
            <a:r>
              <a:rPr lang="en-GB" sz="1000" dirty="0"/>
              <a:t>RAN1/2/3 WID to be approved in September 2027</a:t>
            </a:r>
          </a:p>
          <a:p>
            <a:pPr marL="1036638" lvl="4" indent="-285750">
              <a:spcBef>
                <a:spcPts val="300"/>
              </a:spcBef>
              <a:buClr>
                <a:schemeClr val="tx1"/>
              </a:buClr>
              <a:buSzPct val="100000"/>
              <a:buFont typeface="Courier New" panose="02070309020205020404" pitchFamily="49" charset="0"/>
              <a:buChar char="o"/>
            </a:pPr>
            <a:r>
              <a:rPr lang="en-GB" sz="1000" dirty="0"/>
              <a:t>RAN4 WIDs to be approved in December 2027</a:t>
            </a:r>
          </a:p>
          <a:p>
            <a:pPr marL="1036638" lvl="4" indent="-285750">
              <a:spcBef>
                <a:spcPts val="300"/>
              </a:spcBef>
              <a:buClr>
                <a:schemeClr val="tx1"/>
              </a:buClr>
              <a:buSzPct val="100000"/>
              <a:buFont typeface="Courier New" panose="02070309020205020404" pitchFamily="49" charset="0"/>
              <a:buChar char="o"/>
            </a:pPr>
            <a:endParaRPr lang="en-GB" sz="1000" dirty="0"/>
          </a:p>
          <a:p>
            <a:pPr marL="693738" lvl="3" indent="-285750">
              <a:spcBef>
                <a:spcPts val="300"/>
              </a:spcBef>
              <a:buClr>
                <a:schemeClr val="tx1"/>
              </a:buClr>
              <a:buSzPct val="100000"/>
            </a:pPr>
            <a:r>
              <a:rPr lang="en-GB" sz="1200" dirty="0">
                <a:solidFill>
                  <a:schemeClr val="tx1"/>
                </a:solidFill>
              </a:rPr>
              <a:t>The CT aspects</a:t>
            </a:r>
          </a:p>
          <a:p>
            <a:pPr marL="1036638" lvl="4" indent="-285750">
              <a:spcBef>
                <a:spcPts val="300"/>
              </a:spcBef>
              <a:buClr>
                <a:schemeClr val="tx1"/>
              </a:buClr>
              <a:buSzPct val="100000"/>
              <a:buFont typeface="Courier New" panose="02070309020205020404" pitchFamily="49" charset="0"/>
              <a:buChar char="o"/>
            </a:pPr>
            <a:r>
              <a:rPr lang="en-GB" sz="1000" dirty="0">
                <a:solidFill>
                  <a:schemeClr val="tx1"/>
                </a:solidFill>
              </a:rPr>
              <a:t>CT WGs WIDs to be approved in December 2027</a:t>
            </a:r>
          </a:p>
          <a:p>
            <a:pPr marL="1036638" lvl="4" indent="-285750">
              <a:spcBef>
                <a:spcPts val="300"/>
              </a:spcBef>
              <a:buClr>
                <a:schemeClr val="tx1"/>
              </a:buClr>
              <a:buSzPct val="100000"/>
              <a:buFont typeface="Courier New" panose="02070309020205020404" pitchFamily="49" charset="0"/>
              <a:buChar char="o"/>
            </a:pPr>
            <a:endParaRPr lang="en-GB" sz="1000" dirty="0">
              <a:solidFill>
                <a:schemeClr val="tx1"/>
              </a:solidFill>
            </a:endParaRPr>
          </a:p>
          <a:p>
            <a:pPr marL="693738" lvl="3" indent="-285750">
              <a:spcBef>
                <a:spcPts val="300"/>
              </a:spcBef>
              <a:buClr>
                <a:schemeClr val="tx1"/>
              </a:buClr>
              <a:buSzPct val="100000"/>
            </a:pPr>
            <a:r>
              <a:rPr lang="en-GB" sz="1200" dirty="0">
                <a:solidFill>
                  <a:schemeClr val="tx1"/>
                </a:solidFill>
              </a:rPr>
              <a:t>Stage 3 Functional Freeze in December 2029</a:t>
            </a:r>
          </a:p>
          <a:p>
            <a:pPr marL="0" indent="0">
              <a:buNone/>
            </a:pPr>
            <a:endParaRPr lang="en-US" sz="1400" dirty="0">
              <a:solidFill>
                <a:schemeClr val="tx1"/>
              </a:solidFill>
              <a:latin typeface="Helvetica 75 Bold" panose="020B0804020202020204" pitchFamily="34" charset="0"/>
            </a:endParaRPr>
          </a:p>
          <a:p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2180277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60fd420e2f369681ff7d579defce5493287913"/>
</p:tagLst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3689F6A969AB449B11794B473A2EDAB" ma:contentTypeVersion="1" ma:contentTypeDescription="Create a new document." ma:contentTypeScope="" ma:versionID="e645475f141bcda14d76ce5541711127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a447206dab0015f8b9f8924535193e8c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" ma:hidden="tru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A2BA239-254C-4FF0-BD1B-9E4DB634EF8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7AE0209-98BA-443B-8408-D9A9F49D5C21}">
  <ds:schemaRefs>
    <ds:schemaRef ds:uri="http://schemas.microsoft.com/office/2006/documentManagement/types"/>
    <ds:schemaRef ds:uri="http://purl.org/dc/elements/1.1/"/>
    <ds:schemaRef ds:uri="http://schemas.microsoft.com/sharepoint/v3"/>
    <ds:schemaRef ds:uri="http://schemas.openxmlformats.org/package/2006/metadata/core-properties"/>
    <ds:schemaRef ds:uri="http://schemas.microsoft.com/office/2006/metadata/properties"/>
    <ds:schemaRef ds:uri="http://purl.org/dc/dcmitype/"/>
    <ds:schemaRef ds:uri="http://purl.org/dc/terms/"/>
    <ds:schemaRef ds:uri="http://www.w3.org/XML/1998/namespace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4300BB69-EC0F-4FA1-B9CC-048B37FEC74B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07222825-62ea-40f3-96b5-5375c07996e2}" enabled="1" method="Privileged" siteId="{90c7a20a-f34b-40bf-bc48-b9253b6f5d20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1755</TotalTime>
  <Words>686</Words>
  <Application>Microsoft Office PowerPoint</Application>
  <PresentationFormat>On-screen Show (16:9)</PresentationFormat>
  <Paragraphs>82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6" baseType="lpstr">
      <vt:lpstr>Arial</vt:lpstr>
      <vt:lpstr>Arial </vt:lpstr>
      <vt:lpstr>Calibri</vt:lpstr>
      <vt:lpstr>Calibri Light</vt:lpstr>
      <vt:lpstr>Courier New</vt:lpstr>
      <vt:lpstr>Helvetica 55 Roman</vt:lpstr>
      <vt:lpstr>Helvetica 75</vt:lpstr>
      <vt:lpstr>Helvetica 75 Bold</vt:lpstr>
      <vt:lpstr>Wingdings</vt:lpstr>
      <vt:lpstr>Office</vt:lpstr>
      <vt:lpstr>Operator views on 6G timeline  Orange, Deutsche Telekom, Telefonica, Vodafone, T-Mobile USA, KPN, Bell Mobility, Spark NZ, Telstra, Turkcell, BT, CKH IOD UK LIMITED, Bouygues Telecom, Telenor, Odido, AT&amp;T, Telecom Italia, Telia Company, Verizon, Reliance Jio, Rakuten Mobile, US Cellular, KDDI</vt:lpstr>
      <vt:lpstr>Motivations and key message  </vt:lpstr>
      <vt:lpstr>6G timeline – reminder of proposals endorsed at TSG #102</vt:lpstr>
      <vt:lpstr>6G timeline – operator proposal</vt:lpstr>
      <vt:lpstr>Summary - 6G Timeline (1/2)</vt:lpstr>
      <vt:lpstr>Summary - 6G Timeline (2/2)</vt:lpstr>
    </vt:vector>
  </TitlesOfParts>
  <Company>ORANGE FT Group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philippe.tanic@orange.com</dc:creator>
  <cp:lastModifiedBy>CHEN Xiaobao INNOV/NET</cp:lastModifiedBy>
  <cp:revision>881</cp:revision>
  <cp:lastPrinted>2013-05-24T16:35:47Z</cp:lastPrinted>
  <dcterms:created xsi:type="dcterms:W3CDTF">2015-03-13T15:47:50Z</dcterms:created>
  <dcterms:modified xsi:type="dcterms:W3CDTF">2024-03-15T16:33:20Z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ContentTypeId">
    <vt:lpwstr>0x010100A3689F6A969AB449B11794B473A2EDAB</vt:lpwstr>
  </property>
  <property fmtid="{D5CDD505-2E9C-101B-9397-08002B2CF9AE}" pid="4" name="MSIP_Label_07222825-62ea-40f3-96b5-5375c07996e2_Enabled">
    <vt:lpwstr>true</vt:lpwstr>
  </property>
  <property fmtid="{D5CDD505-2E9C-101B-9397-08002B2CF9AE}" pid="5" name="MSIP_Label_07222825-62ea-40f3-96b5-5375c07996e2_SetDate">
    <vt:lpwstr>2021-09-21T19:37:55Z</vt:lpwstr>
  </property>
  <property fmtid="{D5CDD505-2E9C-101B-9397-08002B2CF9AE}" pid="6" name="MSIP_Label_07222825-62ea-40f3-96b5-5375c07996e2_Method">
    <vt:lpwstr>Privileged</vt:lpwstr>
  </property>
  <property fmtid="{D5CDD505-2E9C-101B-9397-08002B2CF9AE}" pid="7" name="MSIP_Label_07222825-62ea-40f3-96b5-5375c07996e2_Name">
    <vt:lpwstr>unrestricted_parent.2</vt:lpwstr>
  </property>
  <property fmtid="{D5CDD505-2E9C-101B-9397-08002B2CF9AE}" pid="8" name="MSIP_Label_07222825-62ea-40f3-96b5-5375c07996e2_SiteId">
    <vt:lpwstr>90c7a20a-f34b-40bf-bc48-b9253b6f5d20</vt:lpwstr>
  </property>
  <property fmtid="{D5CDD505-2E9C-101B-9397-08002B2CF9AE}" pid="9" name="MSIP_Label_07222825-62ea-40f3-96b5-5375c07996e2_ActionId">
    <vt:lpwstr>05da1568-f71e-4e42-b30e-2cb0327bb336</vt:lpwstr>
  </property>
  <property fmtid="{D5CDD505-2E9C-101B-9397-08002B2CF9AE}" pid="10" name="MSIP_Label_07222825-62ea-40f3-96b5-5375c07996e2_ContentBits">
    <vt:lpwstr>0</vt:lpwstr>
  </property>
  <property fmtid="{D5CDD505-2E9C-101B-9397-08002B2CF9AE}" pid="11" name="MSIP_Label_55339bf0-f345-473a-9ec8-6ca7c8197055_Enabled">
    <vt:lpwstr>true</vt:lpwstr>
  </property>
  <property fmtid="{D5CDD505-2E9C-101B-9397-08002B2CF9AE}" pid="12" name="MSIP_Label_55339bf0-f345-473a-9ec8-6ca7c8197055_SetDate">
    <vt:lpwstr>2024-02-27T10:12:27Z</vt:lpwstr>
  </property>
  <property fmtid="{D5CDD505-2E9C-101B-9397-08002B2CF9AE}" pid="13" name="MSIP_Label_55339bf0-f345-473a-9ec8-6ca7c8197055_Method">
    <vt:lpwstr>Privileged</vt:lpwstr>
  </property>
  <property fmtid="{D5CDD505-2E9C-101B-9397-08002B2CF9AE}" pid="14" name="MSIP_Label_55339bf0-f345-473a-9ec8-6ca7c8197055_Name">
    <vt:lpwstr>OFFEN</vt:lpwstr>
  </property>
  <property fmtid="{D5CDD505-2E9C-101B-9397-08002B2CF9AE}" pid="15" name="MSIP_Label_55339bf0-f345-473a-9ec8-6ca7c8197055_SiteId">
    <vt:lpwstr>d313b56f-f400-44d3-8403-4b468b3d8ded</vt:lpwstr>
  </property>
  <property fmtid="{D5CDD505-2E9C-101B-9397-08002B2CF9AE}" pid="16" name="MSIP_Label_55339bf0-f345-473a-9ec8-6ca7c8197055_ActionId">
    <vt:lpwstr>083e2c34-2498-48d5-8b70-c74e9e0f7bd1</vt:lpwstr>
  </property>
  <property fmtid="{D5CDD505-2E9C-101B-9397-08002B2CF9AE}" pid="17" name="MSIP_Label_55339bf0-f345-473a-9ec8-6ca7c8197055_ContentBits">
    <vt:lpwstr>0</vt:lpwstr>
  </property>
</Properties>
</file>