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1"/>
  </p:notesMasterIdLst>
  <p:handoutMasterIdLst>
    <p:handoutMasterId r:id="rId32"/>
  </p:handoutMasterIdLst>
  <p:sldIdLst>
    <p:sldId id="341" r:id="rId2"/>
    <p:sldId id="444" r:id="rId3"/>
    <p:sldId id="366" r:id="rId4"/>
    <p:sldId id="405" r:id="rId5"/>
    <p:sldId id="445" r:id="rId6"/>
    <p:sldId id="480" r:id="rId7"/>
    <p:sldId id="476" r:id="rId8"/>
    <p:sldId id="501" r:id="rId9"/>
    <p:sldId id="492" r:id="rId10"/>
    <p:sldId id="477" r:id="rId11"/>
    <p:sldId id="458" r:id="rId12"/>
    <p:sldId id="441" r:id="rId13"/>
    <p:sldId id="474" r:id="rId14"/>
    <p:sldId id="478" r:id="rId15"/>
    <p:sldId id="481" r:id="rId16"/>
    <p:sldId id="482" r:id="rId17"/>
    <p:sldId id="500" r:id="rId18"/>
    <p:sldId id="485" r:id="rId19"/>
    <p:sldId id="504" r:id="rId20"/>
    <p:sldId id="401" r:id="rId21"/>
    <p:sldId id="475" r:id="rId22"/>
    <p:sldId id="373" r:id="rId23"/>
    <p:sldId id="374" r:id="rId24"/>
    <p:sldId id="375" r:id="rId25"/>
    <p:sldId id="365" r:id="rId26"/>
    <p:sldId id="376" r:id="rId27"/>
    <p:sldId id="503" r:id="rId28"/>
    <p:sldId id="502" r:id="rId29"/>
    <p:sldId id="379" r:id="rId3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3E53B"/>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86410" autoAdjust="0"/>
  </p:normalViewPr>
  <p:slideViewPr>
    <p:cSldViewPr snapToGrid="0">
      <p:cViewPr varScale="1">
        <p:scale>
          <a:sx n="116" d="100"/>
          <a:sy n="116" d="100"/>
        </p:scale>
        <p:origin x="336"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5" d="100"/>
          <a:sy n="45" d="100"/>
        </p:scale>
        <p:origin x="2808" y="6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3533536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258799"/>
            <a:ext cx="10515600" cy="1325563"/>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28090" y="72380"/>
            <a:ext cx="3916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cs typeface="Arial" panose="020B0604020202020204" pitchFamily="34" charset="0"/>
              </a:rPr>
              <a:t>3GPP TSG-CT Meeting #103</a:t>
            </a:r>
          </a:p>
          <a:p>
            <a:r>
              <a:rPr lang="en-GB" altLang="zh-CN" sz="1200" b="1" kern="1200" dirty="0">
                <a:solidFill>
                  <a:schemeClr val="tx1"/>
                </a:solidFill>
                <a:effectLst/>
                <a:latin typeface="Arial" pitchFamily="34" charset="0"/>
                <a:ea typeface="+mn-ea"/>
                <a:cs typeface="Arial" pitchFamily="34" charset="0"/>
              </a:rPr>
              <a:t>Maastricht, Netherlands, 18th - 19th March</a:t>
            </a:r>
            <a:r>
              <a:rPr lang="en-GB" altLang="zh-CN" sz="1200" b="1" kern="1200" baseline="0" dirty="0">
                <a:solidFill>
                  <a:schemeClr val="tx1"/>
                </a:solidFill>
                <a:effectLst/>
                <a:latin typeface="Arial" pitchFamily="34" charset="0"/>
                <a:ea typeface="+mn-ea"/>
                <a:cs typeface="Arial" pitchFamily="34" charset="0"/>
              </a:rPr>
              <a:t> 2024</a:t>
            </a:r>
            <a:endParaRPr lang="zh-CN" altLang="zh-CN" sz="1200" kern="1200" dirty="0">
              <a:solidFill>
                <a:schemeClr val="tx1"/>
              </a:solidFill>
              <a:effectLst/>
              <a:latin typeface="Arial" pitchFamily="34" charset="0"/>
              <a:ea typeface="+mn-ea"/>
              <a:cs typeface="Arial" pitchFamily="34" charset="0"/>
            </a:endParaRPr>
          </a:p>
        </p:txBody>
      </p:sp>
      <p:sp>
        <p:nvSpPr>
          <p:cNvPr id="13" name="Text Box 14"/>
          <p:cNvSpPr txBox="1">
            <a:spLocks noChangeArrowheads="1"/>
          </p:cNvSpPr>
          <p:nvPr userDrawn="1"/>
        </p:nvSpPr>
        <p:spPr bwMode="auto">
          <a:xfrm>
            <a:off x="8894763" y="12700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panose="020B0604020202020204" pitchFamily="34" charset="0"/>
                <a:cs typeface="Arial" panose="020B0604020202020204" pitchFamily="34" charset="0"/>
              </a:rPr>
              <a:t>CP-240015</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mailto:susana.fernandez@ericsson.com" TargetMode="External"/><Relationship Id="rId11" Type="http://schemas.openxmlformats.org/officeDocument/2006/relationships/image" Target="../media/image6.jpeg"/><Relationship Id="rId5" Type="http://schemas.openxmlformats.org/officeDocument/2006/relationships/hyperlink" Target="mailto:n.tangudu@samsung.com" TargetMode="External"/><Relationship Id="rId10" Type="http://schemas.openxmlformats.org/officeDocument/2006/relationships/hyperlink" Target="mailto:Dongwook.Kim@etsi.org" TargetMode="External"/><Relationship Id="rId4" Type="http://schemas.openxmlformats.org/officeDocument/2006/relationships/hyperlink" Target="mailto:yanyali@huawei.com" TargetMode="External"/><Relationship Id="rId9"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941942" y="820051"/>
            <a:ext cx="7886700" cy="2852737"/>
          </a:xfrm>
        </p:spPr>
        <p:txBody>
          <a:bodyPr/>
          <a:lstStyle/>
          <a:p>
            <a:pPr eaLnBrk="1" hangingPunct="1"/>
            <a:r>
              <a:rPr lang="en-US" altLang="en-US" dirty="0"/>
              <a:t>CT WG3 Status Report </a:t>
            </a:r>
            <a:br>
              <a:rPr lang="en-US" altLang="en-US" dirty="0"/>
            </a:br>
            <a:r>
              <a:rPr lang="en-US" altLang="en-US" dirty="0"/>
              <a:t>to TSG CT#103</a:t>
            </a:r>
            <a:endParaRPr lang="en-GB" altLang="en-US" dirty="0"/>
          </a:p>
        </p:txBody>
      </p:sp>
      <p:sp>
        <p:nvSpPr>
          <p:cNvPr id="3075" name="Text Placeholder 2"/>
          <p:cNvSpPr>
            <a:spLocks noGrp="1"/>
          </p:cNvSpPr>
          <p:nvPr>
            <p:ph type="body" idx="4294967295"/>
          </p:nvPr>
        </p:nvSpPr>
        <p:spPr>
          <a:xfrm>
            <a:off x="2131412" y="4301138"/>
            <a:ext cx="7886700" cy="1500187"/>
          </a:xfrm>
        </p:spPr>
        <p:txBody>
          <a:bodyPr/>
          <a:lstStyle/>
          <a:p>
            <a:pPr marL="0" indent="0" eaLnBrk="1" hangingPunct="1">
              <a:buFontTx/>
              <a:buNone/>
            </a:pPr>
            <a:r>
              <a:rPr lang="en-GB" altLang="en-US" dirty="0"/>
              <a:t>Yali Yan</a:t>
            </a:r>
          </a:p>
          <a:p>
            <a:pPr marL="0" indent="0" eaLnBrk="1" hangingPunct="1">
              <a:buNone/>
            </a:pPr>
            <a:r>
              <a:rPr lang="en-GB" altLang="de-DE" dirty="0"/>
              <a:t>TSG CT WG3 Chair</a:t>
            </a:r>
          </a:p>
          <a:p>
            <a:pPr marL="0" indent="0" eaLnBrk="1" hangingPunct="1">
              <a:buFontTx/>
              <a:buNone/>
            </a:pPr>
            <a:r>
              <a:rPr lang="en-GB" altLang="en-US" dirty="0"/>
              <a:t>Huawei</a:t>
            </a: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Non-CT3 led         (2/2) </a:t>
            </a:r>
          </a:p>
        </p:txBody>
      </p:sp>
      <p:sp>
        <p:nvSpPr>
          <p:cNvPr id="7"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98119" y="554063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 xmlns:a16="http://schemas.microsoft.com/office/drawing/2014/main" id="{8E889731-152D-4C2F-89F3-D05B3B382934}"/>
              </a:ext>
            </a:extLst>
          </p:cNvPr>
          <p:cNvGraphicFramePr>
            <a:graphicFrameLocks noGrp="1"/>
          </p:cNvGraphicFramePr>
          <p:nvPr>
            <p:extLst>
              <p:ext uri="{D42A27DB-BD31-4B8C-83A1-F6EECF244321}">
                <p14:modId xmlns:p14="http://schemas.microsoft.com/office/powerpoint/2010/main" val="3847319119"/>
              </p:ext>
            </p:extLst>
          </p:nvPr>
        </p:nvGraphicFramePr>
        <p:xfrm>
          <a:off x="361425" y="1791374"/>
          <a:ext cx="11013394" cy="3587969"/>
        </p:xfrm>
        <a:graphic>
          <a:graphicData uri="http://schemas.openxmlformats.org/drawingml/2006/table">
            <a:tbl>
              <a:tblPr firstRow="1" firstCol="1" bandRow="1"/>
              <a:tblGrid>
                <a:gridCol w="690728">
                  <a:extLst>
                    <a:ext uri="{9D8B030D-6E8A-4147-A177-3AD203B41FA5}">
                      <a16:colId xmlns="" xmlns:a16="http://schemas.microsoft.com/office/drawing/2014/main" val="20000"/>
                    </a:ext>
                  </a:extLst>
                </a:gridCol>
                <a:gridCol w="4284475">
                  <a:extLst>
                    <a:ext uri="{9D8B030D-6E8A-4147-A177-3AD203B41FA5}">
                      <a16:colId xmlns="" xmlns:a16="http://schemas.microsoft.com/office/drawing/2014/main" val="20001"/>
                    </a:ext>
                  </a:extLst>
                </a:gridCol>
                <a:gridCol w="1180843">
                  <a:extLst>
                    <a:ext uri="{9D8B030D-6E8A-4147-A177-3AD203B41FA5}">
                      <a16:colId xmlns="" xmlns:a16="http://schemas.microsoft.com/office/drawing/2014/main" val="20002"/>
                    </a:ext>
                  </a:extLst>
                </a:gridCol>
                <a:gridCol w="747635">
                  <a:extLst>
                    <a:ext uri="{9D8B030D-6E8A-4147-A177-3AD203B41FA5}">
                      <a16:colId xmlns="" xmlns:a16="http://schemas.microsoft.com/office/drawing/2014/main" val="20003"/>
                    </a:ext>
                  </a:extLst>
                </a:gridCol>
                <a:gridCol w="653792">
                  <a:extLst>
                    <a:ext uri="{9D8B030D-6E8A-4147-A177-3AD203B41FA5}">
                      <a16:colId xmlns="" xmlns:a16="http://schemas.microsoft.com/office/drawing/2014/main" val="20004"/>
                    </a:ext>
                  </a:extLst>
                </a:gridCol>
                <a:gridCol w="687105">
                  <a:extLst>
                    <a:ext uri="{9D8B030D-6E8A-4147-A177-3AD203B41FA5}">
                      <a16:colId xmlns="" xmlns:a16="http://schemas.microsoft.com/office/drawing/2014/main" val="20005"/>
                    </a:ext>
                  </a:extLst>
                </a:gridCol>
                <a:gridCol w="616825">
                  <a:extLst>
                    <a:ext uri="{9D8B030D-6E8A-4147-A177-3AD203B41FA5}">
                      <a16:colId xmlns="" xmlns:a16="http://schemas.microsoft.com/office/drawing/2014/main" val="20006"/>
                    </a:ext>
                  </a:extLst>
                </a:gridCol>
                <a:gridCol w="638503">
                  <a:extLst>
                    <a:ext uri="{9D8B030D-6E8A-4147-A177-3AD203B41FA5}">
                      <a16:colId xmlns="" xmlns:a16="http://schemas.microsoft.com/office/drawing/2014/main" val="1432858994"/>
                    </a:ext>
                  </a:extLst>
                </a:gridCol>
                <a:gridCol w="873264">
                  <a:extLst>
                    <a:ext uri="{9D8B030D-6E8A-4147-A177-3AD203B41FA5}">
                      <a16:colId xmlns="" xmlns:a16="http://schemas.microsoft.com/office/drawing/2014/main" val="979862970"/>
                    </a:ext>
                  </a:extLst>
                </a:gridCol>
                <a:gridCol w="640224">
                  <a:extLst>
                    <a:ext uri="{9D8B030D-6E8A-4147-A177-3AD203B41FA5}">
                      <a16:colId xmlns="" xmlns:a16="http://schemas.microsoft.com/office/drawing/2014/main" val="3618433566"/>
                    </a:ext>
                  </a:extLst>
                </a:gridCol>
              </a:tblGrid>
              <a:tr h="400985">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400985">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990076</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for the architectural enhancements for 5G Multicast-Broadcast services Phase 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5MBS_Ph2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just" defTabSz="914400" rtl="0" eaLnBrk="1" latinLnBrk="0" hangingPunct="1">
                        <a:lnSpc>
                          <a:spcPct val="107000"/>
                        </a:lnSpc>
                        <a:spcAft>
                          <a:spcPts val="0"/>
                        </a:spcAft>
                      </a:pPr>
                      <a:r>
                        <a:rPr lang="en-US" altLang="zh-CN" sz="1000" kern="120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CP-232031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990061</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Application layer support for Personal </a:t>
                      </a:r>
                      <a:r>
                        <a:rPr lang="en-GB" sz="1000" kern="1200" dirty="0" err="1">
                          <a:solidFill>
                            <a:srgbClr val="000000"/>
                          </a:solidFill>
                          <a:effectLst/>
                          <a:latin typeface="Arial" panose="020B0604020202020204" pitchFamily="34" charset="0"/>
                          <a:ea typeface="宋体" panose="02010600030101010101" pitchFamily="2" charset="-122"/>
                          <a:cs typeface="+mn-cs"/>
                        </a:rPr>
                        <a:t>IoT</a:t>
                      </a:r>
                      <a:r>
                        <a:rPr lang="en-GB" sz="1000" kern="1200" dirty="0">
                          <a:solidFill>
                            <a:srgbClr val="000000"/>
                          </a:solidFill>
                          <a:effectLst/>
                          <a:latin typeface="Arial" panose="020B0604020202020204" pitchFamily="34" charset="0"/>
                          <a:ea typeface="宋体" panose="02010600030101010101" pitchFamily="2" charset="-122"/>
                          <a:cs typeface="+mn-cs"/>
                        </a:rPr>
                        <a:t> Network</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PINAPP</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CP-233218</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990097</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Application Data Analytics Enablement Service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ADAES</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CP-240022</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395364329"/>
                  </a:ext>
                </a:extLst>
              </a:tr>
              <a:tr h="400985">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990089</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Access Traffic Steering, Switching and Splitting support in 5G system – Phase 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ATSSS_Ph3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CP-230334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436643651"/>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990058</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Personal </a:t>
                      </a:r>
                      <a:r>
                        <a:rPr lang="en-GB" sz="1000" kern="1200" dirty="0" err="1">
                          <a:solidFill>
                            <a:srgbClr val="000000"/>
                          </a:solidFill>
                          <a:effectLst/>
                          <a:latin typeface="Arial" panose="020B0604020202020204" pitchFamily="34" charset="0"/>
                          <a:ea typeface="宋体" panose="02010600030101010101" pitchFamily="2" charset="-122"/>
                          <a:cs typeface="+mn-cs"/>
                        </a:rPr>
                        <a:t>IoT</a:t>
                      </a:r>
                      <a:r>
                        <a:rPr lang="en-GB" sz="1000" kern="1200" dirty="0">
                          <a:solidFill>
                            <a:srgbClr val="000000"/>
                          </a:solidFill>
                          <a:effectLst/>
                          <a:latin typeface="Arial" panose="020B0604020202020204" pitchFamily="34" charset="0"/>
                          <a:ea typeface="宋体" panose="02010600030101010101" pitchFamily="2" charset="-122"/>
                          <a:cs typeface="+mn-cs"/>
                        </a:rPr>
                        <a:t> Network</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PIN</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CP-233216</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139629726"/>
                  </a:ext>
                </a:extLst>
              </a:tr>
              <a:tr h="213239">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990092</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UPF enhancement for exposure and SBA</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UPEAS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99%</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100%</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CP-240022</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53153360"/>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990086</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Next Generation Real time Communication services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NG_RTC</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CP-240271</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800114282"/>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990063</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 of Further Architecture Enhancement for UAV and UAM</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UAS_Ph2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CP-230330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36768404"/>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990099</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for enabling MSGin5G Service phase 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5GMARCH_Ph2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altLang="zh-CN" sz="1000" kern="1200" dirty="0">
                          <a:solidFill>
                            <a:srgbClr val="000000"/>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CP-230198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424933338"/>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990066</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CT aspects of Ranging based services and sidelink positioning</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indent="18415" algn="just" defTabSz="914400" rtl="0" eaLnBrk="1" latinLnBrk="0" hangingPunct="1">
                        <a:lnSpc>
                          <a:spcPct val="107000"/>
                        </a:lnSpc>
                        <a:spcAft>
                          <a:spcPts val="0"/>
                        </a:spcAft>
                      </a:pPr>
                      <a:r>
                        <a:rPr lang="en-GB" sz="1000" kern="1200" dirty="0" err="1">
                          <a:solidFill>
                            <a:srgbClr val="000000"/>
                          </a:solidFill>
                          <a:effectLst/>
                          <a:latin typeface="Arial" panose="020B0604020202020204" pitchFamily="34" charset="0"/>
                          <a:ea typeface="宋体" panose="02010600030101010101" pitchFamily="2" charset="-122"/>
                          <a:cs typeface="+mn-cs"/>
                        </a:rPr>
                        <a:t>Ranging_SL</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CP-240275</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642859765"/>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990081</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Stage 3 of Network Slicing Phase 3</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eNS_Ph3</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CP-230194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052214144"/>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990069</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5G-enabled fused location service capability exposure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5GFLS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CP-230195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3008495772"/>
                  </a:ext>
                </a:extLst>
              </a:tr>
              <a:tr h="205071">
                <a:tc>
                  <a:txBody>
                    <a:bodyPr/>
                    <a:lstStyle/>
                    <a:p>
                      <a:pPr algn="just">
                        <a:spcAft>
                          <a:spcPts val="0"/>
                        </a:spcAft>
                      </a:pP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CT impacts of EVS Codec Extension for Immersive Voice and Audio Services</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indent="18415" algn="l" defTabSz="914400" rtl="0" eaLnBrk="1" latinLnBrk="0" hangingPunct="1">
                        <a:lnSpc>
                          <a:spcPct val="107000"/>
                        </a:lnSpc>
                        <a:spcAft>
                          <a:spcPts val="800"/>
                        </a:spcAft>
                      </a:pPr>
                      <a:r>
                        <a:rPr lang="fr-FR" altLang="zh-CN" sz="1000" kern="1200" dirty="0">
                          <a:solidFill>
                            <a:srgbClr val="000000"/>
                          </a:solidFill>
                          <a:effectLst/>
                          <a:latin typeface="Arial" panose="020B0604020202020204" pitchFamily="34" charset="0"/>
                          <a:ea typeface="宋体" panose="02010600030101010101" pitchFamily="2" charset="-122"/>
                          <a:cs typeface="+mn-cs"/>
                        </a:rPr>
                        <a:t>IVAS_Codec</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06/24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mn-ea"/>
                          <a:cs typeface="Arial" panose="020B0604020202020204" pitchFamily="34" charset="0"/>
                        </a:rPr>
                        <a:t>0%</a:t>
                      </a:r>
                      <a:endParaRPr lang="zh-CN" altLang="en-US" sz="1000" kern="1200" dirty="0">
                        <a:solidFill>
                          <a:srgbClr val="0070C0"/>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smtClean="0">
                          <a:solidFill>
                            <a:srgbClr val="0070C0"/>
                          </a:solidFill>
                          <a:effectLst/>
                          <a:latin typeface="Arial" panose="020B0604020202020204" pitchFamily="34" charset="0"/>
                          <a:ea typeface="+mn-ea"/>
                          <a:cs typeface="Arial" panose="020B0604020202020204" pitchFamily="34" charset="0"/>
                        </a:rPr>
                        <a:t>CP-240021</a:t>
                      </a:r>
                      <a:endParaRPr lang="fr-FR" altLang="zh-CN" sz="100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403834092"/>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TS/TR sent to CT Plenary</a:t>
            </a:r>
          </a:p>
        </p:txBody>
      </p:sp>
      <p:graphicFrame>
        <p:nvGraphicFramePr>
          <p:cNvPr id="5" name="Tableau 3">
            <a:extLst>
              <a:ext uri="{FF2B5EF4-FFF2-40B4-BE49-F238E27FC236}">
                <a16:creationId xmlns="" xmlns:a16="http://schemas.microsoft.com/office/drawing/2014/main" id="{CCBFFC8F-EDCB-4E4F-9118-93D416A7C6D3}"/>
              </a:ext>
            </a:extLst>
          </p:cNvPr>
          <p:cNvGraphicFramePr>
            <a:graphicFrameLocks noGrp="1"/>
          </p:cNvGraphicFramePr>
          <p:nvPr>
            <p:extLst>
              <p:ext uri="{D42A27DB-BD31-4B8C-83A1-F6EECF244321}">
                <p14:modId xmlns:p14="http://schemas.microsoft.com/office/powerpoint/2010/main" val="902341693"/>
              </p:ext>
            </p:extLst>
          </p:nvPr>
        </p:nvGraphicFramePr>
        <p:xfrm>
          <a:off x="381667" y="2006146"/>
          <a:ext cx="10515600" cy="2804613"/>
        </p:xfrm>
        <a:graphic>
          <a:graphicData uri="http://schemas.openxmlformats.org/drawingml/2006/table">
            <a:tbl>
              <a:tblPr firstRow="1" firstCol="1" bandRow="1"/>
              <a:tblGrid>
                <a:gridCol w="1396076">
                  <a:extLst>
                    <a:ext uri="{9D8B030D-6E8A-4147-A177-3AD203B41FA5}">
                      <a16:colId xmlns="" xmlns:a16="http://schemas.microsoft.com/office/drawing/2014/main" val="20000"/>
                    </a:ext>
                  </a:extLst>
                </a:gridCol>
                <a:gridCol w="4110734">
                  <a:extLst>
                    <a:ext uri="{9D8B030D-6E8A-4147-A177-3AD203B41FA5}">
                      <a16:colId xmlns="" xmlns:a16="http://schemas.microsoft.com/office/drawing/2014/main" val="20001"/>
                    </a:ext>
                  </a:extLst>
                </a:gridCol>
                <a:gridCol w="1364464">
                  <a:extLst>
                    <a:ext uri="{9D8B030D-6E8A-4147-A177-3AD203B41FA5}">
                      <a16:colId xmlns="" xmlns:a16="http://schemas.microsoft.com/office/drawing/2014/main" val="20002"/>
                    </a:ext>
                  </a:extLst>
                </a:gridCol>
                <a:gridCol w="1571723">
                  <a:extLst>
                    <a:ext uri="{9D8B030D-6E8A-4147-A177-3AD203B41FA5}">
                      <a16:colId xmlns="" xmlns:a16="http://schemas.microsoft.com/office/drawing/2014/main" val="20003"/>
                    </a:ext>
                  </a:extLst>
                </a:gridCol>
                <a:gridCol w="2072603">
                  <a:extLst>
                    <a:ext uri="{9D8B030D-6E8A-4147-A177-3AD203B41FA5}">
                      <a16:colId xmlns="" xmlns:a16="http://schemas.microsoft.com/office/drawing/2014/main" val="1391414016"/>
                    </a:ext>
                  </a:extLst>
                </a:gridCol>
              </a:tblGrid>
              <a:tr h="244293">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b="1" kern="1200" dirty="0">
                          <a:solidFill>
                            <a:srgbClr val="FFFFFF"/>
                          </a:solidFill>
                          <a:effectLst/>
                          <a:latin typeface="Arial"/>
                          <a:ea typeface="Times New Roman"/>
                          <a:cs typeface="+mn-cs"/>
                        </a:rPr>
                        <a:t>Sent for</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421478">
                <a:tc>
                  <a:txBody>
                    <a:bodyPr/>
                    <a:lstStyle/>
                    <a:p>
                      <a:pPr hangingPunct="0">
                        <a:spcAft>
                          <a:spcPts val="1200"/>
                        </a:spcAft>
                      </a:pPr>
                      <a:r>
                        <a:rPr lang="fr-FR" sz="1200" kern="1200" dirty="0" smtClean="0">
                          <a:solidFill>
                            <a:srgbClr val="000000"/>
                          </a:solidFill>
                          <a:effectLst/>
                          <a:latin typeface="Arial" panose="020B0604020202020204" pitchFamily="34" charset="0"/>
                          <a:ea typeface="+mn-ea"/>
                          <a:cs typeface="Arial" panose="020B0604020202020204" pitchFamily="34" charset="0"/>
                        </a:rPr>
                        <a:t>CP-240214</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US" altLang="zh-CN" sz="1400" kern="1200" dirty="0">
                          <a:solidFill>
                            <a:srgbClr val="000000"/>
                          </a:solidFill>
                          <a:effectLst/>
                          <a:latin typeface="Arial"/>
                          <a:ea typeface="Times New Roman"/>
                          <a:cs typeface="+mn-cs"/>
                        </a:rPr>
                        <a:t>3GPP TS 29.548 v2.0.0 on Service Enabler Architecture Layer for Verticals (SEAL); SEAL Data Delivery (SEALDD) Server Services</a:t>
                      </a:r>
                      <a:endParaRPr lang="fr-FR" sz="1400" kern="1200" dirty="0">
                        <a:solidFill>
                          <a:srgbClr val="000000"/>
                        </a:solidFill>
                        <a:effectLst/>
                        <a:latin typeface="Arial"/>
                        <a:ea typeface="Times New Roman"/>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400" dirty="0">
                          <a:solidFill>
                            <a:srgbClr val="000000"/>
                          </a:solidFill>
                          <a:effectLst/>
                          <a:latin typeface="Arial"/>
                          <a:ea typeface="Times New Roman"/>
                        </a:rPr>
                        <a:t>2.0.0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sz="1200" kern="1200" dirty="0">
                          <a:solidFill>
                            <a:srgbClr val="000000"/>
                          </a:solidFill>
                          <a:effectLst/>
                          <a:latin typeface="Arial" panose="020B0604020202020204" pitchFamily="34" charset="0"/>
                          <a:ea typeface="+mn-ea"/>
                          <a:cs typeface="Arial" panose="020B0604020202020204" pitchFamily="34" charset="0"/>
                        </a:rPr>
                        <a:t>Huawei</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rgbClr val="000000"/>
                          </a:solidFill>
                          <a:effectLst/>
                          <a:latin typeface="Arial" panose="020B0604020202020204" pitchFamily="34" charset="0"/>
                          <a:ea typeface="+mn-ea"/>
                          <a:cs typeface="Arial" panose="020B0604020202020204" pitchFamily="34" charset="0"/>
                        </a:rPr>
                        <a:t>Approval</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421478">
                <a:tc>
                  <a:txBody>
                    <a:bodyPr/>
                    <a:lstStyle/>
                    <a:p>
                      <a:pPr hangingPunct="0">
                        <a:spcAft>
                          <a:spcPts val="1200"/>
                        </a:spcAft>
                      </a:pPr>
                      <a:r>
                        <a:rPr lang="fr-FR" altLang="zh-CN" sz="1200" kern="1200" dirty="0" smtClean="0">
                          <a:solidFill>
                            <a:srgbClr val="000000"/>
                          </a:solidFill>
                          <a:effectLst/>
                          <a:latin typeface="Arial" panose="020B0604020202020204" pitchFamily="34" charset="0"/>
                          <a:ea typeface="+mn-ea"/>
                          <a:cs typeface="Arial" panose="020B0604020202020204" pitchFamily="34" charset="0"/>
                        </a:rPr>
                        <a:t>CP-240215</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US" altLang="zh-CN" sz="1400" kern="1200" dirty="0">
                          <a:solidFill>
                            <a:srgbClr val="000000"/>
                          </a:solidFill>
                          <a:effectLst/>
                          <a:latin typeface="Arial"/>
                          <a:ea typeface="Times New Roman"/>
                          <a:cs typeface="+mn-cs"/>
                        </a:rPr>
                        <a:t>3GPP TS 29.543 </a:t>
                      </a:r>
                      <a:r>
                        <a:rPr lang="en-US" altLang="zh-CN" sz="1400" kern="1200" dirty="0" smtClean="0">
                          <a:solidFill>
                            <a:srgbClr val="000000"/>
                          </a:solidFill>
                          <a:effectLst/>
                          <a:latin typeface="Arial"/>
                          <a:ea typeface="Times New Roman"/>
                          <a:cs typeface="+mn-cs"/>
                        </a:rPr>
                        <a:t>v1.0.0 </a:t>
                      </a:r>
                      <a:r>
                        <a:rPr lang="en-US" altLang="zh-CN" sz="1400" kern="1200" dirty="0">
                          <a:solidFill>
                            <a:srgbClr val="000000"/>
                          </a:solidFill>
                          <a:effectLst/>
                          <a:latin typeface="Arial"/>
                          <a:ea typeface="Times New Roman"/>
                          <a:cs typeface="+mn-cs"/>
                        </a:rPr>
                        <a:t>on 5G System; Data Transfer Policy Control Services</a:t>
                      </a:r>
                      <a:endParaRPr lang="fr-FR" sz="1400" kern="1200" dirty="0">
                        <a:solidFill>
                          <a:srgbClr val="000000"/>
                        </a:solidFill>
                        <a:effectLst/>
                        <a:latin typeface="Arial"/>
                        <a:ea typeface="Times New Roman"/>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altLang="zh-CN" sz="1400" dirty="0" smtClean="0">
                          <a:solidFill>
                            <a:srgbClr val="000000"/>
                          </a:solidFill>
                          <a:effectLst/>
                          <a:latin typeface="Arial"/>
                          <a:ea typeface="Times New Roman"/>
                        </a:rPr>
                        <a:t>1.0.0</a:t>
                      </a:r>
                      <a:endParaRPr lang="fr-FR" altLang="zh-CN" sz="1400" dirty="0">
                        <a:solidFill>
                          <a:srgbClr val="000000"/>
                        </a:solidFill>
                        <a:effectLst/>
                        <a:latin typeface="Arial"/>
                        <a:ea typeface="Times New Roman"/>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kern="1200" dirty="0">
                          <a:solidFill>
                            <a:srgbClr val="000000"/>
                          </a:solidFill>
                          <a:effectLst/>
                          <a:latin typeface="Arial" panose="020B0604020202020204" pitchFamily="34" charset="0"/>
                          <a:ea typeface="+mn-ea"/>
                          <a:cs typeface="Arial" panose="020B0604020202020204" pitchFamily="34" charset="0"/>
                        </a:rPr>
                        <a:t>Ericsson</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rgbClr val="000000"/>
                          </a:solidFill>
                          <a:effectLst/>
                          <a:latin typeface="Arial" panose="020B0604020202020204" pitchFamily="34" charset="0"/>
                          <a:ea typeface="+mn-ea"/>
                          <a:cs typeface="Arial" panose="020B0604020202020204" pitchFamily="34" charset="0"/>
                        </a:rPr>
                        <a:t>Approval</a:t>
                      </a:r>
                    </a:p>
                    <a:p>
                      <a:pPr marL="0" algn="l" defTabSz="914400" rtl="0" eaLnBrk="1" latinLnBrk="0" hangingPunct="1"/>
                      <a:endParaRPr lang="en-US"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9"/>
                  </a:ext>
                </a:extLst>
              </a:tr>
              <a:tr h="421478">
                <a:tc>
                  <a:txBody>
                    <a:bodyPr/>
                    <a:lstStyle/>
                    <a:p>
                      <a:pPr hangingPunct="0">
                        <a:spcAft>
                          <a:spcPts val="1200"/>
                        </a:spcAft>
                      </a:pPr>
                      <a:r>
                        <a:rPr lang="fr-FR" altLang="zh-CN" sz="1200" kern="1200" dirty="0" smtClean="0">
                          <a:solidFill>
                            <a:srgbClr val="000000"/>
                          </a:solidFill>
                          <a:effectLst/>
                          <a:latin typeface="Arial" panose="020B0604020202020204" pitchFamily="34" charset="0"/>
                          <a:ea typeface="+mn-ea"/>
                          <a:cs typeface="Arial" panose="020B0604020202020204" pitchFamily="34" charset="0"/>
                        </a:rPr>
                        <a:t>CP-240216</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US" altLang="zh-CN" sz="1400" kern="1200" dirty="0">
                          <a:solidFill>
                            <a:srgbClr val="000000"/>
                          </a:solidFill>
                          <a:effectLst/>
                          <a:latin typeface="Arial"/>
                          <a:ea typeface="Times New Roman"/>
                          <a:cs typeface="+mn-cs"/>
                        </a:rPr>
                        <a:t>3GPP TS 29.583 v2.0.0 on Application layer support for Personal </a:t>
                      </a:r>
                      <a:r>
                        <a:rPr lang="en-US" altLang="zh-CN" sz="1400" kern="1200" dirty="0" err="1">
                          <a:solidFill>
                            <a:srgbClr val="000000"/>
                          </a:solidFill>
                          <a:effectLst/>
                          <a:latin typeface="Arial"/>
                          <a:ea typeface="Times New Roman"/>
                          <a:cs typeface="+mn-cs"/>
                        </a:rPr>
                        <a:t>IoT</a:t>
                      </a:r>
                      <a:r>
                        <a:rPr lang="en-US" altLang="zh-CN" sz="1400" kern="1200" dirty="0">
                          <a:solidFill>
                            <a:srgbClr val="000000"/>
                          </a:solidFill>
                          <a:effectLst/>
                          <a:latin typeface="Arial"/>
                          <a:ea typeface="Times New Roman"/>
                          <a:cs typeface="+mn-cs"/>
                        </a:rPr>
                        <a:t> Network (PINAPP); Personal </a:t>
                      </a:r>
                      <a:r>
                        <a:rPr lang="en-US" altLang="zh-CN" sz="1400" kern="1200" dirty="0" err="1">
                          <a:solidFill>
                            <a:srgbClr val="000000"/>
                          </a:solidFill>
                          <a:effectLst/>
                          <a:latin typeface="Arial"/>
                          <a:ea typeface="Times New Roman"/>
                          <a:cs typeface="+mn-cs"/>
                        </a:rPr>
                        <a:t>IoT</a:t>
                      </a:r>
                      <a:r>
                        <a:rPr lang="en-US" altLang="zh-CN" sz="1400" kern="1200" dirty="0">
                          <a:solidFill>
                            <a:srgbClr val="000000"/>
                          </a:solidFill>
                          <a:effectLst/>
                          <a:latin typeface="Arial"/>
                          <a:ea typeface="Times New Roman"/>
                          <a:cs typeface="+mn-cs"/>
                        </a:rPr>
                        <a:t> Network (PIN) server services</a:t>
                      </a:r>
                      <a:endParaRPr lang="fr-FR" sz="1400" kern="1200" dirty="0">
                        <a:solidFill>
                          <a:srgbClr val="000000"/>
                        </a:solidFill>
                        <a:effectLst/>
                        <a:latin typeface="Arial"/>
                        <a:ea typeface="Times New Roman"/>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altLang="zh-CN" sz="1400" dirty="0">
                          <a:solidFill>
                            <a:srgbClr val="000000"/>
                          </a:solidFill>
                          <a:effectLst/>
                          <a:latin typeface="Arial"/>
                          <a:ea typeface="Times New Roman"/>
                        </a:rPr>
                        <a:t>2.0.0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kern="1200" dirty="0">
                          <a:solidFill>
                            <a:srgbClr val="000000"/>
                          </a:solidFill>
                          <a:effectLst/>
                          <a:latin typeface="Arial" panose="020B0604020202020204" pitchFamily="34" charset="0"/>
                          <a:ea typeface="+mn-ea"/>
                          <a:cs typeface="Arial" panose="020B0604020202020204" pitchFamily="34" charset="0"/>
                        </a:rPr>
                        <a:t>vivo</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rgbClr val="000000"/>
                          </a:solidFill>
                          <a:effectLst/>
                          <a:latin typeface="Arial" panose="020B0604020202020204" pitchFamily="34" charset="0"/>
                          <a:ea typeface="+mn-ea"/>
                          <a:cs typeface="Arial" panose="020B0604020202020204" pitchFamily="34" charset="0"/>
                        </a:rPr>
                        <a:t>Approval</a:t>
                      </a:r>
                    </a:p>
                    <a:p>
                      <a:pPr marL="0" algn="l" defTabSz="914400" rtl="0" eaLnBrk="1" latinLnBrk="0" hangingPunct="1"/>
                      <a:endParaRPr lang="en-US"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421478">
                <a:tc>
                  <a:txBody>
                    <a:bodyPr/>
                    <a:lstStyle/>
                    <a:p>
                      <a:pPr hangingPunct="0">
                        <a:spcAft>
                          <a:spcPts val="1200"/>
                        </a:spcAft>
                      </a:pPr>
                      <a:r>
                        <a:rPr lang="fr-FR" altLang="zh-CN" sz="1200" kern="1200" dirty="0" smtClean="0">
                          <a:solidFill>
                            <a:srgbClr val="000000"/>
                          </a:solidFill>
                          <a:effectLst/>
                          <a:latin typeface="Arial" panose="020B0604020202020204" pitchFamily="34" charset="0"/>
                          <a:ea typeface="+mn-ea"/>
                          <a:cs typeface="Arial" panose="020B0604020202020204" pitchFamily="34" charset="0"/>
                        </a:rPr>
                        <a:t>CP-240217</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US" altLang="zh-CN" sz="1400" kern="1200" dirty="0">
                          <a:solidFill>
                            <a:srgbClr val="000000"/>
                          </a:solidFill>
                          <a:effectLst/>
                          <a:latin typeface="Arial"/>
                          <a:ea typeface="Times New Roman"/>
                          <a:cs typeface="+mn-cs"/>
                        </a:rPr>
                        <a:t>3GPP TS 29.435 v1.0.0 on Service Enabler Architecture Layer for Verticals (SEAL); Network Slice Capability Enablement (NSCE) Server Services</a:t>
                      </a:r>
                      <a:endParaRPr lang="fr-FR" sz="1400" kern="1200" dirty="0">
                        <a:solidFill>
                          <a:srgbClr val="000000"/>
                        </a:solidFill>
                        <a:effectLst/>
                        <a:latin typeface="Arial"/>
                        <a:ea typeface="Times New Roman"/>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altLang="zh-CN" sz="1400" dirty="0">
                          <a:solidFill>
                            <a:srgbClr val="000000"/>
                          </a:solidFill>
                          <a:effectLst/>
                          <a:latin typeface="Arial"/>
                          <a:ea typeface="Times New Roman"/>
                        </a:rPr>
                        <a:t>1.0.0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kern="1200" dirty="0">
                          <a:solidFill>
                            <a:srgbClr val="000000"/>
                          </a:solidFill>
                          <a:effectLst/>
                          <a:latin typeface="Arial" panose="020B0604020202020204" pitchFamily="34" charset="0"/>
                          <a:ea typeface="+mn-ea"/>
                          <a:cs typeface="Arial" panose="020B0604020202020204" pitchFamily="34" charset="0"/>
                        </a:rPr>
                        <a:t>China Mobile</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rgbClr val="000000"/>
                          </a:solidFill>
                          <a:effectLst/>
                          <a:latin typeface="Arial" panose="020B0604020202020204" pitchFamily="34" charset="0"/>
                          <a:ea typeface="+mn-ea"/>
                          <a:cs typeface="Arial" panose="020B0604020202020204" pitchFamily="34" charset="0"/>
                        </a:rPr>
                        <a:t>Approval</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1122420187"/>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Exception sheet for work item</a:t>
            </a:r>
          </a:p>
        </p:txBody>
      </p:sp>
      <p:graphicFrame>
        <p:nvGraphicFramePr>
          <p:cNvPr id="5" name="Tableau 3">
            <a:extLst>
              <a:ext uri="{FF2B5EF4-FFF2-40B4-BE49-F238E27FC236}">
                <a16:creationId xmlns="" xmlns:a16="http://schemas.microsoft.com/office/drawing/2014/main" id="{CCBFFC8F-EDCB-4E4F-9118-93D416A7C6D3}"/>
              </a:ext>
            </a:extLst>
          </p:cNvPr>
          <p:cNvGraphicFramePr>
            <a:graphicFrameLocks noGrp="1"/>
          </p:cNvGraphicFramePr>
          <p:nvPr>
            <p:extLst>
              <p:ext uri="{D42A27DB-BD31-4B8C-83A1-F6EECF244321}">
                <p14:modId xmlns:p14="http://schemas.microsoft.com/office/powerpoint/2010/main" val="4218145813"/>
              </p:ext>
            </p:extLst>
          </p:nvPr>
        </p:nvGraphicFramePr>
        <p:xfrm>
          <a:off x="381667" y="1940243"/>
          <a:ext cx="10830029" cy="3936568"/>
        </p:xfrm>
        <a:graphic>
          <a:graphicData uri="http://schemas.openxmlformats.org/drawingml/2006/table">
            <a:tbl>
              <a:tblPr firstRow="1" firstCol="1" bandRow="1"/>
              <a:tblGrid>
                <a:gridCol w="1441336">
                  <a:extLst>
                    <a:ext uri="{9D8B030D-6E8A-4147-A177-3AD203B41FA5}">
                      <a16:colId xmlns="" xmlns:a16="http://schemas.microsoft.com/office/drawing/2014/main" val="20000"/>
                    </a:ext>
                  </a:extLst>
                </a:gridCol>
                <a:gridCol w="3119487">
                  <a:extLst>
                    <a:ext uri="{9D8B030D-6E8A-4147-A177-3AD203B41FA5}">
                      <a16:colId xmlns="" xmlns:a16="http://schemas.microsoft.com/office/drawing/2014/main" val="20001"/>
                    </a:ext>
                  </a:extLst>
                </a:gridCol>
                <a:gridCol w="1324303">
                  <a:extLst>
                    <a:ext uri="{9D8B030D-6E8A-4147-A177-3AD203B41FA5}">
                      <a16:colId xmlns="" xmlns:a16="http://schemas.microsoft.com/office/drawing/2014/main" val="20003"/>
                    </a:ext>
                  </a:extLst>
                </a:gridCol>
                <a:gridCol w="3405352">
                  <a:extLst>
                    <a:ext uri="{9D8B030D-6E8A-4147-A177-3AD203B41FA5}">
                      <a16:colId xmlns="" xmlns:a16="http://schemas.microsoft.com/office/drawing/2014/main" val="3630095427"/>
                    </a:ext>
                  </a:extLst>
                </a:gridCol>
                <a:gridCol w="1539551">
                  <a:extLst>
                    <a:ext uri="{9D8B030D-6E8A-4147-A177-3AD203B41FA5}">
                      <a16:colId xmlns="" xmlns:a16="http://schemas.microsoft.com/office/drawing/2014/main" val="1391414016"/>
                    </a:ext>
                  </a:extLst>
                </a:gridCol>
              </a:tblGrid>
              <a:tr h="386890">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Remaining Issues</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1400" b="1" kern="1200" dirty="0">
                          <a:solidFill>
                            <a:srgbClr val="FFFFFF"/>
                          </a:solidFill>
                          <a:effectLst/>
                          <a:latin typeface="Arial"/>
                          <a:ea typeface="Times New Roman"/>
                          <a:cs typeface="+mn-cs"/>
                        </a:rPr>
                        <a:t>Expected Completion Date </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519333">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altLang="zh-CN" sz="1200" kern="1200" dirty="0" smtClean="0">
                          <a:solidFill>
                            <a:srgbClr val="000000"/>
                          </a:solidFill>
                          <a:effectLst/>
                          <a:latin typeface="Arial" panose="020B0604020202020204" pitchFamily="34" charset="0"/>
                          <a:ea typeface="+mn-ea"/>
                          <a:cs typeface="Arial" panose="020B0604020202020204" pitchFamily="34" charset="0"/>
                        </a:rPr>
                        <a:t>CP-240210</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altLang="zh-CN" sz="1400" kern="1200" dirty="0">
                          <a:solidFill>
                            <a:srgbClr val="000000"/>
                          </a:solidFill>
                          <a:effectLst/>
                          <a:latin typeface="Arial"/>
                          <a:ea typeface="+mn-ea"/>
                          <a:cs typeface="+mn-cs"/>
                        </a:rPr>
                        <a:t>Exception sheet for </a:t>
                      </a:r>
                      <a:r>
                        <a:rPr lang="fr-FR" altLang="zh-CN" sz="1400" kern="1200" dirty="0">
                          <a:solidFill>
                            <a:srgbClr val="000000"/>
                          </a:solidFill>
                          <a:effectLst/>
                          <a:latin typeface="Arial" panose="020B0604020202020204" pitchFamily="34" charset="0"/>
                          <a:ea typeface="+mn-ea"/>
                          <a:cs typeface="+mn-cs"/>
                        </a:rPr>
                        <a:t>IVAS_Codec</a:t>
                      </a:r>
                      <a:r>
                        <a:rPr lang="en-US" altLang="zh-CN" sz="1400" kern="1200" baseline="0" dirty="0">
                          <a:solidFill>
                            <a:srgbClr val="000000"/>
                          </a:solidFill>
                          <a:effectLst/>
                          <a:latin typeface="Arial" panose="020B0604020202020204" pitchFamily="34" charset="0"/>
                          <a:ea typeface="+mn-ea"/>
                          <a:cs typeface="+mn-cs"/>
                        </a:rPr>
                        <a:t> </a:t>
                      </a:r>
                      <a:r>
                        <a:rPr lang="en-US" altLang="zh-CN" sz="1400" kern="1200" dirty="0">
                          <a:solidFill>
                            <a:srgbClr val="000000"/>
                          </a:solidFill>
                          <a:effectLst/>
                          <a:latin typeface="Arial"/>
                          <a:ea typeface="+mn-ea"/>
                          <a:cs typeface="+mn-cs"/>
                        </a:rPr>
                        <a:t>WI</a:t>
                      </a:r>
                      <a:endParaRPr lang="fr-FR"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kern="1200" dirty="0">
                          <a:solidFill>
                            <a:srgbClr val="000000"/>
                          </a:solidFill>
                          <a:effectLst/>
                          <a:latin typeface="Arial"/>
                          <a:ea typeface="+mn-ea"/>
                          <a:cs typeface="+mn-cs"/>
                        </a:rPr>
                        <a:t>Nokia, Nokia</a:t>
                      </a:r>
                      <a:r>
                        <a:rPr lang="en-US" sz="1400" kern="1200" baseline="0" dirty="0">
                          <a:solidFill>
                            <a:srgbClr val="000000"/>
                          </a:solidFill>
                          <a:effectLst/>
                          <a:latin typeface="Arial"/>
                          <a:ea typeface="+mn-ea"/>
                          <a:cs typeface="+mn-cs"/>
                        </a:rPr>
                        <a:t> Shanghai Bell</a:t>
                      </a:r>
                      <a:endParaRPr 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GB" altLang="zh-CN" sz="1200" kern="1200" dirty="0" smtClean="0">
                          <a:solidFill>
                            <a:srgbClr val="000000"/>
                          </a:solidFill>
                          <a:effectLst/>
                          <a:latin typeface="Arial" panose="020B0604020202020204" pitchFamily="34" charset="0"/>
                          <a:ea typeface="+mn-ea"/>
                          <a:cs typeface="+mn-cs"/>
                        </a:rPr>
                        <a:t>Possible enhancements to Codec Interworking procedures towards CS networks at the IBCF and </a:t>
                      </a:r>
                      <a:r>
                        <a:rPr lang="en-GB" altLang="zh-CN" sz="1200" kern="1200" dirty="0" err="1" smtClean="0">
                          <a:solidFill>
                            <a:srgbClr val="000000"/>
                          </a:solidFill>
                          <a:effectLst/>
                          <a:latin typeface="Arial" panose="020B0604020202020204" pitchFamily="34" charset="0"/>
                          <a:ea typeface="+mn-ea"/>
                          <a:cs typeface="+mn-cs"/>
                        </a:rPr>
                        <a:t>TrGW</a:t>
                      </a:r>
                      <a:r>
                        <a:rPr lang="en-GB" altLang="zh-CN" sz="1200" kern="1200" dirty="0" smtClean="0">
                          <a:solidFill>
                            <a:srgbClr val="000000"/>
                          </a:solidFill>
                          <a:effectLst/>
                          <a:latin typeface="Arial" panose="020B0604020202020204" pitchFamily="34" charset="0"/>
                          <a:ea typeface="+mn-ea"/>
                          <a:cs typeface="+mn-cs"/>
                        </a:rPr>
                        <a:t>, at the MGCF and IM-MGW, and at the MSC server enhanced for ICS and CS-MGW, as well as defining how the parameters of the IVAS codec are handled on the Ix, </a:t>
                      </a:r>
                      <a:r>
                        <a:rPr lang="en-GB" altLang="zh-CN" sz="1200" kern="1200" dirty="0" err="1" smtClean="0">
                          <a:solidFill>
                            <a:srgbClr val="000000"/>
                          </a:solidFill>
                          <a:effectLst/>
                          <a:latin typeface="Arial" panose="020B0604020202020204" pitchFamily="34" charset="0"/>
                          <a:ea typeface="+mn-ea"/>
                          <a:cs typeface="+mn-cs"/>
                        </a:rPr>
                        <a:t>Mn</a:t>
                      </a:r>
                      <a:r>
                        <a:rPr lang="en-GB" altLang="zh-CN" sz="1200" kern="1200" dirty="0" smtClean="0">
                          <a:solidFill>
                            <a:srgbClr val="000000"/>
                          </a:solidFill>
                          <a:effectLst/>
                          <a:latin typeface="Arial" panose="020B0604020202020204" pitchFamily="34" charset="0"/>
                          <a:ea typeface="+mn-ea"/>
                          <a:cs typeface="+mn-cs"/>
                        </a:rPr>
                        <a:t> and Mc interfaces for the purpose of transcoding</a:t>
                      </a:r>
                      <a:endParaRPr lang="en-US" altLang="zh-CN" sz="1200"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rgbClr val="000000"/>
                          </a:solidFill>
                          <a:effectLst/>
                          <a:latin typeface="Arial"/>
                          <a:ea typeface="+mn-ea"/>
                          <a:cs typeface="+mn-cs"/>
                        </a:rPr>
                        <a:t>June 2024</a:t>
                      </a:r>
                      <a:endParaRPr lang="zh-CN" alt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9333">
                <a:tc>
                  <a:txBody>
                    <a:bodyPr/>
                    <a:lstStyle/>
                    <a:p>
                      <a:pPr hangingPunct="0">
                        <a:spcAft>
                          <a:spcPts val="1200"/>
                        </a:spcAft>
                      </a:pPr>
                      <a:r>
                        <a:rPr lang="fr-FR" sz="1200" kern="1200" dirty="0" smtClean="0">
                          <a:solidFill>
                            <a:srgbClr val="000000"/>
                          </a:solidFill>
                          <a:effectLst/>
                          <a:latin typeface="Arial" panose="020B0604020202020204" pitchFamily="34" charset="0"/>
                          <a:ea typeface="+mn-ea"/>
                          <a:cs typeface="Arial" panose="020B0604020202020204" pitchFamily="34" charset="0"/>
                        </a:rPr>
                        <a:t>CP-240211</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US" sz="1400" kern="1200" dirty="0">
                          <a:solidFill>
                            <a:srgbClr val="000000"/>
                          </a:solidFill>
                          <a:effectLst/>
                          <a:latin typeface="Arial"/>
                          <a:ea typeface="+mn-ea"/>
                          <a:cs typeface="+mn-cs"/>
                        </a:rPr>
                        <a:t>Exception sheet for EDGEAPP_Ph2 WI</a:t>
                      </a: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kern="1200" dirty="0">
                          <a:solidFill>
                            <a:srgbClr val="000000"/>
                          </a:solidFill>
                          <a:effectLst/>
                          <a:latin typeface="Arial"/>
                          <a:ea typeface="+mn-ea"/>
                          <a:cs typeface="+mn-cs"/>
                        </a:rPr>
                        <a:t>Samsung</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lvl="0" indent="-171450" algn="l" defTabSz="914400" rtl="0" eaLnBrk="1" latinLnBrk="0" hangingPunct="1">
                        <a:buFont typeface="Arial" panose="020B0604020202020204" pitchFamily="34" charset="0"/>
                        <a:buChar char="•"/>
                      </a:pPr>
                      <a:r>
                        <a:rPr lang="en-GB" altLang="zh-CN" sz="1200" kern="1200" dirty="0" smtClean="0">
                          <a:solidFill>
                            <a:srgbClr val="000000"/>
                          </a:solidFill>
                          <a:effectLst/>
                          <a:latin typeface="Arial" panose="020B0604020202020204" pitchFamily="34" charset="0"/>
                          <a:ea typeface="+mn-ea"/>
                          <a:cs typeface="+mn-cs"/>
                        </a:rPr>
                        <a:t>Stage 3 aspects of ECS-ER service APIs on ECS Registration and ECS Discovery services for federation and roaming support.</a:t>
                      </a:r>
                      <a:endParaRPr lang="zh-CN" altLang="zh-CN" sz="1200" kern="1200" dirty="0" smtClean="0">
                        <a:solidFill>
                          <a:srgbClr val="000000"/>
                        </a:solidFill>
                        <a:effectLst/>
                        <a:latin typeface="Arial" panose="020B0604020202020204" pitchFamily="34" charset="0"/>
                        <a:ea typeface="+mn-ea"/>
                        <a:cs typeface="+mn-cs"/>
                      </a:endParaRPr>
                    </a:p>
                    <a:p>
                      <a:pPr marL="171450" indent="-171450" algn="l" defTabSz="914400" rtl="0" eaLnBrk="1" latinLnBrk="0" hangingPunct="1">
                        <a:buFont typeface="Arial" panose="020B0604020202020204" pitchFamily="34" charset="0"/>
                        <a:buChar char="•"/>
                      </a:pPr>
                      <a:r>
                        <a:rPr lang="en-GB" altLang="zh-CN" sz="1200" kern="1200" dirty="0" smtClean="0">
                          <a:solidFill>
                            <a:srgbClr val="000000"/>
                          </a:solidFill>
                          <a:effectLst/>
                          <a:latin typeface="Arial" panose="020B0604020202020204" pitchFamily="34" charset="0"/>
                          <a:ea typeface="+mn-ea"/>
                          <a:cs typeface="+mn-cs"/>
                        </a:rPr>
                        <a:t>Stage 3 aspects of ECS services on Service provisioning information retrieval for federation and roaming support.</a:t>
                      </a:r>
                      <a:endParaRPr lang="zh-CN" altLang="zh-CN" sz="1200" kern="1200" dirty="0" smtClean="0">
                        <a:solidFill>
                          <a:srgbClr val="000000"/>
                        </a:solidFill>
                        <a:effectLst/>
                        <a:latin typeface="Arial" panose="020B0604020202020204" pitchFamily="34" charset="0"/>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400" kern="1200" dirty="0">
                          <a:solidFill>
                            <a:srgbClr val="000000"/>
                          </a:solidFill>
                          <a:effectLst/>
                          <a:latin typeface="Arial"/>
                          <a:ea typeface="+mn-ea"/>
                          <a:cs typeface="+mn-cs"/>
                        </a:rPr>
                        <a:t>June 2024</a:t>
                      </a:r>
                      <a:endParaRPr lang="zh-CN" alt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566204">
                <a:tc>
                  <a:txBody>
                    <a:bodyPr/>
                    <a:lstStyle/>
                    <a:p>
                      <a:pPr hangingPunct="0">
                        <a:spcAft>
                          <a:spcPts val="1200"/>
                        </a:spcAft>
                      </a:pPr>
                      <a:r>
                        <a:rPr lang="fr-FR" altLang="zh-CN" sz="1200" kern="1200" dirty="0" smtClean="0">
                          <a:solidFill>
                            <a:srgbClr val="000000"/>
                          </a:solidFill>
                          <a:effectLst/>
                          <a:latin typeface="Arial" panose="020B0604020202020204" pitchFamily="34" charset="0"/>
                          <a:ea typeface="+mn-ea"/>
                          <a:cs typeface="Arial" panose="020B0604020202020204" pitchFamily="34" charset="0"/>
                        </a:rPr>
                        <a:t>CP-240212</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US" sz="1400" kern="1200" dirty="0">
                          <a:solidFill>
                            <a:srgbClr val="000000"/>
                          </a:solidFill>
                          <a:effectLst/>
                          <a:latin typeface="Arial"/>
                          <a:ea typeface="+mn-ea"/>
                          <a:cs typeface="+mn-cs"/>
                        </a:rPr>
                        <a:t>Exception sheet for ADAES WI</a:t>
                      </a: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kern="1200" dirty="0">
                          <a:solidFill>
                            <a:srgbClr val="000000"/>
                          </a:solidFill>
                          <a:effectLst/>
                          <a:latin typeface="Arial"/>
                          <a:ea typeface="+mn-ea"/>
                          <a:cs typeface="+mn-cs"/>
                        </a:rPr>
                        <a:t>Lenovo</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smtClean="0">
                          <a:solidFill>
                            <a:srgbClr val="000000"/>
                          </a:solidFill>
                          <a:effectLst/>
                          <a:latin typeface="Arial" panose="020B0604020202020204" pitchFamily="34" charset="0"/>
                          <a:ea typeface="+mn-ea"/>
                          <a:cs typeface="+mn-cs"/>
                        </a:rPr>
                        <a:t>Several editorial notes which are related to the methods, data types, and API design and may have substantial impacts on the final resolutions.</a:t>
                      </a:r>
                      <a:endParaRPr lang="zh-CN" altLang="zh-CN" sz="1200" kern="1200" dirty="0" smtClean="0">
                        <a:solidFill>
                          <a:srgbClr val="000000"/>
                        </a:solidFill>
                        <a:effectLst/>
                        <a:latin typeface="Arial" panose="020B0604020202020204" pitchFamily="34" charset="0"/>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rgbClr val="000000"/>
                          </a:solidFill>
                          <a:effectLst/>
                          <a:latin typeface="Arial"/>
                          <a:ea typeface="+mn-ea"/>
                          <a:cs typeface="+mn-cs"/>
                        </a:rPr>
                        <a:t>June 2024</a:t>
                      </a:r>
                      <a:endParaRPr lang="zh-CN" altLang="en-US" sz="1400" kern="1200" dirty="0">
                        <a:solidFill>
                          <a:srgbClr val="000000"/>
                        </a:solidFill>
                        <a:effectLst/>
                        <a:latin typeface="Arial"/>
                        <a:ea typeface="+mn-ea"/>
                        <a:cs typeface="+mn-cs"/>
                      </a:endParaRPr>
                    </a:p>
                    <a:p>
                      <a:endParaRPr lang="zh-CN" alt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566204">
                <a:tc>
                  <a:txBody>
                    <a:bodyPr/>
                    <a:lstStyle/>
                    <a:p>
                      <a:pPr hangingPunct="0">
                        <a:spcAft>
                          <a:spcPts val="1200"/>
                        </a:spcAft>
                      </a:pPr>
                      <a:r>
                        <a:rPr lang="fr-FR" altLang="zh-CN" sz="1200" kern="1200" dirty="0" smtClean="0">
                          <a:solidFill>
                            <a:srgbClr val="000000"/>
                          </a:solidFill>
                          <a:effectLst/>
                          <a:latin typeface="Arial" panose="020B0604020202020204" pitchFamily="34" charset="0"/>
                          <a:ea typeface="+mn-ea"/>
                          <a:cs typeface="Arial" panose="020B0604020202020204" pitchFamily="34" charset="0"/>
                        </a:rPr>
                        <a:t>CP-240213</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US" sz="1400" kern="1200" dirty="0">
                          <a:solidFill>
                            <a:srgbClr val="000000"/>
                          </a:solidFill>
                          <a:effectLst/>
                          <a:latin typeface="Arial"/>
                          <a:ea typeface="+mn-ea"/>
                          <a:cs typeface="+mn-cs"/>
                        </a:rPr>
                        <a:t>Exception sheet for NSCALE WI</a:t>
                      </a: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kern="1200" dirty="0">
                          <a:solidFill>
                            <a:srgbClr val="000000"/>
                          </a:solidFill>
                          <a:effectLst/>
                          <a:latin typeface="Arial"/>
                          <a:ea typeface="+mn-ea"/>
                          <a:cs typeface="+mn-cs"/>
                        </a:rPr>
                        <a:t>China Mobile</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GB" altLang="zh-CN" sz="1200" kern="1200" dirty="0" smtClean="0">
                          <a:solidFill>
                            <a:srgbClr val="000000"/>
                          </a:solidFill>
                          <a:effectLst/>
                          <a:latin typeface="Arial" panose="020B0604020202020204" pitchFamily="34" charset="0"/>
                          <a:ea typeface="+mn-ea"/>
                          <a:cs typeface="+mn-cs"/>
                        </a:rPr>
                        <a:t>NSCE service API definition provided by the NSCE server is not completed.</a:t>
                      </a:r>
                      <a:endParaRPr lang="en-US" altLang="zh-CN" sz="1200"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rgbClr val="000000"/>
                          </a:solidFill>
                          <a:effectLst/>
                          <a:latin typeface="Arial"/>
                          <a:ea typeface="+mn-ea"/>
                          <a:cs typeface="+mn-cs"/>
                        </a:rPr>
                        <a:t>June 2024</a:t>
                      </a:r>
                      <a:endParaRPr lang="zh-CN" altLang="en-US" sz="1400" kern="1200" dirty="0">
                        <a:solidFill>
                          <a:srgbClr val="000000"/>
                        </a:solidFill>
                        <a:effectLst/>
                        <a:latin typeface="Arial"/>
                        <a:ea typeface="+mn-ea"/>
                        <a:cs typeface="+mn-cs"/>
                      </a:endParaRPr>
                    </a:p>
                    <a:p>
                      <a:endParaRPr lang="zh-CN" alt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985026804"/>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   General</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82379" y="1706597"/>
            <a:ext cx="11944865" cy="4539712"/>
          </a:xfrm>
        </p:spPr>
        <p:txBody>
          <a:bodyPr/>
          <a:lstStyle/>
          <a:p>
            <a:r>
              <a:rPr lang="es-ES" altLang="zh-CN" sz="1800" dirty="0"/>
              <a:t>Agreement or endorsement of new/revised Rel-18 WIDs: </a:t>
            </a:r>
          </a:p>
          <a:p>
            <a:pPr lvl="1"/>
            <a:r>
              <a:rPr lang="es-ES" altLang="zh-CN" sz="1800" dirty="0"/>
              <a:t>1 new WID (i.e. </a:t>
            </a:r>
            <a:r>
              <a:rPr lang="en-US" altLang="zh-CN" sz="1800" dirty="0" err="1"/>
              <a:t>IVAS_Codec</a:t>
            </a:r>
            <a:r>
              <a:rPr lang="es-ES" altLang="zh-CN" sz="1800" dirty="0"/>
              <a:t>) is agreed, depending on stage 2 requirement, the target completion date is June 2024;</a:t>
            </a:r>
          </a:p>
          <a:p>
            <a:pPr lvl="1"/>
            <a:r>
              <a:rPr lang="es-ES" altLang="zh-CN" sz="1800" dirty="0"/>
              <a:t>4 revised WID</a:t>
            </a:r>
            <a:r>
              <a:rPr lang="en-US" altLang="zh-CN" sz="1800" dirty="0"/>
              <a:t>s</a:t>
            </a:r>
            <a:r>
              <a:rPr lang="es-ES" altLang="zh-CN" sz="1800" dirty="0"/>
              <a:t> (i.e. </a:t>
            </a:r>
            <a:r>
              <a:rPr lang="en-GB" altLang="zh-CN" sz="1800" dirty="0" err="1"/>
              <a:t>eUEPO</a:t>
            </a:r>
            <a:r>
              <a:rPr lang="en-GB" altLang="zh-CN" sz="1800" dirty="0"/>
              <a:t>, GMEC, XRM, eNA_Ph3</a:t>
            </a:r>
            <a:r>
              <a:rPr lang="es-ES" altLang="zh-CN" sz="1800" dirty="0"/>
              <a:t>) are agreed;</a:t>
            </a:r>
          </a:p>
          <a:p>
            <a:pPr lvl="1"/>
            <a:r>
              <a:rPr lang="es-ES" altLang="zh-CN" sz="1800" dirty="0"/>
              <a:t>6 revised WIDs (i.e. </a:t>
            </a:r>
            <a:r>
              <a:rPr lang="en-US" altLang="zh-CN" sz="1800" dirty="0"/>
              <a:t>SEALDD</a:t>
            </a:r>
            <a:r>
              <a:rPr lang="en-GB" altLang="zh-CN" sz="1800" dirty="0"/>
              <a:t> , ADAES, </a:t>
            </a:r>
            <a:r>
              <a:rPr lang="en-US" altLang="zh-CN" sz="1800" dirty="0"/>
              <a:t>NG_RTC</a:t>
            </a:r>
            <a:r>
              <a:rPr lang="en-GB" altLang="zh-CN" sz="1800" dirty="0"/>
              <a:t> , </a:t>
            </a:r>
            <a:r>
              <a:rPr lang="en-US" altLang="zh-CN" sz="1800" dirty="0" err="1"/>
              <a:t>Ranging_SL</a:t>
            </a:r>
            <a:r>
              <a:rPr lang="en-US" altLang="zh-CN" sz="1800" dirty="0"/>
              <a:t>, UASAPP_Ph2 and UPEAS</a:t>
            </a:r>
            <a:r>
              <a:rPr lang="es-ES" altLang="zh-CN" sz="1800" dirty="0"/>
              <a:t>) are endorsed.</a:t>
            </a:r>
          </a:p>
          <a:p>
            <a:r>
              <a:rPr lang="es-ES" altLang="zh-CN" sz="1800" dirty="0"/>
              <a:t>In total, all the 49 work items progress quite well in CT3 and 4 of them need exception sheets:</a:t>
            </a:r>
          </a:p>
          <a:p>
            <a:pPr lvl="1"/>
            <a:r>
              <a:rPr lang="en-US" altLang="zh-CN" sz="1800" dirty="0"/>
              <a:t>EDGEAPP_Ph2, ADAES, NSCALE and </a:t>
            </a:r>
            <a:r>
              <a:rPr lang="en-US" altLang="zh-CN" sz="1800" dirty="0" err="1"/>
              <a:t>IVAS_Codec</a:t>
            </a:r>
            <a:r>
              <a:rPr lang="en-US" altLang="zh-CN" sz="1800" dirty="0"/>
              <a:t> work items</a:t>
            </a:r>
            <a:r>
              <a:rPr lang="es-ES" altLang="zh-CN" sz="1800" dirty="0"/>
              <a:t>.</a:t>
            </a:r>
          </a:p>
          <a:p>
            <a:pPr lvl="1"/>
            <a:r>
              <a:rPr lang="es-ES" altLang="zh-CN" sz="1800" dirty="0"/>
              <a:t>Few LSs are sent to stage 2 requesting further clarifications and ENs are added for the time being for further study.</a:t>
            </a:r>
          </a:p>
          <a:p>
            <a:r>
              <a:rPr lang="es-ES" altLang="zh-CN" sz="1800" dirty="0"/>
              <a:t>All the 4 Rel-18 new TSs are sent from CT3 to this plenary for Approval:</a:t>
            </a:r>
          </a:p>
          <a:p>
            <a:pPr lvl="1"/>
            <a:r>
              <a:rPr lang="en-US" altLang="zh-CN" sz="1600" dirty="0"/>
              <a:t>TS 29.548 under SEALDD WI, TS 29.543 under </a:t>
            </a:r>
            <a:r>
              <a:rPr lang="en-US" altLang="zh-CN" sz="1600" dirty="0" err="1"/>
              <a:t>AIMLsys</a:t>
            </a:r>
            <a:r>
              <a:rPr lang="en-US" altLang="zh-CN" sz="1600" dirty="0"/>
              <a:t> WI, TS 29.583 under PINAPP WI and TS 29.435 under NSCALE WI</a:t>
            </a:r>
            <a:r>
              <a:rPr lang="es-ES" altLang="zh-CN" sz="1600" dirty="0"/>
              <a:t>.</a:t>
            </a:r>
            <a:endParaRPr lang="es-ES" altLang="zh-CN" sz="1800" dirty="0"/>
          </a:p>
          <a:p>
            <a:r>
              <a:rPr lang="es-ES" altLang="zh-CN" sz="1800" dirty="0"/>
              <a:t>Per the CAPIF extensibility about security method, even the working agreement (#58) was </a:t>
            </a:r>
            <a:r>
              <a:rPr lang="en-US" altLang="zh-CN" sz="1800" dirty="0" smtClean="0"/>
              <a:t>overturned in Nov. 2023, </a:t>
            </a:r>
            <a:r>
              <a:rPr lang="en-US" altLang="zh-CN" sz="1800" dirty="0"/>
              <a:t>CT3 discussed the issue again during CT3#132-e </a:t>
            </a:r>
            <a:r>
              <a:rPr lang="en-US" altLang="zh-CN" sz="1800" dirty="0" smtClean="0"/>
              <a:t>(Jan. 2024) meeting </a:t>
            </a:r>
            <a:r>
              <a:rPr lang="en-US" altLang="zh-CN" sz="1800" dirty="0"/>
              <a:t>and finally reached agreement within the group as C3-240223</a:t>
            </a:r>
            <a:r>
              <a:rPr lang="es-ES" altLang="zh-CN" sz="1800" dirty="0"/>
              <a:t>.</a:t>
            </a:r>
          </a:p>
          <a:p>
            <a:r>
              <a:rPr lang="es-ES" altLang="zh-CN" sz="1800" dirty="0" smtClean="0"/>
              <a:t>CT3 discussed the </a:t>
            </a:r>
            <a:r>
              <a:rPr lang="en-US" altLang="zh-CN" sz="1800" dirty="0"/>
              <a:t>3GPP specific JWT claims registration in </a:t>
            </a:r>
            <a:r>
              <a:rPr lang="en-US" altLang="zh-CN" sz="1800" dirty="0" smtClean="0"/>
              <a:t>IANA during CT3#133 meeting but no conclusion made.</a:t>
            </a:r>
            <a:endParaRPr lang="es-ES" altLang="zh-CN" sz="1800" dirty="0"/>
          </a:p>
          <a:p>
            <a:r>
              <a:rPr lang="es-ES" altLang="zh-CN" sz="1800" dirty="0"/>
              <a:t>Slides 14- </a:t>
            </a:r>
            <a:r>
              <a:rPr lang="es-ES" altLang="zh-CN" sz="1800" dirty="0" smtClean="0"/>
              <a:t>19 </a:t>
            </a:r>
            <a:r>
              <a:rPr lang="es-ES" altLang="zh-CN" sz="1800" dirty="0"/>
              <a:t>indicate the major CT3 progress in 2024 </a:t>
            </a:r>
            <a:r>
              <a:rPr lang="es-ES" altLang="zh-CN" sz="1800" dirty="0" smtClean="0"/>
              <a:t>Q1.</a:t>
            </a:r>
            <a:endParaRPr lang="es-ES" sz="1800" dirty="0"/>
          </a:p>
          <a:p>
            <a:pPr marL="0" indent="0">
              <a:buNone/>
            </a:pPr>
            <a:endParaRPr lang="es-ES" dirty="0"/>
          </a:p>
        </p:txBody>
      </p:sp>
    </p:spTree>
    <p:extLst>
      <p:ext uri="{BB962C8B-B14F-4D97-AF65-F5344CB8AC3E}">
        <p14:creationId xmlns:p14="http://schemas.microsoft.com/office/powerpoint/2010/main" val="1242428994"/>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a:t>
            </a:r>
            <a:r>
              <a:rPr lang="es-ES" altLang="zh-CN" dirty="0" smtClean="0"/>
              <a:t>1/6)</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s-ES" altLang="zh-CN" sz="2000" dirty="0"/>
              <a:t>NBI18 [</a:t>
            </a:r>
            <a:r>
              <a:rPr lang="en-US" altLang="zh-CN" sz="2000" i="1" dirty="0"/>
              <a:t>Enhancements of 3GPP Northbound and Application Layer interfaces and APIs Rel-18</a:t>
            </a:r>
            <a:r>
              <a:rPr lang="es-ES" altLang="zh-CN" sz="2000" dirty="0"/>
              <a:t>] </a:t>
            </a:r>
            <a:r>
              <a:rPr lang="es-ES" altLang="zh-CN" sz="2000" dirty="0">
                <a:solidFill>
                  <a:srgbClr val="2A6EA8"/>
                </a:solidFill>
              </a:rPr>
              <a:t>with 100% completion</a:t>
            </a:r>
            <a:endParaRPr lang="es-ES" altLang="zh-CN" sz="2000" dirty="0">
              <a:highlight>
                <a:srgbClr val="FFFF00"/>
              </a:highlight>
            </a:endParaRPr>
          </a:p>
          <a:p>
            <a:pPr lvl="1">
              <a:spcBef>
                <a:spcPts val="600"/>
              </a:spcBef>
              <a:spcAft>
                <a:spcPts val="0"/>
              </a:spcAft>
            </a:pPr>
            <a:r>
              <a:rPr lang="es-ES" altLang="zh-CN" sz="1800" dirty="0"/>
              <a:t>Regarding the support of the CAPIF extensibility requirements from ETSI MEC, the support </a:t>
            </a:r>
            <a:r>
              <a:rPr lang="es-ES" altLang="zh-CN" sz="1800" dirty="0" err="1"/>
              <a:t>of</a:t>
            </a:r>
            <a:r>
              <a:rPr lang="es-ES" altLang="zh-CN" sz="1800" dirty="0"/>
              <a:t> </a:t>
            </a:r>
            <a:r>
              <a:rPr lang="en-US" altLang="zh-CN" sz="1800" dirty="0"/>
              <a:t>CAPIF security methods extensibility was finally agreed.</a:t>
            </a:r>
          </a:p>
          <a:p>
            <a:pPr lvl="1">
              <a:spcBef>
                <a:spcPts val="600"/>
              </a:spcBef>
              <a:spcAft>
                <a:spcPts val="0"/>
              </a:spcAft>
            </a:pPr>
            <a:r>
              <a:rPr lang="fr-FR" altLang="zh-CN" sz="1800" dirty="0"/>
              <a:t>Complete the u</a:t>
            </a:r>
            <a:r>
              <a:rPr lang="en-US" altLang="zh-CN" sz="1800" dirty="0" err="1"/>
              <a:t>pdate</a:t>
            </a:r>
            <a:r>
              <a:rPr lang="en-US" altLang="zh-CN" sz="1800" dirty="0"/>
              <a:t> the NBI TSs with the new HTTP RFCs numbers to replace the obsoleted ones, addition of the missing MTC provider ID in the relevant NEF APIs, resolution of the issue of the missing functionalities in clause 4.3.1, definition of the missing SEAL Group Deletion Notification within the </a:t>
            </a:r>
            <a:r>
              <a:rPr lang="en-US" altLang="zh-CN" sz="1800" dirty="0" err="1"/>
              <a:t>SS_Events</a:t>
            </a:r>
            <a:r>
              <a:rPr lang="en-US" altLang="zh-CN" sz="1800" dirty="0"/>
              <a:t> API, etc.</a:t>
            </a:r>
            <a:endParaRPr lang="es-ES" altLang="zh-CN" sz="1800" dirty="0"/>
          </a:p>
          <a:p>
            <a:r>
              <a:rPr lang="en-US" altLang="zh-CN" sz="2000" dirty="0"/>
              <a:t>SEAL_Ph3 </a:t>
            </a:r>
            <a:r>
              <a:rPr lang="es-ES" altLang="zh-CN" sz="2000" dirty="0"/>
              <a:t>[</a:t>
            </a:r>
            <a:r>
              <a:rPr lang="en-US" altLang="zh-CN" sz="2000" i="1" dirty="0"/>
              <a:t>Service Enabler Architecture Layer for Vertical Phase 3</a:t>
            </a:r>
            <a:r>
              <a:rPr lang="es-ES" altLang="zh-CN" sz="2000" dirty="0"/>
              <a:t>]</a:t>
            </a:r>
            <a:r>
              <a:rPr lang="es-ES" altLang="zh-CN" sz="2000" dirty="0">
                <a:solidFill>
                  <a:srgbClr val="2A6EA8"/>
                </a:solidFill>
              </a:rPr>
              <a:t> with 97% completion</a:t>
            </a:r>
            <a:endParaRPr lang="es-ES" altLang="zh-CN" sz="2000" dirty="0"/>
          </a:p>
          <a:p>
            <a:pPr lvl="1">
              <a:spcBef>
                <a:spcPts val="600"/>
              </a:spcBef>
              <a:spcAft>
                <a:spcPts val="0"/>
              </a:spcAft>
            </a:pPr>
            <a:r>
              <a:rPr lang="fr-FR" altLang="zh-CN" sz="1800" dirty="0"/>
              <a:t>Complete the definition of the BDT configuration management support, </a:t>
            </a:r>
            <a:r>
              <a:rPr lang="en-US" altLang="zh-CN" sz="1800" dirty="0"/>
              <a:t>definition of the unified traffic pattern and monitoring management</a:t>
            </a:r>
            <a:r>
              <a:rPr lang="fr-FR" altLang="zh-CN" sz="1800" dirty="0"/>
              <a:t> support and </a:t>
            </a:r>
            <a:r>
              <a:rPr lang="en-US" altLang="zh-CN" sz="1800" dirty="0"/>
              <a:t>definition of the NRM reliable transmission </a:t>
            </a:r>
            <a:r>
              <a:rPr lang="fr-FR" altLang="zh-CN" sz="1800" dirty="0"/>
              <a:t>support </a:t>
            </a:r>
            <a:r>
              <a:rPr lang="fr-FR" altLang="zh-CN" sz="1800" dirty="0" err="1"/>
              <a:t>within</a:t>
            </a:r>
            <a:r>
              <a:rPr lang="en-GB" altLang="zh-CN" sz="1800" dirty="0"/>
              <a:t> the </a:t>
            </a:r>
            <a:r>
              <a:rPr lang="en-GB" altLang="zh-CN" sz="1800" dirty="0" err="1"/>
              <a:t>SS_NetworkResourceAdaptation</a:t>
            </a:r>
            <a:r>
              <a:rPr lang="en-GB" altLang="zh-CN" sz="1800" dirty="0"/>
              <a:t> API.</a:t>
            </a:r>
          </a:p>
          <a:p>
            <a:pPr lvl="1">
              <a:spcBef>
                <a:spcPts val="600"/>
              </a:spcBef>
              <a:spcAft>
                <a:spcPts val="0"/>
              </a:spcAft>
            </a:pPr>
            <a:r>
              <a:rPr lang="en-GB" altLang="zh-CN" sz="1800" dirty="0"/>
              <a:t>Definition of the new </a:t>
            </a:r>
            <a:r>
              <a:rPr lang="en-US" altLang="zh-CN" sz="1800" dirty="0"/>
              <a:t>SEAL Key management parameter provisioning related service API.</a:t>
            </a:r>
            <a:endParaRPr lang="fr-FR" altLang="zh-CN" sz="1800" dirty="0"/>
          </a:p>
          <a:p>
            <a:pPr lvl="1">
              <a:spcBef>
                <a:spcPts val="600"/>
              </a:spcBef>
              <a:spcAft>
                <a:spcPts val="0"/>
              </a:spcAft>
            </a:pPr>
            <a:r>
              <a:rPr lang="en-GB" altLang="zh-CN" sz="1800" dirty="0"/>
              <a:t>Complete the definition of the </a:t>
            </a:r>
            <a:r>
              <a:rPr lang="en-GB" altLang="zh-CN" sz="1800" dirty="0" err="1"/>
              <a:t>the</a:t>
            </a:r>
            <a:r>
              <a:rPr lang="en-GB" altLang="zh-CN" sz="1800" dirty="0"/>
              <a:t> </a:t>
            </a:r>
            <a:r>
              <a:rPr lang="en-US" altLang="zh-CN" sz="1800" dirty="0"/>
              <a:t>VAL Service Area ID management</a:t>
            </a:r>
            <a:r>
              <a:rPr lang="en-GB" altLang="zh-CN" sz="1800" dirty="0"/>
              <a:t>, support 5MBS related error handling, etc.</a:t>
            </a:r>
          </a:p>
          <a:p>
            <a:r>
              <a:rPr lang="en-US" altLang="zh-CN" sz="2000" dirty="0" err="1"/>
              <a:t>eUEPO</a:t>
            </a:r>
            <a:r>
              <a:rPr lang="en-US" altLang="zh-CN" sz="2000" dirty="0"/>
              <a:t> </a:t>
            </a:r>
            <a:r>
              <a:rPr lang="es-ES" altLang="zh-CN" sz="2000" dirty="0"/>
              <a:t>[</a:t>
            </a:r>
            <a:r>
              <a:rPr lang="en-US" altLang="zh-CN" sz="2000" i="1" dirty="0"/>
              <a:t>CT aspects of enhancement of 5G UE Policy</a:t>
            </a:r>
            <a:r>
              <a:rPr lang="es-ES" altLang="zh-CN" sz="2000" dirty="0"/>
              <a:t>] </a:t>
            </a:r>
            <a:r>
              <a:rPr lang="es-ES" altLang="zh-CN" sz="2000" dirty="0">
                <a:solidFill>
                  <a:srgbClr val="2A6EA8"/>
                </a:solidFill>
              </a:rPr>
              <a:t>with 98% completion</a:t>
            </a:r>
            <a:endParaRPr lang="es-ES" altLang="zh-CN" sz="2000" dirty="0">
              <a:highlight>
                <a:srgbClr val="FFFF00"/>
              </a:highlight>
            </a:endParaRPr>
          </a:p>
          <a:p>
            <a:pPr lvl="1">
              <a:spcBef>
                <a:spcPts val="600"/>
              </a:spcBef>
              <a:spcAft>
                <a:spcPts val="0"/>
              </a:spcAft>
            </a:pPr>
            <a:r>
              <a:rPr lang="en-US" altLang="zh-CN" sz="1800" dirty="0"/>
              <a:t>EN resolution on selecting a PDU session for URSP provisioning in EPS.</a:t>
            </a:r>
          </a:p>
          <a:p>
            <a:pPr lvl="1">
              <a:spcAft>
                <a:spcPts val="600"/>
              </a:spcAft>
            </a:pPr>
            <a:endParaRPr lang="es-ES" altLang="zh-CN" sz="1800" dirty="0"/>
          </a:p>
        </p:txBody>
      </p:sp>
    </p:spTree>
    <p:extLst>
      <p:ext uri="{BB962C8B-B14F-4D97-AF65-F5344CB8AC3E}">
        <p14:creationId xmlns:p14="http://schemas.microsoft.com/office/powerpoint/2010/main" val="1256952081"/>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a:t>
            </a:r>
            <a:r>
              <a:rPr lang="es-ES" altLang="zh-CN" dirty="0" smtClean="0"/>
              <a:t>2/6)</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altLang="zh-CN" sz="2000" dirty="0"/>
              <a:t>EDGEAPP_Ph2 </a:t>
            </a:r>
            <a:r>
              <a:rPr lang="es-ES" altLang="zh-CN" sz="2000" dirty="0"/>
              <a:t>[</a:t>
            </a:r>
            <a:r>
              <a:rPr lang="en-US" altLang="zh-CN" sz="2000" i="1" dirty="0"/>
              <a:t>CT aspects for Enabling Edge Applications Phase 2</a:t>
            </a:r>
            <a:r>
              <a:rPr lang="es-ES" altLang="zh-CN" sz="2000" dirty="0"/>
              <a:t>] </a:t>
            </a:r>
            <a:r>
              <a:rPr lang="es-ES" altLang="zh-CN" sz="2000" dirty="0">
                <a:solidFill>
                  <a:srgbClr val="2A6EA8"/>
                </a:solidFill>
              </a:rPr>
              <a:t>with 90% completion</a:t>
            </a:r>
            <a:endParaRPr lang="es-ES" altLang="zh-CN" sz="2000" dirty="0">
              <a:highlight>
                <a:srgbClr val="FFFF00"/>
              </a:highlight>
            </a:endParaRPr>
          </a:p>
          <a:p>
            <a:pPr lvl="1">
              <a:spcBef>
                <a:spcPts val="600"/>
              </a:spcBef>
              <a:spcAft>
                <a:spcPts val="0"/>
              </a:spcAft>
            </a:pPr>
            <a:r>
              <a:rPr lang="fr-FR" altLang="zh-CN" sz="1800" dirty="0"/>
              <a:t>Consensus </a:t>
            </a:r>
            <a:r>
              <a:rPr lang="fr-FR" altLang="zh-CN" sz="1800" dirty="0" err="1"/>
              <a:t>reached</a:t>
            </a:r>
            <a:r>
              <a:rPr lang="fr-FR" altLang="zh-CN" sz="1800" dirty="0"/>
              <a:t> on the </a:t>
            </a:r>
            <a:r>
              <a:rPr lang="fr-FR" altLang="zh-CN" sz="1800" dirty="0" err="1"/>
              <a:t>definition</a:t>
            </a:r>
            <a:r>
              <a:rPr lang="fr-FR" altLang="zh-CN" sz="1800" dirty="0"/>
              <a:t> of the new </a:t>
            </a:r>
            <a:r>
              <a:rPr lang="fr-FR" altLang="zh-CN" sz="1800" dirty="0" err="1"/>
              <a:t>Eecs_EASInfoManagement</a:t>
            </a:r>
            <a:r>
              <a:rPr lang="fr-FR" altLang="zh-CN" sz="1800" dirty="0"/>
              <a:t> API to support the </a:t>
            </a:r>
            <a:r>
              <a:rPr lang="fr-FR" altLang="zh-CN" sz="1800" dirty="0" err="1"/>
              <a:t>common</a:t>
            </a:r>
            <a:r>
              <a:rPr lang="fr-FR" altLang="zh-CN" sz="1800" dirty="0"/>
              <a:t> EAS management </a:t>
            </a:r>
            <a:r>
              <a:rPr lang="fr-FR" altLang="zh-CN" sz="1800" dirty="0" err="1"/>
              <a:t>functionality</a:t>
            </a:r>
            <a:r>
              <a:rPr lang="fr-FR" altLang="zh-CN" sz="1800" dirty="0"/>
              <a:t>.</a:t>
            </a:r>
          </a:p>
          <a:p>
            <a:pPr lvl="1">
              <a:spcBef>
                <a:spcPts val="600"/>
              </a:spcBef>
              <a:spcAft>
                <a:spcPts val="0"/>
              </a:spcAft>
            </a:pPr>
            <a:r>
              <a:rPr lang="fr-FR" altLang="zh-CN" sz="1800" dirty="0"/>
              <a:t>Complete the </a:t>
            </a:r>
            <a:r>
              <a:rPr lang="en-US" altLang="zh-CN" sz="1800" dirty="0"/>
              <a:t>updates related to the support of the edge cloud entities and services.</a:t>
            </a:r>
            <a:endParaRPr lang="fr-FR" altLang="zh-CN" sz="1800" dirty="0"/>
          </a:p>
          <a:p>
            <a:pPr lvl="1">
              <a:spcBef>
                <a:spcPts val="600"/>
              </a:spcBef>
              <a:spcAft>
                <a:spcPts val="0"/>
              </a:spcAft>
            </a:pPr>
            <a:r>
              <a:rPr lang="fr-FR" altLang="zh-CN" sz="1800" dirty="0" err="1"/>
              <a:t>definition</a:t>
            </a:r>
            <a:r>
              <a:rPr lang="fr-FR" altLang="zh-CN" sz="1800" dirty="0"/>
              <a:t> of the new </a:t>
            </a:r>
            <a:r>
              <a:rPr lang="en-US" altLang="zh-CN" sz="1800" dirty="0" err="1"/>
              <a:t>Eees_TrafficInfluenceEAS</a:t>
            </a:r>
            <a:r>
              <a:rPr lang="en-US" altLang="zh-CN" sz="1800" dirty="0"/>
              <a:t> API to support application traffic influence trigger from EAS.</a:t>
            </a:r>
            <a:endParaRPr lang="fr-FR" altLang="zh-CN" sz="1800" dirty="0"/>
          </a:p>
          <a:p>
            <a:pPr lvl="1">
              <a:spcBef>
                <a:spcPts val="600"/>
              </a:spcBef>
              <a:spcAft>
                <a:spcPts val="0"/>
              </a:spcAft>
            </a:pPr>
            <a:r>
              <a:rPr lang="fr-FR" altLang="zh-CN" sz="1800" dirty="0" err="1"/>
              <a:t>Further</a:t>
            </a:r>
            <a:r>
              <a:rPr lang="fr-FR" altLang="zh-CN" sz="1800" dirty="0"/>
              <a:t> discussions on the </a:t>
            </a:r>
            <a:r>
              <a:rPr lang="fr-FR" altLang="zh-CN" sz="1800" dirty="0" err="1"/>
              <a:t>definition</a:t>
            </a:r>
            <a:r>
              <a:rPr lang="fr-FR" altLang="zh-CN" sz="1800" dirty="0"/>
              <a:t> of the ECS-ER and ECS </a:t>
            </a:r>
            <a:r>
              <a:rPr lang="fr-FR" altLang="zh-CN" sz="1800" dirty="0" err="1"/>
              <a:t>exposed</a:t>
            </a:r>
            <a:r>
              <a:rPr lang="fr-FR" altLang="zh-CN" sz="1800" dirty="0"/>
              <a:t> APIs for </a:t>
            </a:r>
            <a:r>
              <a:rPr lang="fr-FR" altLang="zh-CN" sz="1800" dirty="0" err="1"/>
              <a:t>federation</a:t>
            </a:r>
            <a:r>
              <a:rPr lang="fr-FR" altLang="zh-CN" sz="1800" dirty="0"/>
              <a:t> and </a:t>
            </a:r>
            <a:r>
              <a:rPr lang="fr-FR" altLang="zh-CN" sz="1800" dirty="0" err="1"/>
              <a:t>roaming</a:t>
            </a:r>
            <a:r>
              <a:rPr lang="fr-FR" altLang="zh-CN" sz="1800" dirty="0"/>
              <a:t> but no consensus </a:t>
            </a:r>
            <a:r>
              <a:rPr lang="fr-FR" altLang="zh-CN" sz="1800" dirty="0" err="1"/>
              <a:t>reached</a:t>
            </a:r>
            <a:r>
              <a:rPr lang="fr-FR" altLang="zh-CN" sz="1800" dirty="0"/>
              <a:t> </a:t>
            </a:r>
            <a:r>
              <a:rPr lang="fr-FR" altLang="zh-CN" sz="1800" dirty="0" err="1"/>
              <a:t>yet</a:t>
            </a:r>
            <a:r>
              <a:rPr lang="en-US" altLang="zh-CN" sz="1800" dirty="0"/>
              <a:t>. Also, no consensus reached on the text of the LS to be addressed to SA3 on this topic.</a:t>
            </a:r>
          </a:p>
          <a:p>
            <a:r>
              <a:rPr lang="en-US" altLang="zh-CN" sz="2000" dirty="0"/>
              <a:t>SEALDD </a:t>
            </a:r>
            <a:r>
              <a:rPr lang="es-ES" altLang="zh-CN" sz="2000" dirty="0"/>
              <a:t>[</a:t>
            </a:r>
            <a:r>
              <a:rPr lang="en-US" altLang="zh-CN" sz="2000" i="1" dirty="0"/>
              <a:t>CT aspects of SEAL data delivery enabler for vertical applications</a:t>
            </a:r>
            <a:r>
              <a:rPr lang="es-ES" altLang="zh-CN" sz="2000" dirty="0"/>
              <a:t>] </a:t>
            </a:r>
            <a:r>
              <a:rPr lang="es-ES" altLang="zh-CN" sz="2000" dirty="0">
                <a:solidFill>
                  <a:srgbClr val="2A6EA8"/>
                </a:solidFill>
              </a:rPr>
              <a:t>with 100% completion</a:t>
            </a:r>
            <a:endParaRPr lang="es-ES" altLang="zh-CN" sz="2000" dirty="0">
              <a:highlight>
                <a:srgbClr val="FFFF00"/>
              </a:highlight>
            </a:endParaRPr>
          </a:p>
          <a:p>
            <a:pPr lvl="1">
              <a:spcBef>
                <a:spcPts val="600"/>
              </a:spcBef>
              <a:spcAft>
                <a:spcPts val="0"/>
              </a:spcAft>
            </a:pPr>
            <a:r>
              <a:rPr lang="en-US" altLang="zh-CN" sz="1800" dirty="0"/>
              <a:t>Complete the definition of the SEALDD Server exposed APIs and the resolution of the related </a:t>
            </a:r>
            <a:r>
              <a:rPr lang="fr-FR" altLang="zh-CN" sz="1800" dirty="0" err="1"/>
              <a:t>Editor’s</a:t>
            </a:r>
            <a:r>
              <a:rPr lang="fr-FR" altLang="zh-CN" sz="1800" dirty="0"/>
              <a:t> Notes (e.g., error handling, missing CRUD operations, VAL UE identification, etc.).</a:t>
            </a:r>
            <a:endParaRPr lang="en-US" altLang="zh-CN" sz="1800" dirty="0"/>
          </a:p>
          <a:p>
            <a:r>
              <a:rPr lang="en-US" altLang="zh-CN" sz="2000" dirty="0"/>
              <a:t>EDGE_Ph2 </a:t>
            </a:r>
            <a:r>
              <a:rPr lang="es-ES" altLang="zh-CN" sz="2000" dirty="0"/>
              <a:t>[</a:t>
            </a:r>
            <a:r>
              <a:rPr lang="en-US" altLang="zh-CN" sz="2000" i="1" dirty="0"/>
              <a:t>CT Aspects of Edge Computing Phase 2</a:t>
            </a:r>
            <a:r>
              <a:rPr lang="es-ES" altLang="zh-CN" sz="2000" dirty="0"/>
              <a:t>]</a:t>
            </a:r>
            <a:r>
              <a:rPr lang="es-ES" altLang="zh-CN" sz="2000" dirty="0">
                <a:solidFill>
                  <a:srgbClr val="2A6EA8"/>
                </a:solidFill>
              </a:rPr>
              <a:t> with 96% completion</a:t>
            </a:r>
            <a:endParaRPr lang="es-ES" altLang="zh-CN" sz="2000" dirty="0"/>
          </a:p>
          <a:p>
            <a:pPr lvl="1"/>
            <a:r>
              <a:rPr lang="en-GB" altLang="zh-CN" sz="1800" dirty="0"/>
              <a:t>Updates to ECS Address Configuration Information for roaming</a:t>
            </a:r>
          </a:p>
          <a:p>
            <a:pPr lvl="1"/>
            <a:r>
              <a:rPr lang="en-US" altLang="zh-CN" sz="1800" dirty="0"/>
              <a:t>Completion of VPLMN Offloading functionality</a:t>
            </a:r>
          </a:p>
          <a:p>
            <a:pPr lvl="1"/>
            <a:endParaRPr lang="en-US" altLang="zh-CN" sz="1800" dirty="0"/>
          </a:p>
          <a:p>
            <a:pPr lvl="1"/>
            <a:endParaRPr lang="en-US" altLang="zh-CN" sz="1800" dirty="0"/>
          </a:p>
          <a:p>
            <a:pPr marL="457200" lvl="1" indent="0">
              <a:buNone/>
            </a:pPr>
            <a:endParaRPr lang="en-US" altLang="zh-CN" sz="1800" dirty="0"/>
          </a:p>
        </p:txBody>
      </p:sp>
    </p:spTree>
    <p:extLst>
      <p:ext uri="{BB962C8B-B14F-4D97-AF65-F5344CB8AC3E}">
        <p14:creationId xmlns:p14="http://schemas.microsoft.com/office/powerpoint/2010/main" val="1913894131"/>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35691" y="438698"/>
            <a:ext cx="10515600" cy="1325563"/>
          </a:xfrm>
        </p:spPr>
        <p:txBody>
          <a:bodyPr/>
          <a:lstStyle/>
          <a:p>
            <a:r>
              <a:rPr lang="es-ES" altLang="zh-CN" dirty="0"/>
              <a:t>Release 18 Status                              (</a:t>
            </a:r>
            <a:r>
              <a:rPr lang="es-ES" altLang="zh-CN" dirty="0" smtClean="0"/>
              <a:t>3/6)</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221869" y="1764261"/>
            <a:ext cx="11830088" cy="4539712"/>
          </a:xfrm>
        </p:spPr>
        <p:txBody>
          <a:bodyPr/>
          <a:lstStyle/>
          <a:p>
            <a:r>
              <a:rPr lang="en-US" altLang="zh-CN" sz="2000" dirty="0"/>
              <a:t>GMEC </a:t>
            </a:r>
            <a:r>
              <a:rPr lang="es-ES" altLang="zh-CN" sz="2000" dirty="0"/>
              <a:t>[</a:t>
            </a:r>
            <a:r>
              <a:rPr lang="en-US" altLang="zh-CN" sz="2000" i="1" dirty="0"/>
              <a:t>Generic Group Management, Exposure and Communication Enhancements</a:t>
            </a:r>
            <a:r>
              <a:rPr lang="es-ES" altLang="zh-CN" sz="2000" dirty="0"/>
              <a:t>] </a:t>
            </a:r>
            <a:r>
              <a:rPr lang="es-ES" altLang="zh-CN" sz="2000" dirty="0">
                <a:solidFill>
                  <a:srgbClr val="2A6EA8"/>
                </a:solidFill>
              </a:rPr>
              <a:t>with 100% completion</a:t>
            </a:r>
            <a:endParaRPr lang="es-ES" altLang="zh-CN" sz="2000" dirty="0">
              <a:highlight>
                <a:srgbClr val="FFFF00"/>
              </a:highlight>
            </a:endParaRPr>
          </a:p>
          <a:p>
            <a:pPr lvl="1">
              <a:spcBef>
                <a:spcPts val="600"/>
              </a:spcBef>
              <a:spcAft>
                <a:spcPts val="0"/>
              </a:spcAft>
            </a:pPr>
            <a:r>
              <a:rPr lang="en-US" altLang="zh-CN" sz="1800" dirty="0"/>
              <a:t>Update/complete the definition of the enforcement of Maximum Group Data Rate in Policy Data based on the latest stage 2 updates and definition of the related provisions within the PCC signaling procedures in TS 29.513.</a:t>
            </a:r>
          </a:p>
          <a:p>
            <a:pPr lvl="1">
              <a:spcBef>
                <a:spcPts val="600"/>
              </a:spcBef>
              <a:spcAft>
                <a:spcPts val="0"/>
              </a:spcAft>
            </a:pPr>
            <a:r>
              <a:rPr lang="en-US" altLang="zh-CN" sz="1800" dirty="0"/>
              <a:t>Complete the definition of the data model for the support of the AF requested QoS for a UE or group of UEs not identified by UE address(es) functionality and the resolution of the related Editor’s Notes.</a:t>
            </a:r>
          </a:p>
          <a:p>
            <a:r>
              <a:rPr lang="en-US" altLang="zh-CN" sz="2000" dirty="0" err="1"/>
              <a:t>AIMLsys</a:t>
            </a:r>
            <a:r>
              <a:rPr lang="en-US" altLang="zh-CN" sz="2000" dirty="0"/>
              <a:t> </a:t>
            </a:r>
            <a:r>
              <a:rPr lang="es-ES" altLang="zh-CN" sz="2000" dirty="0"/>
              <a:t>[C</a:t>
            </a:r>
            <a:r>
              <a:rPr lang="en-US" altLang="zh-CN" sz="2000" i="1" dirty="0"/>
              <a:t>T aspects of System Support for AI/ML-based Services</a:t>
            </a:r>
            <a:r>
              <a:rPr lang="es-ES" altLang="zh-CN" sz="2000" dirty="0"/>
              <a:t>] </a:t>
            </a:r>
            <a:r>
              <a:rPr lang="es-ES" altLang="zh-CN" sz="2000" dirty="0">
                <a:solidFill>
                  <a:srgbClr val="2A6EA8"/>
                </a:solidFill>
              </a:rPr>
              <a:t>with 97% completion</a:t>
            </a:r>
            <a:endParaRPr lang="es-ES" altLang="zh-CN" sz="2000" dirty="0">
              <a:highlight>
                <a:srgbClr val="FFFF00"/>
              </a:highlight>
            </a:endParaRPr>
          </a:p>
          <a:p>
            <a:pPr lvl="1"/>
            <a:r>
              <a:rPr lang="en-GB" altLang="zh-CN" sz="1800" dirty="0"/>
              <a:t>Support of UE IP </a:t>
            </a:r>
            <a:r>
              <a:rPr lang="en-US" altLang="zh-CN" sz="1800" dirty="0"/>
              <a:t>address and PATCH method for Member UE selection </a:t>
            </a:r>
          </a:p>
          <a:p>
            <a:pPr lvl="1"/>
            <a:r>
              <a:rPr lang="en-US" altLang="zh-CN" sz="1800" dirty="0"/>
              <a:t>Resolve the Editor’s Note for PDTQ warning notification procedure</a:t>
            </a:r>
          </a:p>
          <a:p>
            <a:pPr lvl="1"/>
            <a:r>
              <a:rPr lang="en-US" altLang="zh-CN" sz="1800" dirty="0"/>
              <a:t>Enhancements of E2E data volume transfer time analytics</a:t>
            </a:r>
            <a:endParaRPr lang="es-ES" altLang="zh-CN" sz="1800" dirty="0"/>
          </a:p>
          <a:p>
            <a:r>
              <a:rPr lang="en-US" altLang="zh-CN" sz="2000" dirty="0" smtClean="0"/>
              <a:t>XRM </a:t>
            </a:r>
            <a:r>
              <a:rPr lang="es-ES" altLang="zh-CN" sz="2000" dirty="0"/>
              <a:t>[</a:t>
            </a:r>
            <a:r>
              <a:rPr lang="en-US" altLang="zh-CN" sz="2000" i="1" dirty="0"/>
              <a:t>Architecture Enhancements for XR and media services</a:t>
            </a:r>
            <a:r>
              <a:rPr lang="es-ES" altLang="zh-CN" sz="2000" dirty="0"/>
              <a:t>]</a:t>
            </a:r>
            <a:r>
              <a:rPr lang="es-ES" altLang="zh-CN" sz="2000" dirty="0">
                <a:solidFill>
                  <a:srgbClr val="2A6EA8"/>
                </a:solidFill>
              </a:rPr>
              <a:t> with 96% completion</a:t>
            </a:r>
            <a:endParaRPr lang="es-ES" altLang="zh-CN" sz="2000" dirty="0"/>
          </a:p>
          <a:p>
            <a:pPr lvl="1"/>
            <a:r>
              <a:rPr lang="en-US" altLang="zh-CN" sz="1800" dirty="0"/>
              <a:t>Support of UL/DL PDU set </a:t>
            </a:r>
            <a:r>
              <a:rPr lang="en-US" altLang="zh-CN" sz="1800" dirty="0" err="1"/>
              <a:t>QoS</a:t>
            </a:r>
            <a:r>
              <a:rPr lang="en-US" altLang="zh-CN" sz="1800" dirty="0"/>
              <a:t> and protocol description</a:t>
            </a:r>
          </a:p>
          <a:p>
            <a:pPr lvl="1"/>
            <a:r>
              <a:rPr lang="en-GB" altLang="zh-CN" sz="1800" dirty="0"/>
              <a:t>Resolve the Editor’s Notes for PDV, round-trip delay over two </a:t>
            </a:r>
            <a:r>
              <a:rPr lang="en-GB" altLang="zh-CN" sz="1800" dirty="0" err="1"/>
              <a:t>QoS</a:t>
            </a:r>
            <a:r>
              <a:rPr lang="en-GB" altLang="zh-CN" sz="1800" dirty="0"/>
              <a:t> flows and congestion monitoring</a:t>
            </a:r>
          </a:p>
          <a:p>
            <a:pPr lvl="1"/>
            <a:r>
              <a:rPr lang="en-US" altLang="zh-CN" sz="1800" dirty="0"/>
              <a:t>Enhancements the provisioning of the periodicity information and end of data burst information for UE power saving</a:t>
            </a:r>
          </a:p>
          <a:p>
            <a:pPr lvl="1"/>
            <a:endParaRPr lang="en-US" altLang="zh-CN" sz="1800" dirty="0"/>
          </a:p>
        </p:txBody>
      </p:sp>
    </p:spTree>
    <p:extLst>
      <p:ext uri="{BB962C8B-B14F-4D97-AF65-F5344CB8AC3E}">
        <p14:creationId xmlns:p14="http://schemas.microsoft.com/office/powerpoint/2010/main" val="311456389"/>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35691" y="438698"/>
            <a:ext cx="10515600" cy="1325563"/>
          </a:xfrm>
        </p:spPr>
        <p:txBody>
          <a:bodyPr/>
          <a:lstStyle/>
          <a:p>
            <a:r>
              <a:rPr lang="es-ES" altLang="zh-CN" dirty="0"/>
              <a:t>Release 18 Status                              (</a:t>
            </a:r>
            <a:r>
              <a:rPr lang="es-ES" altLang="zh-CN" dirty="0" smtClean="0"/>
              <a:t>4/6)</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172442" y="1698359"/>
            <a:ext cx="11830088" cy="4539712"/>
          </a:xfrm>
        </p:spPr>
        <p:txBody>
          <a:bodyPr/>
          <a:lstStyle/>
          <a:p>
            <a:r>
              <a:rPr lang="en-US" altLang="zh-CN" sz="2000" dirty="0"/>
              <a:t>eNA_Ph3</a:t>
            </a:r>
            <a:r>
              <a:rPr lang="es-ES" altLang="zh-CN" sz="2000" dirty="0"/>
              <a:t> [</a:t>
            </a:r>
            <a:r>
              <a:rPr lang="en-US" altLang="zh-CN" sz="2000" i="1" dirty="0"/>
              <a:t>Enablers for Network Automation for 5G - phase 3</a:t>
            </a:r>
            <a:r>
              <a:rPr lang="es-ES" altLang="zh-CN" sz="2000" dirty="0"/>
              <a:t>] </a:t>
            </a:r>
            <a:r>
              <a:rPr lang="es-ES" altLang="zh-CN" sz="2000" dirty="0">
                <a:solidFill>
                  <a:srgbClr val="2A6EA8"/>
                </a:solidFill>
              </a:rPr>
              <a:t>with 98% completion</a:t>
            </a:r>
            <a:endParaRPr lang="es-ES" altLang="zh-CN" sz="2000" dirty="0">
              <a:highlight>
                <a:srgbClr val="FFFF00"/>
              </a:highlight>
            </a:endParaRPr>
          </a:p>
          <a:p>
            <a:pPr lvl="1"/>
            <a:r>
              <a:rPr lang="en-US" altLang="zh-CN" sz="1800" dirty="0"/>
              <a:t>Define </a:t>
            </a:r>
            <a:r>
              <a:rPr lang="en-US" altLang="zh-CN" sz="1800" dirty="0" err="1"/>
              <a:t>Ndccf_DataManagement_Transfer</a:t>
            </a:r>
            <a:r>
              <a:rPr lang="en-US" altLang="zh-CN" sz="1800" dirty="0"/>
              <a:t> service operation to support DCCF subscription transfer</a:t>
            </a:r>
          </a:p>
          <a:p>
            <a:pPr lvl="1"/>
            <a:r>
              <a:rPr lang="en-US" altLang="zh-CN" sz="1800" dirty="0"/>
              <a:t>Enhancements of </a:t>
            </a:r>
            <a:r>
              <a:rPr lang="en-US" altLang="zh-CN" sz="1800" dirty="0" err="1"/>
              <a:t>Nnwdaf_AnalyticsInfo_ContextTransfer</a:t>
            </a:r>
            <a:r>
              <a:rPr lang="en-US" altLang="zh-CN" sz="1800" dirty="0"/>
              <a:t> and </a:t>
            </a:r>
            <a:r>
              <a:rPr lang="en-US" altLang="zh-CN" sz="1800" dirty="0" err="1"/>
              <a:t>Nnwdaf_MLModelProvision</a:t>
            </a:r>
            <a:r>
              <a:rPr lang="en-US" altLang="zh-CN" sz="1800" dirty="0"/>
              <a:t> APIs to support Analytics context transfer </a:t>
            </a:r>
          </a:p>
          <a:p>
            <a:pPr lvl="1"/>
            <a:r>
              <a:rPr lang="en-US" altLang="zh-CN" sz="1800" dirty="0"/>
              <a:t>Enhancements of PFD Determination Analytics, DN performance analytics and Location accuracy analytics</a:t>
            </a:r>
          </a:p>
          <a:p>
            <a:pPr lvl="1"/>
            <a:r>
              <a:rPr lang="en-US" altLang="zh-CN" sz="1800" dirty="0"/>
              <a:t>Corrections on the error handling procedure</a:t>
            </a:r>
          </a:p>
          <a:p>
            <a:r>
              <a:rPr lang="en-US" altLang="zh-CN" sz="2000" dirty="0" smtClean="0"/>
              <a:t>PINAPP </a:t>
            </a:r>
            <a:r>
              <a:rPr lang="es-ES" altLang="zh-CN" sz="2000" dirty="0"/>
              <a:t>[</a:t>
            </a:r>
            <a:r>
              <a:rPr lang="en-US" altLang="zh-CN" sz="2000" i="1" dirty="0"/>
              <a:t>CT aspects of Application layer support for Personal </a:t>
            </a:r>
            <a:r>
              <a:rPr lang="en-US" altLang="zh-CN" sz="2000" i="1" dirty="0" err="1"/>
              <a:t>IoT</a:t>
            </a:r>
            <a:r>
              <a:rPr lang="en-US" altLang="zh-CN" sz="2000" i="1" dirty="0"/>
              <a:t> Network</a:t>
            </a:r>
            <a:r>
              <a:rPr lang="es-ES" altLang="zh-CN" sz="2000" dirty="0"/>
              <a:t>] </a:t>
            </a:r>
            <a:r>
              <a:rPr lang="es-ES" altLang="zh-CN" sz="2000" dirty="0">
                <a:solidFill>
                  <a:srgbClr val="2A6EA8"/>
                </a:solidFill>
              </a:rPr>
              <a:t>with 99% completion</a:t>
            </a:r>
            <a:endParaRPr lang="es-ES" altLang="zh-CN" sz="2000" dirty="0">
              <a:highlight>
                <a:srgbClr val="FFFF00"/>
              </a:highlight>
            </a:endParaRPr>
          </a:p>
          <a:p>
            <a:pPr lvl="1"/>
            <a:r>
              <a:rPr lang="en-US" altLang="zh-CN" sz="1800" dirty="0"/>
              <a:t>Resolving EN on PIN ID and EN on security credentials</a:t>
            </a:r>
          </a:p>
          <a:p>
            <a:r>
              <a:rPr lang="en-US" altLang="zh-CN" sz="2000" dirty="0"/>
              <a:t>ADAES </a:t>
            </a:r>
            <a:r>
              <a:rPr lang="es-ES" altLang="zh-CN" sz="2000" dirty="0"/>
              <a:t>[</a:t>
            </a:r>
            <a:r>
              <a:rPr lang="en-US" altLang="zh-CN" sz="2000" i="1" dirty="0"/>
              <a:t>CT aspects of </a:t>
            </a:r>
            <a:r>
              <a:rPr lang="en-GB" altLang="zh-CN" sz="2000" i="1" dirty="0"/>
              <a:t>Application Data Analytics Enablement Service</a:t>
            </a:r>
            <a:r>
              <a:rPr lang="es-ES" altLang="zh-CN" sz="2000" dirty="0"/>
              <a:t>] </a:t>
            </a:r>
            <a:r>
              <a:rPr lang="es-ES" altLang="zh-CN" sz="2000" dirty="0">
                <a:solidFill>
                  <a:srgbClr val="2A6EA8"/>
                </a:solidFill>
              </a:rPr>
              <a:t>with 70% completion</a:t>
            </a:r>
            <a:endParaRPr lang="es-ES" altLang="zh-CN" sz="2000" dirty="0">
              <a:highlight>
                <a:srgbClr val="FFFF00"/>
              </a:highlight>
            </a:endParaRPr>
          </a:p>
          <a:p>
            <a:pPr lvl="1">
              <a:spcAft>
                <a:spcPts val="600"/>
              </a:spcAft>
            </a:pPr>
            <a:r>
              <a:rPr lang="en-US" altLang="zh-CN" sz="1800" dirty="0"/>
              <a:t>Define </a:t>
            </a:r>
            <a:r>
              <a:rPr lang="en-US" altLang="zh-CN" sz="1800" dirty="0" err="1"/>
              <a:t>SS_ADAE_VALPerformanceAnalytics</a:t>
            </a:r>
            <a:r>
              <a:rPr lang="en-US" altLang="zh-CN" sz="1800" dirty="0"/>
              <a:t>, Slice-specific application performance analytics, </a:t>
            </a:r>
            <a:r>
              <a:rPr lang="en-US" altLang="zh-CN" sz="1800" dirty="0" err="1"/>
              <a:t>SS_ADAE_LocationAccuracyAnalytic</a:t>
            </a:r>
            <a:r>
              <a:rPr lang="en-US" altLang="zh-CN" sz="1800" dirty="0"/>
              <a:t>, </a:t>
            </a:r>
            <a:r>
              <a:rPr lang="en-US" altLang="zh-CN" sz="1800" dirty="0" err="1"/>
              <a:t>SS_ADAE_EdgeLoadAnalytics</a:t>
            </a:r>
            <a:r>
              <a:rPr lang="en-US" altLang="zh-CN" sz="1800" dirty="0"/>
              <a:t>, </a:t>
            </a:r>
            <a:r>
              <a:rPr lang="en-US" altLang="zh-CN" sz="1800" dirty="0" err="1"/>
              <a:t>SS_ADAE_ServiceApiAnalytic</a:t>
            </a:r>
            <a:r>
              <a:rPr lang="en-US" altLang="zh-CN" sz="1800" dirty="0"/>
              <a:t> APIs for ADAE server</a:t>
            </a:r>
          </a:p>
          <a:p>
            <a:pPr lvl="1">
              <a:spcAft>
                <a:spcPts val="600"/>
              </a:spcAft>
            </a:pPr>
            <a:r>
              <a:rPr lang="en-US" altLang="zh-CN" sz="1800" dirty="0"/>
              <a:t>Define </a:t>
            </a:r>
            <a:r>
              <a:rPr lang="en-US" altLang="zh-CN" sz="1800" dirty="0" err="1"/>
              <a:t>SS_AADRF_DataManagement</a:t>
            </a:r>
            <a:r>
              <a:rPr lang="en-US" altLang="zh-CN" sz="1800" dirty="0"/>
              <a:t> API for A-ADRF.</a:t>
            </a:r>
            <a:r>
              <a:rPr lang="en-GB" altLang="zh-CN" sz="1800" dirty="0" smtClean="0"/>
              <a:t> </a:t>
            </a:r>
          </a:p>
          <a:p>
            <a:pPr lvl="1"/>
            <a:endParaRPr lang="en-US" altLang="zh-CN" sz="1800" dirty="0"/>
          </a:p>
          <a:p>
            <a:pPr lvl="1">
              <a:spcAft>
                <a:spcPts val="600"/>
              </a:spcAft>
            </a:pPr>
            <a:endParaRPr lang="en-GB" altLang="zh-CN" sz="1800" dirty="0"/>
          </a:p>
          <a:p>
            <a:pPr lvl="1"/>
            <a:endParaRPr lang="en-US" altLang="zh-CN" sz="1800" dirty="0"/>
          </a:p>
        </p:txBody>
      </p:sp>
    </p:spTree>
    <p:extLst>
      <p:ext uri="{BB962C8B-B14F-4D97-AF65-F5344CB8AC3E}">
        <p14:creationId xmlns:p14="http://schemas.microsoft.com/office/powerpoint/2010/main" val="2242426542"/>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a:t>
            </a:r>
            <a:r>
              <a:rPr lang="es-ES" altLang="zh-CN" dirty="0" smtClean="0"/>
              <a:t>5/6)</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290845" y="1760399"/>
            <a:ext cx="11183176" cy="4539712"/>
          </a:xfrm>
        </p:spPr>
        <p:txBody>
          <a:bodyPr/>
          <a:lstStyle/>
          <a:p>
            <a:r>
              <a:rPr lang="en-US" altLang="zh-CN" sz="2000" dirty="0" err="1"/>
              <a:t>Ranging_SL</a:t>
            </a:r>
            <a:r>
              <a:rPr lang="en-US" altLang="zh-CN" sz="2000" dirty="0"/>
              <a:t> </a:t>
            </a:r>
            <a:r>
              <a:rPr lang="es-ES" altLang="zh-CN" sz="2000" dirty="0"/>
              <a:t>[</a:t>
            </a:r>
            <a:r>
              <a:rPr lang="en-US" altLang="zh-CN" sz="2000" i="1" dirty="0"/>
              <a:t>CT aspects of Ranging based services and </a:t>
            </a:r>
            <a:r>
              <a:rPr lang="en-US" altLang="zh-CN" sz="2000" i="1" dirty="0" err="1"/>
              <a:t>sidelink</a:t>
            </a:r>
            <a:r>
              <a:rPr lang="en-US" altLang="zh-CN" sz="2000" i="1" dirty="0"/>
              <a:t> positioning</a:t>
            </a:r>
            <a:r>
              <a:rPr lang="es-ES" altLang="zh-CN" sz="2000" dirty="0"/>
              <a:t>] </a:t>
            </a:r>
            <a:r>
              <a:rPr lang="es-ES" altLang="zh-CN" sz="2000" dirty="0">
                <a:solidFill>
                  <a:srgbClr val="2A6EA8"/>
                </a:solidFill>
              </a:rPr>
              <a:t>with 96% completion</a:t>
            </a:r>
            <a:endParaRPr lang="es-ES" altLang="zh-CN" sz="2000" dirty="0">
              <a:highlight>
                <a:srgbClr val="FFFF00"/>
              </a:highlight>
            </a:endParaRPr>
          </a:p>
          <a:p>
            <a:pPr lvl="1">
              <a:spcBef>
                <a:spcPts val="600"/>
              </a:spcBef>
              <a:spcAft>
                <a:spcPts val="0"/>
              </a:spcAft>
            </a:pPr>
            <a:r>
              <a:rPr lang="fr-FR" altLang="zh-CN" sz="1800" dirty="0"/>
              <a:t>Various corrections/updates to complete the definition of the Ranging_SL related enhancements to the handling of UE policies</a:t>
            </a:r>
            <a:r>
              <a:rPr lang="en-US" altLang="zh-CN" sz="1800" dirty="0"/>
              <a:t>, start the definition of</a:t>
            </a:r>
            <a:r>
              <a:rPr lang="en-GB" altLang="zh-CN" sz="1800" dirty="0"/>
              <a:t> the ID mapping (</a:t>
            </a:r>
            <a:r>
              <a:rPr lang="en-US" altLang="zh-CN" sz="1800" dirty="0"/>
              <a:t>between Application Layer ID and GPSI</a:t>
            </a:r>
            <a:r>
              <a:rPr lang="en-GB" altLang="zh-CN" sz="1800" dirty="0"/>
              <a:t>) functionality, etc.</a:t>
            </a:r>
            <a:endParaRPr lang="en-US" altLang="zh-CN" sz="1800" dirty="0">
              <a:solidFill>
                <a:prstClr val="black"/>
              </a:solidFill>
            </a:endParaRPr>
          </a:p>
          <a:p>
            <a:r>
              <a:rPr lang="en-US" altLang="zh-CN" sz="2000" dirty="0" smtClean="0"/>
              <a:t>eNS_Ph3 </a:t>
            </a:r>
            <a:r>
              <a:rPr lang="es-ES" altLang="zh-CN" sz="2000" dirty="0"/>
              <a:t>[</a:t>
            </a:r>
            <a:r>
              <a:rPr lang="en-US" altLang="zh-CN" sz="2000" i="1" dirty="0"/>
              <a:t>Stage 3 of Network Slicing Phase 3</a:t>
            </a:r>
            <a:r>
              <a:rPr lang="es-ES" altLang="zh-CN" sz="2000" dirty="0"/>
              <a:t>] </a:t>
            </a:r>
            <a:r>
              <a:rPr lang="es-ES" altLang="zh-CN" sz="2000" dirty="0">
                <a:solidFill>
                  <a:srgbClr val="2A6EA8"/>
                </a:solidFill>
              </a:rPr>
              <a:t>with 98% completion</a:t>
            </a:r>
            <a:endParaRPr lang="es-ES" altLang="zh-CN" sz="2000" dirty="0">
              <a:highlight>
                <a:srgbClr val="FFFF00"/>
              </a:highlight>
            </a:endParaRPr>
          </a:p>
          <a:p>
            <a:pPr lvl="1">
              <a:spcBef>
                <a:spcPts val="600"/>
              </a:spcBef>
              <a:spcAft>
                <a:spcPts val="0"/>
              </a:spcAft>
            </a:pPr>
            <a:r>
              <a:rPr lang="en-US" altLang="zh-CN" sz="1800" dirty="0"/>
              <a:t>An LS to SA2 was approved to request clarifications on the definition of the Network Slice Replacement event reporting to the PCF for the UE as no consensus was reached in the WG on how to implement the related the stage 2 requirements.</a:t>
            </a:r>
            <a:endParaRPr lang="en-GB" altLang="zh-CN" sz="1800" dirty="0"/>
          </a:p>
          <a:p>
            <a:pPr lvl="1">
              <a:spcBef>
                <a:spcPts val="600"/>
              </a:spcBef>
              <a:spcAft>
                <a:spcPts val="0"/>
              </a:spcAft>
            </a:pPr>
            <a:r>
              <a:rPr lang="fr-FR" altLang="zh-CN" sz="1800" dirty="0" err="1"/>
              <a:t>Various</a:t>
            </a:r>
            <a:r>
              <a:rPr lang="fr-FR" altLang="zh-CN" sz="1800" dirty="0"/>
              <a:t> updates/corrections to </a:t>
            </a:r>
            <a:r>
              <a:rPr lang="fr-FR" altLang="zh-CN" sz="1800" dirty="0" err="1"/>
              <a:t>progress</a:t>
            </a:r>
            <a:r>
              <a:rPr lang="fr-FR" altLang="zh-CN" sz="1800" dirty="0"/>
              <a:t> </a:t>
            </a:r>
            <a:r>
              <a:rPr lang="en-US" altLang="zh-CN" sz="1800" dirty="0"/>
              <a:t>the definition of Network Slice Replacement functionality based on the received related reply LS from SA2, no consensus reached though on the Network Slice Replacement indication</a:t>
            </a:r>
            <a:r>
              <a:rPr lang="en-US" altLang="zh-CN" sz="1800" dirty="0" smtClean="0"/>
              <a:t>.</a:t>
            </a:r>
            <a:endParaRPr lang="en-US" altLang="zh-CN" sz="1800" dirty="0"/>
          </a:p>
        </p:txBody>
      </p:sp>
    </p:spTree>
    <p:extLst>
      <p:ext uri="{BB962C8B-B14F-4D97-AF65-F5344CB8AC3E}">
        <p14:creationId xmlns:p14="http://schemas.microsoft.com/office/powerpoint/2010/main" val="2672239225"/>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a:t>
            </a:r>
            <a:r>
              <a:rPr lang="es-ES" altLang="zh-CN" dirty="0" smtClean="0"/>
              <a:t>(6/6)</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290845" y="1760399"/>
            <a:ext cx="11183176" cy="4539712"/>
          </a:xfrm>
        </p:spPr>
        <p:txBody>
          <a:bodyPr/>
          <a:lstStyle/>
          <a:p>
            <a:r>
              <a:rPr lang="en-US" altLang="zh-CN" sz="2000" dirty="0" smtClean="0"/>
              <a:t>SNAAPP </a:t>
            </a:r>
            <a:r>
              <a:rPr lang="es-ES" altLang="zh-CN" sz="2000" dirty="0"/>
              <a:t>[</a:t>
            </a:r>
            <a:r>
              <a:rPr lang="en-GB" altLang="zh-CN" sz="2000" i="1" dirty="0"/>
              <a:t>Application enablement aspects for subscriber-aware northbound API access</a:t>
            </a:r>
            <a:r>
              <a:rPr lang="es-ES" altLang="zh-CN" sz="2000" dirty="0"/>
              <a:t>] </a:t>
            </a:r>
            <a:r>
              <a:rPr lang="es-ES" altLang="zh-CN" sz="2000" dirty="0">
                <a:solidFill>
                  <a:srgbClr val="2A6EA8"/>
                </a:solidFill>
              </a:rPr>
              <a:t>with 100% completion</a:t>
            </a:r>
            <a:endParaRPr lang="es-ES" altLang="zh-CN" sz="2000" dirty="0">
              <a:highlight>
                <a:srgbClr val="FFFF00"/>
              </a:highlight>
            </a:endParaRPr>
          </a:p>
          <a:p>
            <a:pPr lvl="1">
              <a:spcBef>
                <a:spcPts val="600"/>
              </a:spcBef>
              <a:spcAft>
                <a:spcPts val="0"/>
              </a:spcAft>
            </a:pPr>
            <a:r>
              <a:rPr lang="fr-FR" altLang="zh-CN" sz="1800" dirty="0"/>
              <a:t>Complete the </a:t>
            </a:r>
            <a:r>
              <a:rPr lang="fr-FR" altLang="zh-CN" sz="1800" dirty="0" err="1"/>
              <a:t>definition</a:t>
            </a:r>
            <a:r>
              <a:rPr lang="fr-FR" altLang="zh-CN" sz="1800" dirty="0"/>
              <a:t> of the RNAA </a:t>
            </a:r>
            <a:r>
              <a:rPr lang="fr-FR" altLang="zh-CN" sz="1800" dirty="0" err="1"/>
              <a:t>related</a:t>
            </a:r>
            <a:r>
              <a:rPr lang="fr-FR" altLang="zh-CN" sz="1800" dirty="0"/>
              <a:t> CAPIF </a:t>
            </a:r>
            <a:r>
              <a:rPr lang="fr-FR" altLang="zh-CN" sz="1800" dirty="0" err="1"/>
              <a:t>OAuth</a:t>
            </a:r>
            <a:r>
              <a:rPr lang="fr-FR" altLang="zh-CN" sz="1800" dirty="0"/>
              <a:t> updates</a:t>
            </a:r>
            <a:r>
              <a:rPr lang="en-US" altLang="zh-CN" sz="1800" dirty="0"/>
              <a:t>.</a:t>
            </a:r>
          </a:p>
          <a:p>
            <a:r>
              <a:rPr lang="en-US" altLang="zh-CN" sz="2000" dirty="0"/>
              <a:t>NSCALE </a:t>
            </a:r>
            <a:r>
              <a:rPr lang="es-ES" altLang="zh-CN" sz="2000" dirty="0"/>
              <a:t>[</a:t>
            </a:r>
            <a:r>
              <a:rPr lang="en-US" altLang="zh-CN" sz="2000" i="1" dirty="0"/>
              <a:t>Network Slice Capability Exposure for Application Layer Enablement</a:t>
            </a:r>
            <a:r>
              <a:rPr lang="es-ES" altLang="zh-CN" sz="2000" dirty="0"/>
              <a:t>] </a:t>
            </a:r>
            <a:r>
              <a:rPr lang="es-ES" altLang="zh-CN" sz="2000" dirty="0">
                <a:solidFill>
                  <a:srgbClr val="2A6EA8"/>
                </a:solidFill>
              </a:rPr>
              <a:t>with 90% completion</a:t>
            </a:r>
            <a:endParaRPr lang="es-ES" altLang="zh-CN" sz="2000" dirty="0">
              <a:highlight>
                <a:srgbClr val="FFFF00"/>
              </a:highlight>
            </a:endParaRPr>
          </a:p>
          <a:p>
            <a:pPr lvl="1">
              <a:spcBef>
                <a:spcPts val="600"/>
              </a:spcBef>
              <a:spcAft>
                <a:spcPts val="0"/>
              </a:spcAft>
            </a:pPr>
            <a:r>
              <a:rPr lang="en-US" altLang="zh-CN" sz="1800" dirty="0"/>
              <a:t>Considerable progress in the definition of the new NSCE Server APIs, resolution of several Editor’s Notes, an LS was sent to SA6 to ask for further clarifications on the inter-PLMN service continuity functionality.</a:t>
            </a:r>
          </a:p>
          <a:p>
            <a:r>
              <a:rPr lang="es-ES" altLang="zh-CN" sz="2000" dirty="0"/>
              <a:t>Quite few contributions to enhance the functionalities &amp; descriptions for different WIs (TEI18 + WI code CRs).</a:t>
            </a:r>
          </a:p>
          <a:p>
            <a:pPr lvl="1"/>
            <a:endParaRPr lang="en-US" altLang="zh-CN" sz="1800" dirty="0"/>
          </a:p>
          <a:p>
            <a:pPr lvl="1"/>
            <a:endParaRPr lang="en-US" altLang="zh-CN" sz="1800" dirty="0"/>
          </a:p>
          <a:p>
            <a:pPr lvl="1"/>
            <a:endParaRPr lang="en-US" altLang="zh-CN" sz="1800" dirty="0">
              <a:solidFill>
                <a:prstClr val="black"/>
              </a:solidFill>
            </a:endParaRPr>
          </a:p>
          <a:p>
            <a:pPr marL="457200" lvl="1" indent="0">
              <a:buNone/>
            </a:pPr>
            <a:endParaRPr lang="en-US" altLang="zh-CN" sz="1800" dirty="0"/>
          </a:p>
        </p:txBody>
      </p:sp>
    </p:spTree>
    <p:extLst>
      <p:ext uri="{BB962C8B-B14F-4D97-AF65-F5344CB8AC3E}">
        <p14:creationId xmlns:p14="http://schemas.microsoft.com/office/powerpoint/2010/main" val="1350952729"/>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05513" y="405925"/>
            <a:ext cx="10515600" cy="1325563"/>
          </a:xfrm>
        </p:spPr>
        <p:txBody>
          <a:bodyPr/>
          <a:lstStyle/>
          <a:p>
            <a:r>
              <a:rPr lang="en-GB" altLang="en-US" dirty="0"/>
              <a:t>TSG CT WG3 Officials</a:t>
            </a:r>
          </a:p>
        </p:txBody>
      </p:sp>
      <p:sp>
        <p:nvSpPr>
          <p:cNvPr id="4099" name="Content Placeholder 2"/>
          <p:cNvSpPr txBox="1">
            <a:spLocks/>
          </p:cNvSpPr>
          <p:nvPr/>
        </p:nvSpPr>
        <p:spPr bwMode="auto">
          <a:xfrm>
            <a:off x="1993467" y="1979496"/>
            <a:ext cx="343526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Yali Yan</a:t>
            </a:r>
            <a:endParaRPr lang="fr-FR" altLang="en-US" sz="1800" b="1" dirty="0"/>
          </a:p>
          <a:p>
            <a:pPr>
              <a:lnSpc>
                <a:spcPct val="100000"/>
              </a:lnSpc>
              <a:spcBef>
                <a:spcPct val="0"/>
              </a:spcBef>
              <a:buFontTx/>
              <a:buNone/>
            </a:pPr>
            <a:r>
              <a:rPr lang="fr-FR" altLang="en-US" sz="1800" dirty="0"/>
              <a:t>CT3 Chair</a:t>
            </a:r>
          </a:p>
          <a:p>
            <a:pPr>
              <a:lnSpc>
                <a:spcPct val="100000"/>
              </a:lnSpc>
              <a:spcBef>
                <a:spcPct val="0"/>
              </a:spcBef>
              <a:buFontTx/>
              <a:buNone/>
            </a:pPr>
            <a:r>
              <a:rPr lang="en-US" altLang="en-US" sz="1800" dirty="0">
                <a:hlinkClick r:id="rId4"/>
              </a:rPr>
              <a:t>yanyali@huawei.com</a:t>
            </a:r>
            <a:r>
              <a:rPr lang="en-US" altLang="en-US" sz="1800" dirty="0"/>
              <a:t> </a:t>
            </a:r>
          </a:p>
          <a:p>
            <a:pPr>
              <a:buFontTx/>
              <a:buNone/>
            </a:pPr>
            <a:endParaRPr lang="en-US" altLang="en-US" sz="1800" dirty="0"/>
          </a:p>
        </p:txBody>
      </p:sp>
      <p:sp>
        <p:nvSpPr>
          <p:cNvPr id="4100" name="Content Placeholder 2"/>
          <p:cNvSpPr txBox="1">
            <a:spLocks/>
          </p:cNvSpPr>
          <p:nvPr/>
        </p:nvSpPr>
        <p:spPr bwMode="auto">
          <a:xfrm>
            <a:off x="7248223" y="1979496"/>
            <a:ext cx="410351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Narendranath Durga Tangudu</a:t>
            </a:r>
            <a:endParaRPr lang="fr-FR" altLang="en-US" sz="1800" b="1" dirty="0"/>
          </a:p>
          <a:p>
            <a:pPr>
              <a:lnSpc>
                <a:spcPct val="100000"/>
              </a:lnSpc>
              <a:spcBef>
                <a:spcPct val="0"/>
              </a:spcBef>
              <a:buFontTx/>
              <a:buNone/>
            </a:pPr>
            <a:r>
              <a:rPr lang="fr-FR" altLang="en-US" sz="1800" dirty="0"/>
              <a:t>CT3 Vice Chair</a:t>
            </a:r>
            <a:br>
              <a:rPr lang="fr-FR" altLang="en-US" sz="1800" dirty="0"/>
            </a:br>
            <a:r>
              <a:rPr lang="en-US" altLang="en-US" sz="1800" dirty="0">
                <a:hlinkClick r:id="rId5"/>
              </a:rPr>
              <a:t>n.tangudu@samsung.com</a:t>
            </a:r>
            <a:r>
              <a:rPr lang="en-US" altLang="en-US" sz="1800" dirty="0"/>
              <a:t> </a:t>
            </a: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248223" y="3955551"/>
            <a:ext cx="3591999"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Susana Fernández</a:t>
            </a:r>
            <a:endParaRPr lang="fr-FR" altLang="en-US" sz="1800" b="1" dirty="0"/>
          </a:p>
          <a:p>
            <a:pPr>
              <a:lnSpc>
                <a:spcPct val="100000"/>
              </a:lnSpc>
              <a:spcBef>
                <a:spcPct val="0"/>
              </a:spcBef>
              <a:buNone/>
            </a:pPr>
            <a:r>
              <a:rPr lang="fr-FR" altLang="en-US" sz="1800" dirty="0"/>
              <a:t>CT3 Vice Chair</a:t>
            </a:r>
          </a:p>
          <a:p>
            <a:pPr>
              <a:lnSpc>
                <a:spcPct val="100000"/>
              </a:lnSpc>
              <a:spcBef>
                <a:spcPct val="0"/>
              </a:spcBef>
              <a:buFontTx/>
              <a:buNone/>
            </a:pPr>
            <a:r>
              <a:rPr lang="fr-FR" altLang="en-US" sz="1800" dirty="0"/>
              <a:t> </a:t>
            </a:r>
            <a:r>
              <a:rPr lang="fr-FR" altLang="en-US" sz="1800" dirty="0">
                <a:hlinkClick r:id="rId6"/>
              </a:rPr>
              <a:t>susana.fernandez@ericsson.com</a:t>
            </a:r>
            <a:r>
              <a:rPr lang="fr-FR" altLang="en-US" sz="1800" dirty="0"/>
              <a:t> </a:t>
            </a:r>
          </a:p>
          <a:p>
            <a:pPr>
              <a:buFontTx/>
              <a:buNone/>
            </a:pPr>
            <a:endParaRPr lang="en-US" altLang="en-US" sz="1800" dirty="0"/>
          </a:p>
        </p:txBody>
      </p:sp>
      <p:pic>
        <p:nvPicPr>
          <p:cNvPr id="4" name="Picture 3">
            <a:extLst>
              <a:ext uri="{FF2B5EF4-FFF2-40B4-BE49-F238E27FC236}">
                <a16:creationId xmlns="" xmlns:a16="http://schemas.microsoft.com/office/drawing/2014/main" id="{842EC52A-6723-4BDA-8917-B92EE270996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20588" y="3955551"/>
            <a:ext cx="1161382" cy="1511088"/>
          </a:xfrm>
          <a:prstGeom prst="rect">
            <a:avLst/>
          </a:prstGeom>
        </p:spPr>
      </p:pic>
      <p:pic>
        <p:nvPicPr>
          <p:cNvPr id="7" name="Picture 6" descr="A person wearing a suit&#10;&#10;Description automatically generated with low confidence">
            <a:extLst>
              <a:ext uri="{FF2B5EF4-FFF2-40B4-BE49-F238E27FC236}">
                <a16:creationId xmlns="" xmlns:a16="http://schemas.microsoft.com/office/drawing/2014/main" id="{4FA32BC2-197B-4D2A-A846-611ABAE34BC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5512" y="1885679"/>
            <a:ext cx="1198573" cy="1635079"/>
          </a:xfrm>
          <a:prstGeom prst="rect">
            <a:avLst/>
          </a:prstGeom>
        </p:spPr>
      </p:pic>
      <p:pic>
        <p:nvPicPr>
          <p:cNvPr id="11" name="Picture 2" descr="A person in a suit&#10;&#10;Description automatically generated with medium confidence">
            <a:extLst>
              <a:ext uri="{FF2B5EF4-FFF2-40B4-BE49-F238E27FC236}">
                <a16:creationId xmlns="" xmlns:a16="http://schemas.microsoft.com/office/drawing/2014/main" id="{8B07BF5F-4AFA-4A8B-9A03-4B35B048A8C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6082"/>
          <a:stretch/>
        </p:blipFill>
        <p:spPr>
          <a:xfrm>
            <a:off x="5520588" y="2062247"/>
            <a:ext cx="1161535" cy="1325563"/>
          </a:xfrm>
          <a:prstGeom prst="rect">
            <a:avLst/>
          </a:prstGeom>
        </p:spPr>
      </p:pic>
      <p:sp>
        <p:nvSpPr>
          <p:cNvPr id="12" name="Content Placeholder 2"/>
          <p:cNvSpPr txBox="1">
            <a:spLocks/>
          </p:cNvSpPr>
          <p:nvPr/>
        </p:nvSpPr>
        <p:spPr bwMode="auto">
          <a:xfrm>
            <a:off x="1993467" y="3955551"/>
            <a:ext cx="3343275" cy="1384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Dongwook Kim</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de-DE" altLang="en-US" sz="1800" dirty="0">
                <a:hlinkClick r:id="rId10"/>
              </a:rPr>
              <a:t>Dongwook.Kim@etsi.org</a:t>
            </a:r>
            <a:r>
              <a:rPr lang="de-DE" altLang="en-US" sz="1800" dirty="0"/>
              <a:t> </a:t>
            </a: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p>
        </p:txBody>
      </p:sp>
      <p:pic>
        <p:nvPicPr>
          <p:cNvPr id="13" name="图片 12"/>
          <p:cNvPicPr>
            <a:picLocks noChangeAspect="1"/>
          </p:cNvPicPr>
          <p:nvPr/>
        </p:nvPicPr>
        <p:blipFill rotWithShape="1">
          <a:blip r:embed="rId11" cstate="print">
            <a:extLst>
              <a:ext uri="{28A0092B-C50C-407E-A947-70E740481C1C}">
                <a14:useLocalDpi xmlns:a14="http://schemas.microsoft.com/office/drawing/2010/main" val="0"/>
              </a:ext>
            </a:extLst>
          </a:blip>
          <a:srcRect l="11654" t="10090" r="15327" b="26748"/>
          <a:stretch/>
        </p:blipFill>
        <p:spPr>
          <a:xfrm>
            <a:off x="616495" y="3955551"/>
            <a:ext cx="1193126" cy="1511088"/>
          </a:xfrm>
          <a:prstGeom prst="rect">
            <a:avLst/>
          </a:prstGeom>
        </p:spPr>
      </p:pic>
    </p:spTree>
    <p:extLst>
      <p:ext uri="{BB962C8B-B14F-4D97-AF65-F5344CB8AC3E}">
        <p14:creationId xmlns:p14="http://schemas.microsoft.com/office/powerpoint/2010/main" val="1222006436"/>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17 Status</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224169" y="1908887"/>
            <a:ext cx="11196305" cy="4539712"/>
          </a:xfrm>
        </p:spPr>
        <p:txBody>
          <a:bodyPr/>
          <a:lstStyle/>
          <a:p>
            <a:pPr>
              <a:lnSpc>
                <a:spcPct val="80000"/>
              </a:lnSpc>
              <a:defRPr/>
            </a:pPr>
            <a:r>
              <a:rPr lang="en-GB" altLang="zh-CN" sz="2400" kern="1000" dirty="0">
                <a:ea typeface="MS PGothic" panose="020B0600070205080204" pitchFamily="34" charset="-128"/>
                <a:cs typeface="Arial" panose="020B0604020202020204" pitchFamily="34" charset="0"/>
              </a:rPr>
              <a:t>4 CRs (</a:t>
            </a:r>
            <a:r>
              <a:rPr lang="en-GB" altLang="zh-CN" sz="2400" kern="1000" dirty="0" err="1">
                <a:ea typeface="MS PGothic" panose="020B0600070205080204" pitchFamily="34" charset="-128"/>
                <a:cs typeface="Arial" panose="020B0604020202020204" pitchFamily="34" charset="0"/>
              </a:rPr>
              <a:t>Cat.F</a:t>
            </a:r>
            <a:r>
              <a:rPr lang="en-GB" altLang="zh-CN" sz="2400" kern="1000" dirty="0">
                <a:ea typeface="MS PGothic" panose="020B0600070205080204" pitchFamily="34" charset="-128"/>
                <a:cs typeface="Arial" panose="020B0604020202020204" pitchFamily="34" charset="0"/>
              </a:rPr>
              <a:t>) are agreed in Release 17 as essential corrections, e.g.:</a:t>
            </a:r>
          </a:p>
          <a:p>
            <a:pPr lvl="1">
              <a:spcAft>
                <a:spcPts val="0"/>
              </a:spcAft>
              <a:tabLst>
                <a:tab pos="1980565" algn="l"/>
              </a:tabLst>
            </a:pPr>
            <a:r>
              <a:rPr lang="en-US" altLang="zh-CN" sz="2000" dirty="0" err="1">
                <a:solidFill>
                  <a:prstClr val="black"/>
                </a:solidFill>
              </a:rPr>
              <a:t>IIoT</a:t>
            </a:r>
            <a:r>
              <a:rPr lang="en-US" altLang="zh-CN" sz="2000" dirty="0">
                <a:solidFill>
                  <a:prstClr val="black"/>
                </a:solidFill>
              </a:rPr>
              <a:t> WI</a:t>
            </a:r>
            <a:r>
              <a:rPr lang="fr-FR" altLang="zh-CN" sz="2000" dirty="0">
                <a:solidFill>
                  <a:prstClr val="black"/>
                </a:solidFill>
              </a:rPr>
              <a:t>: </a:t>
            </a:r>
            <a:r>
              <a:rPr lang="en-US" altLang="zh-CN" sz="2000" dirty="0"/>
              <a:t>Correction on state of configuration and PTP Relay </a:t>
            </a:r>
            <a:r>
              <a:rPr lang="en-US" altLang="zh-CN" sz="2000" dirty="0" smtClean="0"/>
              <a:t>instance;</a:t>
            </a:r>
            <a:endParaRPr lang="en-US" altLang="zh-CN" sz="2000" dirty="0"/>
          </a:p>
          <a:p>
            <a:pPr lvl="1">
              <a:spcAft>
                <a:spcPts val="0"/>
              </a:spcAft>
              <a:tabLst>
                <a:tab pos="1980565" algn="l"/>
              </a:tabLst>
            </a:pPr>
            <a:r>
              <a:rPr lang="fr-FR" altLang="zh-CN" sz="2000" dirty="0">
                <a:solidFill>
                  <a:prstClr val="black"/>
                </a:solidFill>
              </a:rPr>
              <a:t>eNA_P</a:t>
            </a:r>
            <a:r>
              <a:rPr lang="en-US" altLang="zh-CN" sz="2000" dirty="0">
                <a:solidFill>
                  <a:prstClr val="black"/>
                </a:solidFill>
              </a:rPr>
              <a:t>h2 WI: </a:t>
            </a:r>
            <a:r>
              <a:rPr lang="en-US" altLang="zh-CN" sz="2000" dirty="0"/>
              <a:t>Correcting User Consent check before ADRF data </a:t>
            </a:r>
            <a:r>
              <a:rPr lang="en-US" altLang="zh-CN" sz="2000" dirty="0" smtClean="0"/>
              <a:t>retrieval;</a:t>
            </a:r>
            <a:endParaRPr lang="en-US" altLang="zh-CN" sz="2000" dirty="0"/>
          </a:p>
          <a:p>
            <a:pPr lvl="1">
              <a:spcAft>
                <a:spcPts val="0"/>
              </a:spcAft>
              <a:tabLst>
                <a:tab pos="1980565" algn="l"/>
              </a:tabLst>
            </a:pPr>
            <a:r>
              <a:rPr lang="en-US" altLang="zh-CN" sz="2000" dirty="0"/>
              <a:t>NBI17 WI: Resolving attribute name </a:t>
            </a:r>
            <a:r>
              <a:rPr lang="en-US" altLang="zh-CN" sz="2000" dirty="0" smtClean="0"/>
              <a:t>capitalization.</a:t>
            </a:r>
            <a:endParaRPr lang="en-US" altLang="zh-CN" sz="2000" dirty="0"/>
          </a:p>
          <a:p>
            <a:r>
              <a:rPr lang="es-ES" altLang="zh-CN" sz="2400" dirty="0"/>
              <a:t>Corrections not considered as FASMO were moved to further releases.</a:t>
            </a:r>
          </a:p>
          <a:p>
            <a:endParaRPr lang="es-ES" altLang="zh-CN" sz="2400" dirty="0"/>
          </a:p>
          <a:p>
            <a:endParaRPr lang="es-ES" altLang="zh-CN" sz="2000" dirty="0"/>
          </a:p>
        </p:txBody>
      </p:sp>
    </p:spTree>
    <p:extLst>
      <p:ext uri="{BB962C8B-B14F-4D97-AF65-F5344CB8AC3E}">
        <p14:creationId xmlns:p14="http://schemas.microsoft.com/office/powerpoint/2010/main" val="1955381210"/>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632254" y="431794"/>
            <a:ext cx="10515600" cy="1325563"/>
          </a:xfrm>
        </p:spPr>
        <p:txBody>
          <a:bodyPr/>
          <a:lstStyle/>
          <a:p>
            <a:r>
              <a:rPr lang="es-ES" dirty="0"/>
              <a:t>Pre-Release 17 Status</a:t>
            </a:r>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500352" y="1847753"/>
            <a:ext cx="10810545" cy="4245565"/>
          </a:xfrm>
        </p:spPr>
        <p:txBody>
          <a:bodyPr/>
          <a:lstStyle/>
          <a:p>
            <a:r>
              <a:rPr lang="es-ES" sz="2400" dirty="0"/>
              <a:t>7 </a:t>
            </a:r>
            <a:r>
              <a:rPr lang="es-ES" sz="2400" dirty="0" err="1"/>
              <a:t>CRs</a:t>
            </a:r>
            <a:r>
              <a:rPr lang="es-ES" sz="2400" dirty="0"/>
              <a:t> (Cat. F) are agreed in Release 16 </a:t>
            </a:r>
            <a:r>
              <a:rPr lang="en-GB" altLang="zh-CN" sz="2400" kern="1000" dirty="0">
                <a:ea typeface="MS PGothic" panose="020B0600070205080204" pitchFamily="34" charset="-128"/>
                <a:cs typeface="Arial" panose="020B0604020202020204" pitchFamily="34" charset="0"/>
              </a:rPr>
              <a:t>as essential corrections</a:t>
            </a:r>
            <a:r>
              <a:rPr lang="es-ES" sz="2400" dirty="0"/>
              <a:t>:</a:t>
            </a:r>
          </a:p>
          <a:p>
            <a:pPr lvl="1"/>
            <a:r>
              <a:rPr lang="es-ES" altLang="zh-CN" sz="2000" dirty="0"/>
              <a:t>5G_URLLC WI: </a:t>
            </a:r>
            <a:r>
              <a:rPr lang="en-US" altLang="zh-CN" sz="2000" dirty="0"/>
              <a:t>Corrections on </a:t>
            </a:r>
            <a:r>
              <a:rPr lang="en-US" altLang="zh-CN" sz="2000" dirty="0" err="1"/>
              <a:t>QoS</a:t>
            </a:r>
            <a:r>
              <a:rPr lang="en-US" altLang="zh-CN" sz="2000" dirty="0"/>
              <a:t> monitoring reports;</a:t>
            </a:r>
          </a:p>
          <a:p>
            <a:pPr lvl="1"/>
            <a:r>
              <a:rPr lang="en-US" sz="2000" dirty="0"/>
              <a:t>eIMS5G_SBA WI: </a:t>
            </a:r>
            <a:r>
              <a:rPr lang="en-US" altLang="zh-CN" sz="2000" dirty="0"/>
              <a:t>Updated Clause 7.3.3 for missing PCF N5 Algorithm;</a:t>
            </a:r>
          </a:p>
          <a:p>
            <a:pPr lvl="1"/>
            <a:r>
              <a:rPr lang="es-ES" sz="2000" dirty="0"/>
              <a:t>V2XAPP WI: </a:t>
            </a:r>
            <a:r>
              <a:rPr lang="en-US" altLang="zh-CN" sz="2000" dirty="0"/>
              <a:t>Missing parameter in </a:t>
            </a:r>
            <a:r>
              <a:rPr lang="en-US" altLang="zh-CN" sz="2000" dirty="0" err="1"/>
              <a:t>VAE_FileDistribution</a:t>
            </a:r>
            <a:r>
              <a:rPr lang="en-US" altLang="zh-CN" sz="2000" dirty="0"/>
              <a:t> </a:t>
            </a:r>
            <a:r>
              <a:rPr lang="en-US" altLang="zh-CN" sz="2000" dirty="0" smtClean="0"/>
              <a:t>API.</a:t>
            </a:r>
            <a:endParaRPr lang="es-ES" sz="2000" dirty="0"/>
          </a:p>
          <a:p>
            <a:r>
              <a:rPr lang="es-ES" altLang="zh-CN" sz="2400" dirty="0"/>
              <a:t>No CRs are agreed in </a:t>
            </a:r>
            <a:r>
              <a:rPr lang="es-ES" altLang="zh-CN" sz="2400" dirty="0" smtClean="0"/>
              <a:t>pre-Release 16 </a:t>
            </a:r>
            <a:r>
              <a:rPr lang="en-GB" altLang="zh-CN" sz="2400" kern="1000" dirty="0">
                <a:ea typeface="MS PGothic" panose="020B0600070205080204" pitchFamily="34" charset="-128"/>
                <a:cs typeface="Arial" panose="020B0604020202020204" pitchFamily="34" charset="0"/>
              </a:rPr>
              <a:t>as essential corrections</a:t>
            </a:r>
            <a:r>
              <a:rPr lang="en-US" altLang="zh-CN" sz="2400" dirty="0"/>
              <a:t>.</a:t>
            </a:r>
            <a:endParaRPr lang="es-ES" altLang="zh-CN" sz="2400" dirty="0"/>
          </a:p>
          <a:p>
            <a:r>
              <a:rPr lang="es-ES" altLang="zh-CN" sz="2400" dirty="0"/>
              <a:t>Corrections not considered as FASMO were moved to further releases.</a:t>
            </a:r>
          </a:p>
          <a:p>
            <a:pPr marL="457200" lvl="1" indent="0">
              <a:buNone/>
            </a:pPr>
            <a:endParaRPr lang="es-ES" dirty="0"/>
          </a:p>
          <a:p>
            <a:pPr marL="457200" lvl="1" indent="0">
              <a:buNone/>
            </a:pPr>
            <a:endParaRPr lang="es-ES" dirty="0"/>
          </a:p>
          <a:p>
            <a:pPr marL="0" indent="0">
              <a:buNone/>
            </a:pPr>
            <a:endParaRPr lang="es-ES" dirty="0"/>
          </a:p>
        </p:txBody>
      </p:sp>
    </p:spTree>
    <p:extLst>
      <p:ext uri="{BB962C8B-B14F-4D97-AF65-F5344CB8AC3E}">
        <p14:creationId xmlns:p14="http://schemas.microsoft.com/office/powerpoint/2010/main" val="3379284082"/>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9875" y="500062"/>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None</a:t>
            </a:r>
          </a:p>
          <a:p>
            <a:pPr marL="0" indent="0">
              <a:buNone/>
            </a:pPr>
            <a:endParaRPr lang="en-US" dirty="0"/>
          </a:p>
        </p:txBody>
      </p:sp>
    </p:spTree>
    <p:extLst>
      <p:ext uri="{BB962C8B-B14F-4D97-AF65-F5344CB8AC3E}">
        <p14:creationId xmlns:p14="http://schemas.microsoft.com/office/powerpoint/2010/main" val="1380431914"/>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6308" y="430301"/>
            <a:ext cx="10515600" cy="1325563"/>
          </a:xfrm>
        </p:spPr>
        <p:txBody>
          <a:bodyPr/>
          <a:lstStyle/>
          <a:p>
            <a:r>
              <a:rPr lang="en-US" dirty="0"/>
              <a:t>For Information to CT </a:t>
            </a:r>
          </a:p>
        </p:txBody>
      </p:sp>
      <p:sp>
        <p:nvSpPr>
          <p:cNvPr id="3" name="Espace réservé du contenu 2"/>
          <p:cNvSpPr>
            <a:spLocks noGrp="1"/>
          </p:cNvSpPr>
          <p:nvPr>
            <p:ph idx="1"/>
          </p:nvPr>
        </p:nvSpPr>
        <p:spPr>
          <a:xfrm>
            <a:off x="426308" y="1755864"/>
            <a:ext cx="11172568" cy="4351338"/>
          </a:xfrm>
        </p:spPr>
        <p:txBody>
          <a:bodyPr/>
          <a:lstStyle/>
          <a:p>
            <a:pPr>
              <a:lnSpc>
                <a:spcPct val="80000"/>
              </a:lnSpc>
              <a:defRPr/>
            </a:pPr>
            <a:r>
              <a:rPr lang="en-US" altLang="zh-CN" sz="2400" kern="1000" dirty="0">
                <a:ea typeface="MS PGothic" panose="020B0600070205080204" pitchFamily="34" charset="-128"/>
                <a:cs typeface="Arial" panose="020B0604020202020204" pitchFamily="34" charset="0"/>
              </a:rPr>
              <a:t>CT3 work focused on:</a:t>
            </a:r>
          </a:p>
          <a:p>
            <a:pPr lvl="1">
              <a:lnSpc>
                <a:spcPct val="80000"/>
              </a:lnSpc>
              <a:defRPr/>
            </a:pPr>
            <a:r>
              <a:rPr lang="en-US" altLang="zh-CN" kern="1000" dirty="0">
                <a:ea typeface="MS PGothic" panose="020B0600070205080204" pitchFamily="34" charset="-128"/>
                <a:cs typeface="Arial" panose="020B0604020202020204" pitchFamily="34" charset="0"/>
              </a:rPr>
              <a:t>Completion of Rel-18 normative work, the release takes a great </a:t>
            </a:r>
            <a:r>
              <a:rPr lang="en-US" altLang="zh-CN" dirty="0"/>
              <a:t>proportion (around 95%) of </a:t>
            </a:r>
            <a:r>
              <a:rPr lang="en-US" altLang="zh-CN" kern="1000" dirty="0">
                <a:ea typeface="MS PGothic" panose="020B0600070205080204" pitchFamily="34" charset="-128"/>
                <a:cs typeface="Arial" panose="020B0604020202020204" pitchFamily="34" charset="0"/>
              </a:rPr>
              <a:t>the total documents.</a:t>
            </a:r>
            <a:r>
              <a:rPr lang="zh-CN" altLang="en-US" kern="1000" dirty="0">
                <a:ea typeface="MS PGothic" panose="020B0600070205080204" pitchFamily="34" charset="-128"/>
                <a:cs typeface="Arial" panose="020B0604020202020204" pitchFamily="34" charset="0"/>
              </a:rPr>
              <a:t> </a:t>
            </a:r>
            <a:r>
              <a:rPr lang="en-US" altLang="zh-CN" dirty="0"/>
              <a:t> </a:t>
            </a:r>
            <a:endParaRPr lang="en-US" altLang="zh-CN" kern="1000" dirty="0">
              <a:ea typeface="MS PGothic" panose="020B0600070205080204" pitchFamily="34" charset="-128"/>
              <a:cs typeface="Arial" panose="020B0604020202020204" pitchFamily="34" charset="0"/>
            </a:endParaRPr>
          </a:p>
          <a:p>
            <a:pPr lvl="1">
              <a:lnSpc>
                <a:spcPct val="80000"/>
              </a:lnSpc>
              <a:defRPr/>
            </a:pPr>
            <a:r>
              <a:rPr lang="en-US" altLang="zh-CN" kern="1000" dirty="0">
                <a:ea typeface="MS PGothic" panose="020B0600070205080204" pitchFamily="34" charset="-128"/>
                <a:cs typeface="Arial" panose="020B0604020202020204" pitchFamily="34" charset="0"/>
              </a:rPr>
              <a:t>Essential corrections on Release </a:t>
            </a:r>
            <a:r>
              <a:rPr lang="en-US" altLang="zh-CN" kern="1000" dirty="0" smtClean="0">
                <a:ea typeface="MS PGothic" panose="020B0600070205080204" pitchFamily="34" charset="-128"/>
                <a:cs typeface="Arial" panose="020B0604020202020204" pitchFamily="34" charset="0"/>
              </a:rPr>
              <a:t>17 and 16 </a:t>
            </a:r>
            <a:r>
              <a:rPr lang="en-US" altLang="zh-CN" kern="1000" dirty="0">
                <a:ea typeface="MS PGothic" panose="020B0600070205080204" pitchFamily="34" charset="-128"/>
                <a:cs typeface="Arial" panose="020B0604020202020204" pitchFamily="34" charset="0"/>
              </a:rPr>
              <a:t>specifications</a:t>
            </a:r>
            <a:r>
              <a:rPr lang="en-US" altLang="zh-CN" kern="1000" dirty="0" smtClean="0">
                <a:ea typeface="MS PGothic" panose="020B0600070205080204" pitchFamily="34" charset="-128"/>
                <a:cs typeface="Arial" panose="020B0604020202020204" pitchFamily="34" charset="0"/>
              </a:rPr>
              <a:t>.</a:t>
            </a:r>
          </a:p>
          <a:p>
            <a:pPr>
              <a:lnSpc>
                <a:spcPct val="80000"/>
              </a:lnSpc>
              <a:defRPr/>
            </a:pPr>
            <a:r>
              <a:rPr lang="en-GB" altLang="zh-CN" sz="2400" kern="1000" dirty="0" smtClean="0">
                <a:ea typeface="MS PGothic" panose="020B0600070205080204" pitchFamily="34" charset="-128"/>
                <a:cs typeface="Arial" panose="020B0604020202020204" pitchFamily="34" charset="0"/>
              </a:rPr>
              <a:t>T</a:t>
            </a:r>
            <a:r>
              <a:rPr lang="en-US" altLang="zh-CN" sz="2400" kern="1000" dirty="0" smtClean="0">
                <a:ea typeface="MS PGothic" panose="020B0600070205080204" pitchFamily="34" charset="-128"/>
                <a:cs typeface="Arial" panose="020B0604020202020204" pitchFamily="34" charset="0"/>
              </a:rPr>
              <a:t>he revised WID on 5G_eLCS_Ph3 as CP-240233 </a:t>
            </a:r>
            <a:r>
              <a:rPr lang="en-US" altLang="zh-CN" sz="2400" kern="1000" dirty="0" smtClean="0">
                <a:ea typeface="MS PGothic" panose="020B0600070205080204" pitchFamily="34" charset="-128"/>
                <a:cs typeface="Arial" panose="020B0604020202020204" pitchFamily="34" charset="0"/>
              </a:rPr>
              <a:t>from CATT has </a:t>
            </a:r>
            <a:r>
              <a:rPr lang="en-US" altLang="zh-CN" sz="2400" kern="1000" dirty="0" smtClean="0">
                <a:ea typeface="MS PGothic" panose="020B0600070205080204" pitchFamily="34" charset="-128"/>
                <a:cs typeface="Arial" panose="020B0604020202020204" pitchFamily="34" charset="0"/>
              </a:rPr>
              <a:t>not been submitted to both the CT3 Jan. and Feb. meetings, but it does not impact CT3 part</a:t>
            </a:r>
            <a:r>
              <a:rPr lang="en-US" altLang="zh-CN" sz="2400" kern="1000" dirty="0" smtClean="0">
                <a:ea typeface="MS PGothic" panose="020B0600070205080204" pitchFamily="34" charset="-128"/>
                <a:cs typeface="Arial" panose="020B0604020202020204" pitchFamily="34" charset="0"/>
              </a:rPr>
              <a:t>.</a:t>
            </a:r>
          </a:p>
          <a:p>
            <a:pPr>
              <a:lnSpc>
                <a:spcPct val="80000"/>
              </a:lnSpc>
              <a:defRPr/>
            </a:pPr>
            <a:r>
              <a:rPr lang="en-US" altLang="zh-CN" sz="2400" kern="1000" dirty="0" smtClean="0">
                <a:ea typeface="MS PGothic" panose="020B0600070205080204" pitchFamily="34" charset="-128"/>
                <a:cs typeface="Arial" panose="020B0604020202020204" pitchFamily="34" charset="0"/>
              </a:rPr>
              <a:t>The revised WID on EDGE_Ph2 as CP-240253 from Samsung </a:t>
            </a:r>
            <a:r>
              <a:rPr lang="en-US" altLang="zh-CN" sz="2400" dirty="0"/>
              <a:t>has not been submitted to both the CT3 Jan. and Feb. meetings, but triggered some discussion over CT3 reflector after the Feb. meeting, however, the delegates would like to discuss CT3 part in the CT3 meeting firstly (CT3#134 meeting on April 2024) not directly in the plenary for a technical decision, it is no need for the exception sheet for the WI in CT3 </a:t>
            </a:r>
            <a:r>
              <a:rPr lang="en-US" altLang="zh-CN" sz="2400" dirty="0" smtClean="0"/>
              <a:t>either</a:t>
            </a:r>
            <a:r>
              <a:rPr lang="en-US" altLang="zh-CN" sz="2400" kern="1000" dirty="0" smtClean="0">
                <a:ea typeface="MS PGothic" panose="020B0600070205080204" pitchFamily="34" charset="-128"/>
                <a:cs typeface="Arial" panose="020B0604020202020204" pitchFamily="34" charset="0"/>
              </a:rPr>
              <a:t>.</a:t>
            </a:r>
            <a:endParaRPr lang="en-GB" altLang="zh-CN" sz="2400" kern="1000" dirty="0" smtClean="0">
              <a:ea typeface="MS PGothic" panose="020B0600070205080204" pitchFamily="34" charset="-128"/>
              <a:cs typeface="Arial" panose="020B0604020202020204" pitchFamily="34" charset="0"/>
            </a:endParaRPr>
          </a:p>
          <a:p>
            <a:pPr>
              <a:lnSpc>
                <a:spcPct val="80000"/>
              </a:lnSpc>
              <a:defRPr/>
            </a:pPr>
            <a:r>
              <a:rPr lang="en-GB" altLang="zh-CN" sz="2400" kern="1000" dirty="0" smtClean="0">
                <a:ea typeface="MS PGothic" panose="020B0600070205080204" pitchFamily="34" charset="-128"/>
                <a:cs typeface="Arial" panose="020B0604020202020204" pitchFamily="34" charset="0"/>
              </a:rPr>
              <a:t>Quite </a:t>
            </a:r>
            <a:r>
              <a:rPr lang="en-GB" altLang="zh-CN" sz="2400" kern="1000" dirty="0">
                <a:ea typeface="MS PGothic" panose="020B0600070205080204" pitchFamily="34" charset="-128"/>
                <a:cs typeface="Arial" panose="020B0604020202020204" pitchFamily="34" charset="0"/>
              </a:rPr>
              <a:t>good and efficient progress in the CT3 F2F </a:t>
            </a:r>
            <a:r>
              <a:rPr lang="en-GB" altLang="zh-CN" sz="2400" kern="1000" dirty="0" smtClean="0">
                <a:ea typeface="MS PGothic" panose="020B0600070205080204" pitchFamily="34" charset="-128"/>
                <a:cs typeface="Arial" panose="020B0604020202020204" pitchFamily="34" charset="0"/>
              </a:rPr>
              <a:t>meetings.</a:t>
            </a:r>
            <a:endParaRPr lang="en-US" altLang="zh-CN" sz="2400" kern="1000" dirty="0">
              <a:ea typeface="MS PGothic" panose="020B0600070205080204" pitchFamily="34" charset="-128"/>
              <a:cs typeface="Arial" panose="020B0604020202020204" pitchFamily="34" charset="0"/>
            </a:endParaRPr>
          </a:p>
          <a:p>
            <a:pPr lvl="1">
              <a:buFont typeface="Wingdings" panose="05000000000000000000" pitchFamily="2" charset="2"/>
              <a:buChar char="q"/>
              <a:defRPr/>
            </a:pPr>
            <a:endParaRPr lang="en-GB" altLang="es-ES" sz="1600" dirty="0">
              <a:ea typeface="宋体" panose="02010600030101010101" pitchFamily="2" charset="-122"/>
            </a:endParaRPr>
          </a:p>
          <a:p>
            <a:pPr marL="0" indent="0">
              <a:lnSpc>
                <a:spcPct val="80000"/>
              </a:lnSpc>
              <a:buFontTx/>
              <a:buNone/>
              <a:defRPr/>
            </a:pPr>
            <a:endParaRPr lang="en-US" altLang="zh-CN" sz="1600" dirty="0">
              <a:latin typeface="Arial" panose="020B0604020202020204" pitchFamily="34" charset="0"/>
              <a:ea typeface="MS PGothic" panose="020B0600070205080204" pitchFamily="34" charset="-128"/>
              <a:cs typeface="Arial" panose="020B0604020202020204" pitchFamily="34" charset="0"/>
            </a:endParaRPr>
          </a:p>
          <a:p>
            <a:endParaRPr lang="en-US" dirty="0"/>
          </a:p>
        </p:txBody>
      </p:sp>
    </p:spTree>
    <p:extLst>
      <p:ext uri="{BB962C8B-B14F-4D97-AF65-F5344CB8AC3E}">
        <p14:creationId xmlns:p14="http://schemas.microsoft.com/office/powerpoint/2010/main" val="2890974178"/>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710" y="500062"/>
            <a:ext cx="10515600" cy="1325563"/>
          </a:xfrm>
        </p:spPr>
        <p:txBody>
          <a:bodyPr/>
          <a:lstStyle/>
          <a:p>
            <a:r>
              <a:rPr lang="en-US" dirty="0"/>
              <a:t>For Action to CT</a:t>
            </a:r>
          </a:p>
        </p:txBody>
      </p:sp>
      <p:sp>
        <p:nvSpPr>
          <p:cNvPr id="3" name="Espace réservé du contenu 2"/>
          <p:cNvSpPr>
            <a:spLocks noGrp="1"/>
          </p:cNvSpPr>
          <p:nvPr>
            <p:ph idx="1"/>
          </p:nvPr>
        </p:nvSpPr>
        <p:spPr>
          <a:xfrm>
            <a:off x="467710" y="1940316"/>
            <a:ext cx="10515600" cy="2358917"/>
          </a:xfrm>
        </p:spPr>
        <p:txBody>
          <a:bodyPr/>
          <a:lstStyle/>
          <a:p>
            <a:r>
              <a:rPr lang="en-US" sz="2400" dirty="0"/>
              <a:t>Approval of n</a:t>
            </a:r>
            <a:r>
              <a:rPr lang="en-US" altLang="zh-CN" sz="2400" dirty="0"/>
              <a:t>ew/revised Rel-18 WIDs led by CT3, new Rel-18 TSs, and also exception sheets</a:t>
            </a:r>
            <a:r>
              <a:rPr lang="en-US" altLang="zh-CN" sz="2400" dirty="0" smtClean="0"/>
              <a:t>.</a:t>
            </a:r>
          </a:p>
          <a:p>
            <a:r>
              <a:rPr lang="en-US" altLang="zh-CN" sz="2400" dirty="0" smtClean="0"/>
              <a:t>Based on the discussion in CT3 reflector, </a:t>
            </a:r>
            <a:r>
              <a:rPr lang="en-US" altLang="zh-CN" sz="2400" dirty="0"/>
              <a:t>please not approval of any CT3 update of the revised WID on EDGE_Ph2 as the delegates in CT3 would like to discuss it in CT3 group firstly not directly to the plenary for a technical decision, and it is no need for the exception sheet in </a:t>
            </a:r>
            <a:r>
              <a:rPr lang="en-US" altLang="zh-CN" sz="2400" dirty="0" smtClean="0"/>
              <a:t>CT3.</a:t>
            </a:r>
            <a:endParaRPr lang="en-GB" altLang="zh-CN" sz="2400" dirty="0"/>
          </a:p>
          <a:p>
            <a:r>
              <a:rPr lang="en-GB" altLang="zh-CN" sz="2400" dirty="0"/>
              <a:t>Approval of company CRs as the revisions of agreed CRs in CT3#132-e and CT3#133 meetings. Those CRs are submitted to solve the </a:t>
            </a:r>
            <a:r>
              <a:rPr lang="en-GB" altLang="zh-CN" sz="2400" kern="1000" dirty="0">
                <a:ea typeface="MS PGothic" panose="020B0600070205080204" pitchFamily="34" charset="-128"/>
                <a:cs typeface="Arial" panose="020B0604020202020204" pitchFamily="34" charset="0"/>
              </a:rPr>
              <a:t>issues related to the </a:t>
            </a:r>
            <a:r>
              <a:rPr lang="en-GB" altLang="zh-CN" sz="2400" kern="1000" dirty="0" err="1">
                <a:ea typeface="MS PGothic" panose="020B0600070205080204" pitchFamily="34" charset="-128"/>
                <a:cs typeface="Arial" panose="020B0604020202020204" pitchFamily="34" charset="0"/>
              </a:rPr>
              <a:t>OpenAPI</a:t>
            </a:r>
            <a:r>
              <a:rPr lang="en-GB" altLang="zh-CN" sz="2400" kern="1000" dirty="0">
                <a:ea typeface="MS PGothic" panose="020B0600070205080204" pitchFamily="34" charset="-128"/>
                <a:cs typeface="Arial" panose="020B0604020202020204" pitchFamily="34" charset="0"/>
              </a:rPr>
              <a:t> errors identified by the Rapporteurs.  All the documents are discussed in CT3 reflector already and can be agreed in the Plenary.</a:t>
            </a: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1"/>
          <p:cNvSpPr>
            <a:spLocks noGrp="1"/>
          </p:cNvSpPr>
          <p:nvPr>
            <p:ph type="title"/>
          </p:nvPr>
        </p:nvSpPr>
        <p:spPr>
          <a:xfrm>
            <a:off x="640492" y="500062"/>
            <a:ext cx="10515600" cy="1325563"/>
          </a:xfrm>
        </p:spPr>
        <p:txBody>
          <a:bodyPr/>
          <a:lstStyle/>
          <a:p>
            <a:r>
              <a:rPr lang="en-GB" altLang="en-US" dirty="0"/>
              <a:t>Acknowledgement</a:t>
            </a:r>
          </a:p>
        </p:txBody>
      </p:sp>
      <p:sp>
        <p:nvSpPr>
          <p:cNvPr id="8195" name="Content Placeholder 2"/>
          <p:cNvSpPr>
            <a:spLocks noGrp="1"/>
          </p:cNvSpPr>
          <p:nvPr>
            <p:ph idx="1"/>
          </p:nvPr>
        </p:nvSpPr>
        <p:spPr>
          <a:xfrm>
            <a:off x="640492" y="1825625"/>
            <a:ext cx="10911016" cy="4351338"/>
          </a:xfrm>
        </p:spPr>
        <p:txBody>
          <a:bodyPr/>
          <a:lstStyle/>
          <a:p>
            <a:pPr>
              <a:defRPr/>
            </a:pPr>
            <a:r>
              <a:rPr lang="en-US" altLang="ja-JP" sz="2400" b="1" dirty="0">
                <a:ea typeface="MS PGothic" panose="020B0600070205080204" pitchFamily="34" charset="-128"/>
              </a:rPr>
              <a:t>The Chair wants to thank</a:t>
            </a:r>
            <a:endParaRPr lang="en-US" altLang="ja-JP" sz="2000" b="1" dirty="0">
              <a:ea typeface="MS PGothic" panose="020B0600070205080204" pitchFamily="34" charset="-128"/>
            </a:endParaRPr>
          </a:p>
          <a:p>
            <a:pPr lvl="1">
              <a:defRPr/>
            </a:pPr>
            <a:r>
              <a:rPr lang="nb-NO" altLang="zh-CN" sz="2000" dirty="0">
                <a:latin typeface="Arial" panose="020B0604020202020204" pitchFamily="34" charset="0"/>
              </a:rPr>
              <a:t>Vice Chairs, Naren and Susana for </a:t>
            </a:r>
            <a:r>
              <a:rPr lang="en-US" altLang="zh-CN" sz="2000" dirty="0">
                <a:latin typeface="Arial" panose="020B0604020202020204" pitchFamily="34" charset="0"/>
              </a:rPr>
              <a:t>their big support </a:t>
            </a:r>
            <a:r>
              <a:rPr lang="nb-NO" altLang="zh-CN" sz="2000" dirty="0">
                <a:latin typeface="Arial" panose="020B0604020202020204" pitchFamily="34" charset="0"/>
              </a:rPr>
              <a:t>in the CT3 management.</a:t>
            </a:r>
          </a:p>
          <a:p>
            <a:pPr lvl="1">
              <a:defRPr/>
            </a:pPr>
            <a:r>
              <a:rPr lang="nb-NO" altLang="zh-CN" sz="2000" dirty="0">
                <a:latin typeface="Arial" panose="020B0604020202020204" pitchFamily="34" charset="0"/>
              </a:rPr>
              <a:t>MCC Dongwook for </a:t>
            </a:r>
            <a:r>
              <a:rPr lang="en-US" altLang="zh-CN" sz="2000" dirty="0">
                <a:latin typeface="Arial" panose="020B0604020202020204" pitchFamily="34" charset="0"/>
              </a:rPr>
              <a:t>his</a:t>
            </a:r>
            <a:r>
              <a:rPr lang="nb-NO" altLang="zh-CN" sz="2000" dirty="0">
                <a:latin typeface="Arial" panose="020B0604020202020204" pitchFamily="34" charset="0"/>
              </a:rPr>
              <a:t> excellent effort and work to support CT3 before, during and after the meeting.</a:t>
            </a:r>
          </a:p>
          <a:p>
            <a:pPr lvl="1">
              <a:defRPr/>
            </a:pPr>
            <a:r>
              <a:rPr lang="en-US" altLang="zh-CN" sz="2000" dirty="0">
                <a:latin typeface="Arial" panose="020B0604020202020204" pitchFamily="34" charset="0"/>
              </a:rPr>
              <a:t>ETSI support for IT facilities.</a:t>
            </a:r>
            <a:endParaRPr lang="nb-NO" altLang="zh-CN" sz="2000" dirty="0">
              <a:latin typeface="Arial" panose="020B0604020202020204" pitchFamily="34" charset="0"/>
            </a:endParaRPr>
          </a:p>
          <a:p>
            <a:pPr lvl="1">
              <a:defRPr/>
            </a:pPr>
            <a:r>
              <a:rPr lang="en-US" altLang="ja-JP" sz="2000" dirty="0">
                <a:latin typeface="Arial" panose="020B0604020202020204" pitchFamily="34" charset="0"/>
                <a:ea typeface="MS PGothic" panose="020B0600070205080204" pitchFamily="34" charset="-128"/>
              </a:rPr>
              <a:t>All CT3 delegates, and specially TS/TR rapporteurs, for their hard work, professionalism and commitment for the success of the challenging meeting.</a:t>
            </a:r>
          </a:p>
          <a:p>
            <a:pPr lvl="1">
              <a:defRPr/>
            </a:pPr>
            <a:r>
              <a:rPr lang="en-US" altLang="ja-JP" sz="2000" dirty="0">
                <a:latin typeface="Arial" panose="020B0604020202020204" pitchFamily="34" charset="0"/>
                <a:ea typeface="MS PGothic" panose="020B0600070205080204" pitchFamily="34" charset="-128"/>
              </a:rPr>
              <a:t>CT WG Chairs, CT Chair and MCCs for helping with the good practices in the handling of meetings and coordination activities.</a:t>
            </a:r>
          </a:p>
        </p:txBody>
      </p:sp>
    </p:spTree>
  </p:cSld>
  <p:clrMapOvr>
    <a:overrideClrMapping bg1="lt1" tx1="dk1" bg2="lt2" tx2="dk2" accent1="accent1" accent2="accent2" accent3="accent3" accent4="accent4" accent5="accent5" accent6="accent6" hlink="hlink" folHlink="folHlink"/>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14845" y="1459053"/>
            <a:ext cx="10515600" cy="1288835"/>
          </a:xfrm>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808262618"/>
              </p:ext>
            </p:extLst>
          </p:nvPr>
        </p:nvGraphicFramePr>
        <p:xfrm>
          <a:off x="263611" y="1771136"/>
          <a:ext cx="11117898" cy="3613639"/>
        </p:xfrm>
        <a:graphic>
          <a:graphicData uri="http://schemas.openxmlformats.org/drawingml/2006/table">
            <a:tbl>
              <a:tblPr firstRow="1" firstCol="1" bandRow="1"/>
              <a:tblGrid>
                <a:gridCol w="1126006">
                  <a:extLst>
                    <a:ext uri="{9D8B030D-6E8A-4147-A177-3AD203B41FA5}">
                      <a16:colId xmlns="" xmlns:a16="http://schemas.microsoft.com/office/drawing/2014/main" val="20000"/>
                    </a:ext>
                  </a:extLst>
                </a:gridCol>
                <a:gridCol w="5975010">
                  <a:extLst>
                    <a:ext uri="{9D8B030D-6E8A-4147-A177-3AD203B41FA5}">
                      <a16:colId xmlns="" xmlns:a16="http://schemas.microsoft.com/office/drawing/2014/main" val="20001"/>
                    </a:ext>
                  </a:extLst>
                </a:gridCol>
                <a:gridCol w="1013254">
                  <a:extLst>
                    <a:ext uri="{9D8B030D-6E8A-4147-A177-3AD203B41FA5}">
                      <a16:colId xmlns="" xmlns:a16="http://schemas.microsoft.com/office/drawing/2014/main" val="20002"/>
                    </a:ext>
                  </a:extLst>
                </a:gridCol>
                <a:gridCol w="766837">
                  <a:extLst>
                    <a:ext uri="{9D8B030D-6E8A-4147-A177-3AD203B41FA5}">
                      <a16:colId xmlns="" xmlns:a16="http://schemas.microsoft.com/office/drawing/2014/main" val="20003"/>
                    </a:ext>
                  </a:extLst>
                </a:gridCol>
                <a:gridCol w="2236791">
                  <a:extLst>
                    <a:ext uri="{9D8B030D-6E8A-4147-A177-3AD203B41FA5}">
                      <a16:colId xmlns=""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C3-241084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Roaming ECS Address Provisioning feature</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0483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TS/TR 29.504 CR 0260</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C3-241428</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Updates to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MemberUESelectionAssistance</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1206</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CR#4682</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C3-241432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Corrections on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QoS</a:t>
                      </a:r>
                      <a:r>
                        <a:rPr lang="en-US" altLang="zh-CN" sz="1200" kern="1200" dirty="0">
                          <a:solidFill>
                            <a:schemeClr val="tx1"/>
                          </a:solidFill>
                          <a:effectLst/>
                          <a:latin typeface="Arial" panose="020B0604020202020204" pitchFamily="34" charset="0"/>
                          <a:ea typeface="MS Mincho" panose="02020609040205080304" pitchFamily="49" charset="-128"/>
                          <a:cs typeface="+mn-cs"/>
                        </a:rPr>
                        <a:t> monitoring reports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0609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CR5082</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C3-241433</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Corrections on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QoS</a:t>
                      </a:r>
                      <a:r>
                        <a:rPr lang="en-US" altLang="zh-CN" sz="1200" kern="1200" dirty="0">
                          <a:solidFill>
                            <a:schemeClr val="tx1"/>
                          </a:solidFill>
                          <a:effectLst/>
                          <a:latin typeface="Arial" panose="020B0604020202020204" pitchFamily="34" charset="0"/>
                          <a:ea typeface="MS Mincho" panose="02020609040205080304" pitchFamily="49" charset="-128"/>
                          <a:cs typeface="+mn-cs"/>
                        </a:rPr>
                        <a:t> monitoring reports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0610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CR5082</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312739">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C3-241434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Corrections on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QoS</a:t>
                      </a:r>
                      <a:r>
                        <a:rPr lang="en-US" altLang="zh-CN" sz="1200" kern="1200" dirty="0">
                          <a:solidFill>
                            <a:schemeClr val="tx1"/>
                          </a:solidFill>
                          <a:effectLst/>
                          <a:latin typeface="Arial" panose="020B0604020202020204" pitchFamily="34" charset="0"/>
                          <a:ea typeface="MS Mincho" panose="02020609040205080304" pitchFamily="49" charset="-128"/>
                          <a:cs typeface="+mn-cs"/>
                        </a:rPr>
                        <a:t> monitoring reports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0611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CR5082</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582054710"/>
                  </a:ext>
                </a:extLst>
              </a:tr>
              <a:tr h="0">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C3-241484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Completion of Network Slice Replacement procedures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0530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23.503 CR#1249, TS 23.503 CR#1257</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6"/>
                  </a:ext>
                </a:extLst>
              </a:tr>
              <a:tr h="0">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C3-241486</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RedCap</a:t>
                      </a:r>
                      <a:r>
                        <a:rPr lang="en-US" altLang="zh-CN" sz="1200" kern="1200" dirty="0">
                          <a:solidFill>
                            <a:schemeClr val="tx1"/>
                          </a:solidFill>
                          <a:effectLst/>
                          <a:latin typeface="Arial" panose="020B0604020202020204" pitchFamily="34" charset="0"/>
                          <a:ea typeface="MS Mincho" panose="02020609040205080304" pitchFamily="49" charset="-128"/>
                          <a:cs typeface="+mn-cs"/>
                        </a:rPr>
                        <a:t> UEs indication in the MBS Session</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1156</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TS/TR 29.571 CR 0504</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r h="0">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C3-241550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spending limits control</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0486</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23.503 CR 1252</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8"/>
                  </a:ext>
                </a:extLst>
              </a:tr>
              <a:tr h="0">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C3-241554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Remove DNAI Parameter from E2E Data Volume Transfer Time Analytics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0870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CR#1022</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9"/>
                  </a:ext>
                </a:extLst>
              </a:tr>
              <a:tr h="0">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C3-241565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Updates to E2E data volume transfer time analytics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0868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1027</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0"/>
                  </a:ext>
                </a:extLst>
              </a:tr>
              <a:tr h="0">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C3-241594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IMS data channels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29.165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1039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24.229 CR #6651, TS 26.114 CR #0551</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1"/>
                  </a:ext>
                </a:extLst>
              </a:tr>
              <a:tr h="0">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C3-241653</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Updates to UPF event subscription</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29.508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0258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4697</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2"/>
                  </a:ext>
                </a:extLst>
              </a:tr>
              <a:tr h="0">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C3-241658</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UE Policy restrictions and differences for Wireline Access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0318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TS/TR 23.316 CR 2128</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3"/>
                  </a:ext>
                </a:extLst>
              </a:tr>
              <a:tr h="0">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C3-241661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User Plane Path Change notifications for HR-SBO</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29.508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0257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TS/TR 23.502 CR 4570</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4"/>
                  </a:ext>
                </a:extLst>
              </a:tr>
              <a:tr h="0">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C3-241664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User Consent check before ADRF data retrieval</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29.552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0085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1023</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5"/>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approval              (1/2)               </a:t>
            </a:r>
          </a:p>
        </p:txBody>
      </p:sp>
    </p:spTree>
    <p:extLst>
      <p:ext uri="{BB962C8B-B14F-4D97-AF65-F5344CB8AC3E}">
        <p14:creationId xmlns:p14="http://schemas.microsoft.com/office/powerpoint/2010/main" val="1903801768"/>
      </p:ext>
    </p:extLst>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63611" y="445573"/>
            <a:ext cx="10515600" cy="1325563"/>
          </a:xfrm>
        </p:spPr>
        <p:txBody>
          <a:bodyPr/>
          <a:lstStyle/>
          <a:p>
            <a:r>
              <a:rPr lang="en-US" dirty="0"/>
              <a:t>CRs for conditional approval              (2/2)               </a:t>
            </a:r>
          </a:p>
        </p:txBody>
      </p:sp>
      <p:graphicFrame>
        <p:nvGraphicFramePr>
          <p:cNvPr id="4" name="Tableau 6"/>
          <p:cNvGraphicFramePr>
            <a:graphicFrameLocks noGrp="1"/>
          </p:cNvGraphicFramePr>
          <p:nvPr>
            <p:extLst>
              <p:ext uri="{D42A27DB-BD31-4B8C-83A1-F6EECF244321}">
                <p14:modId xmlns:p14="http://schemas.microsoft.com/office/powerpoint/2010/main" val="397944486"/>
              </p:ext>
            </p:extLst>
          </p:nvPr>
        </p:nvGraphicFramePr>
        <p:xfrm>
          <a:off x="263611" y="1771136"/>
          <a:ext cx="11117898" cy="2025614"/>
        </p:xfrm>
        <a:graphic>
          <a:graphicData uri="http://schemas.openxmlformats.org/drawingml/2006/table">
            <a:tbl>
              <a:tblPr firstRow="1" firstCol="1" bandRow="1"/>
              <a:tblGrid>
                <a:gridCol w="1126006">
                  <a:extLst>
                    <a:ext uri="{9D8B030D-6E8A-4147-A177-3AD203B41FA5}">
                      <a16:colId xmlns="" xmlns:a16="http://schemas.microsoft.com/office/drawing/2014/main" val="20000"/>
                    </a:ext>
                  </a:extLst>
                </a:gridCol>
                <a:gridCol w="5975010">
                  <a:extLst>
                    <a:ext uri="{9D8B030D-6E8A-4147-A177-3AD203B41FA5}">
                      <a16:colId xmlns="" xmlns:a16="http://schemas.microsoft.com/office/drawing/2014/main" val="20001"/>
                    </a:ext>
                  </a:extLst>
                </a:gridCol>
                <a:gridCol w="1013254">
                  <a:extLst>
                    <a:ext uri="{9D8B030D-6E8A-4147-A177-3AD203B41FA5}">
                      <a16:colId xmlns="" xmlns:a16="http://schemas.microsoft.com/office/drawing/2014/main" val="20002"/>
                    </a:ext>
                  </a:extLst>
                </a:gridCol>
                <a:gridCol w="766837">
                  <a:extLst>
                    <a:ext uri="{9D8B030D-6E8A-4147-A177-3AD203B41FA5}">
                      <a16:colId xmlns="" xmlns:a16="http://schemas.microsoft.com/office/drawing/2014/main" val="20003"/>
                    </a:ext>
                  </a:extLst>
                </a:gridCol>
                <a:gridCol w="2236791">
                  <a:extLst>
                    <a:ext uri="{9D8B030D-6E8A-4147-A177-3AD203B41FA5}">
                      <a16:colId xmlns=""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0427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C3-241665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User Consent check before ADRF data retrieval</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29.552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0086</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 1023</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r h="31846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C3-241679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Notifying the clock quality acceptance criteria result for NW TT</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29.565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0103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4734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8"/>
                  </a:ext>
                </a:extLst>
              </a:tr>
              <a:tr h="31846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C3-241695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Provision mapping between Application Layer ID and GPSI</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1204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23.586 CR 0055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172043">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C3-241680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Update the procedure for subscription to the notification for the changes in ASTI status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29.565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0105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4734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344086">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C3-241681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Notifying the clock quality acceptance criteria result for NW TT and DS-TT</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1160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 4734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344086">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C3-241720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Resolve the NSCALE related EN</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1187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23.435 CR 0008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699329396"/>
      </p:ext>
    </p:extLst>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03609" y="423556"/>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503609" y="2057545"/>
            <a:ext cx="4941602" cy="1912245"/>
          </a:xfrm>
        </p:spPr>
        <p:txBody>
          <a:bodyPr/>
          <a:lstStyle/>
          <a:p>
            <a:r>
              <a:rPr lang="en-US" altLang="fr-FR" dirty="0"/>
              <a:t>Since the last CT plenary</a:t>
            </a:r>
          </a:p>
          <a:p>
            <a:pPr lvl="1">
              <a:buClrTx/>
            </a:pPr>
            <a:r>
              <a:rPr lang="en-US" altLang="fr-FR" dirty="0"/>
              <a:t>CT3#132-e, (22</a:t>
            </a:r>
            <a:r>
              <a:rPr lang="en-US" altLang="fr-FR" baseline="30000" dirty="0"/>
              <a:t>nd</a:t>
            </a:r>
            <a:r>
              <a:rPr lang="en-US" altLang="fr-FR" dirty="0"/>
              <a:t> – 24</a:t>
            </a:r>
            <a:r>
              <a:rPr lang="en-US" altLang="fr-FR" baseline="30000" dirty="0"/>
              <a:t>th</a:t>
            </a:r>
            <a:r>
              <a:rPr lang="en-US" altLang="fr-FR" dirty="0"/>
              <a:t> January, 2024), e-meeting</a:t>
            </a:r>
          </a:p>
          <a:p>
            <a:pPr lvl="1">
              <a:buClrTx/>
            </a:pPr>
            <a:r>
              <a:rPr lang="en-US" altLang="fr-FR" dirty="0"/>
              <a:t>CT3#133, (26</a:t>
            </a:r>
            <a:r>
              <a:rPr lang="en-US" altLang="fr-FR" baseline="30000" dirty="0"/>
              <a:t>th</a:t>
            </a:r>
            <a:r>
              <a:rPr lang="en-US" altLang="fr-FR" dirty="0"/>
              <a:t> February – 01</a:t>
            </a:r>
            <a:r>
              <a:rPr lang="en-US" altLang="fr-FR" baseline="30000" dirty="0"/>
              <a:t>st</a:t>
            </a:r>
            <a:r>
              <a:rPr lang="en-US" altLang="fr-FR" dirty="0"/>
              <a:t> March, 2024) in Athens,</a:t>
            </a:r>
            <a:r>
              <a:rPr lang="en-US" altLang="zh-CN" dirty="0"/>
              <a:t> Greece</a:t>
            </a:r>
            <a:endParaRPr lang="en-US" altLang="fr-FR" dirty="0"/>
          </a:p>
        </p:txBody>
      </p:sp>
      <p:sp>
        <p:nvSpPr>
          <p:cNvPr id="5124" name="Espace réservé du contenu 3"/>
          <p:cNvSpPr txBox="1">
            <a:spLocks/>
          </p:cNvSpPr>
          <p:nvPr/>
        </p:nvSpPr>
        <p:spPr bwMode="auto">
          <a:xfrm>
            <a:off x="5761409" y="2057545"/>
            <a:ext cx="5120774" cy="267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buClrTx/>
            </a:pPr>
            <a:r>
              <a:rPr lang="en-US" altLang="fr-FR" dirty="0"/>
              <a:t>CT3#134, (15</a:t>
            </a:r>
            <a:r>
              <a:rPr lang="en-US" altLang="zh-CN" baseline="30000" dirty="0"/>
              <a:t>th</a:t>
            </a:r>
            <a:r>
              <a:rPr lang="en-US" altLang="fr-FR" dirty="0"/>
              <a:t> – 19</a:t>
            </a:r>
            <a:r>
              <a:rPr lang="en-US" altLang="fr-FR" baseline="30000" dirty="0"/>
              <a:t>th</a:t>
            </a:r>
            <a:r>
              <a:rPr lang="en-US" altLang="fr-FR" dirty="0"/>
              <a:t> April, 2024) in Changsha, China</a:t>
            </a:r>
          </a:p>
          <a:p>
            <a:pPr lvl="1">
              <a:buClrTx/>
            </a:pPr>
            <a:r>
              <a:rPr lang="en-US" altLang="fr-FR" dirty="0"/>
              <a:t>CT3#135, (27</a:t>
            </a:r>
            <a:r>
              <a:rPr lang="en-US" altLang="fr-FR" baseline="30000" dirty="0"/>
              <a:t>th</a:t>
            </a:r>
            <a:r>
              <a:rPr lang="en-US" altLang="fr-FR" dirty="0"/>
              <a:t> – 31</a:t>
            </a:r>
            <a:r>
              <a:rPr lang="en-US" altLang="zh-CN" baseline="30000" dirty="0"/>
              <a:t>st</a:t>
            </a:r>
            <a:r>
              <a:rPr lang="en-US" altLang="fr-FR" dirty="0"/>
              <a:t> May, 2024) in Hyderabad, India</a:t>
            </a: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02265" y="407081"/>
            <a:ext cx="10515600" cy="1325563"/>
          </a:xfrm>
        </p:spPr>
        <p:txBody>
          <a:bodyPr/>
          <a:lstStyle/>
          <a:p>
            <a:r>
              <a:rPr lang="en-US" dirty="0"/>
              <a:t>TSG WG CT3 Statistics</a:t>
            </a:r>
          </a:p>
        </p:txBody>
      </p:sp>
      <p:sp>
        <p:nvSpPr>
          <p:cNvPr id="3" name="Espace réservé du contenu 2"/>
          <p:cNvSpPr>
            <a:spLocks noGrp="1"/>
          </p:cNvSpPr>
          <p:nvPr>
            <p:ph idx="1"/>
          </p:nvPr>
        </p:nvSpPr>
        <p:spPr>
          <a:xfrm>
            <a:off x="402266" y="1825625"/>
            <a:ext cx="6303334" cy="4351338"/>
          </a:xfrm>
        </p:spPr>
        <p:txBody>
          <a:bodyPr/>
          <a:lstStyle/>
          <a:p>
            <a:pPr marL="0" indent="0">
              <a:buNone/>
            </a:pPr>
            <a:r>
              <a:rPr lang="en-US" dirty="0"/>
              <a:t>CT3#132-e:</a:t>
            </a:r>
          </a:p>
          <a:p>
            <a:r>
              <a:rPr lang="en-US" dirty="0"/>
              <a:t>Number of handled documents</a:t>
            </a:r>
          </a:p>
          <a:p>
            <a:pPr lvl="1"/>
            <a:r>
              <a:rPr lang="en-US" dirty="0"/>
              <a:t>260 documents allocated</a:t>
            </a:r>
          </a:p>
          <a:p>
            <a:r>
              <a:rPr lang="en-US" dirty="0"/>
              <a:t>Agreed CRs </a:t>
            </a:r>
          </a:p>
          <a:p>
            <a:pPr lvl="1"/>
            <a:r>
              <a:rPr lang="en-US" dirty="0"/>
              <a:t>Cat B/F : 54/20</a:t>
            </a:r>
          </a:p>
          <a:p>
            <a:r>
              <a:rPr lang="en-US" dirty="0"/>
              <a:t>Agreed </a:t>
            </a:r>
            <a:r>
              <a:rPr lang="en-US" dirty="0" err="1"/>
              <a:t>pCRs</a:t>
            </a:r>
            <a:endParaRPr lang="en-US" dirty="0"/>
          </a:p>
          <a:p>
            <a:pPr lvl="1"/>
            <a:r>
              <a:rPr lang="en-US" dirty="0"/>
              <a:t>20</a:t>
            </a:r>
          </a:p>
          <a:p>
            <a:r>
              <a:rPr lang="en-US" dirty="0"/>
              <a:t>Attendances</a:t>
            </a:r>
          </a:p>
          <a:p>
            <a:pPr lvl="1"/>
            <a:r>
              <a:rPr lang="en-US" altLang="fr-FR" dirty="0"/>
              <a:t>164 registered/ 111 attendants</a:t>
            </a:r>
          </a:p>
          <a:p>
            <a:pPr marL="914400" lvl="2" indent="0">
              <a:buNone/>
            </a:pPr>
            <a:endParaRPr lang="en-US" altLang="fr-FR" dirty="0"/>
          </a:p>
        </p:txBody>
      </p:sp>
      <p:sp>
        <p:nvSpPr>
          <p:cNvPr id="4" name="Espace réservé du contenu 2"/>
          <p:cNvSpPr txBox="1">
            <a:spLocks/>
          </p:cNvSpPr>
          <p:nvPr/>
        </p:nvSpPr>
        <p:spPr bwMode="auto">
          <a:xfrm>
            <a:off x="6074017" y="1825625"/>
            <a:ext cx="630333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US" dirty="0"/>
              <a:t>CT3#133:</a:t>
            </a:r>
          </a:p>
          <a:p>
            <a:r>
              <a:rPr lang="en-US" dirty="0"/>
              <a:t>Number of handled documents</a:t>
            </a:r>
          </a:p>
          <a:p>
            <a:pPr lvl="1"/>
            <a:r>
              <a:rPr lang="en-US" dirty="0" smtClean="0"/>
              <a:t>771 </a:t>
            </a:r>
            <a:r>
              <a:rPr lang="en-US" dirty="0"/>
              <a:t>documents allocated</a:t>
            </a:r>
          </a:p>
          <a:p>
            <a:r>
              <a:rPr lang="en-US" dirty="0"/>
              <a:t>Agreed CRs </a:t>
            </a:r>
          </a:p>
          <a:p>
            <a:pPr lvl="1"/>
            <a:r>
              <a:rPr lang="en-US" dirty="0"/>
              <a:t>Cat B/F : </a:t>
            </a:r>
            <a:r>
              <a:rPr lang="en-US" dirty="0" smtClean="0"/>
              <a:t>132/124</a:t>
            </a:r>
            <a:endParaRPr lang="en-US" dirty="0"/>
          </a:p>
          <a:p>
            <a:r>
              <a:rPr lang="en-US" dirty="0"/>
              <a:t>Agreed </a:t>
            </a:r>
            <a:r>
              <a:rPr lang="en-US" dirty="0" err="1"/>
              <a:t>pCRs</a:t>
            </a:r>
            <a:endParaRPr lang="en-US" dirty="0"/>
          </a:p>
          <a:p>
            <a:pPr lvl="1"/>
            <a:r>
              <a:rPr lang="en-US" dirty="0" smtClean="0"/>
              <a:t>22</a:t>
            </a:r>
            <a:endParaRPr lang="en-US" dirty="0"/>
          </a:p>
          <a:p>
            <a:r>
              <a:rPr lang="en-US" dirty="0"/>
              <a:t>Attendances</a:t>
            </a:r>
          </a:p>
          <a:p>
            <a:pPr lvl="1"/>
            <a:r>
              <a:rPr lang="en-US" altLang="fr-FR" dirty="0"/>
              <a:t>208 registered/ 188 attendants</a:t>
            </a:r>
          </a:p>
          <a:p>
            <a:pPr marL="914400" lvl="2" indent="0">
              <a:buFont typeface="Arial" pitchFamily="34" charset="0"/>
              <a:buNone/>
            </a:pPr>
            <a:endParaRPr lang="en-US" altLang="fr-FR" dirty="0"/>
          </a:p>
        </p:txBody>
      </p:sp>
    </p:spTree>
    <p:extLst>
      <p:ext uri="{BB962C8B-B14F-4D97-AF65-F5344CB8AC3E}">
        <p14:creationId xmlns:p14="http://schemas.microsoft.com/office/powerpoint/2010/main" val="1573307958"/>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New agreed Study/Work Items led by CT3</a:t>
            </a:r>
          </a:p>
        </p:txBody>
      </p:sp>
      <p:graphicFrame>
        <p:nvGraphicFramePr>
          <p:cNvPr id="4" name="Tableau 3">
            <a:extLst>
              <a:ext uri="{FF2B5EF4-FFF2-40B4-BE49-F238E27FC236}">
                <a16:creationId xmlns=""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2284492711"/>
              </p:ext>
            </p:extLst>
          </p:nvPr>
        </p:nvGraphicFramePr>
        <p:xfrm>
          <a:off x="328743" y="1787727"/>
          <a:ext cx="10976565" cy="942497"/>
        </p:xfrm>
        <a:graphic>
          <a:graphicData uri="http://schemas.openxmlformats.org/drawingml/2006/table">
            <a:tbl>
              <a:tblPr firstRow="1" firstCol="1" bandRow="1"/>
              <a:tblGrid>
                <a:gridCol w="1039015">
                  <a:extLst>
                    <a:ext uri="{9D8B030D-6E8A-4147-A177-3AD203B41FA5}">
                      <a16:colId xmlns="" xmlns:a16="http://schemas.microsoft.com/office/drawing/2014/main" val="20000"/>
                    </a:ext>
                  </a:extLst>
                </a:gridCol>
                <a:gridCol w="2280964">
                  <a:extLst>
                    <a:ext uri="{9D8B030D-6E8A-4147-A177-3AD203B41FA5}">
                      <a16:colId xmlns="" xmlns:a16="http://schemas.microsoft.com/office/drawing/2014/main" val="20001"/>
                    </a:ext>
                  </a:extLst>
                </a:gridCol>
                <a:gridCol w="1123063">
                  <a:extLst>
                    <a:ext uri="{9D8B030D-6E8A-4147-A177-3AD203B41FA5}">
                      <a16:colId xmlns="" xmlns:a16="http://schemas.microsoft.com/office/drawing/2014/main" val="3844349732"/>
                    </a:ext>
                  </a:extLst>
                </a:gridCol>
                <a:gridCol w="903801">
                  <a:extLst>
                    <a:ext uri="{9D8B030D-6E8A-4147-A177-3AD203B41FA5}">
                      <a16:colId xmlns="" xmlns:a16="http://schemas.microsoft.com/office/drawing/2014/main" val="20002"/>
                    </a:ext>
                  </a:extLst>
                </a:gridCol>
                <a:gridCol w="4831905">
                  <a:extLst>
                    <a:ext uri="{9D8B030D-6E8A-4147-A177-3AD203B41FA5}">
                      <a16:colId xmlns="" xmlns:a16="http://schemas.microsoft.com/office/drawing/2014/main" val="20003"/>
                    </a:ext>
                  </a:extLst>
                </a:gridCol>
                <a:gridCol w="797817">
                  <a:extLst>
                    <a:ext uri="{9D8B030D-6E8A-4147-A177-3AD203B41FA5}">
                      <a16:colId xmlns="" xmlns:a16="http://schemas.microsoft.com/office/drawing/2014/main" val="2714402546"/>
                    </a:ext>
                  </a:extLst>
                </a:gridCol>
              </a:tblGrid>
              <a:tr h="26389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678598">
                <a:tc>
                  <a:txBody>
                    <a:bodyPr/>
                    <a:lstStyle/>
                    <a:p>
                      <a:pPr hangingPunct="0">
                        <a:spcAft>
                          <a:spcPts val="1200"/>
                        </a:spcAft>
                      </a:pPr>
                      <a:r>
                        <a:rPr lang="fr-FR" sz="1200" kern="1200" dirty="0" smtClean="0">
                          <a:solidFill>
                            <a:srgbClr val="000000"/>
                          </a:solidFill>
                          <a:effectLst/>
                          <a:latin typeface="Arial" panose="020B0604020202020204" pitchFamily="34" charset="0"/>
                          <a:ea typeface="+mn-ea"/>
                          <a:cs typeface="Arial" panose="020B0604020202020204" pitchFamily="34" charset="0"/>
                        </a:rPr>
                        <a:t>N/A</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662809107"/>
                  </a:ext>
                </a:extLst>
              </a:tr>
            </a:tbl>
          </a:graphicData>
        </a:graphic>
      </p:graphicFrame>
    </p:spTree>
    <p:extLst>
      <p:ext uri="{BB962C8B-B14F-4D97-AF65-F5344CB8AC3E}">
        <p14:creationId xmlns:p14="http://schemas.microsoft.com/office/powerpoint/2010/main" val="633682240"/>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Revised agreed Study/Work Items led by CT3    (1/2)</a:t>
            </a:r>
          </a:p>
        </p:txBody>
      </p:sp>
      <p:graphicFrame>
        <p:nvGraphicFramePr>
          <p:cNvPr id="4" name="Tableau 3">
            <a:extLst>
              <a:ext uri="{FF2B5EF4-FFF2-40B4-BE49-F238E27FC236}">
                <a16:creationId xmlns=""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4236007150"/>
              </p:ext>
            </p:extLst>
          </p:nvPr>
        </p:nvGraphicFramePr>
        <p:xfrm>
          <a:off x="328743" y="1787727"/>
          <a:ext cx="10976565" cy="3565220"/>
        </p:xfrm>
        <a:graphic>
          <a:graphicData uri="http://schemas.openxmlformats.org/drawingml/2006/table">
            <a:tbl>
              <a:tblPr firstRow="1" firstCol="1" bandRow="1"/>
              <a:tblGrid>
                <a:gridCol w="862282">
                  <a:extLst>
                    <a:ext uri="{9D8B030D-6E8A-4147-A177-3AD203B41FA5}">
                      <a16:colId xmlns="" xmlns:a16="http://schemas.microsoft.com/office/drawing/2014/main" val="20000"/>
                    </a:ext>
                  </a:extLst>
                </a:gridCol>
                <a:gridCol w="2457697">
                  <a:extLst>
                    <a:ext uri="{9D8B030D-6E8A-4147-A177-3AD203B41FA5}">
                      <a16:colId xmlns="" xmlns:a16="http://schemas.microsoft.com/office/drawing/2014/main" val="20001"/>
                    </a:ext>
                  </a:extLst>
                </a:gridCol>
                <a:gridCol w="1376359">
                  <a:extLst>
                    <a:ext uri="{9D8B030D-6E8A-4147-A177-3AD203B41FA5}">
                      <a16:colId xmlns="" xmlns:a16="http://schemas.microsoft.com/office/drawing/2014/main" val="3844349732"/>
                    </a:ext>
                  </a:extLst>
                </a:gridCol>
                <a:gridCol w="996778">
                  <a:extLst>
                    <a:ext uri="{9D8B030D-6E8A-4147-A177-3AD203B41FA5}">
                      <a16:colId xmlns="" xmlns:a16="http://schemas.microsoft.com/office/drawing/2014/main" val="20002"/>
                    </a:ext>
                  </a:extLst>
                </a:gridCol>
                <a:gridCol w="4485632">
                  <a:extLst>
                    <a:ext uri="{9D8B030D-6E8A-4147-A177-3AD203B41FA5}">
                      <a16:colId xmlns="" xmlns:a16="http://schemas.microsoft.com/office/drawing/2014/main" val="20003"/>
                    </a:ext>
                  </a:extLst>
                </a:gridCol>
                <a:gridCol w="797817">
                  <a:extLst>
                    <a:ext uri="{9D8B030D-6E8A-4147-A177-3AD203B41FA5}">
                      <a16:colId xmlns="" xmlns:a16="http://schemas.microsoft.com/office/drawing/2014/main" val="2714402546"/>
                    </a:ext>
                  </a:extLst>
                </a:gridCol>
              </a:tblGrid>
              <a:tr h="18120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791540">
                <a:tc>
                  <a:txBody>
                    <a:bodyPr/>
                    <a:lstStyle/>
                    <a:p>
                      <a:pPr hangingPunct="0">
                        <a:spcAft>
                          <a:spcPts val="1200"/>
                        </a:spcAft>
                      </a:pPr>
                      <a:r>
                        <a:rPr lang="fr-FR" altLang="zh-CN" sz="1200" kern="1200" dirty="0" smtClean="0">
                          <a:solidFill>
                            <a:srgbClr val="000000"/>
                          </a:solidFill>
                          <a:effectLst/>
                          <a:latin typeface="Arial" panose="020B0604020202020204" pitchFamily="34" charset="0"/>
                          <a:ea typeface="+mn-ea"/>
                          <a:cs typeface="Arial" panose="020B0604020202020204" pitchFamily="34" charset="0"/>
                        </a:rPr>
                        <a:t>CP-240078</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Revised WID on </a:t>
                      </a:r>
                      <a:r>
                        <a:rPr lang="en-GB" altLang="zh-CN" sz="1200" kern="1200" dirty="0">
                          <a:solidFill>
                            <a:srgbClr val="000000"/>
                          </a:solidFill>
                          <a:effectLst/>
                          <a:latin typeface="Arial" panose="020B0604020202020204" pitchFamily="34" charset="0"/>
                          <a:ea typeface="+mn-ea"/>
                          <a:cs typeface="Arial" panose="020B0604020202020204" pitchFamily="34" charset="0"/>
                        </a:rPr>
                        <a:t>Generic Group Management, Exposure and Communication Enhancements</a:t>
                      </a:r>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200" kern="1200" dirty="0">
                          <a:solidFill>
                            <a:srgbClr val="000000"/>
                          </a:solidFill>
                          <a:effectLst/>
                          <a:latin typeface="Arial" panose="020B0604020202020204" pitchFamily="34" charset="0"/>
                          <a:ea typeface="+mn-ea"/>
                          <a:cs typeface="Arial" panose="020B0604020202020204" pitchFamily="34" charset="0"/>
                        </a:rPr>
                        <a:t>GMEC</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altLang="zh-CN" sz="1200" kern="1200" dirty="0">
                          <a:solidFill>
                            <a:srgbClr val="000000"/>
                          </a:solidFill>
                          <a:effectLst/>
                          <a:latin typeface="Arial" panose="020B0604020202020204" pitchFamily="34" charset="0"/>
                          <a:ea typeface="+mn-ea"/>
                          <a:cs typeface="Arial" panose="020B0604020202020204" pitchFamily="34" charset="0"/>
                        </a:rPr>
                        <a:t>Huawei</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is to specify the stage 3 normative work and the related specifications under the remit of CT. </a:t>
                      </a:r>
                    </a:p>
                    <a:p>
                      <a:pPr marL="0" marR="0" lvl="0" indent="0"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WID is revised to update the impacts based on further stable</a:t>
                      </a:r>
                      <a:r>
                        <a:rPr lang="en-GB" altLang="zh-CN" sz="1200" kern="1200" baseline="0" dirty="0">
                          <a:solidFill>
                            <a:srgbClr val="000000"/>
                          </a:solidFill>
                          <a:effectLst/>
                          <a:latin typeface="Arial" panose="020B0604020202020204" pitchFamily="34" charset="0"/>
                          <a:ea typeface="+mn-ea"/>
                          <a:cs typeface="Arial" panose="020B0604020202020204" pitchFamily="34" charset="0"/>
                        </a:rPr>
                        <a:t> requirement from stage 2</a:t>
                      </a:r>
                      <a:r>
                        <a:rPr lang="en-GB" altLang="zh-CN" sz="1200" kern="1200" dirty="0">
                          <a:solidFill>
                            <a:srgbClr val="000000"/>
                          </a:solidFill>
                          <a:effectLst/>
                          <a:latin typeface="Arial" panose="020B0604020202020204" pitchFamily="34" charset="0"/>
                          <a:ea typeface="+mn-ea"/>
                          <a:cs typeface="Arial" panose="020B0604020202020204" pitchFamily="34" charset="0"/>
                        </a:rPr>
                        <a:t>.</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791540">
                <a:tc>
                  <a:txBody>
                    <a:bodyPr/>
                    <a:lstStyle/>
                    <a:p>
                      <a:pPr hangingPunct="0">
                        <a:spcAft>
                          <a:spcPts val="1200"/>
                        </a:spcAft>
                      </a:pPr>
                      <a:r>
                        <a:rPr lang="fr-FR" altLang="zh-CN" sz="1200" kern="1200" dirty="0" smtClean="0">
                          <a:solidFill>
                            <a:srgbClr val="000000"/>
                          </a:solidFill>
                          <a:effectLst/>
                          <a:latin typeface="Arial" panose="020B0604020202020204" pitchFamily="34" charset="0"/>
                          <a:ea typeface="+mn-ea"/>
                          <a:cs typeface="Arial" panose="020B0604020202020204" pitchFamily="34" charset="0"/>
                        </a:rPr>
                        <a:t>CP-240079</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Revised WID on </a:t>
                      </a:r>
                      <a:r>
                        <a:rPr lang="en-US" altLang="zh-CN" sz="1200" kern="1200" dirty="0">
                          <a:solidFill>
                            <a:srgbClr val="000000"/>
                          </a:solidFill>
                          <a:effectLst/>
                          <a:latin typeface="Arial" panose="020B0604020202020204" pitchFamily="34" charset="0"/>
                          <a:ea typeface="+mn-ea"/>
                          <a:cs typeface="Arial" panose="020B0604020202020204" pitchFamily="34" charset="0"/>
                        </a:rPr>
                        <a:t>Enablers for Network Automation for 5G - phase 3</a:t>
                      </a:r>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altLang="zh-CN" sz="1200" kern="1200" dirty="0">
                          <a:solidFill>
                            <a:srgbClr val="000000"/>
                          </a:solidFill>
                          <a:effectLst/>
                          <a:latin typeface="Arial" panose="020B0604020202020204" pitchFamily="34" charset="0"/>
                          <a:ea typeface="+mn-ea"/>
                          <a:cs typeface="Arial" panose="020B0604020202020204" pitchFamily="34" charset="0"/>
                        </a:rPr>
                        <a:t>eNA_Ph3</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altLang="zh-CN" sz="1200" kern="1200" dirty="0">
                          <a:solidFill>
                            <a:srgbClr val="000000"/>
                          </a:solidFill>
                          <a:effectLst/>
                          <a:latin typeface="Arial" panose="020B0604020202020204" pitchFamily="34" charset="0"/>
                          <a:ea typeface="+mn-ea"/>
                          <a:cs typeface="Arial" panose="020B0604020202020204" pitchFamily="34" charset="0"/>
                        </a:rPr>
                        <a:t>China Mobile</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is to support the CT aspects of Enablers for Network Automation for 5G phase 3 in order to enhance the CT WGs specifications based on the stage 2 normative work. </a:t>
                      </a:r>
                    </a:p>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WID is revised to include more stable impacts on CT3 and CT4.</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noProof="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8421">
                <a:tc>
                  <a:txBody>
                    <a:bodyPr/>
                    <a:lstStyle/>
                    <a:p>
                      <a:pPr hangingPunct="0">
                        <a:spcAft>
                          <a:spcPts val="1200"/>
                        </a:spcAft>
                      </a:pPr>
                      <a:r>
                        <a:rPr lang="fr-FR" altLang="zh-CN" sz="1200" kern="1200" dirty="0" smtClean="0">
                          <a:solidFill>
                            <a:srgbClr val="000000"/>
                          </a:solidFill>
                          <a:effectLst/>
                          <a:latin typeface="Arial" panose="020B0604020202020204" pitchFamily="34" charset="0"/>
                          <a:ea typeface="+mn-ea"/>
                          <a:cs typeface="Arial" panose="020B0604020202020204" pitchFamily="34" charset="0"/>
                        </a:rPr>
                        <a:t>CP-240080</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Revised WID on </a:t>
                      </a:r>
                      <a:r>
                        <a:rPr lang="en-US" altLang="zh-CN" sz="1200" kern="1200" dirty="0">
                          <a:solidFill>
                            <a:srgbClr val="000000"/>
                          </a:solidFill>
                          <a:effectLst/>
                          <a:latin typeface="Arial" panose="020B0604020202020204" pitchFamily="34" charset="0"/>
                          <a:ea typeface="+mn-ea"/>
                          <a:cs typeface="Arial" panose="020B0604020202020204" pitchFamily="34" charset="0"/>
                        </a:rPr>
                        <a:t> CT aspects of enhancement of 5G UE Policy</a:t>
                      </a:r>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1200" kern="1200" dirty="0" err="1">
                          <a:solidFill>
                            <a:srgbClr val="000000"/>
                          </a:solidFill>
                          <a:effectLst/>
                          <a:latin typeface="Arial" panose="020B0604020202020204" pitchFamily="34" charset="0"/>
                          <a:ea typeface="+mn-ea"/>
                          <a:cs typeface="Arial" panose="020B0604020202020204" pitchFamily="34" charset="0"/>
                        </a:rPr>
                        <a:t>eUEPO</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Intel</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is to specify the CT aspects of </a:t>
                      </a:r>
                      <a:r>
                        <a:rPr lang="en-GB" altLang="zh-CN" sz="1200" kern="1200" dirty="0" err="1">
                          <a:solidFill>
                            <a:srgbClr val="000000"/>
                          </a:solidFill>
                          <a:effectLst/>
                          <a:latin typeface="Arial" panose="020B0604020202020204" pitchFamily="34" charset="0"/>
                          <a:ea typeface="+mn-ea"/>
                          <a:cs typeface="Arial" panose="020B0604020202020204" pitchFamily="34" charset="0"/>
                        </a:rPr>
                        <a:t>eUEPO</a:t>
                      </a:r>
                      <a:r>
                        <a:rPr lang="en-GB" altLang="zh-CN" sz="1200" kern="1200" dirty="0">
                          <a:solidFill>
                            <a:srgbClr val="000000"/>
                          </a:solidFill>
                          <a:effectLst/>
                          <a:latin typeface="Arial" panose="020B0604020202020204" pitchFamily="34" charset="0"/>
                          <a:ea typeface="+mn-ea"/>
                          <a:cs typeface="Arial" panose="020B0604020202020204" pitchFamily="34" charset="0"/>
                        </a:rPr>
                        <a:t> in 5GS and EPS. </a:t>
                      </a:r>
                    </a:p>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WID is revised to include more stable impacts on CT1, CT3 and CT4.</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noProof="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614723407"/>
                  </a:ext>
                </a:extLst>
              </a:tr>
              <a:tr h="530517">
                <a:tc>
                  <a:txBody>
                    <a:bodyPr/>
                    <a:lstStyle/>
                    <a:p>
                      <a:pPr hangingPunct="0">
                        <a:spcAft>
                          <a:spcPts val="1200"/>
                        </a:spcAft>
                      </a:pPr>
                      <a:r>
                        <a:rPr lang="fr-FR" altLang="zh-CN" sz="1200" kern="1200" dirty="0" smtClean="0">
                          <a:solidFill>
                            <a:srgbClr val="000000"/>
                          </a:solidFill>
                          <a:effectLst/>
                          <a:latin typeface="Arial" panose="020B0604020202020204" pitchFamily="34" charset="0"/>
                          <a:ea typeface="+mn-ea"/>
                          <a:cs typeface="Arial" panose="020B0604020202020204" pitchFamily="34" charset="0"/>
                        </a:rPr>
                        <a:t>CP-240081</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Revised WID on </a:t>
                      </a:r>
                      <a:r>
                        <a:rPr lang="en-GB" altLang="zh-CN" sz="1200" kern="1200" dirty="0">
                          <a:solidFill>
                            <a:srgbClr val="000000"/>
                          </a:solidFill>
                          <a:effectLst/>
                          <a:latin typeface="Arial" panose="020B0604020202020204" pitchFamily="34" charset="0"/>
                          <a:ea typeface="+mn-ea"/>
                          <a:cs typeface="Arial" panose="020B0604020202020204" pitchFamily="34" charset="0"/>
                        </a:rPr>
                        <a:t>Architecture Enhancements for XR and media services</a:t>
                      </a:r>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XRM</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sz="1200" kern="1200" dirty="0">
                          <a:solidFill>
                            <a:srgbClr val="000000"/>
                          </a:solidFill>
                          <a:effectLst/>
                          <a:latin typeface="Arial" panose="020B0604020202020204" pitchFamily="34" charset="0"/>
                          <a:ea typeface="+mn-ea"/>
                          <a:cs typeface="Arial" panose="020B0604020202020204" pitchFamily="34" charset="0"/>
                        </a:rPr>
                        <a:t>China Mobile</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hangingPunct="0">
                        <a:buFont typeface="Arial" panose="020B0604020202020204" pitchFamily="34" charset="0"/>
                        <a:buNone/>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is to support the CT aspects of XR (Extended Reality) and media services in order to enhance the CT WGs specifications based on the stage 2 normative work.</a:t>
                      </a:r>
                      <a:endParaRPr lang="en-US" altLang="zh-CN" sz="1200" kern="1200" dirty="0">
                        <a:solidFill>
                          <a:srgbClr val="000000"/>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WID is revised to include more impacts on CT WGs and adding more supporting companies.</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kern="120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80938888"/>
                  </a:ext>
                </a:extLst>
              </a:tr>
            </a:tbl>
          </a:graphicData>
        </a:graphic>
      </p:graphicFrame>
    </p:spTree>
    <p:extLst>
      <p:ext uri="{BB962C8B-B14F-4D97-AF65-F5344CB8AC3E}">
        <p14:creationId xmlns:p14="http://schemas.microsoft.com/office/powerpoint/2010/main" val="738454733"/>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CT3 led                  (1/2) </a:t>
            </a:r>
          </a:p>
        </p:txBody>
      </p:sp>
      <p:graphicFrame>
        <p:nvGraphicFramePr>
          <p:cNvPr id="6" name="Table 7"/>
          <p:cNvGraphicFramePr>
            <a:graphicFrameLocks noGrp="1"/>
          </p:cNvGraphicFramePr>
          <p:nvPr>
            <p:extLst>
              <p:ext uri="{D42A27DB-BD31-4B8C-83A1-F6EECF244321}">
                <p14:modId xmlns:p14="http://schemas.microsoft.com/office/powerpoint/2010/main" val="346850990"/>
              </p:ext>
            </p:extLst>
          </p:nvPr>
        </p:nvGraphicFramePr>
        <p:xfrm>
          <a:off x="262571" y="1895978"/>
          <a:ext cx="11013394" cy="3469325"/>
        </p:xfrm>
        <a:graphic>
          <a:graphicData uri="http://schemas.openxmlformats.org/drawingml/2006/table">
            <a:tbl>
              <a:tblPr firstRow="1" firstCol="1" bandRow="1"/>
              <a:tblGrid>
                <a:gridCol w="690728">
                  <a:extLst>
                    <a:ext uri="{9D8B030D-6E8A-4147-A177-3AD203B41FA5}">
                      <a16:colId xmlns="" xmlns:a16="http://schemas.microsoft.com/office/drawing/2014/main" val="20000"/>
                    </a:ext>
                  </a:extLst>
                </a:gridCol>
                <a:gridCol w="4229295">
                  <a:extLst>
                    <a:ext uri="{9D8B030D-6E8A-4147-A177-3AD203B41FA5}">
                      <a16:colId xmlns="" xmlns:a16="http://schemas.microsoft.com/office/drawing/2014/main" val="20001"/>
                    </a:ext>
                  </a:extLst>
                </a:gridCol>
                <a:gridCol w="1357891">
                  <a:extLst>
                    <a:ext uri="{9D8B030D-6E8A-4147-A177-3AD203B41FA5}">
                      <a16:colId xmlns="" xmlns:a16="http://schemas.microsoft.com/office/drawing/2014/main" val="20002"/>
                    </a:ext>
                  </a:extLst>
                </a:gridCol>
                <a:gridCol w="625767">
                  <a:extLst>
                    <a:ext uri="{9D8B030D-6E8A-4147-A177-3AD203B41FA5}">
                      <a16:colId xmlns="" xmlns:a16="http://schemas.microsoft.com/office/drawing/2014/main" val="20003"/>
                    </a:ext>
                  </a:extLst>
                </a:gridCol>
                <a:gridCol w="653792">
                  <a:extLst>
                    <a:ext uri="{9D8B030D-6E8A-4147-A177-3AD203B41FA5}">
                      <a16:colId xmlns="" xmlns:a16="http://schemas.microsoft.com/office/drawing/2014/main" val="20004"/>
                    </a:ext>
                  </a:extLst>
                </a:gridCol>
                <a:gridCol w="687105">
                  <a:extLst>
                    <a:ext uri="{9D8B030D-6E8A-4147-A177-3AD203B41FA5}">
                      <a16:colId xmlns="" xmlns:a16="http://schemas.microsoft.com/office/drawing/2014/main" val="20005"/>
                    </a:ext>
                  </a:extLst>
                </a:gridCol>
                <a:gridCol w="616825">
                  <a:extLst>
                    <a:ext uri="{9D8B030D-6E8A-4147-A177-3AD203B41FA5}">
                      <a16:colId xmlns="" xmlns:a16="http://schemas.microsoft.com/office/drawing/2014/main" val="20006"/>
                    </a:ext>
                  </a:extLst>
                </a:gridCol>
                <a:gridCol w="638503">
                  <a:extLst>
                    <a:ext uri="{9D8B030D-6E8A-4147-A177-3AD203B41FA5}">
                      <a16:colId xmlns="" xmlns:a16="http://schemas.microsoft.com/office/drawing/2014/main" val="1432858994"/>
                    </a:ext>
                  </a:extLst>
                </a:gridCol>
                <a:gridCol w="823234">
                  <a:extLst>
                    <a:ext uri="{9D8B030D-6E8A-4147-A177-3AD203B41FA5}">
                      <a16:colId xmlns="" xmlns:a16="http://schemas.microsoft.com/office/drawing/2014/main" val="979862970"/>
                    </a:ext>
                  </a:extLst>
                </a:gridCol>
                <a:gridCol w="690254">
                  <a:extLst>
                    <a:ext uri="{9D8B030D-6E8A-4147-A177-3AD203B41FA5}">
                      <a16:colId xmlns="" xmlns:a16="http://schemas.microsoft.com/office/drawing/2014/main" val="3618433566"/>
                    </a:ext>
                  </a:extLst>
                </a:gridCol>
              </a:tblGrid>
              <a:tr h="390264">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78514">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960054</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Rel-18 Enhancements of 3GPP Northbound and Application Layer interfaces and APIs</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NBI18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CP-231190</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r h="205664">
                <a:tc>
                  <a:txBody>
                    <a:bodyPr/>
                    <a:lstStyle/>
                    <a:p>
                      <a:pPr marL="0" indent="18415" algn="l" defTabSz="914400" rtl="0" eaLnBrk="1" latinLnBrk="0"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970045</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 Enhancements of UE Policy Control</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UEP18</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CP-233115</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980039</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Enhancement of Network Automation Enablers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sz="1000" kern="1200" dirty="0" err="1">
                          <a:solidFill>
                            <a:srgbClr val="000000"/>
                          </a:solidFill>
                          <a:effectLst/>
                          <a:latin typeface="Arial" panose="020B0604020202020204" pitchFamily="34" charset="0"/>
                          <a:ea typeface="宋体" panose="02010600030101010101" pitchFamily="2" charset="-122"/>
                          <a:cs typeface="+mn-cs"/>
                        </a:rPr>
                        <a:t>eNetAE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CP-231191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78039153"/>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980103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Timing Resiliency and URLLC enhancements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TRS_URLLC</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CP-231360</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395364329"/>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980094</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Extensions to the TSC Framework to support </a:t>
                      </a:r>
                      <a:r>
                        <a:rPr lang="en-GB" sz="1000" kern="1200" dirty="0" err="1">
                          <a:solidFill>
                            <a:srgbClr val="000000"/>
                          </a:solidFill>
                          <a:effectLst/>
                          <a:latin typeface="Arial" panose="020B0604020202020204" pitchFamily="34" charset="0"/>
                          <a:ea typeface="宋体" panose="02010600030101010101" pitchFamily="2" charset="-122"/>
                          <a:cs typeface="+mn-cs"/>
                        </a:rPr>
                        <a:t>DetNet</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sz="1000" kern="1200" dirty="0" err="1">
                          <a:solidFill>
                            <a:srgbClr val="000000"/>
                          </a:solidFill>
                          <a:effectLst/>
                          <a:latin typeface="Arial" panose="020B0604020202020204" pitchFamily="34" charset="0"/>
                          <a:ea typeface="宋体" panose="02010600030101010101" pitchFamily="2" charset="-122"/>
                          <a:cs typeface="+mn-cs"/>
                        </a:rPr>
                        <a:t>DetNet</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CP-231195</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436643651"/>
                  </a:ext>
                </a:extLst>
              </a:tr>
              <a:tr h="213107">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980053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5G System with Satellite Backhaul</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5GSATB</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b="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CP-232131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139629726"/>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980091</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5G System Enabler for Service Function Chaining</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SFC</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CP-231193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53153360"/>
                  </a:ext>
                </a:extLst>
              </a:tr>
              <a:tr h="262163">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980082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enhancement of 5G UE Policy</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indent="18415" hangingPunct="0">
                        <a:spcAft>
                          <a:spcPts val="900"/>
                        </a:spcAft>
                      </a:pPr>
                      <a:r>
                        <a:rPr lang="en-GB" sz="1000" kern="1200" dirty="0" err="1">
                          <a:solidFill>
                            <a:srgbClr val="000000"/>
                          </a:solidFill>
                          <a:effectLst/>
                          <a:latin typeface="Arial" panose="020B0604020202020204" pitchFamily="34" charset="0"/>
                          <a:ea typeface="宋体" panose="02010600030101010101" pitchFamily="2" charset="-122"/>
                          <a:cs typeface="+mn-cs"/>
                        </a:rPr>
                        <a:t>eUEPO</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CP-240080</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800114282"/>
                  </a:ext>
                </a:extLst>
              </a:tr>
              <a:tr h="205664">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980075</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for Enabling Edge Applications Phase 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EDGEAPP_Ph2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CP-233114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36768404"/>
                  </a:ext>
                </a:extLst>
              </a:tr>
              <a:tr h="253829">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980036</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Rel-18 enhancements of session management policy control</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SMPC18</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0000"/>
                          </a:solidFill>
                          <a:effectLst/>
                          <a:latin typeface="Arial" panose="020B0604020202020204" pitchFamily="34" charset="0"/>
                          <a:ea typeface="宋体" panose="02010600030101010101" pitchFamily="2" charset="-122"/>
                          <a:cs typeface="+mn-cs"/>
                        </a:rPr>
                        <a:t>CP-223208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424933338"/>
                  </a:ext>
                </a:extLst>
              </a:tr>
              <a:tr h="205664">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980097</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General Support of IPv6 Prefix Delegation in 5GS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TEI18_IPv6PD</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CP-230121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 xmlns:a16="http://schemas.microsoft.com/office/drawing/2014/main" val="642859765"/>
                  </a:ext>
                </a:extLst>
              </a:tr>
              <a:tr h="205664">
                <a:tc>
                  <a:txBody>
                    <a:bodyPr/>
                    <a:lstStyle/>
                    <a:p>
                      <a:pPr indent="18415"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980030</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TEI18 on Enhancement of Application Detection Event Exposure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TEI18_ADEE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06/23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endParaRPr lang="zh-CN" alt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endParaRPr lang="zh-CN" alt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0000"/>
                          </a:solidFill>
                          <a:effectLst/>
                          <a:latin typeface="Arial" panose="020B0604020202020204" pitchFamily="34" charset="0"/>
                          <a:ea typeface="宋体" panose="02010600030101010101" pitchFamily="2" charset="-122"/>
                          <a:cs typeface="+mn-cs"/>
                        </a:rPr>
                        <a:t>CP-223202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052214144"/>
                  </a:ext>
                </a:extLst>
              </a:tr>
              <a:tr h="290826">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990009</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Generic Group Management, Exposure and Communication Enhancements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GMEC</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90</a:t>
                      </a: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GB"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100</a:t>
                      </a:r>
                      <a:r>
                        <a:rPr lang="en-US"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CP-240078</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687038125"/>
                  </a:ext>
                </a:extLst>
              </a:tr>
            </a:tbl>
          </a:graphicData>
        </a:graphic>
      </p:graphicFrame>
      <p:sp>
        <p:nvSpPr>
          <p:cNvPr id="7"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98119" y="5548513"/>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solidFill>
                  <a:prstClr val="black"/>
                </a:solidFill>
                <a:latin typeface="Arial" panose="020B0604020202020204" pitchFamily="34" charset="0"/>
              </a:rPr>
              <a:t>Legend</a:t>
            </a:r>
            <a:br>
              <a:rPr lang="fi-FI" altLang="de-DE" sz="1000" dirty="0">
                <a:solidFill>
                  <a:prstClr val="black"/>
                </a:solidFill>
                <a:latin typeface="Arial" panose="020B0604020202020204" pitchFamily="34" charset="0"/>
              </a:rPr>
            </a:br>
            <a:r>
              <a:rPr lang="fi-FI" altLang="de-DE" sz="1000" dirty="0">
                <a:solidFill>
                  <a:prstClr val="black"/>
                </a:solidFill>
                <a:highlight>
                  <a:srgbClr val="00FF00"/>
                </a:highlight>
                <a:latin typeface="Arial" panose="020B0604020202020204" pitchFamily="34" charset="0"/>
              </a:rPr>
              <a:t>Green row   </a:t>
            </a:r>
            <a:r>
              <a:rPr lang="fi-FI" altLang="de-DE" sz="1000" dirty="0">
                <a:solidFill>
                  <a:prstClr val="black"/>
                </a:solidFill>
                <a:latin typeface="Arial" panose="020B0604020202020204" pitchFamily="34" charset="0"/>
              </a:rPr>
              <a:t>– Newly completed</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prstClr val="black"/>
                </a:solidFill>
                <a:highlight>
                  <a:srgbClr val="FFFF00"/>
                </a:highlight>
                <a:latin typeface="Arial" panose="020B0604020202020204" pitchFamily="34" charset="0"/>
              </a:rPr>
              <a:t>Yellow row  </a:t>
            </a:r>
            <a:r>
              <a:rPr lang="fi-FI" altLang="de-DE" sz="1000" dirty="0">
                <a:solidFill>
                  <a:prstClr val="black"/>
                </a:solidFill>
                <a:latin typeface="Arial" panose="020B0604020202020204" pitchFamily="34" charset="0"/>
              </a:rPr>
              <a:t>– small outstanding issues</a:t>
            </a:r>
            <a:br>
              <a:rPr lang="fi-FI" altLang="de-DE" sz="1000" dirty="0">
                <a:solidFill>
                  <a:prstClr val="black"/>
                </a:solidFill>
                <a:latin typeface="Arial" panose="020B0604020202020204" pitchFamily="34" charset="0"/>
              </a:rPr>
            </a:br>
            <a:r>
              <a:rPr lang="fi-FI" altLang="de-DE" sz="1000" dirty="0">
                <a:solidFill>
                  <a:prstClr val="black"/>
                </a:solidFill>
                <a:highlight>
                  <a:srgbClr val="FF0000"/>
                </a:highlight>
                <a:latin typeface="Arial" panose="020B0604020202020204" pitchFamily="34" charset="0"/>
              </a:rPr>
              <a:t>Red  row     </a:t>
            </a:r>
            <a:r>
              <a:rPr lang="fi-FI" altLang="de-DE" sz="1000" dirty="0">
                <a:solidFill>
                  <a:prstClr val="black"/>
                </a:solidFill>
                <a:latin typeface="Arial" panose="020B0604020202020204" pitchFamily="34" charset="0"/>
              </a:rPr>
              <a:t>– Exception sheet </a:t>
            </a:r>
          </a:p>
          <a:p>
            <a:pPr>
              <a:lnSpc>
                <a:spcPct val="90000"/>
              </a:lnSpc>
              <a:spcBef>
                <a:spcPct val="0"/>
              </a:spcBef>
              <a:buFontTx/>
              <a:buNone/>
              <a:defRPr/>
            </a:pPr>
            <a:r>
              <a:rPr lang="fi-FI" altLang="de-DE" sz="1000" dirty="0">
                <a:solidFill>
                  <a:prstClr val="black"/>
                </a:solidFill>
                <a:latin typeface="Arial" panose="020B0604020202020204" pitchFamily="34" charset="0"/>
              </a:rPr>
              <a:t>	black text    -  no change since the last plenary</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solidFill>
                  <a:prstClr val="black"/>
                </a:solidFill>
                <a:latin typeface="Arial" panose="020B0604020202020204" pitchFamily="34" charset="0"/>
              </a:rPr>
              <a:t>     -  Updated text since last plenary</a:t>
            </a:r>
          </a:p>
        </p:txBody>
      </p:sp>
    </p:spTree>
    <p:extLst>
      <p:ext uri="{BB962C8B-B14F-4D97-AF65-F5344CB8AC3E}">
        <p14:creationId xmlns:p14="http://schemas.microsoft.com/office/powerpoint/2010/main" val="3580304823"/>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CT3 led                  (2/2) </a:t>
            </a:r>
          </a:p>
        </p:txBody>
      </p:sp>
      <p:sp>
        <p:nvSpPr>
          <p:cNvPr id="7"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98119" y="5548513"/>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solidFill>
                  <a:prstClr val="black"/>
                </a:solidFill>
                <a:latin typeface="Arial" panose="020B0604020202020204" pitchFamily="34" charset="0"/>
              </a:rPr>
              <a:t>Legend</a:t>
            </a:r>
            <a:br>
              <a:rPr lang="fi-FI" altLang="de-DE" sz="1000" dirty="0">
                <a:solidFill>
                  <a:prstClr val="black"/>
                </a:solidFill>
                <a:latin typeface="Arial" panose="020B0604020202020204" pitchFamily="34" charset="0"/>
              </a:rPr>
            </a:br>
            <a:r>
              <a:rPr lang="fi-FI" altLang="de-DE" sz="1000" dirty="0">
                <a:solidFill>
                  <a:prstClr val="black"/>
                </a:solidFill>
                <a:highlight>
                  <a:srgbClr val="00FF00"/>
                </a:highlight>
                <a:latin typeface="Arial" panose="020B0604020202020204" pitchFamily="34" charset="0"/>
              </a:rPr>
              <a:t>Green row   </a:t>
            </a:r>
            <a:r>
              <a:rPr lang="fi-FI" altLang="de-DE" sz="1000" dirty="0">
                <a:solidFill>
                  <a:prstClr val="black"/>
                </a:solidFill>
                <a:latin typeface="Arial" panose="020B0604020202020204" pitchFamily="34" charset="0"/>
              </a:rPr>
              <a:t>– Newly completed</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prstClr val="black"/>
                </a:solidFill>
                <a:highlight>
                  <a:srgbClr val="FFFF00"/>
                </a:highlight>
                <a:latin typeface="Arial" panose="020B0604020202020204" pitchFamily="34" charset="0"/>
              </a:rPr>
              <a:t>Yellow row  </a:t>
            </a:r>
            <a:r>
              <a:rPr lang="fi-FI" altLang="de-DE" sz="1000" dirty="0">
                <a:solidFill>
                  <a:prstClr val="black"/>
                </a:solidFill>
                <a:latin typeface="Arial" panose="020B0604020202020204" pitchFamily="34" charset="0"/>
              </a:rPr>
              <a:t>– small outstanding issues</a:t>
            </a:r>
            <a:br>
              <a:rPr lang="fi-FI" altLang="de-DE" sz="1000" dirty="0">
                <a:solidFill>
                  <a:prstClr val="black"/>
                </a:solidFill>
                <a:latin typeface="Arial" panose="020B0604020202020204" pitchFamily="34" charset="0"/>
              </a:rPr>
            </a:br>
            <a:r>
              <a:rPr lang="fi-FI" altLang="de-DE" sz="1000" dirty="0">
                <a:solidFill>
                  <a:prstClr val="black"/>
                </a:solidFill>
                <a:highlight>
                  <a:srgbClr val="FF0000"/>
                </a:highlight>
                <a:latin typeface="Arial" panose="020B0604020202020204" pitchFamily="34" charset="0"/>
              </a:rPr>
              <a:t>Red  row     </a:t>
            </a:r>
            <a:r>
              <a:rPr lang="fi-FI" altLang="de-DE" sz="1000" dirty="0">
                <a:solidFill>
                  <a:prstClr val="black"/>
                </a:solidFill>
                <a:latin typeface="Arial" panose="020B0604020202020204" pitchFamily="34" charset="0"/>
              </a:rPr>
              <a:t>– Exception sheet </a:t>
            </a:r>
          </a:p>
          <a:p>
            <a:pPr>
              <a:lnSpc>
                <a:spcPct val="90000"/>
              </a:lnSpc>
              <a:spcBef>
                <a:spcPct val="0"/>
              </a:spcBef>
              <a:buFontTx/>
              <a:buNone/>
              <a:defRPr/>
            </a:pPr>
            <a:r>
              <a:rPr lang="fi-FI" altLang="de-DE" sz="1000" dirty="0">
                <a:solidFill>
                  <a:prstClr val="black"/>
                </a:solidFill>
                <a:latin typeface="Arial" panose="020B0604020202020204" pitchFamily="34" charset="0"/>
              </a:rPr>
              <a:t>	black text    -  no change since the last plenary</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solidFill>
                  <a:prstClr val="black"/>
                </a:solidFill>
                <a:latin typeface="Arial" panose="020B0604020202020204" pitchFamily="34" charset="0"/>
              </a:rPr>
              <a:t>     -  Updated text since last plenary</a:t>
            </a:r>
          </a:p>
        </p:txBody>
      </p:sp>
      <p:graphicFrame>
        <p:nvGraphicFramePr>
          <p:cNvPr id="5" name="Table 7"/>
          <p:cNvGraphicFramePr>
            <a:graphicFrameLocks noGrp="1"/>
          </p:cNvGraphicFramePr>
          <p:nvPr>
            <p:extLst>
              <p:ext uri="{D42A27DB-BD31-4B8C-83A1-F6EECF244321}">
                <p14:modId xmlns:p14="http://schemas.microsoft.com/office/powerpoint/2010/main" val="2685577673"/>
              </p:ext>
            </p:extLst>
          </p:nvPr>
        </p:nvGraphicFramePr>
        <p:xfrm>
          <a:off x="361425" y="1791378"/>
          <a:ext cx="11013394" cy="2446651"/>
        </p:xfrm>
        <a:graphic>
          <a:graphicData uri="http://schemas.openxmlformats.org/drawingml/2006/table">
            <a:tbl>
              <a:tblPr firstRow="1" firstCol="1" bandRow="1"/>
              <a:tblGrid>
                <a:gridCol w="690728">
                  <a:extLst>
                    <a:ext uri="{9D8B030D-6E8A-4147-A177-3AD203B41FA5}">
                      <a16:colId xmlns="" xmlns:a16="http://schemas.microsoft.com/office/drawing/2014/main" val="20000"/>
                    </a:ext>
                  </a:extLst>
                </a:gridCol>
                <a:gridCol w="4229295">
                  <a:extLst>
                    <a:ext uri="{9D8B030D-6E8A-4147-A177-3AD203B41FA5}">
                      <a16:colId xmlns="" xmlns:a16="http://schemas.microsoft.com/office/drawing/2014/main" val="20001"/>
                    </a:ext>
                  </a:extLst>
                </a:gridCol>
                <a:gridCol w="1357891">
                  <a:extLst>
                    <a:ext uri="{9D8B030D-6E8A-4147-A177-3AD203B41FA5}">
                      <a16:colId xmlns="" xmlns:a16="http://schemas.microsoft.com/office/drawing/2014/main" val="20002"/>
                    </a:ext>
                  </a:extLst>
                </a:gridCol>
                <a:gridCol w="625767">
                  <a:extLst>
                    <a:ext uri="{9D8B030D-6E8A-4147-A177-3AD203B41FA5}">
                      <a16:colId xmlns="" xmlns:a16="http://schemas.microsoft.com/office/drawing/2014/main" val="20003"/>
                    </a:ext>
                  </a:extLst>
                </a:gridCol>
                <a:gridCol w="653792">
                  <a:extLst>
                    <a:ext uri="{9D8B030D-6E8A-4147-A177-3AD203B41FA5}">
                      <a16:colId xmlns="" xmlns:a16="http://schemas.microsoft.com/office/drawing/2014/main" val="20004"/>
                    </a:ext>
                  </a:extLst>
                </a:gridCol>
                <a:gridCol w="687105">
                  <a:extLst>
                    <a:ext uri="{9D8B030D-6E8A-4147-A177-3AD203B41FA5}">
                      <a16:colId xmlns="" xmlns:a16="http://schemas.microsoft.com/office/drawing/2014/main" val="20005"/>
                    </a:ext>
                  </a:extLst>
                </a:gridCol>
                <a:gridCol w="616825">
                  <a:extLst>
                    <a:ext uri="{9D8B030D-6E8A-4147-A177-3AD203B41FA5}">
                      <a16:colId xmlns="" xmlns:a16="http://schemas.microsoft.com/office/drawing/2014/main" val="20006"/>
                    </a:ext>
                  </a:extLst>
                </a:gridCol>
                <a:gridCol w="638503">
                  <a:extLst>
                    <a:ext uri="{9D8B030D-6E8A-4147-A177-3AD203B41FA5}">
                      <a16:colId xmlns="" xmlns:a16="http://schemas.microsoft.com/office/drawing/2014/main" val="1432858994"/>
                    </a:ext>
                  </a:extLst>
                </a:gridCol>
                <a:gridCol w="806669">
                  <a:extLst>
                    <a:ext uri="{9D8B030D-6E8A-4147-A177-3AD203B41FA5}">
                      <a16:colId xmlns="" xmlns:a16="http://schemas.microsoft.com/office/drawing/2014/main" val="979862970"/>
                    </a:ext>
                  </a:extLst>
                </a:gridCol>
                <a:gridCol w="706819">
                  <a:extLst>
                    <a:ext uri="{9D8B030D-6E8A-4147-A177-3AD203B41FA5}">
                      <a16:colId xmlns="" xmlns:a16="http://schemas.microsoft.com/office/drawing/2014/main" val="3618433566"/>
                    </a:ext>
                  </a:extLst>
                </a:gridCol>
              </a:tblGrid>
              <a:tr h="317571">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05319">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990008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System Support for AI/ML-based Services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indent="18415" algn="l" defTabSz="914400" rtl="0" eaLnBrk="1" latinLnBrk="0" hangingPunct="1">
                        <a:lnSpc>
                          <a:spcPct val="107000"/>
                        </a:lnSpc>
                        <a:spcAft>
                          <a:spcPts val="800"/>
                        </a:spcAft>
                      </a:pPr>
                      <a:r>
                        <a:rPr lang="en-GB" sz="1000" kern="1200" dirty="0" err="1">
                          <a:solidFill>
                            <a:srgbClr val="000000"/>
                          </a:solidFill>
                          <a:effectLst/>
                          <a:latin typeface="Arial" panose="020B0604020202020204" pitchFamily="34" charset="0"/>
                          <a:ea typeface="宋体" panose="02010600030101010101" pitchFamily="2" charset="-122"/>
                          <a:cs typeface="+mn-cs"/>
                        </a:rPr>
                        <a:t>AIMLsys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92</a:t>
                      </a: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GB"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97</a:t>
                      </a:r>
                      <a:r>
                        <a:rPr lang="en-US"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CP-230329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3705824254"/>
                  </a:ext>
                </a:extLst>
              </a:tr>
              <a:tr h="205319">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990006</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Architecture Enhancements for XR and media services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XRM</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85</a:t>
                      </a: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GB"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96</a:t>
                      </a:r>
                      <a:r>
                        <a:rPr lang="en-US"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smtClean="0">
                          <a:solidFill>
                            <a:srgbClr val="0070C0"/>
                          </a:solidFill>
                          <a:effectLst/>
                          <a:latin typeface="Arial" panose="020B0604020202020204" pitchFamily="34" charset="0"/>
                          <a:ea typeface="+mn-ea"/>
                          <a:cs typeface="Arial" panose="020B0604020202020204" pitchFamily="34" charset="0"/>
                        </a:rPr>
                        <a:t>CP-240081</a:t>
                      </a:r>
                      <a:endParaRPr lang="fr-FR" altLang="zh-CN" sz="100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3664680927"/>
                  </a:ext>
                </a:extLst>
              </a:tr>
              <a:tr h="247999">
                <a:tc>
                  <a:txBody>
                    <a:bodyPr/>
                    <a:lstStyle/>
                    <a:p>
                      <a:pPr indent="18415" hangingPunct="0">
                        <a:spcAft>
                          <a:spcPts val="900"/>
                        </a:spcAft>
                      </a:pPr>
                      <a:r>
                        <a:rPr lang="en-GB" sz="1000">
                          <a:solidFill>
                            <a:srgbClr val="000000"/>
                          </a:solidFill>
                          <a:effectLst/>
                          <a:latin typeface="Arial" panose="020B0604020202020204" pitchFamily="34" charset="0"/>
                          <a:ea typeface="宋体" panose="02010600030101010101" pitchFamily="2" charset="-122"/>
                        </a:rPr>
                        <a:t>990010</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Enablers for Network Automation for 5G - phase 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eNA_Ph3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indent="18415"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90</a:t>
                      </a: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indent="18415" algn="l" defTabSz="914400" rtl="0" eaLnBrk="1" latinLnBrk="0" hangingPunct="1">
                        <a:lnSpc>
                          <a:spcPct val="107000"/>
                        </a:lnSpc>
                        <a:spcAft>
                          <a:spcPts val="800"/>
                        </a:spcAft>
                      </a:pPr>
                      <a:r>
                        <a:rPr lang="en-GB"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98</a:t>
                      </a:r>
                      <a:r>
                        <a:rPr lang="en-US"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smtClean="0">
                          <a:solidFill>
                            <a:srgbClr val="0070C0"/>
                          </a:solidFill>
                          <a:effectLst/>
                          <a:latin typeface="Arial" panose="020B0604020202020204" pitchFamily="34" charset="0"/>
                          <a:ea typeface="+mn-ea"/>
                          <a:cs typeface="Arial" panose="020B0604020202020204" pitchFamily="34" charset="0"/>
                        </a:rPr>
                        <a:t>CP-240079</a:t>
                      </a:r>
                      <a:endParaRPr lang="fr-FR" altLang="zh-CN" sz="100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3488081447"/>
                  </a:ext>
                </a:extLst>
              </a:tr>
              <a:tr h="205319">
                <a:tc>
                  <a:txBody>
                    <a:bodyPr/>
                    <a:lstStyle/>
                    <a:p>
                      <a:pPr indent="18415" hangingPunct="0">
                        <a:spcAft>
                          <a:spcPts val="900"/>
                        </a:spcAft>
                      </a:pPr>
                      <a:r>
                        <a:rPr lang="en-GB" sz="1000">
                          <a:solidFill>
                            <a:srgbClr val="000000"/>
                          </a:solidFill>
                          <a:effectLst/>
                          <a:latin typeface="Arial" panose="020B0604020202020204" pitchFamily="34" charset="0"/>
                          <a:ea typeface="宋体" panose="02010600030101010101" pitchFamily="2" charset="-122"/>
                        </a:rPr>
                        <a:t>990007</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on 5G AM Policy</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AMP</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noProof="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CP-232130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 xmlns:a16="http://schemas.microsoft.com/office/drawing/2014/main" val="161887439"/>
                  </a:ext>
                </a:extLst>
              </a:tr>
              <a:tr h="310141">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990005</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on Dynamically Changing AM Policies in the 5GC Phase 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TEI18_DCAMP_Ph2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09/23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chemeClr val="tx1"/>
                          </a:solidFill>
                          <a:effectLst/>
                          <a:latin typeface="Arial" panose="020B0604020202020204" pitchFamily="34" charset="0"/>
                          <a:ea typeface="+mn-ea"/>
                          <a:cs typeface="Arial" panose="020B0604020202020204" pitchFamily="34" charset="0"/>
                        </a:rPr>
                        <a:t>CP-233124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 xmlns:a16="http://schemas.microsoft.com/office/drawing/2014/main" val="277554806"/>
                  </a:ext>
                </a:extLst>
              </a:tr>
              <a:tr h="310141">
                <a:tc>
                  <a:txBody>
                    <a:bodyPr/>
                    <a:lstStyle/>
                    <a:p>
                      <a:pPr indent="18415"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1000062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CT aspects on Spending Limits for AM and UE Policies in the 5GC</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TEI18_SLAMUP</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noProof="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mn-ea"/>
                          <a:cs typeface="Arial" panose="020B0604020202020204" pitchFamily="34" charset="0"/>
                        </a:rPr>
                        <a:t>100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mn-ea"/>
                          <a:cs typeface="Arial" panose="020B0604020202020204" pitchFamily="34" charset="0"/>
                        </a:rPr>
                        <a:t>100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chemeClr val="tx1"/>
                          </a:solidFill>
                          <a:effectLst/>
                          <a:latin typeface="Arial" panose="020B0604020202020204" pitchFamily="34" charset="0"/>
                          <a:ea typeface="+mn-ea"/>
                          <a:cs typeface="Arial" panose="020B0604020202020204" pitchFamily="34" charset="0"/>
                        </a:rPr>
                        <a:t>CP-233125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6"/>
                  </a:ext>
                </a:extLst>
              </a:tr>
              <a:tr h="310141">
                <a:tc>
                  <a:txBody>
                    <a:bodyPr/>
                    <a:lstStyle/>
                    <a:p>
                      <a:pPr indent="18415"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1010002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Application enablement aspects for subscriber-aware northbound API access</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SNAAPP</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mn-ea"/>
                          <a:cs typeface="Arial" panose="020B0604020202020204" pitchFamily="34" charset="0"/>
                        </a:rPr>
                        <a:t>75</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rgbClr val="0070C0"/>
                          </a:solidFill>
                          <a:effectLst/>
                          <a:latin typeface="Arial" panose="020B0604020202020204" pitchFamily="34" charset="0"/>
                          <a:ea typeface="+mn-ea"/>
                          <a:cs typeface="Arial" panose="020B0604020202020204" pitchFamily="34" charset="0"/>
                        </a:rPr>
                        <a:t>100</a:t>
                      </a:r>
                      <a:r>
                        <a:rPr lang="en-US" altLang="zh-CN" sz="1000" kern="1200" dirty="0">
                          <a:solidFill>
                            <a:srgbClr val="0070C0"/>
                          </a:solidFill>
                          <a:effectLst/>
                          <a:latin typeface="Arial" panose="020B0604020202020204" pitchFamily="34" charset="0"/>
                          <a:ea typeface="+mn-ea"/>
                          <a:cs typeface="Arial" panose="020B0604020202020204" pitchFamily="34" charset="0"/>
                        </a:rPr>
                        <a:t>%</a:t>
                      </a:r>
                      <a:endParaRPr lang="zh-CN" altLang="en-US" sz="1000" kern="1200" dirty="0">
                        <a:solidFill>
                          <a:srgbClr val="0070C0"/>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CP-232128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7"/>
                  </a:ext>
                </a:extLst>
              </a:tr>
              <a:tr h="310141">
                <a:tc>
                  <a:txBody>
                    <a:bodyPr/>
                    <a:lstStyle/>
                    <a:p>
                      <a:pPr indent="18415" hangingPunct="0">
                        <a:spcAft>
                          <a:spcPts val="900"/>
                        </a:spcAft>
                      </a:pPr>
                      <a:r>
                        <a:rPr lang="en-US" altLang="zh-CN" sz="1000" kern="1200" dirty="0">
                          <a:solidFill>
                            <a:srgbClr val="000000"/>
                          </a:solidFill>
                          <a:effectLst/>
                          <a:latin typeface="Arial" panose="020B0604020202020204" pitchFamily="34" charset="0"/>
                          <a:ea typeface="宋体" panose="02010600030101010101" pitchFamily="2" charset="-122"/>
                          <a:cs typeface="+mn-cs"/>
                        </a:rPr>
                        <a:t>1020006</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Network Slice Capability Exposure for Application Layer Enablement</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NSCALE</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mn-ea"/>
                          <a:cs typeface="Arial" panose="020B0604020202020204" pitchFamily="34" charset="0"/>
                        </a:rPr>
                        <a:t>15%</a:t>
                      </a:r>
                      <a:endParaRPr lang="zh-CN" altLang="en-US" sz="10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mn-ea"/>
                          <a:cs typeface="Arial" panose="020B0604020202020204" pitchFamily="34" charset="0"/>
                        </a:rPr>
                        <a:t>90%</a:t>
                      </a:r>
                      <a:endParaRPr lang="zh-CN" altLang="en-US" sz="1000" kern="1200" dirty="0">
                        <a:solidFill>
                          <a:srgbClr val="0070C0"/>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chemeClr val="tx1"/>
                          </a:solidFill>
                          <a:effectLst/>
                          <a:latin typeface="Arial" panose="020B0604020202020204" pitchFamily="34" charset="0"/>
                          <a:ea typeface="+mn-ea"/>
                          <a:cs typeface="Arial" panose="020B0604020202020204" pitchFamily="34" charset="0"/>
                        </a:rPr>
                        <a:t>CP-233310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1518447935"/>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Non-CT3 led         (1/2) </a:t>
            </a:r>
          </a:p>
        </p:txBody>
      </p:sp>
      <p:sp>
        <p:nvSpPr>
          <p:cNvPr id="7"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98119" y="554063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 xmlns:a16="http://schemas.microsoft.com/office/drawing/2014/main" id="{8E889731-152D-4C2F-89F3-D05B3B382934}"/>
              </a:ext>
            </a:extLst>
          </p:cNvPr>
          <p:cNvGraphicFramePr>
            <a:graphicFrameLocks noGrp="1"/>
          </p:cNvGraphicFramePr>
          <p:nvPr>
            <p:extLst>
              <p:ext uri="{D42A27DB-BD31-4B8C-83A1-F6EECF244321}">
                <p14:modId xmlns:p14="http://schemas.microsoft.com/office/powerpoint/2010/main" val="1994155816"/>
              </p:ext>
            </p:extLst>
          </p:nvPr>
        </p:nvGraphicFramePr>
        <p:xfrm>
          <a:off x="284585" y="1791370"/>
          <a:ext cx="11013394" cy="3885401"/>
        </p:xfrm>
        <a:graphic>
          <a:graphicData uri="http://schemas.openxmlformats.org/drawingml/2006/table">
            <a:tbl>
              <a:tblPr firstRow="1" firstCol="1" bandRow="1"/>
              <a:tblGrid>
                <a:gridCol w="690728">
                  <a:extLst>
                    <a:ext uri="{9D8B030D-6E8A-4147-A177-3AD203B41FA5}">
                      <a16:colId xmlns="" xmlns:a16="http://schemas.microsoft.com/office/drawing/2014/main" val="20000"/>
                    </a:ext>
                  </a:extLst>
                </a:gridCol>
                <a:gridCol w="4284475">
                  <a:extLst>
                    <a:ext uri="{9D8B030D-6E8A-4147-A177-3AD203B41FA5}">
                      <a16:colId xmlns="" xmlns:a16="http://schemas.microsoft.com/office/drawing/2014/main" val="20001"/>
                    </a:ext>
                  </a:extLst>
                </a:gridCol>
                <a:gridCol w="1180843">
                  <a:extLst>
                    <a:ext uri="{9D8B030D-6E8A-4147-A177-3AD203B41FA5}">
                      <a16:colId xmlns="" xmlns:a16="http://schemas.microsoft.com/office/drawing/2014/main" val="20002"/>
                    </a:ext>
                  </a:extLst>
                </a:gridCol>
                <a:gridCol w="747635">
                  <a:extLst>
                    <a:ext uri="{9D8B030D-6E8A-4147-A177-3AD203B41FA5}">
                      <a16:colId xmlns="" xmlns:a16="http://schemas.microsoft.com/office/drawing/2014/main" val="20003"/>
                    </a:ext>
                  </a:extLst>
                </a:gridCol>
                <a:gridCol w="653792">
                  <a:extLst>
                    <a:ext uri="{9D8B030D-6E8A-4147-A177-3AD203B41FA5}">
                      <a16:colId xmlns="" xmlns:a16="http://schemas.microsoft.com/office/drawing/2014/main" val="20004"/>
                    </a:ext>
                  </a:extLst>
                </a:gridCol>
                <a:gridCol w="687105">
                  <a:extLst>
                    <a:ext uri="{9D8B030D-6E8A-4147-A177-3AD203B41FA5}">
                      <a16:colId xmlns="" xmlns:a16="http://schemas.microsoft.com/office/drawing/2014/main" val="20005"/>
                    </a:ext>
                  </a:extLst>
                </a:gridCol>
                <a:gridCol w="616825">
                  <a:extLst>
                    <a:ext uri="{9D8B030D-6E8A-4147-A177-3AD203B41FA5}">
                      <a16:colId xmlns="" xmlns:a16="http://schemas.microsoft.com/office/drawing/2014/main" val="20006"/>
                    </a:ext>
                  </a:extLst>
                </a:gridCol>
                <a:gridCol w="638503">
                  <a:extLst>
                    <a:ext uri="{9D8B030D-6E8A-4147-A177-3AD203B41FA5}">
                      <a16:colId xmlns="" xmlns:a16="http://schemas.microsoft.com/office/drawing/2014/main" val="1432858994"/>
                    </a:ext>
                  </a:extLst>
                </a:gridCol>
                <a:gridCol w="873264">
                  <a:extLst>
                    <a:ext uri="{9D8B030D-6E8A-4147-A177-3AD203B41FA5}">
                      <a16:colId xmlns="" xmlns:a16="http://schemas.microsoft.com/office/drawing/2014/main" val="979862970"/>
                    </a:ext>
                  </a:extLst>
                </a:gridCol>
                <a:gridCol w="640224">
                  <a:extLst>
                    <a:ext uri="{9D8B030D-6E8A-4147-A177-3AD203B41FA5}">
                      <a16:colId xmlns="" xmlns:a16="http://schemas.microsoft.com/office/drawing/2014/main" val="3618433566"/>
                    </a:ext>
                  </a:extLst>
                </a:gridCol>
              </a:tblGrid>
              <a:tr h="393837">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01414">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960060</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Service Based Interface Protocol Improvements Release 18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SBIProtoc18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hangingPunct="0">
                        <a:spcAft>
                          <a:spcPts val="1200"/>
                        </a:spcAft>
                      </a:pPr>
                      <a:r>
                        <a:rPr lang="fr-FR" altLang="zh-CN" sz="1000" kern="1200" dirty="0">
                          <a:solidFill>
                            <a:schemeClr val="tx1"/>
                          </a:solidFill>
                          <a:effectLst/>
                          <a:latin typeface="Arial"/>
                          <a:ea typeface="+mn-ea"/>
                          <a:cs typeface="+mn-cs"/>
                        </a:rPr>
                        <a:t>CP-221083</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r h="201414">
                <a:tc>
                  <a:txBody>
                    <a:bodyPr/>
                    <a:lstStyle/>
                    <a:p>
                      <a:pPr marL="0" indent="18415" algn="l" defTabSz="914400" rtl="0" eaLnBrk="1" latinLnBrk="0"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970048</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IMS Stage-3 IETF Protocol Alignment</a:t>
                      </a:r>
                      <a:endParaRPr lang="zh-CN"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IMSProtoc18</a:t>
                      </a:r>
                      <a:endParaRPr lang="zh-CN"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chemeClr val="tx1"/>
                          </a:solidFill>
                          <a:effectLst/>
                          <a:latin typeface="Arial" panose="020B0604020202020204" pitchFamily="34" charset="0"/>
                          <a:ea typeface="宋体" panose="02010600030101010101" pitchFamily="2" charset="-122"/>
                          <a:cs typeface="+mn-cs"/>
                        </a:rPr>
                        <a:t>CP-223102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r h="212830">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980065</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Enhanced Service Enabler Architecture Layer for Verticals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SEAL_Ph3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85%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CP-233219</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78039153"/>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980079</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Enhanced support of Non-Public Networks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eNPN_Ph2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CP-231286</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395364329"/>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980084</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Support for </a:t>
                      </a:r>
                      <a:r>
                        <a:rPr lang="en-GB" altLang="zh-CN" sz="1000" kern="1200" dirty="0">
                          <a:solidFill>
                            <a:schemeClr val="tx1"/>
                          </a:solidFill>
                          <a:effectLst/>
                          <a:latin typeface="Arial" panose="020B0604020202020204" pitchFamily="34" charset="0"/>
                          <a:ea typeface="宋体" panose="02010600030101010101" pitchFamily="2" charset="-122"/>
                          <a:cs typeface="+mn-cs"/>
                        </a:rPr>
                        <a:t>wireless and wireline convergence for the 5G system architecture</a:t>
                      </a:r>
                      <a:r>
                        <a:rPr lang="en-GB" sz="1000" kern="1200" dirty="0">
                          <a:solidFill>
                            <a:schemeClr val="tx1"/>
                          </a:solidFill>
                          <a:effectLst/>
                          <a:latin typeface="Arial" panose="020B0604020202020204" pitchFamily="34" charset="0"/>
                          <a:ea typeface="宋体" panose="02010600030101010101" pitchFamily="2" charset="-122"/>
                          <a:cs typeface="+mn-cs"/>
                        </a:rPr>
                        <a:t>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5WWC_Ph2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CP-233221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 xmlns:a16="http://schemas.microsoft.com/office/drawing/2014/main" val="1436643651"/>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980100</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Secondary DN authentication and authorization in EPC IWK cases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TEI18_SDNAEPC</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CP-230188</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 xmlns:a16="http://schemas.microsoft.com/office/drawing/2014/main" val="2139629726"/>
                  </a:ext>
                </a:extLst>
              </a:tr>
              <a:tr h="393837">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980086</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Enhancement of NSAC for maximum number of UEs with at least one PDU session/PDN connection</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err="1">
                          <a:solidFill>
                            <a:schemeClr val="tx1"/>
                          </a:solidFill>
                          <a:effectLst/>
                          <a:latin typeface="Arial" panose="020B0604020202020204" pitchFamily="34" charset="0"/>
                          <a:ea typeface="宋体" panose="02010600030101010101" pitchFamily="2" charset="-122"/>
                          <a:cs typeface="+mn-cs"/>
                        </a:rPr>
                        <a:t>eNSAC</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06/23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CP-232025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 xmlns:a16="http://schemas.microsoft.com/office/drawing/2014/main" val="453153360"/>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980073</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application layer support for V2X services; Phase 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V2XAPP_Ph3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CP-233214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800114282"/>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980067</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SEAL data delivery enabler for vertical applications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SEALDD</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CP-240272</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36768404"/>
                  </a:ext>
                </a:extLst>
              </a:tr>
              <a:tr h="343207">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980056</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mn-cs"/>
                        </a:rPr>
                        <a:t>CT Aspects of Application Layer Support for </a:t>
                      </a:r>
                      <a:r>
                        <a:rPr lang="en-GB" altLang="zh-CN" sz="1000" kern="1200" dirty="0" err="1">
                          <a:solidFill>
                            <a:schemeClr val="tx1"/>
                          </a:solidFill>
                          <a:effectLst/>
                          <a:latin typeface="Arial" panose="020B0604020202020204" pitchFamily="34" charset="0"/>
                          <a:ea typeface="宋体" panose="02010600030101010101" pitchFamily="2" charset="-122"/>
                          <a:cs typeface="+mn-cs"/>
                        </a:rPr>
                        <a:t>Uncrewed</a:t>
                      </a:r>
                      <a:r>
                        <a:rPr lang="en-GB" altLang="zh-CN" sz="1000" kern="1200" dirty="0">
                          <a:solidFill>
                            <a:schemeClr val="tx1"/>
                          </a:solidFill>
                          <a:effectLst/>
                          <a:latin typeface="Arial" panose="020B0604020202020204" pitchFamily="34" charset="0"/>
                          <a:ea typeface="宋体" panose="02010600030101010101" pitchFamily="2" charset="-122"/>
                          <a:cs typeface="+mn-cs"/>
                        </a:rPr>
                        <a:t> Aerial Systems (UAS),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UASAPP_Ph2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CP-240273</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031619841"/>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980061</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proximity based services in 5GS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5G_ProSe_Ph2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CP-233220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424933338"/>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980058</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enhancement to the 5GC location services - phase 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5G_eLCS_Ph3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CP-240233</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642859765"/>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980076</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Edge Computing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EDGE_Ph2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96%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CP-233026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052214144"/>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980089</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 of Seamless UE context recovery</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SUECR</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09/23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CP-223262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3008495772"/>
                  </a:ext>
                </a:extLst>
              </a:tr>
              <a:tr h="201414">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980106</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a:solidFill>
                            <a:schemeClr val="tx1"/>
                          </a:solidFill>
                          <a:effectLst/>
                          <a:latin typeface="Arial" panose="020B0604020202020204" pitchFamily="34" charset="0"/>
                          <a:ea typeface="宋体" panose="02010600030101010101" pitchFamily="2" charset="-122"/>
                          <a:cs typeface="+mn-cs"/>
                        </a:rPr>
                        <a:t>Protocol enhancements for Mission Critical Services</a:t>
                      </a:r>
                      <a:endParaRPr lang="zh-CN" altLang="en-US" sz="1000" kern="120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MCProtoc18</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CP-233212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672419205"/>
                  </a:ext>
                </a:extLst>
              </a:tr>
            </a:tbl>
          </a:graphicData>
        </a:graphic>
      </p:graphicFrame>
    </p:spTree>
    <p:extLst>
      <p:ext uri="{BB962C8B-B14F-4D97-AF65-F5344CB8AC3E}">
        <p14:creationId xmlns:p14="http://schemas.microsoft.com/office/powerpoint/2010/main" val="2840326353"/>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73120</TotalTime>
  <Words>3757</Words>
  <Application>Microsoft Office PowerPoint</Application>
  <PresentationFormat>宽屏</PresentationFormat>
  <Paragraphs>870</Paragraphs>
  <Slides>29</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29</vt:i4>
      </vt:variant>
    </vt:vector>
  </HeadingPairs>
  <TitlesOfParts>
    <vt:vector size="39" baseType="lpstr">
      <vt:lpstr>Arial </vt:lpstr>
      <vt:lpstr>MS Mincho</vt:lpstr>
      <vt:lpstr>MS PGothic</vt:lpstr>
      <vt:lpstr>宋体</vt:lpstr>
      <vt:lpstr>Arial</vt:lpstr>
      <vt:lpstr>Calibri</vt:lpstr>
      <vt:lpstr>Calibri Light</vt:lpstr>
      <vt:lpstr>Times New Roman</vt:lpstr>
      <vt:lpstr>Wingdings</vt:lpstr>
      <vt:lpstr>Office Theme</vt:lpstr>
      <vt:lpstr>CT WG3 Status Report  to TSG CT#103</vt:lpstr>
      <vt:lpstr>TSG CT WG3 Officials</vt:lpstr>
      <vt:lpstr>Meeting Calendar</vt:lpstr>
      <vt:lpstr>TSG WG CT3 Statistics</vt:lpstr>
      <vt:lpstr>New agreed Study/Work Items led by CT3</vt:lpstr>
      <vt:lpstr>Revised agreed Study/Work Items led by CT3    (1/2)</vt:lpstr>
      <vt:lpstr>Rel-18 Work Plan – CT3 led                  (1/2) </vt:lpstr>
      <vt:lpstr>Rel-18 Work Plan – CT3 led                  (2/2) </vt:lpstr>
      <vt:lpstr>Rel-18 Work Plan – Non-CT3 led         (1/2) </vt:lpstr>
      <vt:lpstr>Rel-18 Work Plan – Non-CT3 led         (2/2) </vt:lpstr>
      <vt:lpstr>TS/TR sent to CT Plenary</vt:lpstr>
      <vt:lpstr>Exception sheet for work item</vt:lpstr>
      <vt:lpstr>Release 18 Status          -   General</vt:lpstr>
      <vt:lpstr>Release 18 Status                              (1/6)</vt:lpstr>
      <vt:lpstr>Release 18 Status                              (2/6)</vt:lpstr>
      <vt:lpstr>Release 18 Status                              (3/6)</vt:lpstr>
      <vt:lpstr>Release 18 Status                              (4/6)</vt:lpstr>
      <vt:lpstr>Release 18 Status                              (5/6)</vt:lpstr>
      <vt:lpstr>Release 18 Status                              (6/6)</vt:lpstr>
      <vt:lpstr>Release 17 Status</vt:lpstr>
      <vt:lpstr>Pre-Release 17 Status</vt:lpstr>
      <vt:lpstr>Backward Incompatible Changes</vt:lpstr>
      <vt:lpstr>For Information to CT </vt:lpstr>
      <vt:lpstr>For Action to CT</vt:lpstr>
      <vt:lpstr>Acknowledgement</vt:lpstr>
      <vt:lpstr>Annex</vt:lpstr>
      <vt:lpstr>CRs for conditional approval              (1/2)               </vt:lpstr>
      <vt:lpstr>CRs for conditional approval              (2/2)               </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CR1208</cp:lastModifiedBy>
  <cp:revision>5761</cp:revision>
  <dcterms:created xsi:type="dcterms:W3CDTF">2010-02-05T13:52:04Z</dcterms:created>
  <dcterms:modified xsi:type="dcterms:W3CDTF">2024-03-11T01:26:57Z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_2015_ms_pID_725343">
    <vt:lpwstr>(3)KaSE7T7zVZlRaW1r74FLeB/y2cZex2A39doLibb9fK9ckaN2WPUR3L03yIEYOsFKKnXGLpWp
esmNB82clv0izQBB07s13TRq8TPWKixk7fDex/bhBtOwvddbE0zkRT1UTdQELzOkuObv4LCK
85s4lxeaDS5X/bDL0esbbG7enbj03Uo7NYjVP1eggmaLViKE6BNTStwKMG30lP8ABZ0VONj3
a0RpsnBisX2iaxPSj7</vt:lpwstr>
  </property>
  <property fmtid="{D5CDD505-2E9C-101B-9397-08002B2CF9AE}" pid="4" name="_2015_ms_pID_7253431">
    <vt:lpwstr>ZOxnHjd/67T/VrqHHZyuAsLsyZFGPb3g2w38zu67N2e7XLIi649pa1
F0YinJTguw73jB/XTAtzKj5qio0DTT32CjmXN/9MH21MKQBgfMTIHHPv3ietArDaFQ4p0qz/
lb32iBVg+Fr5PbUn8V9eFPDbTUBlVGnjn/olPCBWUqrpPAxbKmwA2/sc8QrUmkEYG7t3qVuq
rMcjkKJ1GB1TQXsWFXkQNgZvwvTxEf1pnCaO</vt:lpwstr>
  </property>
  <property fmtid="{D5CDD505-2E9C-101B-9397-08002B2CF9AE}" pid="5" name="_2015_ms_pID_7253432">
    <vt:lpwstr>xwuNTqh+QaVt5wST5XWzV7c=</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1701418387</vt:lpwstr>
  </property>
</Properties>
</file>