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1"/>
  </p:notesMasterIdLst>
  <p:handoutMasterIdLst>
    <p:handoutMasterId r:id="rId32"/>
  </p:handoutMasterIdLst>
  <p:sldIdLst>
    <p:sldId id="341" r:id="rId3"/>
    <p:sldId id="363" r:id="rId4"/>
    <p:sldId id="366" r:id="rId5"/>
    <p:sldId id="377" r:id="rId6"/>
    <p:sldId id="368" r:id="rId7"/>
    <p:sldId id="455" r:id="rId8"/>
    <p:sldId id="446" r:id="rId9"/>
    <p:sldId id="457" r:id="rId10"/>
    <p:sldId id="463" r:id="rId11"/>
    <p:sldId id="464" r:id="rId12"/>
    <p:sldId id="470" r:id="rId13"/>
    <p:sldId id="471" r:id="rId14"/>
    <p:sldId id="370" r:id="rId15"/>
    <p:sldId id="440" r:id="rId16"/>
    <p:sldId id="407" r:id="rId17"/>
    <p:sldId id="414" r:id="rId18"/>
    <p:sldId id="410" r:id="rId19"/>
    <p:sldId id="459" r:id="rId20"/>
    <p:sldId id="441" r:id="rId21"/>
    <p:sldId id="431" r:id="rId22"/>
    <p:sldId id="365" r:id="rId23"/>
    <p:sldId id="376" r:id="rId24"/>
    <p:sldId id="476" r:id="rId25"/>
    <p:sldId id="477" r:id="rId26"/>
    <p:sldId id="478" r:id="rId27"/>
    <p:sldId id="479" r:id="rId28"/>
    <p:sldId id="480" r:id="rId29"/>
    <p:sldId id="398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9112" autoAdjust="0"/>
  </p:normalViewPr>
  <p:slideViewPr>
    <p:cSldViewPr snapToGrid="0">
      <p:cViewPr varScale="1">
        <p:scale>
          <a:sx n="114" d="100"/>
          <a:sy n="114" d="100"/>
        </p:scale>
        <p:origin x="55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F5856A44-E3C0-4D25-947F-DCE7EB6C7EA2}"/>
    <pc:docChg chg="modSld">
      <pc:chgData name="Lena Chaponniere" userId="21629b01-f0c0-43e2-866e-5265c1482fc0" providerId="ADAL" clId="{F5856A44-E3C0-4D25-947F-DCE7EB6C7EA2}" dt="2024-03-08T21:47:19.106" v="0" actId="20577"/>
      <pc:docMkLst>
        <pc:docMk/>
      </pc:docMkLst>
      <pc:sldChg chg="modSp mod">
        <pc:chgData name="Lena Chaponniere" userId="21629b01-f0c0-43e2-866e-5265c1482fc0" providerId="ADAL" clId="{F5856A44-E3C0-4D25-947F-DCE7EB6C7EA2}" dt="2024-03-08T21:47:19.106" v="0" actId="20577"/>
        <pc:sldMkLst>
          <pc:docMk/>
          <pc:sldMk cId="318860305" sldId="410"/>
        </pc:sldMkLst>
        <pc:spChg chg="mod">
          <ac:chgData name="Lena Chaponniere" userId="21629b01-f0c0-43e2-866e-5265c1482fc0" providerId="ADAL" clId="{F5856A44-E3C0-4D25-947F-DCE7EB6C7EA2}" dt="2024-03-08T21:47:19.106" v="0" actId="20577"/>
          <ac:spMkLst>
            <pc:docMk/>
            <pc:sldMk cId="318860305" sldId="410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91" y="390063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Netherlands; 18 - 19 March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CP-240013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08.03.2024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CT#103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049738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TEI18_SDNAEPC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980102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TRS_URLLC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PINAPP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 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5GFLS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0956770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40135"/>
              </p:ext>
            </p:extLst>
          </p:nvPr>
        </p:nvGraphicFramePr>
        <p:xfrm>
          <a:off x="657054" y="1816740"/>
          <a:ext cx="10059714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7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0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GMEC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 aspects of 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for 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5MBS_Ph2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UEConfig5MBS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Network Slicing Phase 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ATSSS_Ph3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ADAES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9249539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637110"/>
              </p:ext>
            </p:extLst>
          </p:nvPr>
        </p:nvGraphicFramePr>
        <p:xfrm>
          <a:off x="657054" y="1816740"/>
          <a:ext cx="10059714" cy="2974087"/>
        </p:xfrm>
        <a:graphic>
          <a:graphicData uri="http://schemas.openxmlformats.org/drawingml/2006/table">
            <a:tbl>
              <a:tblPr firstRow="1" firstCol="1" bandRow="1"/>
              <a:tblGrid>
                <a:gridCol w="6433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6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6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78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9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89660">
                  <a:extLst>
                    <a:ext uri="{9D8B030D-6E8A-4147-A177-3AD203B41FA5}">
                      <a16:colId xmlns:a16="http://schemas.microsoft.com/office/drawing/2014/main" val="2266413391"/>
                    </a:ext>
                  </a:extLst>
                </a:gridCol>
                <a:gridCol w="865632">
                  <a:extLst>
                    <a:ext uri="{9D8B030D-6E8A-4147-A177-3AD203B41FA5}">
                      <a16:colId xmlns:a16="http://schemas.microsoft.com/office/drawing/2014/main" val="110826262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Enhanced Mission Critical Push-to-talk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architecture phase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875834"/>
                  </a:ext>
                </a:extLst>
              </a:tr>
              <a:tr h="29655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407435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MBS support for V2X 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TEI18_MBS4V2X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122442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PLMN Selection based on Network Slice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PLMNsel_NS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Work Item stopped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492279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Mission Critical ad hoc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Group Communications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611282"/>
                  </a:ext>
                </a:extLst>
              </a:tr>
              <a:tr h="269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Network Slice Capability Exposure for Application Layer</a:t>
                      </a:r>
                    </a:p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Enablement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951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944BD-FCE9-882E-EACC-FDF1063CCCC6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69258803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240770"/>
              </p:ext>
            </p:extLst>
          </p:nvPr>
        </p:nvGraphicFramePr>
        <p:xfrm>
          <a:off x="838200" y="2056493"/>
          <a:ext cx="10411095" cy="2877783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24.186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70406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CP-24xxxx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CP-24xxxx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24.578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CP-24xxxx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24.583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kumimoji="0" lang="fr-FR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678867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CP-240232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Xiaomi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1111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CP-240251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 and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552800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CP-240252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Presentation of Specification to TSG:</a:t>
                      </a:r>
                    </a:p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16259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2877"/>
              </p:ext>
            </p:extLst>
          </p:nvPr>
        </p:nvGraphicFramePr>
        <p:xfrm>
          <a:off x="846589" y="1923770"/>
          <a:ext cx="8895193" cy="3736055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to the 5GC location services - phase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369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Service Enabler Architecture Layer for Verticals Phase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3552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SEAL data delivery enabler for vertical applications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85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Mission Critical Push-to-talk architecture phase 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enh4MCPTT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635942"/>
                  </a:ext>
                </a:extLst>
              </a:tr>
              <a:tr h="385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Gateway UE function for Mission Critical Communication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MCGWUE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511608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Mission Critical ad hoc group Communications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MC_AHGC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71817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Capability Exposure for Application Layer Enablement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NSCALE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570236"/>
                  </a:ext>
                </a:extLst>
              </a:tr>
              <a:tr h="410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CP-240229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18 Work Item Exception for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impacts of EVS Codec Extension for Immersive Voice and Audio Services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67928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1 CAT F CR agreed to add media feature tags for IPCONN service, backwards compatible</a:t>
            </a:r>
          </a:p>
          <a:p>
            <a:pPr lvl="1"/>
            <a:endParaRPr lang="en-US" sz="2000" dirty="0"/>
          </a:p>
          <a:p>
            <a:pPr marL="914400" lvl="2" indent="0">
              <a:buNone/>
            </a:pPr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61584"/>
              </p:ext>
            </p:extLst>
          </p:nvPr>
        </p:nvGraphicFramePr>
        <p:xfrm>
          <a:off x="215757" y="2282825"/>
          <a:ext cx="11736531" cy="1898770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737640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fontAlgn="auto" hangingPunct="1"/>
                      <a:endParaRPr lang="de-DE" sz="14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5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23525D4-23BE-E3D9-A305-16592BD64228}"/>
              </a:ext>
            </a:extLst>
          </p:cNvPr>
          <p:cNvSpPr txBox="1"/>
          <p:nvPr/>
        </p:nvSpPr>
        <p:spPr>
          <a:xfrm rot="20522904">
            <a:off x="4471422" y="304754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Release 17 Status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Number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Rel-17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corrections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remains</a:t>
            </a:r>
            <a:r>
              <a:rPr lang="es-E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low</a:t>
            </a:r>
            <a:endParaRPr lang="es-ES" sz="2400" dirty="0"/>
          </a:p>
          <a:p>
            <a:r>
              <a:rPr lang="es-ES" sz="2400" dirty="0"/>
              <a:t> </a:t>
            </a:r>
            <a:r>
              <a:rPr lang="es-ES" sz="2400" dirty="0">
                <a:latin typeface="Calibri" panose="020F0502020204030204" pitchFamily="34" charset="0"/>
              </a:rPr>
              <a:t>6 CAT F </a:t>
            </a:r>
            <a:r>
              <a:rPr lang="es-ES" sz="2400" dirty="0" err="1">
                <a:latin typeface="Calibri" panose="020F0502020204030204" pitchFamily="34" charset="0"/>
              </a:rPr>
              <a:t>CRs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were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agreed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for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Release</a:t>
            </a:r>
            <a:r>
              <a:rPr lang="es-ES" sz="2400" dirty="0">
                <a:latin typeface="Calibri" panose="020F0502020204030204" pitchFamily="34" charset="0"/>
              </a:rPr>
              <a:t> 17, </a:t>
            </a:r>
            <a:r>
              <a:rPr lang="es-ES" sz="2400" dirty="0" err="1">
                <a:latin typeface="Calibri" panose="020F0502020204030204" pitchFamily="34" charset="0"/>
              </a:rPr>
              <a:t>down</a:t>
            </a:r>
            <a:r>
              <a:rPr lang="es-ES" sz="2400" dirty="0">
                <a:latin typeface="Calibri" panose="020F0502020204030204" pitchFamily="34" charset="0"/>
              </a:rPr>
              <a:t> </a:t>
            </a:r>
            <a:r>
              <a:rPr lang="es-ES" sz="2400" dirty="0" err="1">
                <a:latin typeface="Calibri" panose="020F0502020204030204" pitchFamily="34" charset="0"/>
              </a:rPr>
              <a:t>from</a:t>
            </a:r>
            <a:r>
              <a:rPr lang="es-ES" sz="2400" dirty="0">
                <a:latin typeface="Calibri" panose="020F0502020204030204" pitchFamily="34" charset="0"/>
              </a:rPr>
              <a:t> 27 in Q4’2023</a:t>
            </a:r>
          </a:p>
          <a:p>
            <a:r>
              <a:rPr lang="en-US" sz="2400" dirty="0">
                <a:latin typeface="Calibri" panose="020F0502020204030204" pitchFamily="34" charset="0"/>
              </a:rPr>
              <a:t> 0 </a:t>
            </a:r>
            <a:r>
              <a:rPr lang="en-US" sz="2400" dirty="0" err="1">
                <a:latin typeface="Calibri" panose="020F0502020204030204" pitchFamily="34" charset="0"/>
              </a:rPr>
              <a:t>pCRs</a:t>
            </a:r>
            <a:r>
              <a:rPr lang="en-US" sz="2400" dirty="0">
                <a:latin typeface="Calibri" panose="020F0502020204030204" pitchFamily="34" charset="0"/>
              </a:rPr>
              <a:t> were agreed for Release 17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Rel-17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</a:t>
            </a:r>
            <a:r>
              <a:rPr lang="en-US"/>
              <a:t>” specifications</a:t>
            </a:r>
            <a:endParaRPr lang="en-US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808707"/>
              </p:ext>
            </p:extLst>
          </p:nvPr>
        </p:nvGraphicFramePr>
        <p:xfrm>
          <a:off x="215757" y="2282825"/>
          <a:ext cx="11736531" cy="1179286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045"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C1-241214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on the minimum length of the SLAC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Qualcomm Incorporated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C1-241612</a:t>
                      </a:r>
                    </a:p>
                  </a:txBody>
                  <a:tcPr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 the schemas of (de)registration request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24.538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03868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 No new CT1-led Work Item was agreed for Rel-18</a:t>
            </a:r>
          </a:p>
          <a:p>
            <a:r>
              <a:rPr lang="en-GB" sz="2400" dirty="0"/>
              <a:t> The CT1 aspects of all Rel-18 Work Items are ≥ 95% complete except for 8 of them</a:t>
            </a:r>
            <a:endParaRPr lang="en-GB" sz="2000" dirty="0"/>
          </a:p>
          <a:p>
            <a:r>
              <a:rPr lang="en-GB" sz="2000" dirty="0"/>
              <a:t> </a:t>
            </a:r>
            <a:r>
              <a:rPr lang="en-GB" sz="2400" dirty="0"/>
              <a:t>344 CAT F/B/C CRs and 187 </a:t>
            </a:r>
            <a:r>
              <a:rPr lang="en-GB" sz="2400" dirty="0" err="1"/>
              <a:t>pCRs</a:t>
            </a:r>
            <a:r>
              <a:rPr lang="en-GB" sz="2400" dirty="0"/>
              <a:t> agreed for Rel-18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CT1#147, CT1 endorsed the new Rel-18 WID on IVAS codec (led by CT4)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Work Item will require an exception sheet since it was submitted in Feb’24</a:t>
            </a:r>
          </a:p>
          <a:p>
            <a:r>
              <a:rPr lang="en-GB" sz="2000" dirty="0"/>
              <a:t> One CT1 TS (TS 24.229) may be impacted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At CT1#147, CT1 identified potential CT1 impacts from the Rel-18 work on EDGE_Ph2</a:t>
            </a:r>
          </a:p>
          <a:p>
            <a:r>
              <a:rPr lang="en-US" sz="2000" dirty="0"/>
              <a:t> This results from SA3’s agreement to optionally send security parameters to the UE</a:t>
            </a:r>
          </a:p>
          <a:p>
            <a:r>
              <a:rPr lang="en-US" sz="2000" dirty="0"/>
              <a:t> CRs to TS 24.501 and TS 24.008 were discussed but not agreed as technical concerns were raised by some companies</a:t>
            </a:r>
          </a:p>
          <a:p>
            <a:r>
              <a:rPr lang="en-US" sz="2000" dirty="0"/>
              <a:t> A revised WID will be submitted at CT#103 to properly record the potential CT1 impacts</a:t>
            </a:r>
          </a:p>
          <a:p>
            <a:r>
              <a:rPr lang="en-US" sz="2000" dirty="0"/>
              <a:t> This means EDGE_Ph2 could require an CT1 exception sheet as well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E3MAG for hosting the meeting in Athens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and Achraf Khsiba for their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011505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capability indication to the network for network verified UE location support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C1-240604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5GSAT_ARCH-CT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AMF behavior when non-supporting UE is outside NS-AoS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C1-240888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replacement considering NS-AoS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C1-241225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PDU session associated with replaced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TS 23.501 CR 5221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6031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 management when the UE is in a cell not within NS-AoS of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C1-241239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4.6.3.7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6033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usage control not applicable for emergency services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5291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6056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Clarifies when the slice deregistration inactivity timer starts when it is updated.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C1-241253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4712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520754"/>
              </p:ext>
            </p:extLst>
          </p:nvPr>
        </p:nvGraphicFramePr>
        <p:xfrm>
          <a:off x="745921" y="1825625"/>
          <a:ext cx="10066364" cy="4384885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377283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343948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43491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787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773884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889233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102345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685063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USRP rule enforcement reporting is not supported by 5G-RG and FN-RG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C1-241273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5WWC_Ph2, 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1262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reporting URSP rule enforcement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C1-241305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Mobile, Ericsson, China Southern Power Grid Co, Intel, vivo,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4.2.2.2, 4.2.2.3, 4.2.4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23.503 CR 1243, 1262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6069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and PDU session / PDN connection transferred between 5GS and EPS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6.1.4.1, 6.4.1.2, 6.4.1.3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- additional PDN connections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6.5.1.2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URSP provisioning in EPS and PDU session transferred from 5GS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C1-241313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6.3.14, 6.4.2.3, 6.4.3.3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6658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"a=3gpp-req-app" SDP attribute for IMS data channels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C1-241453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A.3.2.2, A.3.3.2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26.114 CR #0551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0546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Layer-2 ID for UE-to-UE Relay Discovery with model 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C1-241527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Telecom, CATT, Philips International B.V.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8a.2.1.3.3.2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0404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8466054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762003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direct discovery set for U2U relay discovery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C1-241530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Qualcomm Incorporated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8a.2.1.1, 8a.2.1.2.2.2, 8a.2.1.3.2.2, 8a.2.1.3.3.2, 8a.2.1.3.4.2, 10.2.1, 11.2.17, 11.2.18, 11.2.x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33.503 CR 0168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0525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for path switching between 5G ProSe UE-to-network relays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8.2.13.1, 8.2.13.2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0340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User info ID of end UE from U2U relay discovery 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CATT, China Telecom, Philips International B.V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5.2.7, 8a.2.1.2.2.2, 8a.2.1.3.2.2, 8a.2.1.3.4.2, 8a.2.2.2, 8a.2.3.2, 10.2.1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0410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UL Supplementary service message between LMF and UE for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InterDigital,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5.2.2.x(new), 5.2.2.x.1(new), 5.2.2.x.2(new)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TS24.080 CR 0115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0070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DL Supplementary service message between LMF and UE for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Xiaomi, InterDigital,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3.3, 5.2.1.x(new), 5.2.1.x.1(new), 5.2.1.x.2(new)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TS24.080 CR 0115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UE policies for U2U relay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C1-241634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5.8.2, 5.9.2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24.554 CR 0537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0038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Encoding of V2X MBS configuration and V2X AS MBS configuration in the policies of V2X in 5GS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C1-241636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2, 3.2, 5.4.1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23.287 CR 0198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46861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899765"/>
              </p:ext>
            </p:extLst>
          </p:nvPr>
        </p:nvGraphicFramePr>
        <p:xfrm>
          <a:off x="745921" y="1825625"/>
          <a:ext cx="10066364" cy="4384885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UE ranging and sidelink positioning capability per role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C1-241643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23.586 CR 0087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identifier in AN-parameter when anonymous SUCI is used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C1-241738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Bell, Huawei, HiSilicon, ZTE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7.3A.2.3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33.501 CR 1899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UE, AMF and SMF behaviour regarding network slice replacement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4.6.2.7, 4.6.3.4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 for WLAN NAI decoration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Peraton Labs, CISA ECD, AT&amp;T, T-Mobile USA, Verizon,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7.3A.2.2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0693 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5973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Protocol description support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C1-241758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Bell, Qualcomm Incorporated, LG Electronics, ZTE, 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6.3.2.2, 6.3.2.3, 6.4.1.3, 8.3.2.1, 8.3.2.xy(new), 8.3.9.1, 8.3.9.xz(new), 9.11.4.xx(new)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23.502 CR 4642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0772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 for WLAN NAI decoration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Peraton Labs, CISA ECD, AT&amp;T, T-Mobile USA, Verizon,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6.4.2.1, 6.4.2.3, 6.4.3.5.1, 6.4.3.5.2, 7.4.1.2, 8.2.1.1, G.2.4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0693 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6124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slice usage control applicability in roaming scenarios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C1-241793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4.6.1, 4.6.2.9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23.501 CR 5265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3069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(cont.)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608603"/>
              </p:ext>
            </p:extLst>
          </p:nvPr>
        </p:nvGraphicFramePr>
        <p:xfrm>
          <a:off x="745921" y="1825625"/>
          <a:ext cx="10066364" cy="4515314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410839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8522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8657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487687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68053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38658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793936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407955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94512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24.526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0265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URSP rules enforcement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4.2.2.3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23.503 CR 1093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5649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description of PDU set handling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HiSilicon, Nokia, Nokia Shanghai Bell, Qualcomm Incorporated, Ericsson, China Mobile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6.2.xx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23.502 CR 4642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6092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Slice replacement back to the replaced S-NSSAI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C1-241827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5.4.5.2.3,6.3.2.2,6.3.3.2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TS 23.501 CR 5521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6065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LADN Provisioning when there is existing PDU session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C1-241835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GMEC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6.2.6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5237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0285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MBS parameters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C1-241836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Nokia, Nokia Shanghai Bell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2, 3.1, 3.2, 5.2.4, 6.2.6.2.2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23.287 CR 0198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NSWO in 5GS and CH with AAA server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18.4.0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23.003 CR 0696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07130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5989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PDU Session management when the UE is outside the area of slice support or availability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18.5.0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WG#147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C1-241852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Lenovo, ZTE, Apple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r-FR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4.6.3.6, 5.5.1.3.4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23.502 CR 5278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016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8124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CT1#146 (electronic)</a:t>
            </a:r>
          </a:p>
          <a:p>
            <a:pPr lvl="1"/>
            <a:r>
              <a:rPr lang="en-US" dirty="0"/>
              <a:t>CT1#147 (Athens)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CT1#148 (Changsha)</a:t>
            </a:r>
          </a:p>
          <a:p>
            <a:pPr lvl="2"/>
            <a:r>
              <a:rPr lang="en-US" altLang="fr-FR" dirty="0"/>
              <a:t>Begin	April 15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April 19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1"/>
            <a:r>
              <a:rPr lang="en-US" altLang="fr-FR" dirty="0"/>
              <a:t>CT1#149 (Hyderabad)</a:t>
            </a:r>
          </a:p>
          <a:p>
            <a:pPr lvl="2"/>
            <a:r>
              <a:rPr lang="en-US" altLang="fr-FR" dirty="0"/>
              <a:t>Begin May 27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May 31</a:t>
            </a:r>
            <a:r>
              <a:rPr lang="en-US" altLang="fr-FR" baseline="30000" dirty="0"/>
              <a:t>st</a:t>
            </a:r>
            <a:r>
              <a:rPr lang="en-US" altLang="fr-FR" dirty="0"/>
              <a:t> 2024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CT1#146: 429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CT1#147: 1,328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</a:t>
            </a:r>
            <a:r>
              <a:rPr lang="en-US" sz="1800" dirty="0">
                <a:highlight>
                  <a:srgbClr val="FFFFFF"/>
                </a:highlight>
              </a:rPr>
              <a:t> Cat B/C/F: 69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</a:t>
            </a:r>
            <a:r>
              <a:rPr lang="en-US" sz="1800" dirty="0">
                <a:highlight>
                  <a:srgbClr val="FFFFFF"/>
                </a:highlight>
              </a:rPr>
              <a:t> Cat B/C/F: 281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 88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 99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CT1#146: 126 attended remotely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CT1#147: 235 attended in person, ~ 6 listened in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CT1#146 had an agenda limited to selected Rel-18 Work Items</a:t>
            </a:r>
          </a:p>
          <a:p>
            <a:pPr lvl="1"/>
            <a:r>
              <a:rPr lang="en-US" altLang="fr-FR" sz="2000" dirty="0"/>
              <a:t>CT1#147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22892"/>
              </p:ext>
            </p:extLst>
          </p:nvPr>
        </p:nvGraphicFramePr>
        <p:xfrm>
          <a:off x="209550" y="2307766"/>
          <a:ext cx="11341319" cy="426278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84205CE-47F9-93DB-4635-5F1FBD3F3FC3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94084"/>
              </p:ext>
            </p:extLst>
          </p:nvPr>
        </p:nvGraphicFramePr>
        <p:xfrm>
          <a:off x="209550" y="2258443"/>
          <a:ext cx="11341319" cy="2260252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of Application Data Analytics Enablement Service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112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5GC/EPC enhancement for satellite access Phase 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 Incorporated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mission critical system migration and interconnection enhancements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  <a:tr h="1575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Next Generation Real Time Communication services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839098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SEAL data delivery enabler for vertical applications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HiSilicon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6511983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Application Layer Support for Uncrewed Aerial Systems (UAS), Phase 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InterDigital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93242"/>
                  </a:ext>
                </a:extLst>
              </a:tr>
              <a:tr h="1076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Enhanced Mission Critical Push-to-talk architecture phase 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AT&amp;T Labs, Inc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085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CP-24xxxx 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Revised WID on CT aspects of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Ranging_SL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Xiaomi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385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355214"/>
              </p:ext>
            </p:extLst>
          </p:nvPr>
        </p:nvGraphicFramePr>
        <p:xfrm>
          <a:off x="657054" y="1816740"/>
          <a:ext cx="9687858" cy="3245179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MCOver5MBS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CT aspects of Mission Critical Services over 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MCOver5GProSe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970059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SENSE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5GS NAS protocol development 18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Stage-3 SAE Protocol Development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960009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Protocol enhancements for Mission Critical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for Supplementary Services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MPSSupServ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17684"/>
              </p:ext>
            </p:extLst>
          </p:nvPr>
        </p:nvGraphicFramePr>
        <p:xfrm>
          <a:off x="657054" y="1816740"/>
          <a:ext cx="9956082" cy="3259575"/>
        </p:xfrm>
        <a:graphic>
          <a:graphicData uri="http://schemas.openxmlformats.org/drawingml/2006/table">
            <a:tbl>
              <a:tblPr firstRow="1" firstCol="1" bandRow="1"/>
              <a:tblGrid>
                <a:gridCol w="645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38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7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27004">
                  <a:extLst>
                    <a:ext uri="{9D8B030D-6E8A-4147-A177-3AD203B41FA5}">
                      <a16:colId xmlns:a16="http://schemas.microsoft.com/office/drawing/2014/main" val="19969839"/>
                    </a:ext>
                  </a:extLst>
                </a:gridCol>
                <a:gridCol w="1027692">
                  <a:extLst>
                    <a:ext uri="{9D8B030D-6E8A-4147-A177-3AD203B41FA5}">
                      <a16:colId xmlns:a16="http://schemas.microsoft.com/office/drawing/2014/main" val="1535132734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IMS Stage-3 IETF Protocol Alignment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46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980069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eMCSMI_IRail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266C6-A3E4-7FD6-4284-501224040791}"/>
              </a:ext>
            </a:extLst>
          </p:cNvPr>
          <p:cNvSpPr txBox="1">
            <a:spLocks/>
          </p:cNvSpPr>
          <p:nvPr/>
        </p:nvSpPr>
        <p:spPr bwMode="auto">
          <a:xfrm>
            <a:off x="93277" y="5057206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2624388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Rel-18 (cont.)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03902"/>
              </p:ext>
            </p:extLst>
          </p:nvPr>
        </p:nvGraphicFramePr>
        <p:xfrm>
          <a:off x="657054" y="1816740"/>
          <a:ext cx="9596418" cy="3194650"/>
        </p:xfrm>
        <a:graphic>
          <a:graphicData uri="http://schemas.openxmlformats.org/drawingml/2006/table">
            <a:tbl>
              <a:tblPr firstRow="1" firstCol="1" bandRow="1"/>
              <a:tblGrid>
                <a:gridCol w="59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6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3504">
                  <a:extLst>
                    <a:ext uri="{9D8B030D-6E8A-4147-A177-3AD203B41FA5}">
                      <a16:colId xmlns:a16="http://schemas.microsoft.com/office/drawing/2014/main" val="2660469564"/>
                    </a:ext>
                  </a:extLst>
                </a:gridCol>
                <a:gridCol w="1085088">
                  <a:extLst>
                    <a:ext uri="{9D8B030D-6E8A-4147-A177-3AD203B41FA5}">
                      <a16:colId xmlns:a16="http://schemas.microsoft.com/office/drawing/2014/main" val="374993239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76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V2XAPP_Ph3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827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980078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eUEPO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5WWC_Ph2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3.3.24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21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Seamless UE context recovery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SUECR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9.9.23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980096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TEI18_IPv6PD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12.12.23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3001B-4E52-3473-0E39-04568D3A1111}"/>
              </a:ext>
            </a:extLst>
          </p:cNvPr>
          <p:cNvSpPr txBox="1">
            <a:spLocks/>
          </p:cNvSpPr>
          <p:nvPr/>
        </p:nvSpPr>
        <p:spPr bwMode="auto">
          <a:xfrm>
            <a:off x="135222" y="5011390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1666923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12121</TotalTime>
  <Words>3826</Words>
  <Application>Microsoft Office PowerPoint</Application>
  <PresentationFormat>Widescreen</PresentationFormat>
  <Paragraphs>1280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CT#103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Rel-18</vt:lpstr>
      <vt:lpstr>Work Plan Rel-18 (cont.)</vt:lpstr>
      <vt:lpstr>Work Plan Rel-18 (cont.)</vt:lpstr>
      <vt:lpstr>Work Plan Rel-18 (cont.)</vt:lpstr>
      <vt:lpstr>Work Plan Rel-18 (cont.)</vt:lpstr>
      <vt:lpstr>Work Plan Rel-18 (cont.)</vt:lpstr>
      <vt:lpstr>TS/TR sent to CT plenary</vt:lpstr>
      <vt:lpstr>Work Item Exception Sheets </vt:lpstr>
      <vt:lpstr>Status of older releases</vt:lpstr>
      <vt:lpstr>Backward Incompatible Changes pre-Rel-17</vt:lpstr>
      <vt:lpstr>Release 17 Status </vt:lpstr>
      <vt:lpstr>Backward Incompatible Changes Rel-17</vt:lpstr>
      <vt:lpstr>Release 18 Status </vt:lpstr>
      <vt:lpstr>For Information to CT</vt:lpstr>
      <vt:lpstr>Acknowledgements</vt:lpstr>
      <vt:lpstr>Annex</vt:lpstr>
      <vt:lpstr>CRs for conditional approval</vt:lpstr>
      <vt:lpstr>CRs for conditional approval (cont.) </vt:lpstr>
      <vt:lpstr>CRs for conditional approval (cont.) </vt:lpstr>
      <vt:lpstr>CRs for conditional approval (cont.) </vt:lpstr>
      <vt:lpstr>CRs for conditional approval (cont.)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Chaponniere31</cp:lastModifiedBy>
  <cp:revision>1248</cp:revision>
  <dcterms:created xsi:type="dcterms:W3CDTF">2010-02-05T13:52:04Z</dcterms:created>
  <dcterms:modified xsi:type="dcterms:W3CDTF">2024-03-08T21:47:29Z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