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9"/>
  </p:notesMasterIdLst>
  <p:handoutMasterIdLst>
    <p:handoutMasterId r:id="rId30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10" r:id="rId19"/>
    <p:sldId id="459" r:id="rId20"/>
    <p:sldId id="441" r:id="rId21"/>
    <p:sldId id="431" r:id="rId22"/>
    <p:sldId id="375" r:id="rId23"/>
    <p:sldId id="477" r:id="rId24"/>
    <p:sldId id="365" r:id="rId25"/>
    <p:sldId id="376" r:id="rId26"/>
    <p:sldId id="469" r:id="rId27"/>
    <p:sldId id="398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DEFE00-184F-4A5B-9FAB-2D6C108697B0}" v="4" dt="2023-09-04T22:36:15.4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49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BBDEFE00-184F-4A5B-9FAB-2D6C108697B0}"/>
    <pc:docChg chg="modSld modMainMaster">
      <pc:chgData name="Lena Chaponniere" userId="21629b01-f0c0-43e2-866e-5265c1482fc0" providerId="ADAL" clId="{BBDEFE00-184F-4A5B-9FAB-2D6C108697B0}" dt="2023-09-04T22:36:16.600" v="43" actId="20577"/>
      <pc:docMkLst>
        <pc:docMk/>
      </pc:docMkLst>
      <pc:sldChg chg="modSp mod">
        <pc:chgData name="Lena Chaponniere" userId="21629b01-f0c0-43e2-866e-5265c1482fc0" providerId="ADAL" clId="{BBDEFE00-184F-4A5B-9FAB-2D6C108697B0}" dt="2023-09-04T22:36:16.600" v="43" actId="20577"/>
        <pc:sldMkLst>
          <pc:docMk/>
          <pc:sldMk cId="2701583211" sldId="469"/>
        </pc:sldMkLst>
        <pc:graphicFrameChg chg="mod modGraphic">
          <ac:chgData name="Lena Chaponniere" userId="21629b01-f0c0-43e2-866e-5265c1482fc0" providerId="ADAL" clId="{BBDEFE00-184F-4A5B-9FAB-2D6C108697B0}" dt="2023-09-04T22:36:16.600" v="43" actId="20577"/>
          <ac:graphicFrameMkLst>
            <pc:docMk/>
            <pc:sldMk cId="2701583211" sldId="469"/>
            <ac:graphicFrameMk id="7" creationId="{00000000-0000-0000-0000-000000000000}"/>
          </ac:graphicFrameMkLst>
        </pc:graphicFrameChg>
      </pc:sldChg>
      <pc:sldMasterChg chg="modSp mod">
        <pc:chgData name="Lena Chaponniere" userId="21629b01-f0c0-43e2-866e-5265c1482fc0" providerId="ADAL" clId="{BBDEFE00-184F-4A5B-9FAB-2D6C108697B0}" dt="2023-09-04T22:34:13.569" v="11" actId="6549"/>
        <pc:sldMasterMkLst>
          <pc:docMk/>
          <pc:sldMasterMk cId="0" sldId="2147485146"/>
        </pc:sldMasterMkLst>
        <pc:spChg chg="mod">
          <ac:chgData name="Lena Chaponniere" userId="21629b01-f0c0-43e2-866e-5265c1482fc0" providerId="ADAL" clId="{BBDEFE00-184F-4A5B-9FAB-2D6C108697B0}" dt="2023-09-04T22:34:13.569" v="11" actId="6549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Bangalore, India; 11 - 12 September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CP-232270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CT#101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723404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Ranging_SL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127221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64649"/>
              </p:ext>
            </p:extLst>
          </p:nvPr>
        </p:nvGraphicFramePr>
        <p:xfrm>
          <a:off x="657054" y="1816740"/>
          <a:ext cx="10059714" cy="2338347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063646"/>
              </p:ext>
            </p:extLst>
          </p:nvPr>
        </p:nvGraphicFramePr>
        <p:xfrm>
          <a:off x="838200" y="2056493"/>
          <a:ext cx="10411095" cy="1676619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CP-232260</a:t>
                      </a:r>
                    </a:p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97957"/>
              </p:ext>
            </p:extLst>
          </p:nvPr>
        </p:nvGraphicFramePr>
        <p:xfrm>
          <a:off x="838200" y="2056493"/>
          <a:ext cx="8895193" cy="1676619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AF788C-34AF-BC29-32B1-489E73EF8A58}"/>
              </a:ext>
            </a:extLst>
          </p:cNvPr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</a:t>
            </a:r>
          </a:p>
          <a:p>
            <a:pPr lvl="1"/>
            <a:r>
              <a:rPr lang="en-US" sz="2000" dirty="0"/>
              <a:t>1 CAT F CR agreed to remove EN for IANA registration that has been completed, backwards compatible</a:t>
            </a:r>
          </a:p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2 CAT F CR agreed to remove EN for IANA registrations that have been completed, backwards compatible</a:t>
            </a:r>
          </a:p>
          <a:p>
            <a:pPr lvl="1"/>
            <a:r>
              <a:rPr lang="en-US" sz="2000" dirty="0"/>
              <a:t>2 CAT F CRs for TSN-related corrections, backwards compatible</a:t>
            </a:r>
          </a:p>
          <a:p>
            <a:pPr lvl="1"/>
            <a:r>
              <a:rPr lang="en-US" sz="2000" dirty="0"/>
              <a:t>2 CAT F CRs for handling of non-authorized IAB UEs, backwards compatible</a:t>
            </a:r>
          </a:p>
          <a:p>
            <a:pPr lvl="1"/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</a:t>
            </a:r>
            <a:r>
              <a:rPr lang="en-US">
                <a:highlight>
                  <a:srgbClr val="FFFFFF"/>
                </a:highlight>
              </a:rPr>
              <a:t>Changes Rel-16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Continued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decrease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maintenance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effort</a:t>
            </a:r>
            <a:endParaRPr lang="es-ES" sz="2400" dirty="0"/>
          </a:p>
          <a:p>
            <a:r>
              <a:rPr lang="es-ES" sz="2400" dirty="0"/>
              <a:t> 11 CAT F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17, </a:t>
            </a:r>
            <a:r>
              <a:rPr lang="es-ES" sz="2400" dirty="0" err="1"/>
              <a:t>down</a:t>
            </a:r>
            <a:r>
              <a:rPr lang="es-ES" sz="2400" dirty="0"/>
              <a:t> </a:t>
            </a:r>
            <a:r>
              <a:rPr lang="es-ES" sz="2400" dirty="0" err="1"/>
              <a:t>from</a:t>
            </a:r>
            <a:r>
              <a:rPr lang="es-ES" sz="2400" dirty="0"/>
              <a:t> 21 in Q2’2023 </a:t>
            </a:r>
          </a:p>
          <a:p>
            <a:r>
              <a:rPr lang="en-US" sz="2400" dirty="0"/>
              <a:t> 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871"/>
              </p:ext>
            </p:extLst>
          </p:nvPr>
        </p:nvGraphicFramePr>
        <p:xfrm>
          <a:off x="215757" y="2282825"/>
          <a:ext cx="11736531" cy="1523808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0" marR="12700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EC159B-4066-0377-8610-23E8B0255CB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1 new work item has been agreed for Rel-18</a:t>
            </a:r>
          </a:p>
          <a:p>
            <a:r>
              <a:rPr lang="en-GB" sz="2000" dirty="0"/>
              <a:t> Rel-18 is now in full swing, as evidenced by the higher number of handled documents</a:t>
            </a:r>
          </a:p>
          <a:p>
            <a:r>
              <a:rPr lang="en-GB" sz="2000" dirty="0"/>
              <a:t> 282 CAT F/B/C CRs and 57 </a:t>
            </a:r>
            <a:r>
              <a:rPr lang="en-GB" sz="2000" dirty="0" err="1"/>
              <a:t>pCRs</a:t>
            </a:r>
            <a:r>
              <a:rPr lang="en-GB" sz="20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Protocol selection for user plane positioning (5G_eLCS_Ph3 Rel-18 WI) </a:t>
            </a:r>
          </a:p>
          <a:p>
            <a:r>
              <a:rPr lang="en-GB" sz="2000" dirty="0"/>
              <a:t> A compromise was found at CT1#143 with the agreement of  C1-235982, C1-236546 and C1-236547 (5G_eLCS_Ph3 Rel-18 Work Item)</a:t>
            </a:r>
          </a:p>
          <a:p>
            <a:r>
              <a:rPr lang="en-GB" sz="2000" dirty="0"/>
              <a:t>The (p)CRs introduce:</a:t>
            </a:r>
          </a:p>
          <a:p>
            <a:pPr lvl="1"/>
            <a:r>
              <a:rPr lang="en-GB" sz="1600" dirty="0"/>
              <a:t>A clause structure in TS 24.572 for the new user plane protocol</a:t>
            </a:r>
          </a:p>
          <a:p>
            <a:pPr lvl="1"/>
            <a:r>
              <a:rPr lang="en-GB" sz="1600" dirty="0"/>
              <a:t>A clause in TS 24.572 for co-existence of user plane location solutions and user plane location solution selection</a:t>
            </a:r>
          </a:p>
          <a:p>
            <a:pPr lvl="1"/>
            <a:r>
              <a:rPr lang="en-GB" sz="1600" dirty="0"/>
              <a:t>User plane location solution support indicators in TS 24.501</a:t>
            </a:r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Maintenance of Mission Critical specifications with .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xsd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files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CT1 has endorsed </a:t>
            </a:r>
            <a:r>
              <a:rPr lang="en-US" sz="2000" b="1" dirty="0"/>
              <a:t>Proposal 1</a:t>
            </a:r>
            <a:r>
              <a:rPr lang="en-US" sz="2000" dirty="0"/>
              <a:t> in C1-235053 that Mission Critical specifications </a:t>
            </a:r>
            <a:r>
              <a:rPr lang="en-GB" sz="2000" dirty="0"/>
              <a:t>will have the xml schemas defined only within their bodies and will no longer be released with accompanying .</a:t>
            </a:r>
            <a:r>
              <a:rPr lang="en-GB" sz="2000" dirty="0" err="1"/>
              <a:t>xsd</a:t>
            </a:r>
            <a:r>
              <a:rPr lang="en-GB" sz="2000" dirty="0"/>
              <a:t> files</a:t>
            </a:r>
          </a:p>
          <a:p>
            <a:r>
              <a:rPr lang="en-US" sz="2000" dirty="0"/>
              <a:t>This applies to TS 24.281, TS 24.282, TS 24.379, TS 24.481 and TS 24.484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Assignment of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Ethertype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for ATSSS PMFP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TS 24.193 clause 6.3 defines a 3GPP IEEE MAC based protocol family, which requires the assignment of an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EtherType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value</a:t>
            </a:r>
            <a:endParaRPr lang="en-GB" sz="2000" dirty="0"/>
          </a:p>
          <a:p>
            <a:r>
              <a:rPr lang="en-GB" sz="2000" dirty="0"/>
              <a:t> ETSI sent the request for a new </a:t>
            </a:r>
            <a:r>
              <a:rPr lang="en-GB" sz="2000" dirty="0" err="1"/>
              <a:t>EtherType</a:t>
            </a:r>
            <a:r>
              <a:rPr lang="en-GB" sz="2000" dirty="0"/>
              <a:t> value to IEEE</a:t>
            </a:r>
          </a:p>
          <a:p>
            <a:r>
              <a:rPr lang="en-GB" sz="2000" dirty="0"/>
              <a:t> The IEEE RAC (Registration Authority Committee) replied with LS C1-235076 to 3GPP asking for additional information, namely:</a:t>
            </a:r>
          </a:p>
          <a:p>
            <a:pPr lvl="1"/>
            <a:r>
              <a:rPr lang="en-GB" sz="1600" dirty="0"/>
              <a:t>Which entity requests the assignment</a:t>
            </a:r>
          </a:p>
          <a:p>
            <a:pPr lvl="1"/>
            <a:r>
              <a:rPr lang="en-GB" sz="1600" dirty="0"/>
              <a:t>Guidance on how to express the protocol specified in TS 24.193</a:t>
            </a:r>
          </a:p>
          <a:p>
            <a:pPr lvl="1"/>
            <a:r>
              <a:rPr lang="en-GB" sz="1600" dirty="0"/>
              <a:t>A compact name for the protocol</a:t>
            </a:r>
          </a:p>
          <a:p>
            <a:r>
              <a:rPr lang="en-GB" sz="2000" dirty="0"/>
              <a:t> CT is kindly requested to respond to IEEE RAC with the required information in order to complete the assignment and enable the implementation of the protocol in TS 24.193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Support for URSP provisioning in EPS (Rel-18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eUEPO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WI)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 CT1 was not able to reach a consensus between:</a:t>
            </a:r>
          </a:p>
          <a:p>
            <a:pPr lvl="1"/>
            <a:r>
              <a:rPr lang="en-US" sz="1600" dirty="0"/>
              <a:t>C1-235990 &amp; C1-235994</a:t>
            </a:r>
          </a:p>
          <a:p>
            <a:pPr marL="457200" lvl="1" indent="0">
              <a:buNone/>
            </a:pPr>
            <a:r>
              <a:rPr lang="en-US" sz="1600" dirty="0"/>
              <a:t>   or</a:t>
            </a:r>
          </a:p>
          <a:p>
            <a:pPr lvl="1"/>
            <a:r>
              <a:rPr lang="en-US" sz="1600" dirty="0"/>
              <a:t>C1- 235200 &amp;  C1-235201</a:t>
            </a:r>
          </a:p>
          <a:p>
            <a:r>
              <a:rPr lang="en-US" sz="2000" dirty="0"/>
              <a:t> During a show of hands:</a:t>
            </a:r>
          </a:p>
          <a:p>
            <a:pPr lvl="1"/>
            <a:r>
              <a:rPr lang="en-US" sz="1600" dirty="0"/>
              <a:t>8 companies supported C1-235990 and 3 companies objected to it</a:t>
            </a:r>
          </a:p>
          <a:p>
            <a:pPr lvl="1"/>
            <a:r>
              <a:rPr lang="en-US" sz="1600" dirty="0"/>
              <a:t>7 companies supported C1-235994 and 3 companies objected to it</a:t>
            </a:r>
          </a:p>
          <a:p>
            <a:r>
              <a:rPr lang="en-US" sz="2000" dirty="0"/>
              <a:t> C1-235990 &amp; C1-235994 were agreed with a Working Agreement, posted on the 3GPP web site on Aug 25, 2023</a:t>
            </a:r>
          </a:p>
          <a:p>
            <a:r>
              <a:rPr lang="en-US" sz="2000" dirty="0"/>
              <a:t> CT is kindly requested to hold a vote on the Working Agreement, if challenged by the deadline (Sep 4, 2023)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877411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GB" sz="2600" dirty="0">
                <a:ea typeface="MS PGothic" panose="020B0600070205080204" pitchFamily="34" charset="-128"/>
              </a:rPr>
              <a:t>E3MAG for hosting the meeting in Goteborg</a:t>
            </a:r>
            <a:r>
              <a:rPr lang="en-US" altLang="en-US" sz="2600" dirty="0">
                <a:ea typeface="MS PGothic" panose="020B0600070205080204" pitchFamily="34" charset="-128"/>
              </a:rPr>
              <a:t> 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for her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an extremely busy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616024"/>
              </p:ext>
            </p:extLst>
          </p:nvPr>
        </p:nvGraphicFramePr>
        <p:xfrm>
          <a:off x="800100" y="1918464"/>
          <a:ext cx="10467975" cy="186221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C1-236154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Transport Priority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0752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29.273 CR 0540, TS 29.273 CR 0541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C1-235133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congestion exemptions for MCM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0058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24.302 CR 0753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C1-235698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Default NSSAI inclusion mode pre-configuration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5669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31.102 CR 0991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C1-236155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attach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0753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23.003 CR 0683, TS 29.273 CR 0541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05658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</p:spTree>
    <p:extLst>
      <p:ext uri="{BB962C8B-B14F-4D97-AF65-F5344CB8AC3E}">
        <p14:creationId xmlns:p14="http://schemas.microsoft.com/office/powerpoint/2010/main" val="270158321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CT1#143 (Goteborg)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CT1#144 Xiamen</a:t>
            </a:r>
          </a:p>
          <a:p>
            <a:pPr lvl="2"/>
            <a:r>
              <a:rPr lang="en-US" altLang="fr-FR" dirty="0"/>
              <a:t>Begin	October 9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October 13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1"/>
            <a:r>
              <a:rPr lang="en-US" altLang="fr-FR" dirty="0"/>
              <a:t>CT1#145 Chicago</a:t>
            </a:r>
          </a:p>
          <a:p>
            <a:pPr lvl="2"/>
            <a:r>
              <a:rPr lang="en-US" altLang="fr-FR" dirty="0"/>
              <a:t>Begin November 13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November 17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CT1#143: 1,562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Highest ever since the author attends CT1!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</a:t>
            </a:r>
            <a:r>
              <a:rPr lang="en-US" sz="1800" dirty="0">
                <a:highlight>
                  <a:srgbClr val="FFFFFF"/>
                </a:highlight>
              </a:rPr>
              <a:t> Cat B/C/F:  301 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 57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 217 attended in person, ~ 3 attended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CT1#143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19030"/>
              </p:ext>
            </p:extLst>
          </p:nvPr>
        </p:nvGraphicFramePr>
        <p:xfrm>
          <a:off x="209550" y="2307766"/>
          <a:ext cx="11341319" cy="8304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CT1 aspects of Mission Critical ad hoc group Communications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Define the protocol aspects of the ad hoc group communication, and the ad hoc group emergency alert features of Release 18 as listed below based on Stage 2 technical specifications developed by SA6 and specified in 3GPP TS 23.379, 3GPP TS 23.280, 3GPP TS 23.281, and 3GPP TS 23.282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35030"/>
              </p:ext>
            </p:extLst>
          </p:nvPr>
        </p:nvGraphicFramePr>
        <p:xfrm>
          <a:off x="209550" y="2258443"/>
          <a:ext cx="11341319" cy="298314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12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CP-232164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Gateway UE function for Mission Critical Communication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CP-232165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 Selection based on Network Slice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CP-232166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MPS_WLAN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Peraton</a:t>
                      </a: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Labs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5GC/EPC enhancement for satellite access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Architecture Enhancements for Vehicle Mounted Relays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Next Generation Real time Communication services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  <a:tr h="187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CP-232170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Enhanced Service Enabler Architecture Layer for Verticals Phase 3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85409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CP-232171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3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93171"/>
              </p:ext>
            </p:extLst>
          </p:nvPr>
        </p:nvGraphicFramePr>
        <p:xfrm>
          <a:off x="657054" y="1816740"/>
          <a:ext cx="9687858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06874"/>
              </p:ext>
            </p:extLst>
          </p:nvPr>
        </p:nvGraphicFramePr>
        <p:xfrm>
          <a:off x="657054" y="1816740"/>
          <a:ext cx="9956082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628434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7481</TotalTime>
  <Words>2262</Words>
  <Application>Microsoft Office PowerPoint</Application>
  <PresentationFormat>Widescreen</PresentationFormat>
  <Paragraphs>668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CT#101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Rel-16</vt:lpstr>
      <vt:lpstr>Release 17 Status </vt:lpstr>
      <vt:lpstr>Backward Incompatible Changes Rel-17</vt:lpstr>
      <vt:lpstr>Release 18 Status </vt:lpstr>
      <vt:lpstr>For Information to CT</vt:lpstr>
      <vt:lpstr>For Action to CT</vt:lpstr>
      <vt:lpstr>For Action to CT (cont.)</vt:lpstr>
      <vt:lpstr>Acknowledgements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1227</cp:revision>
  <dcterms:created xsi:type="dcterms:W3CDTF">2010-02-05T13:52:04Z</dcterms:created>
  <dcterms:modified xsi:type="dcterms:W3CDTF">2023-09-04T22:36:25Z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