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38"/>
  </p:notesMasterIdLst>
  <p:handoutMasterIdLst>
    <p:handoutMasterId r:id="rId39"/>
  </p:handoutMasterIdLst>
  <p:sldIdLst>
    <p:sldId id="341" r:id="rId2"/>
    <p:sldId id="296" r:id="rId3"/>
    <p:sldId id="447" r:id="rId4"/>
    <p:sldId id="1131" r:id="rId5"/>
    <p:sldId id="1132" r:id="rId6"/>
    <p:sldId id="1136" r:id="rId7"/>
    <p:sldId id="275" r:id="rId8"/>
    <p:sldId id="267" r:id="rId9"/>
    <p:sldId id="1145" r:id="rId10"/>
    <p:sldId id="459" r:id="rId11"/>
    <p:sldId id="1133" r:id="rId12"/>
    <p:sldId id="438" r:id="rId13"/>
    <p:sldId id="1134" r:id="rId14"/>
    <p:sldId id="455" r:id="rId15"/>
    <p:sldId id="411" r:id="rId16"/>
    <p:sldId id="450" r:id="rId17"/>
    <p:sldId id="398" r:id="rId18"/>
    <p:sldId id="403" r:id="rId19"/>
    <p:sldId id="405" r:id="rId20"/>
    <p:sldId id="1135" r:id="rId21"/>
    <p:sldId id="437" r:id="rId22"/>
    <p:sldId id="407" r:id="rId23"/>
    <p:sldId id="443" r:id="rId24"/>
    <p:sldId id="1144" r:id="rId25"/>
    <p:sldId id="441" r:id="rId26"/>
    <p:sldId id="409" r:id="rId27"/>
    <p:sldId id="454" r:id="rId28"/>
    <p:sldId id="453" r:id="rId29"/>
    <p:sldId id="1137" r:id="rId30"/>
    <p:sldId id="278" r:id="rId31"/>
    <p:sldId id="467" r:id="rId32"/>
    <p:sldId id="1142" r:id="rId33"/>
    <p:sldId id="1143" r:id="rId34"/>
    <p:sldId id="449" r:id="rId35"/>
    <p:sldId id="451" r:id="rId36"/>
    <p:sldId id="379" r:id="rId37"/>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735" autoAdjust="0"/>
    <p:restoredTop sz="99112" autoAdjust="0"/>
  </p:normalViewPr>
  <p:slideViewPr>
    <p:cSldViewPr snapToGrid="0">
      <p:cViewPr varScale="1">
        <p:scale>
          <a:sx n="64" d="100"/>
          <a:sy n="64" d="100"/>
        </p:scale>
        <p:origin x="844" y="56"/>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hyperlink" Target="https://datatracker.ietf.org/doc/draft-ma-netmod-immutable-flag/" TargetMode="External"/><Relationship Id="rId2" Type="http://schemas.openxmlformats.org/officeDocument/2006/relationships/hyperlink" Target="https://datatracker.ietf.org/liaison/1818/" TargetMode="Externa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hyperlink" Target="https://www.3gpp.org/component/sppagebuilder/?view=page&amp;id=753"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6.jpeg"/><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hyperlink" Target="https://datatracker.ietf.org/group/ietf3gpp/about/"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hyperlink" Target="https://mailarchive.ietf.org/arch/browse/sat-int/" TargetMode="External"/><Relationship Id="rId2" Type="http://schemas.openxmlformats.org/officeDocument/2006/relationships/hyperlink" Target="mailto:sat-int@ietf.org"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datatracker.ietf.org/liaison/1806/"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E6F761F-73A8-FFE8-8A33-56DE0ED6050D}"/>
              </a:ext>
            </a:extLst>
          </p:cNvPr>
          <p:cNvSpPr txBox="1">
            <a:spLocks/>
          </p:cNvSpPr>
          <p:nvPr/>
        </p:nvSpPr>
        <p:spPr bwMode="auto">
          <a:xfrm>
            <a:off x="1524000" y="1122363"/>
            <a:ext cx="9144000" cy="238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b" anchorCtr="0" compatLnSpc="1">
            <a:prstTxWarp prst="textNoShape">
              <a:avLst/>
            </a:prstTxWarp>
          </a:bodyPr>
          <a:lstStyle>
            <a:lvl1pPr algn="l" rtl="0" eaLnBrk="0" fontAlgn="base" hangingPunct="0">
              <a:lnSpc>
                <a:spcPct val="90000"/>
              </a:lnSpc>
              <a:spcBef>
                <a:spcPct val="0"/>
              </a:spcBef>
              <a:spcAft>
                <a:spcPct val="0"/>
              </a:spcAft>
              <a:defRPr sz="60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US" altLang="en-US"/>
              <a:t>IETF Status Report </a:t>
            </a:r>
            <a:br>
              <a:rPr lang="en-US" altLang="en-US"/>
            </a:br>
            <a:r>
              <a:rPr lang="en-US" altLang="en-US"/>
              <a:t>to TSG CT/SA#</a:t>
            </a:r>
            <a:r>
              <a:rPr lang="en-DE" altLang="en-US"/>
              <a:t>101</a:t>
            </a:r>
            <a:endParaRPr lang="fr-FR" altLang="fr-FR" dirty="0"/>
          </a:p>
        </p:txBody>
      </p:sp>
      <p:sp>
        <p:nvSpPr>
          <p:cNvPr id="4" name="Subtitle 2">
            <a:extLst>
              <a:ext uri="{FF2B5EF4-FFF2-40B4-BE49-F238E27FC236}">
                <a16:creationId xmlns:a16="http://schemas.microsoft.com/office/drawing/2014/main" id="{185BBAFF-09A0-0F5A-632C-5C723C05B235}"/>
              </a:ext>
            </a:extLst>
          </p:cNvPr>
          <p:cNvSpPr txBox="1">
            <a:spLocks/>
          </p:cNvSpPr>
          <p:nvPr/>
        </p:nvSpPr>
        <p:spPr>
          <a:xfrm>
            <a:off x="1524000" y="3602038"/>
            <a:ext cx="9144000" cy="1655762"/>
          </a:xfrm>
          <a:prstGeom prst="rect">
            <a:avLst/>
          </a:prstGeom>
        </p:spPr>
        <p:txBody>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buFontTx/>
              <a:buNone/>
            </a:pPr>
            <a:r>
              <a:rPr lang="en-DE" altLang="fr-FR"/>
              <a:t>P</a:t>
            </a:r>
            <a:r>
              <a:rPr lang="en-GB" altLang="fr-FR"/>
              <a:t>e</a:t>
            </a:r>
            <a:r>
              <a:rPr lang="en-DE" altLang="fr-FR"/>
              <a:t>t</a:t>
            </a:r>
            <a:r>
              <a:rPr lang="en-GB" altLang="fr-FR"/>
              <a:t>e</a:t>
            </a:r>
            <a:r>
              <a:rPr lang="en-DE" altLang="fr-FR"/>
              <a:t>r </a:t>
            </a:r>
            <a:r>
              <a:rPr lang="en-GB" altLang="fr-FR"/>
              <a:t>S</a:t>
            </a:r>
            <a:r>
              <a:rPr lang="en-DE" altLang="fr-FR"/>
              <a:t>c</a:t>
            </a:r>
            <a:r>
              <a:rPr lang="en-GB" altLang="fr-FR"/>
              <a:t>h</a:t>
            </a:r>
            <a:r>
              <a:rPr lang="en-DE" altLang="fr-FR"/>
              <a:t>m</a:t>
            </a:r>
            <a:r>
              <a:rPr lang="en-GB" altLang="fr-FR"/>
              <a:t>i</a:t>
            </a:r>
            <a:r>
              <a:rPr lang="en-DE" altLang="fr-FR"/>
              <a:t>t</a:t>
            </a:r>
            <a:r>
              <a:rPr lang="en-GB" altLang="fr-FR"/>
              <a:t>t</a:t>
            </a:r>
            <a:r>
              <a:rPr lang="fr-FR" altLang="fr-FR"/>
              <a:t> </a:t>
            </a:r>
            <a:r>
              <a:rPr lang="fr-FR" altLang="fr-FR" dirty="0"/>
              <a:t>(3GPP Liaison Manager to IETF)</a:t>
            </a:r>
          </a:p>
          <a:p>
            <a:pPr algn="ctr">
              <a:buFontTx/>
              <a:buNone/>
            </a:pPr>
            <a:r>
              <a:rPr lang="fr-FR" altLang="fr-FR" dirty="0"/>
              <a:t>Charles Eckel (IETF Liaison Manager to 3GPP)</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3D99874-8186-E4EC-929E-F35AC0946F9D}"/>
              </a:ext>
            </a:extLst>
          </p:cNvPr>
          <p:cNvSpPr>
            <a:spLocks noGrp="1"/>
          </p:cNvSpPr>
          <p:nvPr>
            <p:ph type="title"/>
          </p:nvPr>
        </p:nvSpPr>
        <p:spPr/>
        <p:txBody>
          <a:bodyPr/>
          <a:lstStyle/>
          <a:p>
            <a:r>
              <a:rPr lang="en-US"/>
              <a:t>3GPP-&gt;IETF:</a:t>
            </a:r>
            <a:br>
              <a:rPr lang="en-US"/>
            </a:br>
            <a:r>
              <a:rPr lang="en-US" err="1"/>
              <a:t>isInvariant</a:t>
            </a:r>
            <a:r>
              <a:rPr lang="en-US"/>
              <a:t> and </a:t>
            </a:r>
            <a:r>
              <a:rPr lang="en-US" err="1"/>
              <a:t>SystemCreated</a:t>
            </a:r>
            <a:r>
              <a:rPr lang="en-US"/>
              <a:t> in YANG </a:t>
            </a:r>
            <a:endParaRPr lang="fr-FR"/>
          </a:p>
        </p:txBody>
      </p:sp>
      <p:sp>
        <p:nvSpPr>
          <p:cNvPr id="3" name="Espace réservé du contenu 2">
            <a:extLst>
              <a:ext uri="{FF2B5EF4-FFF2-40B4-BE49-F238E27FC236}">
                <a16:creationId xmlns:a16="http://schemas.microsoft.com/office/drawing/2014/main" id="{7C7E4170-5904-1D19-7432-0C86A1A9D79A}"/>
              </a:ext>
            </a:extLst>
          </p:cNvPr>
          <p:cNvSpPr>
            <a:spLocks noGrp="1"/>
          </p:cNvSpPr>
          <p:nvPr>
            <p:ph idx="1"/>
          </p:nvPr>
        </p:nvSpPr>
        <p:spPr/>
        <p:txBody>
          <a:bodyPr/>
          <a:lstStyle/>
          <a:p>
            <a:r>
              <a:rPr lang="en-US" dirty="0">
                <a:hlinkClick r:id="rId2"/>
              </a:rPr>
              <a:t>LS on need for modeling </a:t>
            </a:r>
            <a:r>
              <a:rPr lang="en-US" dirty="0" err="1">
                <a:hlinkClick r:id="rId2"/>
              </a:rPr>
              <a:t>isInvariant</a:t>
            </a:r>
            <a:r>
              <a:rPr lang="en-US" dirty="0">
                <a:hlinkClick r:id="rId2"/>
              </a:rPr>
              <a:t> and </a:t>
            </a:r>
            <a:r>
              <a:rPr lang="en-US" dirty="0" err="1">
                <a:hlinkClick r:id="rId2"/>
              </a:rPr>
              <a:t>SystemCreated</a:t>
            </a:r>
            <a:r>
              <a:rPr lang="en-US" dirty="0">
                <a:hlinkClick r:id="rId2"/>
              </a:rPr>
              <a:t> in YANG</a:t>
            </a:r>
            <a:r>
              <a:rPr lang="en-US" dirty="0"/>
              <a:t> to </a:t>
            </a:r>
            <a:r>
              <a:rPr lang="en-US" dirty="0" err="1"/>
              <a:t>Netmod</a:t>
            </a:r>
            <a:r>
              <a:rPr lang="en-US" dirty="0"/>
              <a:t> (03/23)</a:t>
            </a:r>
          </a:p>
          <a:p>
            <a:r>
              <a:rPr lang="en-US" dirty="0"/>
              <a:t>3GPP Requirements</a:t>
            </a:r>
          </a:p>
          <a:p>
            <a:pPr lvl="1"/>
            <a:r>
              <a:rPr lang="en-US" dirty="0"/>
              <a:t>A solution to represent the </a:t>
            </a:r>
            <a:r>
              <a:rPr lang="en-US" dirty="0" err="1"/>
              <a:t>isInvariant</a:t>
            </a:r>
            <a:r>
              <a:rPr lang="en-US" dirty="0"/>
              <a:t> and </a:t>
            </a:r>
            <a:r>
              <a:rPr lang="en-US" dirty="0" err="1"/>
              <a:t>SystemCreated</a:t>
            </a:r>
            <a:r>
              <a:rPr lang="en-US" dirty="0"/>
              <a:t> properties in IETF defined YANG statements is needed to support 3GPP stage3 YANG data model.</a:t>
            </a:r>
          </a:p>
          <a:p>
            <a:pPr lvl="1"/>
            <a:r>
              <a:rPr lang="en-US" dirty="0"/>
              <a:t>3GPP SA5 sees </a:t>
            </a:r>
            <a:r>
              <a:rPr lang="en-US" dirty="0">
                <a:hlinkClick r:id="rId3"/>
              </a:rPr>
              <a:t>draft-ma-</a:t>
            </a:r>
            <a:r>
              <a:rPr lang="en-US" dirty="0" err="1">
                <a:hlinkClick r:id="rId3"/>
              </a:rPr>
              <a:t>netmod</a:t>
            </a:r>
            <a:r>
              <a:rPr lang="en-US" dirty="0">
                <a:hlinkClick r:id="rId3"/>
              </a:rPr>
              <a:t>-immutable-flag</a:t>
            </a:r>
            <a:r>
              <a:rPr lang="en-US" dirty="0"/>
              <a:t> as a potential solution</a:t>
            </a:r>
          </a:p>
          <a:p>
            <a:r>
              <a:rPr lang="en-US" dirty="0"/>
              <a:t>Discussed in the IETF-3GPP coordination meeting</a:t>
            </a:r>
          </a:p>
          <a:p>
            <a:r>
              <a:rPr lang="en-US" dirty="0"/>
              <a:t>WG adoption currently discussed on </a:t>
            </a:r>
            <a:r>
              <a:rPr lang="en-US" dirty="0" err="1"/>
              <a:t>netmod</a:t>
            </a:r>
            <a:r>
              <a:rPr lang="en-US" dirty="0"/>
              <a:t> mailing list</a:t>
            </a:r>
          </a:p>
          <a:p>
            <a:pPr lvl="1"/>
            <a:r>
              <a:rPr lang="en-US" dirty="0"/>
              <a:t>Interested companies should be active on the mailing list, review the draft and share their opinions</a:t>
            </a:r>
          </a:p>
          <a:p>
            <a:endParaRPr lang="en-US" dirty="0"/>
          </a:p>
          <a:p>
            <a:endParaRPr lang="en-US" dirty="0"/>
          </a:p>
          <a:p>
            <a:pPr marL="0" indent="0">
              <a:buNone/>
            </a:pPr>
            <a:endParaRPr lang="en-US" dirty="0"/>
          </a:p>
          <a:p>
            <a:endParaRPr lang="fr-FR" dirty="0"/>
          </a:p>
        </p:txBody>
      </p:sp>
      <p:sp>
        <p:nvSpPr>
          <p:cNvPr id="4" name="TextBox 3">
            <a:extLst>
              <a:ext uri="{FF2B5EF4-FFF2-40B4-BE49-F238E27FC236}">
                <a16:creationId xmlns:a16="http://schemas.microsoft.com/office/drawing/2014/main" id="{34C6AB09-FA6A-4242-92BD-489E4625B19B}"/>
              </a:ext>
            </a:extLst>
          </p:cNvPr>
          <p:cNvSpPr txBox="1"/>
          <p:nvPr/>
        </p:nvSpPr>
        <p:spPr>
          <a:xfrm rot="19020562">
            <a:off x="2744954" y="1928392"/>
            <a:ext cx="5508628" cy="769441"/>
          </a:xfrm>
          <a:prstGeom prst="rect">
            <a:avLst/>
          </a:prstGeom>
          <a:noFill/>
        </p:spPr>
        <p:txBody>
          <a:bodyPr wrap="square" rtlCol="0">
            <a:spAutoFit/>
          </a:bodyPr>
          <a:lstStyle/>
          <a:p>
            <a:r>
              <a:rPr lang="en-DE" sz="4400">
                <a:solidFill>
                  <a:srgbClr val="FF0000"/>
                </a:solidFill>
              </a:rPr>
              <a:t>T</a:t>
            </a:r>
            <a:r>
              <a:rPr lang="en-GB" sz="4400">
                <a:solidFill>
                  <a:srgbClr val="FF0000"/>
                </a:solidFill>
              </a:rPr>
              <a:t>o</a:t>
            </a:r>
            <a:r>
              <a:rPr lang="en-DE" sz="4400">
                <a:solidFill>
                  <a:srgbClr val="FF0000"/>
                </a:solidFill>
              </a:rPr>
              <a:t> </a:t>
            </a:r>
            <a:r>
              <a:rPr lang="en-GB" sz="4400">
                <a:solidFill>
                  <a:srgbClr val="FF0000"/>
                </a:solidFill>
              </a:rPr>
              <a:t>b</a:t>
            </a:r>
            <a:r>
              <a:rPr lang="en-DE" sz="4400">
                <a:solidFill>
                  <a:srgbClr val="FF0000"/>
                </a:solidFill>
              </a:rPr>
              <a:t>e </a:t>
            </a:r>
            <a:r>
              <a:rPr lang="en-GB" sz="4400">
                <a:solidFill>
                  <a:srgbClr val="FF0000"/>
                </a:solidFill>
              </a:rPr>
              <a:t>u</a:t>
            </a:r>
            <a:r>
              <a:rPr lang="en-DE" sz="4400">
                <a:solidFill>
                  <a:srgbClr val="FF0000"/>
                </a:solidFill>
              </a:rPr>
              <a:t>p</a:t>
            </a:r>
            <a:r>
              <a:rPr lang="en-GB" sz="4400">
                <a:solidFill>
                  <a:srgbClr val="FF0000"/>
                </a:solidFill>
              </a:rPr>
              <a:t>d</a:t>
            </a:r>
            <a:r>
              <a:rPr lang="en-DE" sz="4400">
                <a:solidFill>
                  <a:srgbClr val="FF0000"/>
                </a:solidFill>
              </a:rPr>
              <a:t>a</a:t>
            </a:r>
            <a:r>
              <a:rPr lang="en-GB" sz="4400">
                <a:solidFill>
                  <a:srgbClr val="FF0000"/>
                </a:solidFill>
              </a:rPr>
              <a:t>t</a:t>
            </a:r>
            <a:r>
              <a:rPr lang="en-DE" sz="4400">
                <a:solidFill>
                  <a:srgbClr val="FF0000"/>
                </a:solidFill>
              </a:rPr>
              <a:t>e</a:t>
            </a:r>
            <a:r>
              <a:rPr lang="en-GB" sz="4400">
                <a:solidFill>
                  <a:srgbClr val="FF0000"/>
                </a:solidFill>
              </a:rPr>
              <a:t>d</a:t>
            </a:r>
          </a:p>
        </p:txBody>
      </p:sp>
    </p:spTree>
    <p:extLst>
      <p:ext uri="{BB962C8B-B14F-4D97-AF65-F5344CB8AC3E}">
        <p14:creationId xmlns:p14="http://schemas.microsoft.com/office/powerpoint/2010/main" val="542679103"/>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89709"/>
            <a:ext cx="10515600" cy="1325563"/>
          </a:xfrm>
        </p:spPr>
        <p:txBody>
          <a:bodyPr>
            <a:noAutofit/>
          </a:bodyPr>
          <a:lstStyle/>
          <a:p>
            <a:r>
              <a:rPr lang="en-US" dirty="0"/>
              <a:t>IETF-</a:t>
            </a:r>
            <a:r>
              <a:rPr lang="en-US"/>
              <a:t>&gt;3GPP</a:t>
            </a:r>
            <a:endParaRPr lang="en-US" dirty="0"/>
          </a:p>
        </p:txBody>
      </p:sp>
      <p:sp>
        <p:nvSpPr>
          <p:cNvPr id="3" name="Espace réservé du contenu 2"/>
          <p:cNvSpPr>
            <a:spLocks noGrp="1"/>
          </p:cNvSpPr>
          <p:nvPr>
            <p:ph idx="1"/>
          </p:nvPr>
        </p:nvSpPr>
        <p:spPr/>
        <p:txBody>
          <a:bodyPr>
            <a:normAutofit/>
          </a:bodyPr>
          <a:lstStyle/>
          <a:p>
            <a:r>
              <a:rPr lang="en-DE" dirty="0"/>
              <a:t>N</a:t>
            </a:r>
            <a:r>
              <a:rPr lang="en-GB" dirty="0"/>
              <a:t>o</a:t>
            </a:r>
            <a:r>
              <a:rPr lang="en-DE" dirty="0"/>
              <a:t>n</a:t>
            </a:r>
            <a:r>
              <a:rPr lang="en-GB" dirty="0"/>
              <a:t>e</a:t>
            </a:r>
            <a:endParaRPr lang="en-US" dirty="0"/>
          </a:p>
        </p:txBody>
      </p:sp>
    </p:spTree>
    <p:extLst>
      <p:ext uri="{BB962C8B-B14F-4D97-AF65-F5344CB8AC3E}">
        <p14:creationId xmlns:p14="http://schemas.microsoft.com/office/powerpoint/2010/main" val="1715516468"/>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Tracking</a:t>
            </a:r>
            <a:r>
              <a:rPr lang="fr-FR" dirty="0"/>
              <a:t> </a:t>
            </a:r>
            <a:r>
              <a:rPr lang="fr-FR" dirty="0" err="1"/>
              <a:t>requests</a:t>
            </a:r>
            <a:r>
              <a:rPr lang="fr-FR" dirty="0"/>
              <a:t> to IANA</a:t>
            </a:r>
          </a:p>
        </p:txBody>
      </p:sp>
    </p:spTree>
    <p:extLst>
      <p:ext uri="{BB962C8B-B14F-4D97-AF65-F5344CB8AC3E}">
        <p14:creationId xmlns:p14="http://schemas.microsoft.com/office/powerpoint/2010/main" val="356602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BF1416A8-F09A-4C6F-926B-414BFC403C30}"/>
              </a:ext>
            </a:extLst>
          </p:cNvPr>
          <p:cNvSpPr>
            <a:spLocks noGrp="1"/>
          </p:cNvSpPr>
          <p:nvPr>
            <p:ph type="title"/>
          </p:nvPr>
        </p:nvSpPr>
        <p:spPr/>
        <p:txBody>
          <a:bodyPr/>
          <a:lstStyle/>
          <a:p>
            <a:r>
              <a:rPr lang="fr-FR" dirty="0"/>
              <a:t>IANA </a:t>
            </a:r>
            <a:r>
              <a:rPr lang="fr-FR" dirty="0" err="1"/>
              <a:t>assignment</a:t>
            </a:r>
            <a:r>
              <a:rPr lang="fr-FR" dirty="0"/>
              <a:t> </a:t>
            </a:r>
            <a:r>
              <a:rPr lang="fr-FR" dirty="0" err="1"/>
              <a:t>request</a:t>
            </a:r>
            <a:r>
              <a:rPr lang="fr-FR" dirty="0"/>
              <a:t> handling</a:t>
            </a:r>
          </a:p>
        </p:txBody>
      </p:sp>
      <p:sp>
        <p:nvSpPr>
          <p:cNvPr id="3" name="Espace réservé du contenu 2">
            <a:extLst>
              <a:ext uri="{FF2B5EF4-FFF2-40B4-BE49-F238E27FC236}">
                <a16:creationId xmlns:a16="http://schemas.microsoft.com/office/drawing/2014/main" id="{E626B6D4-55FA-4B43-B455-F093510F3D36}"/>
              </a:ext>
            </a:extLst>
          </p:cNvPr>
          <p:cNvSpPr>
            <a:spLocks noGrp="1"/>
          </p:cNvSpPr>
          <p:nvPr>
            <p:ph idx="1"/>
          </p:nvPr>
        </p:nvSpPr>
        <p:spPr/>
        <p:txBody>
          <a:bodyPr/>
          <a:lstStyle/>
          <a:p>
            <a:r>
              <a:rPr lang="en-DE"/>
              <a:t>T</a:t>
            </a:r>
            <a:r>
              <a:rPr lang="en-GB"/>
              <a:t>r</a:t>
            </a:r>
            <a:r>
              <a:rPr lang="en-DE"/>
              <a:t>iggered by r</a:t>
            </a:r>
            <a:r>
              <a:rPr lang="fr-FR"/>
              <a:t>eview </a:t>
            </a:r>
            <a:r>
              <a:rPr lang="fr-FR" dirty="0"/>
              <a:t>of Rel-17 </a:t>
            </a:r>
            <a:r>
              <a:rPr lang="fr-FR" err="1"/>
              <a:t>specifications</a:t>
            </a:r>
            <a:r>
              <a:rPr lang="fr-FR"/>
              <a:t> :</a:t>
            </a:r>
            <a:endParaRPr lang="fr-FR" dirty="0"/>
          </a:p>
          <a:p>
            <a:pPr lvl="1"/>
            <a:r>
              <a:rPr lang="fr-FR" dirty="0"/>
              <a:t>A lot of IANA </a:t>
            </a:r>
            <a:r>
              <a:rPr lang="fr-FR" dirty="0" err="1"/>
              <a:t>assignment</a:t>
            </a:r>
            <a:r>
              <a:rPr lang="fr-FR" dirty="0"/>
              <a:t> </a:t>
            </a:r>
            <a:r>
              <a:rPr lang="fr-FR" dirty="0" err="1"/>
              <a:t>requests</a:t>
            </a:r>
            <a:r>
              <a:rPr lang="fr-FR" dirty="0"/>
              <a:t> </a:t>
            </a:r>
            <a:r>
              <a:rPr lang="fr-FR"/>
              <a:t>have be</a:t>
            </a:r>
            <a:r>
              <a:rPr lang="en-DE"/>
              <a:t>e</a:t>
            </a:r>
            <a:r>
              <a:rPr lang="en-GB"/>
              <a:t>n</a:t>
            </a:r>
            <a:r>
              <a:rPr lang="fr-FR"/>
              <a:t> done</a:t>
            </a:r>
            <a:endParaRPr lang="en-DE"/>
          </a:p>
          <a:p>
            <a:pPr lvl="1"/>
            <a:r>
              <a:rPr lang="fr-FR"/>
              <a:t>Any IANA assignment request must be indicated to the IETF liaison</a:t>
            </a:r>
          </a:p>
          <a:p>
            <a:pPr lvl="1"/>
            <a:r>
              <a:rPr lang="en-GB"/>
              <a:t>To</a:t>
            </a:r>
            <a:r>
              <a:rPr lang="en-DE"/>
              <a:t> </a:t>
            </a:r>
            <a:r>
              <a:rPr lang="en-GB"/>
              <a:t>t</a:t>
            </a:r>
            <a:r>
              <a:rPr lang="en-DE"/>
              <a:t>r</a:t>
            </a:r>
            <a:r>
              <a:rPr lang="en-GB"/>
              <a:t>a</a:t>
            </a:r>
            <a:r>
              <a:rPr lang="en-DE"/>
              <a:t>c</a:t>
            </a:r>
            <a:r>
              <a:rPr lang="en-GB"/>
              <a:t>k</a:t>
            </a:r>
            <a:r>
              <a:rPr lang="en-DE"/>
              <a:t> </a:t>
            </a:r>
            <a:r>
              <a:rPr lang="en-GB"/>
              <a:t>t</a:t>
            </a:r>
            <a:r>
              <a:rPr lang="en-DE"/>
              <a:t>h</a:t>
            </a:r>
            <a:r>
              <a:rPr lang="en-GB"/>
              <a:t>e</a:t>
            </a:r>
            <a:r>
              <a:rPr lang="en-DE"/>
              <a:t> </a:t>
            </a:r>
            <a:r>
              <a:rPr lang="en-GB"/>
              <a:t>r</a:t>
            </a:r>
            <a:r>
              <a:rPr lang="en-DE"/>
              <a:t>e</a:t>
            </a:r>
            <a:r>
              <a:rPr lang="en-GB"/>
              <a:t>q</a:t>
            </a:r>
            <a:r>
              <a:rPr lang="en-DE"/>
              <a:t>u</a:t>
            </a:r>
            <a:r>
              <a:rPr lang="en-GB"/>
              <a:t>e</a:t>
            </a:r>
            <a:r>
              <a:rPr lang="en-DE"/>
              <a:t>s</a:t>
            </a:r>
            <a:r>
              <a:rPr lang="en-GB"/>
              <a:t>t</a:t>
            </a:r>
            <a:r>
              <a:rPr lang="en-DE"/>
              <a:t>s </a:t>
            </a:r>
            <a:r>
              <a:rPr lang="fr-FR"/>
              <a:t>ETSI has created an </a:t>
            </a:r>
            <a:r>
              <a:rPr lang="fr-FR">
                <a:hlinkClick r:id="rId2"/>
              </a:rPr>
              <a:t>IANA Pending Request Registry</a:t>
            </a:r>
            <a:endParaRPr lang="fr-FR"/>
          </a:p>
          <a:p>
            <a:pPr lvl="1"/>
            <a:endParaRPr lang="fr-FR" dirty="0"/>
          </a:p>
          <a:p>
            <a:pPr marL="457200" lvl="1" indent="0">
              <a:buNone/>
            </a:pPr>
            <a:endParaRPr lang="fr-FR" dirty="0"/>
          </a:p>
        </p:txBody>
      </p:sp>
    </p:spTree>
    <p:extLst>
      <p:ext uri="{BB962C8B-B14F-4D97-AF65-F5344CB8AC3E}">
        <p14:creationId xmlns:p14="http://schemas.microsoft.com/office/powerpoint/2010/main" val="1184356406"/>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IETF </a:t>
            </a:r>
            <a:r>
              <a:rPr lang="fr-FR" dirty="0" err="1"/>
              <a:t>Dependencies</a:t>
            </a:r>
            <a:endParaRPr lang="fr-FR" dirty="0"/>
          </a:p>
        </p:txBody>
      </p:sp>
    </p:spTree>
    <p:extLst>
      <p:ext uri="{BB962C8B-B14F-4D97-AF65-F5344CB8AC3E}">
        <p14:creationId xmlns:p14="http://schemas.microsoft.com/office/powerpoint/2010/main" val="386944448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New </a:t>
            </a:r>
            <a:r>
              <a:rPr lang="fr-FR" dirty="0" err="1"/>
              <a:t>Published</a:t>
            </a:r>
            <a:r>
              <a:rPr lang="fr-FR" dirty="0"/>
              <a:t> </a:t>
            </a:r>
            <a:r>
              <a:rPr lang="fr-FR" dirty="0" err="1"/>
              <a:t>RFCs</a:t>
            </a:r>
            <a:endParaRPr lang="fr-FR" dirty="0"/>
          </a:p>
        </p:txBody>
      </p:sp>
    </p:spTree>
    <p:extLst>
      <p:ext uri="{BB962C8B-B14F-4D97-AF65-F5344CB8AC3E}">
        <p14:creationId xmlns:p14="http://schemas.microsoft.com/office/powerpoint/2010/main" val="14466747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C36351FF-578A-4A40-88D0-E35FEB699BF5}"/>
              </a:ext>
            </a:extLst>
          </p:cNvPr>
          <p:cNvSpPr>
            <a:spLocks noGrp="1"/>
          </p:cNvSpPr>
          <p:nvPr>
            <p:ph type="title"/>
          </p:nvPr>
        </p:nvSpPr>
        <p:spPr/>
        <p:txBody>
          <a:bodyPr/>
          <a:lstStyle/>
          <a:p>
            <a:r>
              <a:rPr lang="en-US" dirty="0"/>
              <a:t>IETF reference updates</a:t>
            </a:r>
            <a:endParaRPr lang="fr-FR" dirty="0"/>
          </a:p>
        </p:txBody>
      </p:sp>
      <p:sp>
        <p:nvSpPr>
          <p:cNvPr id="3" name="Espace réservé du contenu 2">
            <a:extLst>
              <a:ext uri="{FF2B5EF4-FFF2-40B4-BE49-F238E27FC236}">
                <a16:creationId xmlns:a16="http://schemas.microsoft.com/office/drawing/2014/main" id="{8DBD83E5-1B35-4D87-BDA2-849C5DF5E613}"/>
              </a:ext>
            </a:extLst>
          </p:cNvPr>
          <p:cNvSpPr>
            <a:spLocks noGrp="1"/>
          </p:cNvSpPr>
          <p:nvPr>
            <p:ph idx="1"/>
          </p:nvPr>
        </p:nvSpPr>
        <p:spPr/>
        <p:txBody>
          <a:bodyPr/>
          <a:lstStyle/>
          <a:p>
            <a:r>
              <a:rPr lang="fr-FR" dirty="0"/>
              <a:t>None</a:t>
            </a:r>
            <a:endParaRPr lang="fr-FR" dirty="0">
              <a:highlight>
                <a:srgbClr val="FFFF00"/>
              </a:highlight>
            </a:endParaRPr>
          </a:p>
          <a:p>
            <a:pPr lvl="1"/>
            <a:endParaRPr lang="fr-FR" dirty="0"/>
          </a:p>
          <a:p>
            <a:pPr lvl="1"/>
            <a:endParaRPr lang="fr-FR" dirty="0"/>
          </a:p>
        </p:txBody>
      </p:sp>
    </p:spTree>
    <p:extLst>
      <p:ext uri="{BB962C8B-B14F-4D97-AF65-F5344CB8AC3E}">
        <p14:creationId xmlns:p14="http://schemas.microsoft.com/office/powerpoint/2010/main" val="3024644237"/>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Drafts</a:t>
            </a:r>
            <a:r>
              <a:rPr lang="fr-FR" dirty="0"/>
              <a:t> in RFC Editor queue</a:t>
            </a:r>
          </a:p>
        </p:txBody>
      </p:sp>
    </p:spTree>
    <p:extLst>
      <p:ext uri="{BB962C8B-B14F-4D97-AF65-F5344CB8AC3E}">
        <p14:creationId xmlns:p14="http://schemas.microsoft.com/office/powerpoint/2010/main" val="38351629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Drafts</a:t>
            </a:r>
            <a:r>
              <a:rPr lang="fr-FR" dirty="0"/>
              <a:t> in RFC Editor queue</a:t>
            </a:r>
          </a:p>
        </p:txBody>
      </p:sp>
      <p:sp>
        <p:nvSpPr>
          <p:cNvPr id="3" name="Espace réservé du contenu 2"/>
          <p:cNvSpPr>
            <a:spLocks noGrp="1"/>
          </p:cNvSpPr>
          <p:nvPr>
            <p:ph idx="1"/>
          </p:nvPr>
        </p:nvSpPr>
        <p:spPr/>
        <p:txBody>
          <a:bodyPr/>
          <a:lstStyle/>
          <a:p>
            <a:r>
              <a:rPr lang="en-GB" dirty="0"/>
              <a:t>draft-</a:t>
            </a:r>
            <a:r>
              <a:rPr lang="en-GB" dirty="0" err="1"/>
              <a:t>ietf</a:t>
            </a:r>
            <a:r>
              <a:rPr lang="en-GB" dirty="0"/>
              <a:t>-stir-identity-header-errors-handling-</a:t>
            </a:r>
            <a:r>
              <a:rPr lang="en-DE" dirty="0">
                <a:solidFill>
                  <a:srgbClr val="FF0000"/>
                </a:solidFill>
              </a:rPr>
              <a:t>08</a:t>
            </a:r>
            <a:r>
              <a:rPr lang="en-GB" dirty="0"/>
              <a:t> </a:t>
            </a:r>
            <a:r>
              <a:rPr lang="en-US" dirty="0"/>
              <a:t>		</a:t>
            </a:r>
          </a:p>
          <a:p>
            <a:pPr lvl="1"/>
            <a:r>
              <a:rPr lang="en-US" dirty="0"/>
              <a:t>Title: </a:t>
            </a:r>
            <a:r>
              <a:rPr lang="en-GB" dirty="0"/>
              <a:t>Identity Header Errors Handling for STIR</a:t>
            </a:r>
            <a:endParaRPr lang="en-US" dirty="0"/>
          </a:p>
          <a:p>
            <a:pPr lvl="1"/>
            <a:r>
              <a:rPr lang="fr-FR" dirty="0"/>
              <a:t>Next </a:t>
            </a:r>
            <a:r>
              <a:rPr lang="fr-FR" dirty="0" err="1"/>
              <a:t>step</a:t>
            </a:r>
            <a:r>
              <a:rPr lang="fr-FR" dirty="0"/>
              <a:t>:</a:t>
            </a:r>
          </a:p>
          <a:p>
            <a:pPr lvl="2"/>
            <a:r>
              <a:rPr lang="fr-FR" dirty="0" err="1"/>
              <a:t>Published</a:t>
            </a:r>
            <a:r>
              <a:rPr lang="fr-FR" dirty="0"/>
              <a:t> as </a:t>
            </a:r>
            <a:r>
              <a:rPr lang="fr-FR" dirty="0" err="1"/>
              <a:t>Proposed</a:t>
            </a:r>
            <a:r>
              <a:rPr lang="fr-FR" dirty="0"/>
              <a:t> Standard RFC</a:t>
            </a:r>
          </a:p>
          <a:p>
            <a:pPr lvl="2"/>
            <a:r>
              <a:rPr lang="en-US" dirty="0"/>
              <a:t>CRs to 24.229 and 29.165</a:t>
            </a:r>
          </a:p>
          <a:p>
            <a:pPr lvl="2"/>
            <a:endParaRPr lang="en-US" dirty="0"/>
          </a:p>
          <a:p>
            <a:r>
              <a:rPr lang="fr-FR" dirty="0"/>
              <a:t>draft-ietf-ace-extend-dtls-authorize-</a:t>
            </a:r>
            <a:r>
              <a:rPr lang="fr-FR" dirty="0">
                <a:solidFill>
                  <a:srgbClr val="FF0000"/>
                </a:solidFill>
              </a:rPr>
              <a:t>07</a:t>
            </a:r>
          </a:p>
          <a:p>
            <a:pPr lvl="1"/>
            <a:r>
              <a:rPr lang="fr-FR" dirty="0" err="1"/>
              <a:t>Title</a:t>
            </a:r>
            <a:r>
              <a:rPr lang="fr-FR" dirty="0"/>
              <a:t>: </a:t>
            </a:r>
            <a:r>
              <a:rPr lang="en-US" dirty="0"/>
              <a:t>Extension of the DTLS Profile for ACE to TLS</a:t>
            </a:r>
          </a:p>
          <a:p>
            <a:pPr lvl="1"/>
            <a:r>
              <a:rPr lang="en-US" dirty="0"/>
              <a:t>Next step:</a:t>
            </a:r>
          </a:p>
          <a:p>
            <a:pPr lvl="2"/>
            <a:r>
              <a:rPr lang="fr-FR" dirty="0" err="1"/>
              <a:t>Published</a:t>
            </a:r>
            <a:r>
              <a:rPr lang="fr-FR" dirty="0"/>
              <a:t> as </a:t>
            </a:r>
            <a:r>
              <a:rPr lang="fr-FR" dirty="0" err="1"/>
              <a:t>Proposed</a:t>
            </a:r>
            <a:r>
              <a:rPr lang="fr-FR" dirty="0"/>
              <a:t> Standard RFC</a:t>
            </a:r>
          </a:p>
          <a:p>
            <a:pPr lvl="2"/>
            <a:r>
              <a:rPr lang="en-US" dirty="0"/>
              <a:t>CRs to 33.434</a:t>
            </a:r>
          </a:p>
          <a:p>
            <a:pPr lvl="2"/>
            <a:endParaRPr lang="en-DE" dirty="0"/>
          </a:p>
        </p:txBody>
      </p:sp>
    </p:spTree>
    <p:extLst>
      <p:ext uri="{BB962C8B-B14F-4D97-AF65-F5344CB8AC3E}">
        <p14:creationId xmlns:p14="http://schemas.microsoft.com/office/powerpoint/2010/main" val="777626163"/>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Tree>
    <p:extLst>
      <p:ext uri="{BB962C8B-B14F-4D97-AF65-F5344CB8AC3E}">
        <p14:creationId xmlns:p14="http://schemas.microsoft.com/office/powerpoint/2010/main" val="272059906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Agenda </a:t>
            </a:r>
          </a:p>
        </p:txBody>
      </p:sp>
      <p:sp>
        <p:nvSpPr>
          <p:cNvPr id="3" name="Espace réservé du contenu 2"/>
          <p:cNvSpPr>
            <a:spLocks noGrp="1"/>
          </p:cNvSpPr>
          <p:nvPr>
            <p:ph idx="1"/>
          </p:nvPr>
        </p:nvSpPr>
        <p:spPr/>
        <p:txBody>
          <a:bodyPr/>
          <a:lstStyle/>
          <a:p>
            <a:pPr lvl="0"/>
            <a:r>
              <a:rPr lang="en-US"/>
              <a:t>3GPP-IETF </a:t>
            </a:r>
            <a:r>
              <a:rPr lang="en-US" dirty="0"/>
              <a:t>Coordination</a:t>
            </a:r>
            <a:endParaRPr lang="fr-FR" dirty="0"/>
          </a:p>
          <a:p>
            <a:pPr lvl="0"/>
            <a:r>
              <a:rPr lang="en-US" dirty="0"/>
              <a:t>Ongoing Liaison Statements exchanged between IETF and 3GPP</a:t>
            </a:r>
            <a:endParaRPr lang="fr-FR" dirty="0"/>
          </a:p>
          <a:p>
            <a:pPr lvl="0"/>
            <a:r>
              <a:rPr lang="en-US" dirty="0"/>
              <a:t>Ongoing IANA action</a:t>
            </a:r>
            <a:endParaRPr lang="fr-FR" dirty="0"/>
          </a:p>
          <a:p>
            <a:pPr lvl="0"/>
            <a:r>
              <a:rPr lang="en-US" dirty="0"/>
              <a:t>Status of the 3GPP-IETF dependencies</a:t>
            </a:r>
            <a:endParaRPr lang="fr-FR" dirty="0"/>
          </a:p>
          <a:p>
            <a:pPr lvl="0"/>
            <a:r>
              <a:rPr lang="en-US" dirty="0"/>
              <a:t>For Information</a:t>
            </a:r>
          </a:p>
          <a:p>
            <a:pPr lvl="1"/>
            <a:r>
              <a:rPr lang="fr-FR" dirty="0"/>
              <a:t>Release roadmap</a:t>
            </a:r>
          </a:p>
          <a:p>
            <a:r>
              <a:rPr lang="fr-FR" dirty="0" err="1"/>
              <a:t>AoB</a:t>
            </a:r>
            <a:endParaRPr lang="en-US" dirty="0"/>
          </a:p>
        </p:txBody>
      </p:sp>
    </p:spTree>
    <p:extLst>
      <p:ext uri="{BB962C8B-B14F-4D97-AF65-F5344CB8AC3E}">
        <p14:creationId xmlns:p14="http://schemas.microsoft.com/office/powerpoint/2010/main" val="3417658283"/>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
        <p:nvSpPr>
          <p:cNvPr id="3" name="Espace réservé du contenu 2"/>
          <p:cNvSpPr>
            <a:spLocks noGrp="1"/>
          </p:cNvSpPr>
          <p:nvPr>
            <p:ph idx="1"/>
          </p:nvPr>
        </p:nvSpPr>
        <p:spPr/>
        <p:txBody>
          <a:bodyPr/>
          <a:lstStyle/>
          <a:p>
            <a:r>
              <a:rPr lang="en-GB" dirty="0"/>
              <a:t>draft-ietf-stir-passport-rcd-</a:t>
            </a:r>
            <a:r>
              <a:rPr lang="en-GB" dirty="0">
                <a:solidFill>
                  <a:srgbClr val="FF0000"/>
                </a:solidFill>
              </a:rPr>
              <a:t>26</a:t>
            </a:r>
            <a:r>
              <a:rPr lang="en-GB" dirty="0"/>
              <a:t> </a:t>
            </a:r>
            <a:r>
              <a:rPr lang="en-US" dirty="0"/>
              <a:t>		</a:t>
            </a:r>
          </a:p>
          <a:p>
            <a:pPr lvl="1"/>
            <a:r>
              <a:rPr lang="en-US" dirty="0"/>
              <a:t>Title: </a:t>
            </a:r>
            <a:r>
              <a:rPr lang="en-GB" dirty="0" err="1"/>
              <a:t>PASSporT</a:t>
            </a:r>
            <a:r>
              <a:rPr lang="en-GB" dirty="0"/>
              <a:t> Extension for Rich Call Data</a:t>
            </a:r>
          </a:p>
          <a:p>
            <a:pPr lvl="1"/>
            <a:r>
              <a:rPr lang="en-GB" dirty="0"/>
              <a:t>Last update: 06/2023</a:t>
            </a:r>
            <a:endParaRPr lang="en-US" dirty="0"/>
          </a:p>
          <a:p>
            <a:pPr lvl="1"/>
            <a:r>
              <a:rPr lang="fr-FR" dirty="0"/>
              <a:t>Next </a:t>
            </a:r>
            <a:r>
              <a:rPr lang="fr-FR" dirty="0" err="1"/>
              <a:t>step</a:t>
            </a:r>
            <a:r>
              <a:rPr lang="fr-FR" dirty="0"/>
              <a:t>: </a:t>
            </a:r>
            <a:r>
              <a:rPr lang="fr-FR" dirty="0" err="1"/>
              <a:t>Published</a:t>
            </a:r>
            <a:r>
              <a:rPr lang="fr-FR" dirty="0"/>
              <a:t> as </a:t>
            </a:r>
            <a:r>
              <a:rPr lang="fr-FR" dirty="0" err="1"/>
              <a:t>Proposed</a:t>
            </a:r>
            <a:r>
              <a:rPr lang="fr-FR" dirty="0"/>
              <a:t> Standard RFC, </a:t>
            </a:r>
            <a:r>
              <a:rPr lang="en-US" dirty="0"/>
              <a:t>CRs to 33.127 and 33.128</a:t>
            </a:r>
            <a:endParaRPr lang="en-GB" dirty="0"/>
          </a:p>
          <a:p>
            <a:pPr lvl="1"/>
            <a:endParaRPr lang="en-US" dirty="0"/>
          </a:p>
          <a:p>
            <a:r>
              <a:rPr lang="en-GB" dirty="0"/>
              <a:t>draft-ietf-stir-messaging-</a:t>
            </a:r>
            <a:r>
              <a:rPr lang="en-GB" dirty="0">
                <a:solidFill>
                  <a:srgbClr val="FF0000"/>
                </a:solidFill>
              </a:rPr>
              <a:t>07</a:t>
            </a:r>
          </a:p>
          <a:p>
            <a:pPr lvl="1"/>
            <a:r>
              <a:rPr lang="en-US" dirty="0"/>
              <a:t>Title: </a:t>
            </a:r>
            <a:r>
              <a:rPr lang="en-GB" dirty="0"/>
              <a:t>Messaging Use Cases and Extensions for STIR </a:t>
            </a:r>
          </a:p>
          <a:p>
            <a:pPr lvl="1"/>
            <a:r>
              <a:rPr lang="en-GB" dirty="0"/>
              <a:t>Last update: 03/2023</a:t>
            </a:r>
            <a:endParaRPr lang="en-US" dirty="0"/>
          </a:p>
          <a:p>
            <a:pPr lvl="1"/>
            <a:r>
              <a:rPr lang="fr-FR" dirty="0"/>
              <a:t>Next </a:t>
            </a:r>
            <a:r>
              <a:rPr lang="fr-FR" dirty="0" err="1"/>
              <a:t>step</a:t>
            </a:r>
            <a:r>
              <a:rPr lang="fr-FR" dirty="0"/>
              <a:t>: </a:t>
            </a:r>
            <a:r>
              <a:rPr lang="fr-FR" dirty="0" err="1"/>
              <a:t>Published</a:t>
            </a:r>
            <a:r>
              <a:rPr lang="fr-FR" dirty="0"/>
              <a:t> as </a:t>
            </a:r>
            <a:r>
              <a:rPr lang="fr-FR" dirty="0" err="1"/>
              <a:t>Proposed</a:t>
            </a:r>
            <a:r>
              <a:rPr lang="fr-FR" dirty="0"/>
              <a:t> Standard RFC, </a:t>
            </a:r>
            <a:r>
              <a:rPr lang="en-US" dirty="0"/>
              <a:t>CRs to 33.127</a:t>
            </a:r>
          </a:p>
          <a:p>
            <a:pPr lvl="1"/>
            <a:r>
              <a:rPr lang="en-US" b="1" dirty="0">
                <a:solidFill>
                  <a:srgbClr val="FF0000"/>
                </a:solidFill>
              </a:rPr>
              <a:t>!!! WARNING !!! Wrong draft reference in 33.127</a:t>
            </a:r>
          </a:p>
          <a:p>
            <a:pPr lvl="2"/>
            <a:r>
              <a:rPr lang="en-GB" sz="1400" i="1" dirty="0">
                <a:effectLst/>
                <a:latin typeface="Times New Roman" panose="02020603050405020304" pitchFamily="18" charset="0"/>
                <a:ea typeface="Times New Roman" panose="02020603050405020304" pitchFamily="18" charset="0"/>
              </a:rPr>
              <a:t>IETF draft-ietf-stir-</a:t>
            </a:r>
            <a:r>
              <a:rPr lang="en-GB" sz="1400" i="1" strike="sngStrike" dirty="0">
                <a:solidFill>
                  <a:srgbClr val="FF0000"/>
                </a:solidFill>
                <a:effectLst/>
                <a:latin typeface="Times New Roman" panose="02020603050405020304" pitchFamily="18" charset="0"/>
                <a:ea typeface="Times New Roman" panose="02020603050405020304" pitchFamily="18" charset="0"/>
              </a:rPr>
              <a:t>passport-</a:t>
            </a:r>
            <a:r>
              <a:rPr lang="en-GB" sz="1400" i="1" dirty="0">
                <a:effectLst/>
                <a:latin typeface="Times New Roman" panose="02020603050405020304" pitchFamily="18" charset="0"/>
                <a:ea typeface="Times New Roman" panose="02020603050405020304" pitchFamily="18" charset="0"/>
              </a:rPr>
              <a:t>messaging-00, "Messaging Use Cases and Extensions for STIR"</a:t>
            </a:r>
            <a:r>
              <a:rPr lang="en-GB" sz="1400" dirty="0">
                <a:effectLst/>
                <a:latin typeface="Times New Roman" panose="02020603050405020304" pitchFamily="18" charset="0"/>
                <a:ea typeface="Times New Roman" panose="02020603050405020304" pitchFamily="18" charset="0"/>
              </a:rPr>
              <a:t>.</a:t>
            </a:r>
            <a:endParaRPr lang="en-GB" b="1" dirty="0">
              <a:solidFill>
                <a:srgbClr val="FF0000"/>
              </a:solidFill>
            </a:endParaRPr>
          </a:p>
          <a:p>
            <a:pPr lvl="1"/>
            <a:endParaRPr lang="en-US" dirty="0"/>
          </a:p>
        </p:txBody>
      </p:sp>
    </p:spTree>
    <p:extLst>
      <p:ext uri="{BB962C8B-B14F-4D97-AF65-F5344CB8AC3E}">
        <p14:creationId xmlns:p14="http://schemas.microsoft.com/office/powerpoint/2010/main" val="1497683446"/>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Drafts under IESG review</a:t>
            </a:r>
            <a:endParaRPr lang="fr-FR" dirty="0"/>
          </a:p>
        </p:txBody>
      </p:sp>
      <p:sp>
        <p:nvSpPr>
          <p:cNvPr id="3" name="Espace réservé du contenu 2"/>
          <p:cNvSpPr>
            <a:spLocks noGrp="1"/>
          </p:cNvSpPr>
          <p:nvPr>
            <p:ph idx="1"/>
          </p:nvPr>
        </p:nvSpPr>
        <p:spPr/>
        <p:txBody>
          <a:bodyPr/>
          <a:lstStyle/>
          <a:p>
            <a:r>
              <a:rPr lang="en-GB" dirty="0"/>
              <a:t>draft-ietf-detnet-yang-17</a:t>
            </a:r>
          </a:p>
          <a:p>
            <a:pPr lvl="1"/>
            <a:r>
              <a:rPr lang="en-US" dirty="0"/>
              <a:t>Title: </a:t>
            </a:r>
            <a:r>
              <a:rPr lang="en-GB" dirty="0"/>
              <a:t>Deterministic Networking (</a:t>
            </a:r>
            <a:r>
              <a:rPr lang="en-GB" dirty="0" err="1"/>
              <a:t>DetNet</a:t>
            </a:r>
            <a:r>
              <a:rPr lang="en-GB" dirty="0"/>
              <a:t>) YANG Model</a:t>
            </a:r>
            <a:endParaRPr lang="en-US" dirty="0"/>
          </a:p>
          <a:p>
            <a:pPr lvl="1"/>
            <a:r>
              <a:rPr lang="en-GB" dirty="0"/>
              <a:t>Last update: 04/2023</a:t>
            </a:r>
            <a:endParaRPr lang="en-US" dirty="0"/>
          </a:p>
          <a:p>
            <a:pPr lvl="1"/>
            <a:r>
              <a:rPr lang="fr-FR" dirty="0"/>
              <a:t>Next </a:t>
            </a:r>
            <a:r>
              <a:rPr lang="fr-FR" dirty="0" err="1"/>
              <a:t>step</a:t>
            </a:r>
            <a:r>
              <a:rPr lang="fr-FR" dirty="0"/>
              <a:t>:</a:t>
            </a:r>
          </a:p>
          <a:p>
            <a:pPr lvl="2"/>
            <a:r>
              <a:rPr lang="fr-FR" dirty="0" err="1"/>
              <a:t>Published</a:t>
            </a:r>
            <a:r>
              <a:rPr lang="fr-FR" dirty="0"/>
              <a:t> as </a:t>
            </a:r>
            <a:r>
              <a:rPr lang="fr-FR" dirty="0" err="1"/>
              <a:t>Proposed</a:t>
            </a:r>
            <a:r>
              <a:rPr lang="fr-FR" dirty="0"/>
              <a:t> Standard RFC </a:t>
            </a:r>
          </a:p>
          <a:p>
            <a:pPr lvl="2"/>
            <a:r>
              <a:rPr lang="en-US" dirty="0"/>
              <a:t>CRs to 23.501, 23.503 and 29.565		</a:t>
            </a:r>
          </a:p>
          <a:p>
            <a:pPr lvl="1"/>
            <a:endParaRPr lang="en-US" dirty="0"/>
          </a:p>
        </p:txBody>
      </p:sp>
    </p:spTree>
    <p:extLst>
      <p:ext uri="{BB962C8B-B14F-4D97-AF65-F5344CB8AC3E}">
        <p14:creationId xmlns:p14="http://schemas.microsoft.com/office/powerpoint/2010/main" val="3351138125"/>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a:t>Active WG document</a:t>
            </a:r>
          </a:p>
        </p:txBody>
      </p:sp>
    </p:spTree>
    <p:extLst>
      <p:ext uri="{BB962C8B-B14F-4D97-AF65-F5344CB8AC3E}">
        <p14:creationId xmlns:p14="http://schemas.microsoft.com/office/powerpoint/2010/main" val="33598270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dirty="0"/>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p:txBody>
          <a:bodyPr/>
          <a:lstStyle/>
          <a:p>
            <a:r>
              <a:rPr lang="en-US" dirty="0"/>
              <a:t>draft-jesske-update-p-visited-network-05		</a:t>
            </a:r>
          </a:p>
          <a:p>
            <a:pPr lvl="1"/>
            <a:r>
              <a:rPr lang="en-US" dirty="0"/>
              <a:t>Title: Update to P-Visited-Network-ID in SIP Requests and Responses</a:t>
            </a:r>
          </a:p>
          <a:p>
            <a:pPr lvl="1"/>
            <a:r>
              <a:rPr lang="en-US" dirty="0"/>
              <a:t>Status: In WG Last Call</a:t>
            </a:r>
          </a:p>
          <a:p>
            <a:pPr lvl="2"/>
            <a:r>
              <a:rPr lang="en-US" dirty="0"/>
              <a:t>Pushed forward by Brian Rosen (</a:t>
            </a:r>
            <a:r>
              <a:rPr lang="en-US" dirty="0" err="1"/>
              <a:t>sipcore</a:t>
            </a:r>
            <a:r>
              <a:rPr lang="en-US" dirty="0"/>
              <a:t> chair) after the last IETF-3GPP coordination</a:t>
            </a:r>
          </a:p>
          <a:p>
            <a:pPr lvl="1"/>
            <a:r>
              <a:rPr lang="fr-FR" dirty="0"/>
              <a:t>Next </a:t>
            </a:r>
            <a:r>
              <a:rPr lang="fr-FR" dirty="0" err="1"/>
              <a:t>step</a:t>
            </a:r>
            <a:r>
              <a:rPr lang="fr-FR" dirty="0"/>
              <a:t>: draft update, IESG </a:t>
            </a:r>
            <a:r>
              <a:rPr lang="fr-FR" dirty="0" err="1"/>
              <a:t>review</a:t>
            </a:r>
            <a:r>
              <a:rPr lang="fr-FR" dirty="0"/>
              <a:t>, RFC publication, CT1 CR to 24.229</a:t>
            </a:r>
          </a:p>
          <a:p>
            <a:pPr lvl="1"/>
            <a:endParaRPr lang="fr-FR" dirty="0"/>
          </a:p>
          <a:p>
            <a:r>
              <a:rPr lang="fr-FR" dirty="0"/>
              <a:t>draft-ietf-quic-multipath-04</a:t>
            </a:r>
          </a:p>
          <a:p>
            <a:pPr lvl="1"/>
            <a:r>
              <a:rPr lang="en-US" dirty="0"/>
              <a:t>Title: Update to P-Visited-Network-ID in SIP Requests and Responses</a:t>
            </a:r>
          </a:p>
          <a:p>
            <a:pPr lvl="1"/>
            <a:r>
              <a:rPr lang="en-US" dirty="0"/>
              <a:t>Status: WG document</a:t>
            </a:r>
          </a:p>
          <a:p>
            <a:pPr lvl="1"/>
            <a:r>
              <a:rPr lang="fr-FR" dirty="0"/>
              <a:t>Next </a:t>
            </a:r>
            <a:r>
              <a:rPr lang="fr-FR" dirty="0" err="1"/>
              <a:t>step</a:t>
            </a:r>
            <a:r>
              <a:rPr lang="fr-FR" dirty="0"/>
              <a:t>: draft update, IESG </a:t>
            </a:r>
            <a:r>
              <a:rPr lang="fr-FR" dirty="0" err="1"/>
              <a:t>review</a:t>
            </a:r>
            <a:r>
              <a:rPr lang="fr-FR" dirty="0"/>
              <a:t>, RFC publication, SA2 CR to 23.501</a:t>
            </a:r>
          </a:p>
          <a:p>
            <a:endParaRPr lang="fr-FR" dirty="0"/>
          </a:p>
          <a:p>
            <a:endParaRPr lang="fr-FR" dirty="0"/>
          </a:p>
        </p:txBody>
      </p:sp>
    </p:spTree>
    <p:extLst>
      <p:ext uri="{BB962C8B-B14F-4D97-AF65-F5344CB8AC3E}">
        <p14:creationId xmlns:p14="http://schemas.microsoft.com/office/powerpoint/2010/main" val="4133742619"/>
      </p:ext>
    </p:extLst>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003CB1-C825-43FC-AB97-E8C8097E0059}"/>
              </a:ext>
            </a:extLst>
          </p:cNvPr>
          <p:cNvSpPr>
            <a:spLocks noGrp="1"/>
          </p:cNvSpPr>
          <p:nvPr>
            <p:ph type="title"/>
          </p:nvPr>
        </p:nvSpPr>
        <p:spPr/>
        <p:txBody>
          <a:bodyPr/>
          <a:lstStyle/>
          <a:p>
            <a:r>
              <a:rPr lang="fr-FR" dirty="0"/>
              <a:t>Active WG document</a:t>
            </a:r>
          </a:p>
        </p:txBody>
      </p:sp>
      <p:sp>
        <p:nvSpPr>
          <p:cNvPr id="3" name="Espace réservé du contenu 2">
            <a:extLst>
              <a:ext uri="{FF2B5EF4-FFF2-40B4-BE49-F238E27FC236}">
                <a16:creationId xmlns:a16="http://schemas.microsoft.com/office/drawing/2014/main" id="{2B1F4ED6-9688-4425-86F0-765B5FF70CC2}"/>
              </a:ext>
            </a:extLst>
          </p:cNvPr>
          <p:cNvSpPr>
            <a:spLocks noGrp="1"/>
          </p:cNvSpPr>
          <p:nvPr>
            <p:ph idx="1"/>
          </p:nvPr>
        </p:nvSpPr>
        <p:spPr>
          <a:xfrm>
            <a:off x="591312" y="1862201"/>
            <a:ext cx="10515600" cy="4351338"/>
          </a:xfrm>
        </p:spPr>
        <p:txBody>
          <a:bodyPr/>
          <a:lstStyle/>
          <a:p>
            <a:r>
              <a:rPr lang="en-US"/>
              <a:t>draft-boro-opsawg-teas-attachment-circuit-07</a:t>
            </a:r>
            <a:r>
              <a:rPr lang="en-US" dirty="0"/>
              <a:t>		</a:t>
            </a:r>
          </a:p>
          <a:p>
            <a:pPr lvl="1"/>
            <a:r>
              <a:rPr lang="en-US" dirty="0"/>
              <a:t>Title</a:t>
            </a:r>
            <a:r>
              <a:rPr lang="en-US"/>
              <a:t>: </a:t>
            </a:r>
            <a:r>
              <a:rPr lang="en-US" altLang="zh-CN"/>
              <a:t>YANG Data Models for 'Attachment Circuits'-as-a-Service (ACaaS)</a:t>
            </a:r>
            <a:endParaRPr lang="en-US" dirty="0"/>
          </a:p>
          <a:p>
            <a:pPr lvl="1"/>
            <a:r>
              <a:rPr lang="en-US"/>
              <a:t>Status: WG document</a:t>
            </a:r>
            <a:endParaRPr lang="en-US" dirty="0"/>
          </a:p>
          <a:p>
            <a:pPr lvl="1"/>
            <a:r>
              <a:rPr lang="fr-FR"/>
              <a:t>Next </a:t>
            </a:r>
            <a:r>
              <a:rPr lang="fr-FR" dirty="0" err="1"/>
              <a:t>step</a:t>
            </a:r>
            <a:r>
              <a:rPr lang="fr-FR"/>
              <a:t>: draft update, IESG review, RFC publication, </a:t>
            </a:r>
            <a:r>
              <a:rPr lang="en-DE"/>
              <a:t>S</a:t>
            </a:r>
            <a:r>
              <a:rPr lang="en-GB"/>
              <a:t>A</a:t>
            </a:r>
            <a:r>
              <a:rPr lang="en-DE"/>
              <a:t>5</a:t>
            </a:r>
            <a:r>
              <a:rPr lang="fr-FR"/>
              <a:t> </a:t>
            </a:r>
            <a:r>
              <a:rPr lang="fr-FR" dirty="0"/>
              <a:t>CR </a:t>
            </a:r>
            <a:r>
              <a:rPr lang="fr-FR"/>
              <a:t>to </a:t>
            </a:r>
            <a:r>
              <a:rPr lang="en-DE"/>
              <a:t>28.541</a:t>
            </a:r>
            <a:endParaRPr lang="fr-FR" dirty="0"/>
          </a:p>
          <a:p>
            <a:pPr lvl="1"/>
            <a:endParaRPr lang="en-DE"/>
          </a:p>
          <a:p>
            <a:pPr lvl="1"/>
            <a:endParaRPr lang="fr-FR" dirty="0"/>
          </a:p>
          <a:p>
            <a:endParaRPr lang="fr-FR" dirty="0"/>
          </a:p>
          <a:p>
            <a:endParaRPr lang="fr-FR" dirty="0"/>
          </a:p>
        </p:txBody>
      </p:sp>
    </p:spTree>
    <p:extLst>
      <p:ext uri="{BB962C8B-B14F-4D97-AF65-F5344CB8AC3E}">
        <p14:creationId xmlns:p14="http://schemas.microsoft.com/office/powerpoint/2010/main" val="4026436626"/>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Individual</a:t>
            </a:r>
            <a:r>
              <a:rPr lang="fr-FR" dirty="0"/>
              <a:t> </a:t>
            </a:r>
            <a:r>
              <a:rPr lang="fr-FR" dirty="0" err="1"/>
              <a:t>submission</a:t>
            </a:r>
            <a:endParaRPr lang="fr-FR" dirty="0"/>
          </a:p>
        </p:txBody>
      </p:sp>
    </p:spTree>
    <p:extLst>
      <p:ext uri="{BB962C8B-B14F-4D97-AF65-F5344CB8AC3E}">
        <p14:creationId xmlns:p14="http://schemas.microsoft.com/office/powerpoint/2010/main" val="9839797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err="1"/>
              <a:t>Individual</a:t>
            </a:r>
            <a:r>
              <a:rPr lang="fr-FR" dirty="0"/>
              <a:t> </a:t>
            </a:r>
            <a:r>
              <a:rPr lang="fr-FR" dirty="0" err="1"/>
              <a:t>submission</a:t>
            </a:r>
            <a:endParaRPr lang="fr-FR" dirty="0"/>
          </a:p>
        </p:txBody>
      </p:sp>
      <p:sp>
        <p:nvSpPr>
          <p:cNvPr id="3" name="Espace réservé du contenu 2"/>
          <p:cNvSpPr>
            <a:spLocks noGrp="1"/>
          </p:cNvSpPr>
          <p:nvPr>
            <p:ph idx="1"/>
          </p:nvPr>
        </p:nvSpPr>
        <p:spPr>
          <a:xfrm>
            <a:off x="838200" y="1825625"/>
            <a:ext cx="10750420" cy="4351338"/>
          </a:xfrm>
        </p:spPr>
        <p:txBody>
          <a:bodyPr/>
          <a:lstStyle/>
          <a:p>
            <a:r>
              <a:rPr lang="en-US" dirty="0"/>
              <a:t>draft-schwarz-</a:t>
            </a:r>
            <a:r>
              <a:rPr lang="en-US" dirty="0" err="1"/>
              <a:t>mmusic</a:t>
            </a:r>
            <a:r>
              <a:rPr lang="en-US" dirty="0"/>
              <a:t>-</a:t>
            </a:r>
            <a:r>
              <a:rPr lang="en-US" dirty="0" err="1"/>
              <a:t>sdp</a:t>
            </a:r>
            <a:r>
              <a:rPr lang="en-US" dirty="0"/>
              <a:t>-for-</a:t>
            </a:r>
            <a:r>
              <a:rPr lang="en-US" dirty="0" err="1"/>
              <a:t>gw</a:t>
            </a:r>
            <a:endParaRPr lang="en-US" dirty="0"/>
          </a:p>
          <a:p>
            <a:pPr lvl="1"/>
            <a:r>
              <a:rPr lang="en-US" dirty="0"/>
              <a:t>Next step: Still to be reactivated, published RFC, CT4 CR to 23.334 and 29.334</a:t>
            </a:r>
            <a:endParaRPr lang="en-DE" dirty="0"/>
          </a:p>
          <a:p>
            <a:pPr lvl="1"/>
            <a:r>
              <a:rPr lang="en-DE" dirty="0"/>
              <a:t>Last version May 2016</a:t>
            </a:r>
            <a:endParaRPr lang="fr-FR" dirty="0"/>
          </a:p>
          <a:p>
            <a:pPr lvl="1"/>
            <a:r>
              <a:rPr lang="fr-FR" dirty="0"/>
              <a:t>Action Point: contact an ITU expert </a:t>
            </a:r>
            <a:r>
              <a:rPr lang="fr-FR" dirty="0" err="1"/>
              <a:t>that</a:t>
            </a:r>
            <a:r>
              <a:rPr lang="fr-FR" dirty="0"/>
              <a:t> </a:t>
            </a:r>
            <a:r>
              <a:rPr lang="fr-FR" dirty="0" err="1"/>
              <a:t>could</a:t>
            </a:r>
            <a:r>
              <a:rPr lang="fr-FR" dirty="0"/>
              <a:t> help us.</a:t>
            </a:r>
            <a:endParaRPr lang="en-US" dirty="0"/>
          </a:p>
          <a:p>
            <a:endParaRPr lang="en-US" dirty="0"/>
          </a:p>
        </p:txBody>
      </p:sp>
    </p:spTree>
    <p:extLst>
      <p:ext uri="{BB962C8B-B14F-4D97-AF65-F5344CB8AC3E}">
        <p14:creationId xmlns:p14="http://schemas.microsoft.com/office/powerpoint/2010/main" val="2036263227"/>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1850" y="1709738"/>
            <a:ext cx="11142436" cy="2852737"/>
          </a:xfrm>
        </p:spPr>
        <p:txBody>
          <a:bodyPr/>
          <a:lstStyle/>
          <a:p>
            <a:r>
              <a:rPr lang="fr-FR" dirty="0" err="1"/>
              <a:t>Potential</a:t>
            </a:r>
            <a:r>
              <a:rPr lang="fr-FR" dirty="0"/>
              <a:t> future IETF </a:t>
            </a:r>
            <a:r>
              <a:rPr lang="fr-FR" dirty="0" err="1"/>
              <a:t>dependencies</a:t>
            </a:r>
            <a:endParaRPr lang="fr-FR" dirty="0"/>
          </a:p>
        </p:txBody>
      </p:sp>
    </p:spTree>
    <p:extLst>
      <p:ext uri="{BB962C8B-B14F-4D97-AF65-F5344CB8AC3E}">
        <p14:creationId xmlns:p14="http://schemas.microsoft.com/office/powerpoint/2010/main" val="42561587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0CDE86B-31AE-40B3-A33E-FB3F38B65C92}"/>
              </a:ext>
            </a:extLst>
          </p:cNvPr>
          <p:cNvSpPr>
            <a:spLocks noGrp="1"/>
          </p:cNvSpPr>
          <p:nvPr>
            <p:ph type="title"/>
          </p:nvPr>
        </p:nvSpPr>
        <p:spPr/>
        <p:txBody>
          <a:bodyPr/>
          <a:lstStyle/>
          <a:p>
            <a:r>
              <a:rPr lang="fr-FR" dirty="0"/>
              <a:t>Rel-18 </a:t>
            </a:r>
            <a:r>
              <a:rPr lang="fr-FR" dirty="0" err="1"/>
              <a:t>Studies</a:t>
            </a:r>
            <a:endParaRPr lang="fr-FR" dirty="0"/>
          </a:p>
        </p:txBody>
      </p:sp>
      <p:sp>
        <p:nvSpPr>
          <p:cNvPr id="3" name="Espace réservé du contenu 2">
            <a:extLst>
              <a:ext uri="{FF2B5EF4-FFF2-40B4-BE49-F238E27FC236}">
                <a16:creationId xmlns:a16="http://schemas.microsoft.com/office/drawing/2014/main" id="{FDFC6D86-430B-4936-B6DF-771D595FDAD7}"/>
              </a:ext>
            </a:extLst>
          </p:cNvPr>
          <p:cNvSpPr>
            <a:spLocks noGrp="1"/>
          </p:cNvSpPr>
          <p:nvPr>
            <p:ph idx="1"/>
          </p:nvPr>
        </p:nvSpPr>
        <p:spPr/>
        <p:txBody>
          <a:bodyPr/>
          <a:lstStyle/>
          <a:p>
            <a:pPr>
              <a:defRPr/>
            </a:pPr>
            <a:r>
              <a:rPr lang="en-US" sz="2000" dirty="0">
                <a:solidFill>
                  <a:prstClr val="black"/>
                </a:solidFill>
              </a:rPr>
              <a:t>TR 23.700-53: </a:t>
            </a:r>
            <a:r>
              <a:rPr lang="en-US" sz="1800" dirty="0">
                <a:effectLst/>
                <a:latin typeface="Arial" panose="020B0604020202020204" pitchFamily="34" charset="0"/>
                <a:ea typeface="Calibri" panose="020F0502020204030204" pitchFamily="34" charset="0"/>
              </a:rPr>
              <a:t>Study on ATSSS support in the 5G system architecture; Phase 3</a:t>
            </a:r>
            <a:endParaRPr kumimoji="0" lang="en-US" sz="2000" b="0" i="0" u="none" strike="noStrike" kern="1200" cap="none" spc="0" normalizeH="0" baseline="0" noProof="0" dirty="0">
              <a:ln>
                <a:noFill/>
              </a:ln>
              <a:solidFill>
                <a:prstClr val="black"/>
              </a:solidFill>
              <a:effectLst/>
              <a:uLnTx/>
              <a:uFillTx/>
              <a:latin typeface="Calibri" panose="020F0502020204030204"/>
            </a:endParaRPr>
          </a:p>
          <a:p>
            <a:pPr lvl="1">
              <a:defRPr/>
            </a:pPr>
            <a:r>
              <a:rPr kumimoji="0" lang="en-US" sz="1800" b="0" i="0" u="none" kern="1200" cap="none" spc="0" normalizeH="0" noProof="0" dirty="0">
                <a:ln>
                  <a:noFill/>
                </a:ln>
                <a:solidFill>
                  <a:prstClr val="black"/>
                </a:solidFill>
                <a:effectLst/>
                <a:uLnTx/>
                <a:uFillTx/>
                <a:latin typeface="Calibri" panose="020F0502020204030204"/>
              </a:rPr>
              <a:t>draft-ietf-quic-multipath-04</a:t>
            </a:r>
            <a:r>
              <a:rPr kumimoji="0" lang="en-US" sz="1800" b="0" i="0" u="none" strike="noStrike" kern="1200" cap="none" spc="0" normalizeH="0" baseline="0" noProof="0" dirty="0">
                <a:ln>
                  <a:noFill/>
                </a:ln>
                <a:solidFill>
                  <a:prstClr val="black"/>
                </a:solidFill>
                <a:effectLst/>
                <a:uLnTx/>
                <a:uFillTx/>
                <a:latin typeface="Calibri" panose="020F0502020204030204"/>
              </a:rPr>
              <a:t> (now in </a:t>
            </a:r>
            <a:r>
              <a:rPr kumimoji="0" lang="en-US" sz="1800" i="0" u="none" strike="noStrike" kern="1200" cap="none" spc="0" normalizeH="0" baseline="0" noProof="0" dirty="0">
                <a:ln>
                  <a:noFill/>
                </a:ln>
                <a:effectLst/>
                <a:uLnTx/>
                <a:uFillTx/>
                <a:latin typeface="Calibri" panose="020F0502020204030204"/>
              </a:rPr>
              <a:t>23.501)</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rPr>
              <a:t>draft-ietf-tsvwg-multipath-dccp-09</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rPr>
              <a:t>draft-</a:t>
            </a:r>
            <a:r>
              <a:rPr kumimoji="0" lang="en-US" sz="1800" b="0" i="0" u="none" strike="noStrike" kern="1200" cap="none" spc="0" normalizeH="0" baseline="0" noProof="0" dirty="0" err="1">
                <a:ln>
                  <a:noFill/>
                </a:ln>
                <a:solidFill>
                  <a:prstClr val="black"/>
                </a:solidFill>
                <a:effectLst/>
                <a:uLnTx/>
                <a:uFillTx/>
                <a:latin typeface="Calibri" panose="020F0502020204030204"/>
              </a:rPr>
              <a:t>ietf</a:t>
            </a:r>
            <a:r>
              <a:rPr kumimoji="0" lang="en-US" sz="1800" b="0" i="0" u="none" strike="noStrike" kern="1200" cap="none" spc="0" normalizeH="0" baseline="0" noProof="0" dirty="0">
                <a:ln>
                  <a:noFill/>
                </a:ln>
                <a:solidFill>
                  <a:prstClr val="black"/>
                </a:solidFill>
                <a:effectLst/>
                <a:uLnTx/>
                <a:uFillTx/>
                <a:latin typeface="Calibri" panose="020F0502020204030204"/>
              </a:rPr>
              <a:t>-masque-connect-</a:t>
            </a:r>
            <a:r>
              <a:rPr kumimoji="0" lang="en-US" sz="1800" b="0" i="0" u="none" strike="noStrike" kern="1200" cap="none" spc="0" normalizeH="0" baseline="0" noProof="0" dirty="0" err="1">
                <a:ln>
                  <a:noFill/>
                </a:ln>
                <a:solidFill>
                  <a:prstClr val="black"/>
                </a:solidFill>
                <a:effectLst/>
                <a:uLnTx/>
                <a:uFillTx/>
                <a:latin typeface="Calibri" panose="020F0502020204030204"/>
              </a:rPr>
              <a:t>ip</a:t>
            </a:r>
            <a:r>
              <a:rPr lang="en-US" sz="1800" dirty="0">
                <a:solidFill>
                  <a:prstClr val="black"/>
                </a:solidFill>
                <a:latin typeface="Calibri" panose="020F0502020204030204"/>
              </a:rPr>
              <a:t>-13</a:t>
            </a:r>
            <a:endParaRPr kumimoji="0" lang="en-US" sz="1800" b="0" i="0" u="none" strike="noStrike" kern="1200" cap="none" spc="0" normalizeH="0" baseline="0" noProof="0" dirty="0">
              <a:ln>
                <a:noFill/>
              </a:ln>
              <a:solidFill>
                <a:prstClr val="black"/>
              </a:solidFill>
              <a:effectLst/>
              <a:uLnTx/>
              <a:uFillTx/>
              <a:latin typeface="Calibri" panose="020F0502020204030204"/>
            </a:endParaRPr>
          </a:p>
          <a:p>
            <a:pPr lvl="2">
              <a:defRPr/>
            </a:pPr>
            <a:endParaRPr lang="en-US" sz="1600" dirty="0">
              <a:solidFill>
                <a:prstClr val="black"/>
              </a:solidFill>
              <a:latin typeface="Calibri" panose="020F0502020204030204"/>
            </a:endParaRPr>
          </a:p>
          <a:p>
            <a:pPr>
              <a:defRPr/>
            </a:pPr>
            <a:r>
              <a:rPr lang="en-US" sz="2000" dirty="0">
                <a:solidFill>
                  <a:prstClr val="black"/>
                </a:solidFill>
              </a:rPr>
              <a:t>TR 23.700-60: </a:t>
            </a:r>
            <a:r>
              <a:rPr lang="en-US" sz="1800" dirty="0">
                <a:effectLst/>
                <a:latin typeface="Arial" panose="020B0604020202020204" pitchFamily="34" charset="0"/>
                <a:ea typeface="Calibri" panose="020F0502020204030204" pitchFamily="34" charset="0"/>
              </a:rPr>
              <a:t>Study on XR (Extended Reality) and media services</a:t>
            </a:r>
            <a:endParaRPr kumimoji="0" lang="en-US" sz="2000" b="0" i="0" u="none" strike="noStrike" kern="1200" cap="none" spc="0" normalizeH="0" baseline="0" noProof="0" dirty="0">
              <a:ln>
                <a:noFill/>
              </a:ln>
              <a:solidFill>
                <a:prstClr val="black"/>
              </a:solidFill>
              <a:effectLst/>
              <a:uLnTx/>
              <a:uFillTx/>
              <a:latin typeface="Calibri" panose="020F0502020204030204"/>
            </a:endParaRP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draft-ietf-avtext-framemarking-14</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draft-ietf-quic-http-34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RFC 9114</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draft-ietf-tsvwg-udp-options-18</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draft-ietf-avtcore-rtp-vvc-14</a:t>
            </a: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ietf</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-masque-connect-</a:t>
            </a:r>
            <a:r>
              <a:rPr kumimoji="0" lang="en-US" sz="1800" b="0" i="0" u="none" strike="noStrike" kern="1200" cap="none" spc="0" normalizeH="0" baseline="0" noProof="0" dirty="0" err="1">
                <a:ln>
                  <a:noFill/>
                </a:ln>
                <a:solidFill>
                  <a:prstClr val="black"/>
                </a:solidFill>
                <a:effectLst/>
                <a:uLnTx/>
                <a:uFillTx/>
                <a:latin typeface="Calibri" panose="020F0502020204030204"/>
                <a:ea typeface="+mn-ea"/>
                <a:cs typeface="+mn-cs"/>
              </a:rPr>
              <a:t>udp</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draft-ietf-masque-h3-datagram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RFC 9297</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lvl="1">
              <a:defRPr/>
            </a:pP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rPr>
              <a:t>draft-ietf-httpbis-h3-websockets (</a:t>
            </a:r>
            <a:r>
              <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 RFC 9220</a:t>
            </a:r>
            <a:r>
              <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sym typeface="Wingdings" panose="05000000000000000000" pitchFamily="2" charset="2"/>
              </a:rPr>
              <a:t>)</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lvl="1">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lvl="1">
              <a:defRPr/>
            </a:pP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endParaRPr lang="fr-FR" sz="2000" dirty="0"/>
          </a:p>
        </p:txBody>
      </p:sp>
    </p:spTree>
    <p:extLst>
      <p:ext uri="{BB962C8B-B14F-4D97-AF65-F5344CB8AC3E}">
        <p14:creationId xmlns:p14="http://schemas.microsoft.com/office/powerpoint/2010/main" val="1339142358"/>
      </p:ext>
    </p:extLst>
  </p:cSld>
  <p:clrMapOvr>
    <a:masterClrMapping/>
  </p:clrMapOvr>
  <p:transition>
    <p:wipe dir="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E0FB7554-298A-0FDE-08F3-EEB0A6A9E2EC}"/>
              </a:ext>
            </a:extLst>
          </p:cNvPr>
          <p:cNvSpPr>
            <a:spLocks noGrp="1"/>
          </p:cNvSpPr>
          <p:nvPr>
            <p:ph type="title"/>
          </p:nvPr>
        </p:nvSpPr>
        <p:spPr/>
        <p:txBody>
          <a:bodyPr/>
          <a:lstStyle/>
          <a:p>
            <a:r>
              <a:rPr lang="fr-FR" dirty="0"/>
              <a:t>Rel-18 </a:t>
            </a:r>
            <a:r>
              <a:rPr lang="fr-FR" dirty="0" err="1"/>
              <a:t>Studies</a:t>
            </a:r>
            <a:endParaRPr lang="fr-FR" dirty="0"/>
          </a:p>
        </p:txBody>
      </p:sp>
      <p:sp>
        <p:nvSpPr>
          <p:cNvPr id="3" name="Espace réservé du contenu 2">
            <a:extLst>
              <a:ext uri="{FF2B5EF4-FFF2-40B4-BE49-F238E27FC236}">
                <a16:creationId xmlns:a16="http://schemas.microsoft.com/office/drawing/2014/main" id="{42F93085-7B7C-8D61-EF8B-1E3CCA2B7E36}"/>
              </a:ext>
            </a:extLst>
          </p:cNvPr>
          <p:cNvSpPr>
            <a:spLocks noGrp="1"/>
          </p:cNvSpPr>
          <p:nvPr>
            <p:ph idx="1"/>
          </p:nvPr>
        </p:nvSpPr>
        <p:spPr/>
        <p:txBody>
          <a:bodyPr/>
          <a:lstStyle/>
          <a:p>
            <a:r>
              <a:rPr lang="fr-FR" sz="2000" dirty="0"/>
              <a:t>TR 33.876: </a:t>
            </a:r>
            <a:r>
              <a:rPr lang="fr-FR" sz="2000" dirty="0" err="1"/>
              <a:t>Study</a:t>
            </a:r>
            <a:r>
              <a:rPr lang="fr-FR" sz="2000" dirty="0"/>
              <a:t> on </a:t>
            </a:r>
            <a:r>
              <a:rPr lang="fr-FR" sz="2000" dirty="0" err="1"/>
              <a:t>automated</a:t>
            </a:r>
            <a:r>
              <a:rPr lang="fr-FR" sz="2000" dirty="0"/>
              <a:t> </a:t>
            </a:r>
            <a:r>
              <a:rPr lang="fr-FR" sz="2000" dirty="0" err="1"/>
              <a:t>certificate</a:t>
            </a:r>
            <a:r>
              <a:rPr lang="fr-FR" sz="2000" dirty="0"/>
              <a:t> management in Service-</a:t>
            </a:r>
            <a:r>
              <a:rPr lang="fr-FR" sz="2000" dirty="0" err="1"/>
              <a:t>Based</a:t>
            </a:r>
            <a:r>
              <a:rPr lang="fr-FR" sz="2000" dirty="0"/>
              <a:t> Architecture (SBA)</a:t>
            </a:r>
          </a:p>
          <a:p>
            <a:pPr lvl="1"/>
            <a:r>
              <a:rPr lang="fr-FR" sz="1800" dirty="0"/>
              <a:t>draft-</a:t>
            </a:r>
            <a:r>
              <a:rPr lang="fr-FR" sz="1800" dirty="0" err="1"/>
              <a:t>ietf</a:t>
            </a:r>
            <a:r>
              <a:rPr lang="fr-FR" sz="1800" dirty="0"/>
              <a:t>-</a:t>
            </a:r>
            <a:r>
              <a:rPr lang="fr-FR" sz="1800" dirty="0" err="1"/>
              <a:t>lamps</a:t>
            </a:r>
            <a:r>
              <a:rPr lang="fr-FR" sz="1800" dirty="0"/>
              <a:t>-</a:t>
            </a:r>
            <a:r>
              <a:rPr lang="fr-FR" sz="1800" dirty="0" err="1"/>
              <a:t>cmp</a:t>
            </a:r>
            <a:r>
              <a:rPr lang="fr-FR" sz="1800" dirty="0"/>
              <a:t>-updates</a:t>
            </a:r>
          </a:p>
          <a:p>
            <a:pPr lvl="1"/>
            <a:r>
              <a:rPr lang="fr-FR" sz="1800" dirty="0"/>
              <a:t>draft-</a:t>
            </a:r>
            <a:r>
              <a:rPr lang="fr-FR" sz="1800" dirty="0" err="1"/>
              <a:t>ietf</a:t>
            </a:r>
            <a:r>
              <a:rPr lang="fr-FR" sz="1800" dirty="0"/>
              <a:t>-</a:t>
            </a:r>
            <a:r>
              <a:rPr lang="fr-FR" sz="1800" dirty="0" err="1"/>
              <a:t>lamps-cmp-algorithms</a:t>
            </a:r>
            <a:endParaRPr lang="fr-FR" sz="1800" dirty="0"/>
          </a:p>
          <a:p>
            <a:pPr lvl="1"/>
            <a:r>
              <a:rPr lang="fr-FR" sz="1800" dirty="0"/>
              <a:t>draft-</a:t>
            </a:r>
            <a:r>
              <a:rPr lang="fr-FR" sz="1800" dirty="0" err="1"/>
              <a:t>ietf</a:t>
            </a:r>
            <a:r>
              <a:rPr lang="fr-FR" sz="1800" dirty="0"/>
              <a:t>-</a:t>
            </a:r>
            <a:r>
              <a:rPr lang="fr-FR" sz="1800" dirty="0" err="1"/>
              <a:t>lamps-nf-eku</a:t>
            </a:r>
            <a:endParaRPr lang="fr-FR" sz="1800" dirty="0"/>
          </a:p>
          <a:p>
            <a:pPr lvl="1"/>
            <a:r>
              <a:rPr lang="fr-FR" sz="1800" dirty="0"/>
              <a:t>draft-</a:t>
            </a:r>
            <a:r>
              <a:rPr lang="fr-FR" sz="1800" dirty="0" err="1"/>
              <a:t>ietf</a:t>
            </a:r>
            <a:r>
              <a:rPr lang="fr-FR" sz="1800" dirty="0"/>
              <a:t>-</a:t>
            </a:r>
            <a:r>
              <a:rPr lang="fr-FR" sz="1800" dirty="0" err="1"/>
              <a:t>acme-authority-token-tnauthlist</a:t>
            </a:r>
            <a:endParaRPr lang="fr-FR" sz="1800" dirty="0"/>
          </a:p>
          <a:p>
            <a:endParaRPr lang="fr-FR" sz="1800" dirty="0"/>
          </a:p>
        </p:txBody>
      </p:sp>
    </p:spTree>
    <p:extLst>
      <p:ext uri="{BB962C8B-B14F-4D97-AF65-F5344CB8AC3E}">
        <p14:creationId xmlns:p14="http://schemas.microsoft.com/office/powerpoint/2010/main" val="3048386846"/>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3GPP-IETF Coordination</a:t>
            </a:r>
          </a:p>
        </p:txBody>
      </p:sp>
    </p:spTree>
    <p:extLst>
      <p:ext uri="{BB962C8B-B14F-4D97-AF65-F5344CB8AC3E}">
        <p14:creationId xmlns:p14="http://schemas.microsoft.com/office/powerpoint/2010/main" val="287894190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t>For Information</a:t>
            </a:r>
          </a:p>
        </p:txBody>
      </p:sp>
    </p:spTree>
    <p:extLst>
      <p:ext uri="{BB962C8B-B14F-4D97-AF65-F5344CB8AC3E}">
        <p14:creationId xmlns:p14="http://schemas.microsoft.com/office/powerpoint/2010/main" val="3678068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ECD042-5C63-3F2C-38F0-6FCF9C54A7CC}"/>
              </a:ext>
            </a:extLst>
          </p:cNvPr>
          <p:cNvSpPr>
            <a:spLocks noGrp="1"/>
          </p:cNvSpPr>
          <p:nvPr>
            <p:ph type="title"/>
          </p:nvPr>
        </p:nvSpPr>
        <p:spPr/>
        <p:txBody>
          <a:bodyPr/>
          <a:lstStyle/>
          <a:p>
            <a:r>
              <a:rPr lang="fr-FR" dirty="0"/>
              <a:t>Release Timelines</a:t>
            </a:r>
          </a:p>
        </p:txBody>
      </p:sp>
      <p:pic>
        <p:nvPicPr>
          <p:cNvPr id="3" name="Image 2">
            <a:extLst>
              <a:ext uri="{FF2B5EF4-FFF2-40B4-BE49-F238E27FC236}">
                <a16:creationId xmlns:a16="http://schemas.microsoft.com/office/drawing/2014/main" id="{5CB2EE71-B9DA-084F-F97E-1545CEB6ED3D}"/>
              </a:ext>
            </a:extLst>
          </p:cNvPr>
          <p:cNvPicPr>
            <a:picLocks noChangeAspect="1"/>
          </p:cNvPicPr>
          <p:nvPr/>
        </p:nvPicPr>
        <p:blipFill>
          <a:blip r:embed="rId2"/>
          <a:stretch>
            <a:fillRect/>
          </a:stretch>
        </p:blipFill>
        <p:spPr>
          <a:xfrm>
            <a:off x="1538845" y="1720767"/>
            <a:ext cx="9114310" cy="4712616"/>
          </a:xfrm>
          <a:prstGeom prst="rect">
            <a:avLst/>
          </a:prstGeom>
        </p:spPr>
      </p:pic>
    </p:spTree>
    <p:extLst>
      <p:ext uri="{BB962C8B-B14F-4D97-AF65-F5344CB8AC3E}">
        <p14:creationId xmlns:p14="http://schemas.microsoft.com/office/powerpoint/2010/main" val="870018273"/>
      </p:ext>
    </p:extLst>
  </p:cSld>
  <p:clrMapOvr>
    <a:masterClrMapping/>
  </p:clrMapOvr>
  <p:transition>
    <p:wipe dir="r"/>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ECD042-5C63-3F2C-38F0-6FCF9C54A7CC}"/>
              </a:ext>
            </a:extLst>
          </p:cNvPr>
          <p:cNvSpPr>
            <a:spLocks noGrp="1"/>
          </p:cNvSpPr>
          <p:nvPr>
            <p:ph type="title"/>
          </p:nvPr>
        </p:nvSpPr>
        <p:spPr/>
        <p:txBody>
          <a:bodyPr/>
          <a:lstStyle/>
          <a:p>
            <a:r>
              <a:rPr lang="fr-FR" dirty="0"/>
              <a:t>Release 18 Timeline</a:t>
            </a:r>
          </a:p>
        </p:txBody>
      </p:sp>
      <p:pic>
        <p:nvPicPr>
          <p:cNvPr id="4" name="Image 3">
            <a:extLst>
              <a:ext uri="{FF2B5EF4-FFF2-40B4-BE49-F238E27FC236}">
                <a16:creationId xmlns:a16="http://schemas.microsoft.com/office/drawing/2014/main" id="{75567FD0-3E79-AC8A-10DE-868197B27F23}"/>
              </a:ext>
            </a:extLst>
          </p:cNvPr>
          <p:cNvPicPr>
            <a:picLocks noChangeAspect="1"/>
          </p:cNvPicPr>
          <p:nvPr/>
        </p:nvPicPr>
        <p:blipFill>
          <a:blip r:embed="rId2"/>
          <a:stretch>
            <a:fillRect/>
          </a:stretch>
        </p:blipFill>
        <p:spPr>
          <a:xfrm>
            <a:off x="1376042" y="1690688"/>
            <a:ext cx="9404785" cy="4940427"/>
          </a:xfrm>
          <a:prstGeom prst="rect">
            <a:avLst/>
          </a:prstGeom>
        </p:spPr>
      </p:pic>
    </p:spTree>
    <p:extLst>
      <p:ext uri="{BB962C8B-B14F-4D97-AF65-F5344CB8AC3E}">
        <p14:creationId xmlns:p14="http://schemas.microsoft.com/office/powerpoint/2010/main" val="2757749781"/>
      </p:ext>
    </p:extLst>
  </p:cSld>
  <p:clrMapOvr>
    <a:masterClrMapping/>
  </p:clrMapOvr>
  <p:transition>
    <p:wipe dir="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F8ECD042-5C63-3F2C-38F0-6FCF9C54A7CC}"/>
              </a:ext>
            </a:extLst>
          </p:cNvPr>
          <p:cNvSpPr>
            <a:spLocks noGrp="1"/>
          </p:cNvSpPr>
          <p:nvPr>
            <p:ph type="title"/>
          </p:nvPr>
        </p:nvSpPr>
        <p:spPr/>
        <p:txBody>
          <a:bodyPr/>
          <a:lstStyle/>
          <a:p>
            <a:r>
              <a:rPr lang="fr-FR" dirty="0"/>
              <a:t>Release 19 Timeline</a:t>
            </a:r>
          </a:p>
        </p:txBody>
      </p:sp>
      <p:pic>
        <p:nvPicPr>
          <p:cNvPr id="3" name="Image 2">
            <a:extLst>
              <a:ext uri="{FF2B5EF4-FFF2-40B4-BE49-F238E27FC236}">
                <a16:creationId xmlns:a16="http://schemas.microsoft.com/office/drawing/2014/main" id="{53240C82-5FD8-C886-0753-13AFF321D149}"/>
              </a:ext>
            </a:extLst>
          </p:cNvPr>
          <p:cNvPicPr>
            <a:picLocks noChangeAspect="1"/>
          </p:cNvPicPr>
          <p:nvPr/>
        </p:nvPicPr>
        <p:blipFill>
          <a:blip r:embed="rId2"/>
          <a:stretch>
            <a:fillRect/>
          </a:stretch>
        </p:blipFill>
        <p:spPr>
          <a:xfrm>
            <a:off x="1472062" y="1782095"/>
            <a:ext cx="9247876" cy="4870579"/>
          </a:xfrm>
          <a:prstGeom prst="rect">
            <a:avLst/>
          </a:prstGeom>
        </p:spPr>
      </p:pic>
    </p:spTree>
    <p:extLst>
      <p:ext uri="{BB962C8B-B14F-4D97-AF65-F5344CB8AC3E}">
        <p14:creationId xmlns:p14="http://schemas.microsoft.com/office/powerpoint/2010/main" val="1628977553"/>
      </p:ext>
    </p:extLst>
  </p:cSld>
  <p:clrMapOvr>
    <a:masterClrMapping/>
  </p:clrMapOvr>
  <p:transition>
    <p:wipe dir="r"/>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C54DE385-A8A9-4ED8-844E-F4CCF33754AD}"/>
              </a:ext>
            </a:extLst>
          </p:cNvPr>
          <p:cNvSpPr>
            <a:spLocks noGrp="1"/>
          </p:cNvSpPr>
          <p:nvPr>
            <p:ph type="title"/>
          </p:nvPr>
        </p:nvSpPr>
        <p:spPr/>
        <p:txBody>
          <a:bodyPr/>
          <a:lstStyle/>
          <a:p>
            <a:r>
              <a:rPr lang="fr-FR" dirty="0"/>
              <a:t>Release roadmap</a:t>
            </a:r>
          </a:p>
        </p:txBody>
      </p:sp>
      <p:sp>
        <p:nvSpPr>
          <p:cNvPr id="4" name="Espace réservé du contenu 3">
            <a:extLst>
              <a:ext uri="{FF2B5EF4-FFF2-40B4-BE49-F238E27FC236}">
                <a16:creationId xmlns:a16="http://schemas.microsoft.com/office/drawing/2014/main" id="{A0866872-93A7-4BE2-B655-E9CB5D2BCC3B}"/>
              </a:ext>
            </a:extLst>
          </p:cNvPr>
          <p:cNvSpPr>
            <a:spLocks noGrp="1"/>
          </p:cNvSpPr>
          <p:nvPr>
            <p:ph idx="1"/>
          </p:nvPr>
        </p:nvSpPr>
        <p:spPr/>
        <p:txBody>
          <a:bodyPr/>
          <a:lstStyle/>
          <a:p>
            <a:r>
              <a:rPr lang="fr-FR" dirty="0"/>
              <a:t>5G</a:t>
            </a:r>
          </a:p>
          <a:p>
            <a:pPr lvl="1"/>
            <a:r>
              <a:rPr lang="fr-FR" dirty="0" err="1"/>
              <a:t>From</a:t>
            </a:r>
            <a:r>
              <a:rPr lang="fr-FR" dirty="0"/>
              <a:t> Release 15 to Release 17 </a:t>
            </a:r>
          </a:p>
          <a:p>
            <a:r>
              <a:rPr lang="fr-FR" dirty="0"/>
              <a:t>5G-Advanced</a:t>
            </a:r>
          </a:p>
          <a:p>
            <a:pPr lvl="1"/>
            <a:r>
              <a:rPr lang="fr-FR" dirty="0"/>
              <a:t>Release 18 </a:t>
            </a:r>
          </a:p>
          <a:p>
            <a:pPr lvl="1"/>
            <a:r>
              <a:rPr lang="fr-FR" dirty="0"/>
              <a:t>Release 19</a:t>
            </a:r>
          </a:p>
          <a:p>
            <a:pPr lvl="2"/>
            <a:r>
              <a:rPr lang="fr-FR" dirty="0"/>
              <a:t>Content </a:t>
            </a:r>
            <a:r>
              <a:rPr lang="fr-FR" dirty="0" err="1"/>
              <a:t>still</a:t>
            </a:r>
            <a:r>
              <a:rPr lang="fr-FR" dirty="0"/>
              <a:t> </a:t>
            </a:r>
            <a:r>
              <a:rPr lang="fr-FR" dirty="0" err="1"/>
              <a:t>under</a:t>
            </a:r>
            <a:r>
              <a:rPr lang="fr-FR" dirty="0"/>
              <a:t> discussion. Will </a:t>
            </a:r>
            <a:r>
              <a:rPr lang="fr-FR" dirty="0" err="1"/>
              <a:t>be</a:t>
            </a:r>
            <a:r>
              <a:rPr lang="fr-FR" dirty="0"/>
              <a:t> </a:t>
            </a:r>
            <a:r>
              <a:rPr lang="fr-FR" dirty="0" err="1"/>
              <a:t>defined</a:t>
            </a:r>
            <a:r>
              <a:rPr lang="fr-FR"/>
              <a:t> in </a:t>
            </a:r>
            <a:r>
              <a:rPr lang="fr-FR" dirty="0" err="1"/>
              <a:t>december</a:t>
            </a:r>
            <a:r>
              <a:rPr lang="fr-FR" dirty="0"/>
              <a:t> '23</a:t>
            </a:r>
          </a:p>
          <a:p>
            <a:r>
              <a:rPr lang="fr-FR" dirty="0"/>
              <a:t>6G</a:t>
            </a:r>
          </a:p>
          <a:p>
            <a:pPr lvl="1"/>
            <a:r>
              <a:rPr lang="fr-FR" dirty="0" err="1"/>
              <a:t>Would</a:t>
            </a:r>
            <a:r>
              <a:rPr lang="fr-FR" dirty="0"/>
              <a:t> </a:t>
            </a:r>
            <a:r>
              <a:rPr lang="fr-FR" dirty="0" err="1"/>
              <a:t>likely</a:t>
            </a:r>
            <a:r>
              <a:rPr lang="fr-FR" dirty="0"/>
              <a:t> </a:t>
            </a:r>
            <a:r>
              <a:rPr lang="fr-FR" dirty="0" err="1"/>
              <a:t>meet</a:t>
            </a:r>
            <a:r>
              <a:rPr lang="fr-FR" dirty="0"/>
              <a:t> the deadline for ITU "IMT-2030 and </a:t>
            </a:r>
            <a:r>
              <a:rPr lang="fr-FR" dirty="0" err="1"/>
              <a:t>beyond</a:t>
            </a:r>
            <a:r>
              <a:rPr lang="fr-FR" dirty="0"/>
              <a:t>"</a:t>
            </a:r>
          </a:p>
          <a:p>
            <a:pPr lvl="1"/>
            <a:r>
              <a:rPr lang="fr-FR" dirty="0"/>
              <a:t>Assumption: </a:t>
            </a:r>
            <a:r>
              <a:rPr lang="fr-FR" dirty="0" err="1"/>
              <a:t>studies</a:t>
            </a:r>
            <a:r>
              <a:rPr lang="fr-FR" dirty="0"/>
              <a:t> in Rel-20 and normative </a:t>
            </a:r>
            <a:r>
              <a:rPr lang="fr-FR" dirty="0" err="1"/>
              <a:t>work</a:t>
            </a:r>
            <a:r>
              <a:rPr lang="fr-FR" dirty="0"/>
              <a:t> on release 21</a:t>
            </a:r>
          </a:p>
        </p:txBody>
      </p:sp>
    </p:spTree>
    <p:extLst>
      <p:ext uri="{BB962C8B-B14F-4D97-AF65-F5344CB8AC3E}">
        <p14:creationId xmlns:p14="http://schemas.microsoft.com/office/powerpoint/2010/main" val="3899280804"/>
      </p:ext>
    </p:extLst>
  </p:cSld>
  <p:clrMapOvr>
    <a:masterClrMapping/>
  </p:clrMapOvr>
  <p:transition>
    <p:wipe dir="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t>Any Other Business</a:t>
            </a:r>
          </a:p>
        </p:txBody>
      </p:sp>
    </p:spTree>
    <p:extLst>
      <p:ext uri="{BB962C8B-B14F-4D97-AF65-F5344CB8AC3E}">
        <p14:creationId xmlns:p14="http://schemas.microsoft.com/office/powerpoint/2010/main" val="167175227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65595"/>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re 6"/>
          <p:cNvSpPr>
            <a:spLocks noGrp="1"/>
          </p:cNvSpPr>
          <p:nvPr>
            <p:ph type="title"/>
          </p:nvPr>
        </p:nvSpPr>
        <p:spPr/>
        <p:txBody>
          <a:bodyPr/>
          <a:lstStyle/>
          <a:p>
            <a:r>
              <a:rPr lang="en-US" dirty="0"/>
              <a:t>Thank You!</a:t>
            </a:r>
          </a:p>
        </p:txBody>
      </p:sp>
      <p:sp>
        <p:nvSpPr>
          <p:cNvPr id="2" name="Content Placeholder 2">
            <a:extLst>
              <a:ext uri="{FF2B5EF4-FFF2-40B4-BE49-F238E27FC236}">
                <a16:creationId xmlns:a16="http://schemas.microsoft.com/office/drawing/2014/main" id="{45551D9A-3DA1-7CD3-047F-8AA104398669}"/>
              </a:ext>
            </a:extLst>
          </p:cNvPr>
          <p:cNvSpPr txBox="1">
            <a:spLocks/>
          </p:cNvSpPr>
          <p:nvPr/>
        </p:nvSpPr>
        <p:spPr bwMode="auto">
          <a:xfrm>
            <a:off x="1558129" y="53503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DE" altLang="en-US" sz="1400"/>
              <a:t>P</a:t>
            </a:r>
            <a:r>
              <a:rPr lang="en-GB" altLang="en-US" sz="1400"/>
              <a:t>e</a:t>
            </a:r>
            <a:r>
              <a:rPr lang="en-DE" altLang="en-US" sz="1400"/>
              <a:t>t</a:t>
            </a:r>
            <a:r>
              <a:rPr lang="en-GB" altLang="en-US" sz="1400"/>
              <a:t>e</a:t>
            </a:r>
            <a:r>
              <a:rPr lang="en-DE" altLang="en-US" sz="1400"/>
              <a:t>r </a:t>
            </a:r>
            <a:r>
              <a:rPr lang="en-GB" altLang="en-US" sz="1400"/>
              <a:t>S</a:t>
            </a:r>
            <a:r>
              <a:rPr lang="en-DE" altLang="en-US" sz="1400"/>
              <a:t>c</a:t>
            </a:r>
            <a:r>
              <a:rPr lang="en-GB" altLang="en-US" sz="1400"/>
              <a:t>h</a:t>
            </a:r>
            <a:r>
              <a:rPr lang="en-DE" altLang="en-US" sz="1400"/>
              <a:t>m</a:t>
            </a:r>
            <a:r>
              <a:rPr lang="en-GB" altLang="en-US" sz="1400"/>
              <a:t>i</a:t>
            </a:r>
            <a:r>
              <a:rPr lang="en-DE" altLang="en-US" sz="1400"/>
              <a:t>t</a:t>
            </a:r>
            <a:r>
              <a:rPr lang="en-GB" altLang="en-US" sz="1400"/>
              <a:t>t</a:t>
            </a:r>
            <a:endParaRPr lang="fr-FR" altLang="en-US" sz="1400" dirty="0"/>
          </a:p>
          <a:p>
            <a:pPr>
              <a:lnSpc>
                <a:spcPct val="100000"/>
              </a:lnSpc>
              <a:spcBef>
                <a:spcPct val="0"/>
              </a:spcBef>
              <a:buFontTx/>
              <a:buNone/>
            </a:pPr>
            <a:r>
              <a:rPr lang="fr-FR" altLang="en-US" sz="1400" dirty="0"/>
              <a:t>IETF Liaison</a:t>
            </a:r>
          </a:p>
          <a:p>
            <a:pPr>
              <a:lnSpc>
                <a:spcPct val="100000"/>
              </a:lnSpc>
              <a:spcBef>
                <a:spcPct val="0"/>
              </a:spcBef>
              <a:buFontTx/>
              <a:buNone/>
            </a:pPr>
            <a:r>
              <a:rPr lang="en-US" altLang="en-US" sz="1400" dirty="0"/>
              <a:t>lionel.morand@orange.com</a:t>
            </a:r>
            <a:endParaRPr lang="fr-FR" altLang="en-US" sz="1400" dirty="0"/>
          </a:p>
          <a:p>
            <a:pPr>
              <a:buFontTx/>
              <a:buNone/>
            </a:pPr>
            <a:endParaRPr lang="fr-FR" altLang="en-US" sz="1400" dirty="0"/>
          </a:p>
          <a:p>
            <a:pPr>
              <a:buFontTx/>
              <a:buNone/>
            </a:pPr>
            <a:endParaRPr lang="en-US" altLang="en-US" sz="1400" dirty="0"/>
          </a:p>
        </p:txBody>
      </p:sp>
      <p:pic>
        <p:nvPicPr>
          <p:cNvPr id="4" name="Picture 2" descr="Photo of Charles Eckel">
            <a:extLst>
              <a:ext uri="{FF2B5EF4-FFF2-40B4-BE49-F238E27FC236}">
                <a16:creationId xmlns:a16="http://schemas.microsoft.com/office/drawing/2014/main" id="{714364A6-D26A-E732-006D-70DB3DF039A6}"/>
              </a:ext>
            </a:extLst>
          </p:cNvPr>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16543"/>
          <a:stretch/>
        </p:blipFill>
        <p:spPr bwMode="auto">
          <a:xfrm>
            <a:off x="10544718" y="5341539"/>
            <a:ext cx="634560" cy="792613"/>
          </a:xfrm>
          <a:prstGeom prst="rect">
            <a:avLst/>
          </a:prstGeom>
          <a:noFill/>
          <a:extLst>
            <a:ext uri="{909E8E84-426E-40DD-AFC4-6F175D3DCCD1}">
              <a14:hiddenFill xmlns:a14="http://schemas.microsoft.com/office/drawing/2010/main">
                <a:solidFill>
                  <a:srgbClr val="FFFFFF"/>
                </a:solidFill>
              </a14:hiddenFill>
            </a:ext>
          </a:extLst>
        </p:spPr>
      </p:pic>
      <p:sp>
        <p:nvSpPr>
          <p:cNvPr id="6" name="Content Placeholder 2">
            <a:extLst>
              <a:ext uri="{FF2B5EF4-FFF2-40B4-BE49-F238E27FC236}">
                <a16:creationId xmlns:a16="http://schemas.microsoft.com/office/drawing/2014/main" id="{5A0E8A7C-7126-B787-A73F-CEB4C55F6945}"/>
              </a:ext>
            </a:extLst>
          </p:cNvPr>
          <p:cNvSpPr txBox="1">
            <a:spLocks/>
          </p:cNvSpPr>
          <p:nvPr/>
        </p:nvSpPr>
        <p:spPr bwMode="auto">
          <a:xfrm>
            <a:off x="8151172" y="5399737"/>
            <a:ext cx="3134895" cy="72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400" dirty="0"/>
              <a:t>Charles Eckel</a:t>
            </a:r>
          </a:p>
          <a:p>
            <a:pPr>
              <a:lnSpc>
                <a:spcPct val="100000"/>
              </a:lnSpc>
              <a:spcBef>
                <a:spcPct val="0"/>
              </a:spcBef>
              <a:buFontTx/>
              <a:buNone/>
            </a:pPr>
            <a:r>
              <a:rPr lang="fr-FR" altLang="en-US" sz="1400" dirty="0"/>
              <a:t>IETF Liaison Manager to 3GPP</a:t>
            </a:r>
          </a:p>
          <a:p>
            <a:pPr>
              <a:lnSpc>
                <a:spcPct val="100000"/>
              </a:lnSpc>
              <a:spcBef>
                <a:spcPct val="0"/>
              </a:spcBef>
              <a:buFontTx/>
              <a:buNone/>
            </a:pPr>
            <a:r>
              <a:rPr lang="en-US" altLang="en-US" sz="1400" dirty="0" err="1"/>
              <a:t>eckelcu@cisco.com</a:t>
            </a:r>
            <a:endParaRPr lang="fr-FR" altLang="en-US" sz="1400" dirty="0"/>
          </a:p>
          <a:p>
            <a:pPr>
              <a:buFontTx/>
              <a:buNone/>
            </a:pPr>
            <a:endParaRPr lang="fr-FR" altLang="en-US" sz="1400" dirty="0"/>
          </a:p>
          <a:p>
            <a:pPr>
              <a:buFontTx/>
              <a:buNone/>
            </a:pPr>
            <a:endParaRPr lang="en-US" altLang="en-US" sz="1400" dirty="0"/>
          </a:p>
        </p:txBody>
      </p:sp>
    </p:spTree>
    <p:extLst>
      <p:ext uri="{BB962C8B-B14F-4D97-AF65-F5344CB8AC3E}">
        <p14:creationId xmlns:p14="http://schemas.microsoft.com/office/powerpoint/2010/main" val="1061725507"/>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re 2">
            <a:extLst>
              <a:ext uri="{FF2B5EF4-FFF2-40B4-BE49-F238E27FC236}">
                <a16:creationId xmlns:a16="http://schemas.microsoft.com/office/drawing/2014/main" id="{D9FA639E-2037-198D-F994-CD16A6420524}"/>
              </a:ext>
            </a:extLst>
          </p:cNvPr>
          <p:cNvSpPr>
            <a:spLocks noGrp="1"/>
          </p:cNvSpPr>
          <p:nvPr>
            <p:ph type="title"/>
          </p:nvPr>
        </p:nvSpPr>
        <p:spPr/>
        <p:txBody>
          <a:bodyPr/>
          <a:lstStyle/>
          <a:p>
            <a:r>
              <a:rPr lang="fr-FR" dirty="0"/>
              <a:t>IETF-3GPP Coordination meeting</a:t>
            </a:r>
          </a:p>
        </p:txBody>
      </p:sp>
      <p:sp>
        <p:nvSpPr>
          <p:cNvPr id="4" name="Espace réservé du contenu 3">
            <a:extLst>
              <a:ext uri="{FF2B5EF4-FFF2-40B4-BE49-F238E27FC236}">
                <a16:creationId xmlns:a16="http://schemas.microsoft.com/office/drawing/2014/main" id="{86D46C29-6BE7-A0D9-F33D-9D9B433DC11E}"/>
              </a:ext>
            </a:extLst>
          </p:cNvPr>
          <p:cNvSpPr>
            <a:spLocks noGrp="1"/>
          </p:cNvSpPr>
          <p:nvPr>
            <p:ph idx="1"/>
          </p:nvPr>
        </p:nvSpPr>
        <p:spPr/>
        <p:txBody>
          <a:bodyPr/>
          <a:lstStyle/>
          <a:p>
            <a:r>
              <a:rPr lang="fr-FR" dirty="0"/>
              <a:t>Last: @IETF</a:t>
            </a:r>
            <a:r>
              <a:rPr lang="fr-FR"/>
              <a:t>#11</a:t>
            </a:r>
            <a:r>
              <a:rPr lang="en-DE"/>
              <a:t>7</a:t>
            </a:r>
            <a:r>
              <a:rPr lang="fr-FR"/>
              <a:t> (</a:t>
            </a:r>
            <a:r>
              <a:rPr lang="en-GB"/>
              <a:t>San Francisco</a:t>
            </a:r>
            <a:r>
              <a:rPr lang="fr-FR"/>
              <a:t>)</a:t>
            </a:r>
            <a:endParaRPr lang="fr-FR" dirty="0"/>
          </a:p>
          <a:p>
            <a:pPr lvl="1"/>
            <a:r>
              <a:rPr lang="en-US" dirty="0"/>
              <a:t>2023</a:t>
            </a:r>
            <a:r>
              <a:rPr lang="en-US"/>
              <a:t>, </a:t>
            </a:r>
            <a:r>
              <a:rPr lang="en-DE"/>
              <a:t>J</a:t>
            </a:r>
            <a:r>
              <a:rPr lang="en-GB"/>
              <a:t>u</a:t>
            </a:r>
            <a:r>
              <a:rPr lang="en-DE"/>
              <a:t>l</a:t>
            </a:r>
            <a:r>
              <a:rPr lang="en-GB"/>
              <a:t>y</a:t>
            </a:r>
            <a:r>
              <a:rPr lang="en-US"/>
              <a:t> 2</a:t>
            </a:r>
            <a:r>
              <a:rPr lang="en-DE"/>
              <a:t>4</a:t>
            </a:r>
            <a:r>
              <a:rPr lang="en-US"/>
              <a:t>, 11:45 - 12:45 (</a:t>
            </a:r>
            <a:r>
              <a:rPr lang="en-DE"/>
              <a:t>P</a:t>
            </a:r>
            <a:r>
              <a:rPr lang="en-GB"/>
              <a:t>D</a:t>
            </a:r>
            <a:r>
              <a:rPr lang="en-DE"/>
              <a:t>T</a:t>
            </a:r>
            <a:r>
              <a:rPr lang="en-US"/>
              <a:t>, UTC-7)(</a:t>
            </a:r>
            <a:r>
              <a:rPr lang="en-US" dirty="0"/>
              <a:t>remote access provided)</a:t>
            </a:r>
          </a:p>
          <a:p>
            <a:pPr lvl="1"/>
            <a:r>
              <a:rPr lang="en-US" dirty="0"/>
              <a:t>With CT chair, IETF liaison, IESG members, IAB members, WG chairs and delegates. About 40 attendees</a:t>
            </a:r>
          </a:p>
          <a:p>
            <a:pPr lvl="1"/>
            <a:r>
              <a:rPr lang="fr-FR" dirty="0" err="1"/>
              <a:t>Some</a:t>
            </a:r>
            <a:r>
              <a:rPr lang="fr-FR" dirty="0"/>
              <a:t> issues </a:t>
            </a:r>
            <a:r>
              <a:rPr lang="fr-FR" dirty="0" err="1"/>
              <a:t>with</a:t>
            </a:r>
            <a:r>
              <a:rPr lang="fr-FR" dirty="0"/>
              <a:t> the LS sent by IETF.</a:t>
            </a:r>
          </a:p>
          <a:p>
            <a:pPr lvl="2"/>
            <a:r>
              <a:rPr lang="fr-FR" dirty="0" err="1"/>
              <a:t>Reminder</a:t>
            </a:r>
            <a:r>
              <a:rPr lang="fr-FR" dirty="0"/>
              <a:t> to IETF: LS </a:t>
            </a:r>
            <a:r>
              <a:rPr lang="fr-FR" dirty="0" err="1"/>
              <a:t>from</a:t>
            </a:r>
            <a:r>
              <a:rPr lang="fr-FR" dirty="0"/>
              <a:t> IETF have to </a:t>
            </a:r>
            <a:r>
              <a:rPr lang="en-DE" dirty="0"/>
              <a:t>b</a:t>
            </a:r>
            <a:r>
              <a:rPr lang="en-GB" dirty="0"/>
              <a:t>e</a:t>
            </a:r>
            <a:r>
              <a:rPr lang="en-DE" dirty="0"/>
              <a:t> </a:t>
            </a:r>
            <a:r>
              <a:rPr lang="fr-FR" dirty="0"/>
              <a:t>sent in a </a:t>
            </a:r>
            <a:r>
              <a:rPr lang="fr-FR" dirty="0" err="1"/>
              <a:t>formatted</a:t>
            </a:r>
            <a:r>
              <a:rPr lang="fr-FR" dirty="0"/>
              <a:t> document </a:t>
            </a:r>
            <a:r>
              <a:rPr lang="fr-FR" dirty="0" err="1"/>
              <a:t>attached</a:t>
            </a:r>
            <a:r>
              <a:rPr lang="fr-FR" dirty="0"/>
              <a:t> to the email sent to the 3GPP Liaison </a:t>
            </a:r>
            <a:r>
              <a:rPr lang="fr-FR" dirty="0" err="1"/>
              <a:t>coordinator</a:t>
            </a:r>
            <a:endParaRPr lang="en-US" dirty="0"/>
          </a:p>
          <a:p>
            <a:pPr lvl="1"/>
            <a:r>
              <a:rPr lang="en-GB" dirty="0"/>
              <a:t>Remaining dependencies (about 7) under control</a:t>
            </a:r>
          </a:p>
          <a:p>
            <a:r>
              <a:rPr lang="en-GB" dirty="0"/>
              <a:t>Next: @IETF</a:t>
            </a:r>
            <a:r>
              <a:rPr lang="en-GB"/>
              <a:t>#11</a:t>
            </a:r>
            <a:r>
              <a:rPr lang="en-DE"/>
              <a:t>8</a:t>
            </a:r>
            <a:r>
              <a:rPr lang="en-GB"/>
              <a:t> (</a:t>
            </a:r>
            <a:r>
              <a:rPr lang="en-DE"/>
              <a:t>P</a:t>
            </a:r>
            <a:r>
              <a:rPr lang="en-GB"/>
              <a:t>r</a:t>
            </a:r>
            <a:r>
              <a:rPr lang="en-DE"/>
              <a:t>a</a:t>
            </a:r>
            <a:r>
              <a:rPr lang="en-GB"/>
              <a:t>g)</a:t>
            </a:r>
            <a:endParaRPr lang="en-GB" dirty="0"/>
          </a:p>
          <a:p>
            <a:pPr lvl="1"/>
            <a:r>
              <a:rPr lang="en-US" dirty="0"/>
              <a:t>Will be held on 2023</a:t>
            </a:r>
            <a:r>
              <a:rPr lang="en-US"/>
              <a:t>, </a:t>
            </a:r>
            <a:r>
              <a:rPr lang="en-DE"/>
              <a:t>N</a:t>
            </a:r>
            <a:r>
              <a:rPr lang="en-GB"/>
              <a:t>o</a:t>
            </a:r>
            <a:r>
              <a:rPr lang="en-DE"/>
              <a:t>v</a:t>
            </a:r>
            <a:r>
              <a:rPr lang="en-GB"/>
              <a:t>e</a:t>
            </a:r>
            <a:r>
              <a:rPr lang="en-DE"/>
              <a:t>m</a:t>
            </a:r>
            <a:r>
              <a:rPr lang="en-GB"/>
              <a:t>b</a:t>
            </a:r>
            <a:r>
              <a:rPr lang="en-DE"/>
              <a:t>e</a:t>
            </a:r>
            <a:r>
              <a:rPr lang="en-GB"/>
              <a:t>r</a:t>
            </a:r>
            <a:r>
              <a:rPr lang="en-US"/>
              <a:t> </a:t>
            </a:r>
            <a:r>
              <a:rPr lang="en-DE"/>
              <a:t>6</a:t>
            </a:r>
            <a:endParaRPr lang="en-US" dirty="0"/>
          </a:p>
          <a:p>
            <a:pPr lvl="1"/>
            <a:r>
              <a:rPr lang="en-US" dirty="0"/>
              <a:t>Remote access will be provided</a:t>
            </a:r>
          </a:p>
          <a:p>
            <a:pPr lvl="1"/>
            <a:endParaRPr lang="en-GB" dirty="0"/>
          </a:p>
          <a:p>
            <a:pPr lvl="1"/>
            <a:endParaRPr lang="en-US" dirty="0"/>
          </a:p>
          <a:p>
            <a:pPr lvl="1"/>
            <a:endParaRPr lang="fr-FR" dirty="0"/>
          </a:p>
        </p:txBody>
      </p:sp>
    </p:spTree>
    <p:extLst>
      <p:ext uri="{BB962C8B-B14F-4D97-AF65-F5344CB8AC3E}">
        <p14:creationId xmlns:p14="http://schemas.microsoft.com/office/powerpoint/2010/main" val="320734642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2E1DB42F-020E-EB77-E1D2-6F98C8476789}"/>
              </a:ext>
            </a:extLst>
          </p:cNvPr>
          <p:cNvSpPr>
            <a:spLocks noGrp="1"/>
          </p:cNvSpPr>
          <p:nvPr>
            <p:ph type="title"/>
          </p:nvPr>
        </p:nvSpPr>
        <p:spPr/>
        <p:txBody>
          <a:bodyPr/>
          <a:lstStyle/>
          <a:p>
            <a:r>
              <a:rPr lang="en-US"/>
              <a:t>IETF </a:t>
            </a:r>
            <a:r>
              <a:rPr lang="en-US" dirty="0"/>
              <a:t>- 3GPP IAB group</a:t>
            </a:r>
            <a:endParaRPr lang="fr-FR" dirty="0"/>
          </a:p>
        </p:txBody>
      </p:sp>
      <p:sp>
        <p:nvSpPr>
          <p:cNvPr id="3" name="Espace réservé du contenu 2">
            <a:extLst>
              <a:ext uri="{FF2B5EF4-FFF2-40B4-BE49-F238E27FC236}">
                <a16:creationId xmlns:a16="http://schemas.microsoft.com/office/drawing/2014/main" id="{71142B90-004D-50C2-E289-DA60F0FFC7DC}"/>
              </a:ext>
            </a:extLst>
          </p:cNvPr>
          <p:cNvSpPr>
            <a:spLocks noGrp="1"/>
          </p:cNvSpPr>
          <p:nvPr>
            <p:ph idx="1"/>
          </p:nvPr>
        </p:nvSpPr>
        <p:spPr/>
        <p:txBody>
          <a:bodyPr/>
          <a:lstStyle/>
          <a:p>
            <a:r>
              <a:rPr lang="en-US" dirty="0"/>
              <a:t>Created in April 2023, similar to the IETF-IEEE IAB group</a:t>
            </a:r>
          </a:p>
          <a:p>
            <a:r>
              <a:rPr lang="en-US" dirty="0"/>
              <a:t>Group description</a:t>
            </a:r>
          </a:p>
          <a:p>
            <a:pPr lvl="1"/>
            <a:r>
              <a:rPr lang="en-US" dirty="0"/>
              <a:t>The purpose of this group is to support coordination activities between IETF and 3GPP as documented in </a:t>
            </a:r>
            <a:r>
              <a:rPr lang="en-US" b="1" i="1" dirty="0">
                <a:solidFill>
                  <a:srgbClr val="FF0000"/>
                </a:solidFill>
              </a:rPr>
              <a:t>RFC 3113</a:t>
            </a:r>
            <a:r>
              <a:rPr lang="en-US" dirty="0"/>
              <a:t>. </a:t>
            </a:r>
          </a:p>
          <a:p>
            <a:pPr lvl="1"/>
            <a:r>
              <a:rPr lang="en-US" dirty="0"/>
              <a:t>led jointly by the 3GPP and IETF liaison managers </a:t>
            </a:r>
          </a:p>
          <a:p>
            <a:pPr lvl="1"/>
            <a:r>
              <a:rPr lang="en-US" dirty="0"/>
              <a:t>No fixed membership but participation from relevant IETF Area Directors, IETF WG Chairs, 3GPP WG Chairs, and document authors/editors is encouraged.</a:t>
            </a:r>
          </a:p>
          <a:p>
            <a:pPr lvl="1"/>
            <a:r>
              <a:rPr lang="en-US" dirty="0"/>
              <a:t>See: </a:t>
            </a:r>
            <a:r>
              <a:rPr lang="en-US" dirty="0">
                <a:hlinkClick r:id="rId2"/>
              </a:rPr>
              <a:t>https://datatracker.ietf.org/group/ietf3gpp/about/</a:t>
            </a:r>
            <a:r>
              <a:rPr lang="en-US" dirty="0"/>
              <a:t> </a:t>
            </a:r>
          </a:p>
          <a:p>
            <a:r>
              <a:rPr lang="en-US" dirty="0"/>
              <a:t>Action Points:</a:t>
            </a:r>
          </a:p>
          <a:p>
            <a:pPr lvl="1"/>
            <a:r>
              <a:rPr lang="en-US" dirty="0"/>
              <a:t>Update the dependency list tool or create a new one (with IETF support)</a:t>
            </a:r>
          </a:p>
          <a:p>
            <a:pPr lvl="1"/>
            <a:r>
              <a:rPr lang="en-US" dirty="0"/>
              <a:t>Update RFC 3113: "3GPP-IETF Standardization Collaboration" (2001)</a:t>
            </a:r>
          </a:p>
          <a:p>
            <a:endParaRPr lang="fr-FR" dirty="0"/>
          </a:p>
        </p:txBody>
      </p:sp>
    </p:spTree>
    <p:extLst>
      <p:ext uri="{BB962C8B-B14F-4D97-AF65-F5344CB8AC3E}">
        <p14:creationId xmlns:p14="http://schemas.microsoft.com/office/powerpoint/2010/main" val="60142699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30B3EB44-9E2E-AA12-0185-226919179962}"/>
              </a:ext>
            </a:extLst>
          </p:cNvPr>
          <p:cNvSpPr>
            <a:spLocks noGrp="1"/>
          </p:cNvSpPr>
          <p:nvPr>
            <p:ph type="title"/>
          </p:nvPr>
        </p:nvSpPr>
        <p:spPr/>
        <p:txBody>
          <a:bodyPr/>
          <a:lstStyle/>
          <a:p>
            <a:r>
              <a:rPr lang="fr-FR" dirty="0"/>
              <a:t>For information</a:t>
            </a:r>
          </a:p>
        </p:txBody>
      </p:sp>
      <p:sp>
        <p:nvSpPr>
          <p:cNvPr id="3" name="Espace réservé du contenu 2">
            <a:extLst>
              <a:ext uri="{FF2B5EF4-FFF2-40B4-BE49-F238E27FC236}">
                <a16:creationId xmlns:a16="http://schemas.microsoft.com/office/drawing/2014/main" id="{C0B65C70-BC13-C37E-C46F-449FFB141ED6}"/>
              </a:ext>
            </a:extLst>
          </p:cNvPr>
          <p:cNvSpPr>
            <a:spLocks noGrp="1"/>
          </p:cNvSpPr>
          <p:nvPr>
            <p:ph idx="1"/>
          </p:nvPr>
        </p:nvSpPr>
        <p:spPr/>
        <p:txBody>
          <a:bodyPr/>
          <a:lstStyle/>
          <a:p>
            <a:r>
              <a:rPr lang="en-US" dirty="0"/>
              <a:t>A new IETF non-working group email list has been created.</a:t>
            </a:r>
          </a:p>
          <a:p>
            <a:pPr lvl="1"/>
            <a:r>
              <a:rPr lang="en-US" dirty="0"/>
              <a:t>List address: </a:t>
            </a:r>
            <a:r>
              <a:rPr lang="en-US" dirty="0">
                <a:hlinkClick r:id="rId2"/>
              </a:rPr>
              <a:t>sat-int@ietf.org</a:t>
            </a:r>
            <a:endParaRPr lang="en-US" dirty="0"/>
          </a:p>
          <a:p>
            <a:pPr lvl="1"/>
            <a:r>
              <a:rPr lang="en-US" dirty="0"/>
              <a:t>Archive:  </a:t>
            </a:r>
            <a:r>
              <a:rPr lang="en-US" dirty="0">
                <a:hlinkClick r:id="rId3"/>
              </a:rPr>
              <a:t>https://mailarchive.ietf.org/arch/browse/sat-int/</a:t>
            </a:r>
            <a:r>
              <a:rPr lang="en-US" dirty="0"/>
              <a:t> </a:t>
            </a:r>
          </a:p>
          <a:p>
            <a:r>
              <a:rPr lang="en-US" dirty="0"/>
              <a:t>Purpose:</a:t>
            </a:r>
          </a:p>
          <a:p>
            <a:pPr lvl="1"/>
            <a:r>
              <a:rPr lang="en-US" dirty="0"/>
              <a:t>To discuss the networking issues and solutions involved in NTN integration with 5G and Internet</a:t>
            </a:r>
          </a:p>
          <a:p>
            <a:pPr lvl="1"/>
            <a:r>
              <a:rPr lang="en-US" dirty="0"/>
              <a:t>The mail list will only focus on the technical topics related to IETF technologies, more specifically in L3 layer such as addressing, routing and switching, traffic engineering, integration with Internet, etc. </a:t>
            </a:r>
          </a:p>
          <a:p>
            <a:pPr lvl="1"/>
            <a:r>
              <a:rPr lang="en-US" dirty="0">
                <a:solidFill>
                  <a:srgbClr val="FF0000"/>
                </a:solidFill>
              </a:rPr>
              <a:t>IMPORTANT</a:t>
            </a:r>
            <a:r>
              <a:rPr lang="en-US" dirty="0"/>
              <a:t>: It is not intended to be a platform for 3GPP discussions except the requirements to IETF, thus all 3GPP solutions in RAN, SA, etc. will be excluded in the discussion.</a:t>
            </a:r>
          </a:p>
          <a:p>
            <a:pPr marL="0" indent="0">
              <a:buNone/>
            </a:pPr>
            <a:endParaRPr lang="fr-FR" dirty="0"/>
          </a:p>
        </p:txBody>
      </p:sp>
    </p:spTree>
    <p:extLst>
      <p:ext uri="{BB962C8B-B14F-4D97-AF65-F5344CB8AC3E}">
        <p14:creationId xmlns:p14="http://schemas.microsoft.com/office/powerpoint/2010/main" val="834538336"/>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dirty="0"/>
              <a:t>IETF-3GPP Liaison Statements</a:t>
            </a:r>
          </a:p>
        </p:txBody>
      </p:sp>
    </p:spTree>
    <p:extLst>
      <p:ext uri="{BB962C8B-B14F-4D97-AF65-F5344CB8AC3E}">
        <p14:creationId xmlns:p14="http://schemas.microsoft.com/office/powerpoint/2010/main" val="2104264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89709"/>
            <a:ext cx="10515600" cy="1325563"/>
          </a:xfrm>
        </p:spPr>
        <p:txBody>
          <a:bodyPr>
            <a:noAutofit/>
          </a:bodyPr>
          <a:lstStyle/>
          <a:p>
            <a:r>
              <a:rPr lang="en-US" dirty="0"/>
              <a:t>3GPP-&gt;IETF</a:t>
            </a:r>
            <a:br>
              <a:rPr lang="en-US" dirty="0"/>
            </a:br>
            <a:r>
              <a:rPr lang="en-US" dirty="0"/>
              <a:t>Reply </a:t>
            </a:r>
            <a:r>
              <a:rPr lang="en-US"/>
              <a:t>LS </a:t>
            </a:r>
            <a:r>
              <a:rPr lang="en-GB"/>
              <a:t>on DTLS for SCTP </a:t>
            </a:r>
            <a:endParaRPr lang="en-US" dirty="0"/>
          </a:p>
        </p:txBody>
      </p:sp>
      <p:sp>
        <p:nvSpPr>
          <p:cNvPr id="3" name="Espace réservé du contenu 2"/>
          <p:cNvSpPr>
            <a:spLocks noGrp="1"/>
          </p:cNvSpPr>
          <p:nvPr>
            <p:ph idx="1"/>
          </p:nvPr>
        </p:nvSpPr>
        <p:spPr/>
        <p:txBody>
          <a:bodyPr>
            <a:normAutofit/>
          </a:bodyPr>
          <a:lstStyle/>
          <a:p>
            <a:r>
              <a:rPr lang="en-US"/>
              <a:t>IETF TSVWG to SA3, has listed the architectural and security requirements that IETF TSVWG has taken into consideration towards developing a solution</a:t>
            </a:r>
            <a:endParaRPr lang="fr-FR" dirty="0"/>
          </a:p>
          <a:p>
            <a:r>
              <a:rPr lang="en-US"/>
              <a:t>Feedback </a:t>
            </a:r>
            <a:r>
              <a:rPr lang="en-US" dirty="0"/>
              <a:t>from SA3:</a:t>
            </a:r>
          </a:p>
          <a:p>
            <a:pPr lvl="1"/>
            <a:r>
              <a:rPr lang="en-US"/>
              <a:t>SA3’s perspective,TSVWG’s interpretation of all the security requirements is correct – they are generic best-practice properties of a security protocol.</a:t>
            </a:r>
            <a:endParaRPr lang="en-US" dirty="0"/>
          </a:p>
          <a:p>
            <a:pPr lvl="1"/>
            <a:r>
              <a:rPr lang="en-US"/>
              <a:t>SA3’s </a:t>
            </a:r>
            <a:r>
              <a:rPr lang="en-DE"/>
              <a:t>p</a:t>
            </a:r>
            <a:r>
              <a:rPr lang="en-GB"/>
              <a:t>r</a:t>
            </a:r>
            <a:r>
              <a:rPr lang="en-DE"/>
              <a:t>o</a:t>
            </a:r>
            <a:r>
              <a:rPr lang="en-GB"/>
              <a:t>v</a:t>
            </a:r>
            <a:r>
              <a:rPr lang="en-DE"/>
              <a:t>i</a:t>
            </a:r>
            <a:r>
              <a:rPr lang="en-GB"/>
              <a:t>d</a:t>
            </a:r>
            <a:r>
              <a:rPr lang="en-DE"/>
              <a:t>e</a:t>
            </a:r>
            <a:r>
              <a:rPr lang="en-GB"/>
              <a:t>s</a:t>
            </a:r>
            <a:r>
              <a:rPr lang="en-DE"/>
              <a:t> </a:t>
            </a:r>
            <a:r>
              <a:rPr lang="en-GB"/>
              <a:t>f</a:t>
            </a:r>
            <a:r>
              <a:rPr lang="en-DE"/>
              <a:t>e</a:t>
            </a:r>
            <a:r>
              <a:rPr lang="en-GB"/>
              <a:t>e</a:t>
            </a:r>
            <a:r>
              <a:rPr lang="en-DE"/>
              <a:t>d</a:t>
            </a:r>
            <a:r>
              <a:rPr lang="en-GB"/>
              <a:t>b</a:t>
            </a:r>
            <a:r>
              <a:rPr lang="en-DE"/>
              <a:t>a</a:t>
            </a:r>
            <a:r>
              <a:rPr lang="en-GB"/>
              <a:t>c</a:t>
            </a:r>
            <a:r>
              <a:rPr lang="en-DE"/>
              <a:t>k </a:t>
            </a:r>
            <a:r>
              <a:rPr lang="en-GB"/>
              <a:t>o</a:t>
            </a:r>
            <a:r>
              <a:rPr lang="en-DE"/>
              <a:t>n </a:t>
            </a:r>
            <a:r>
              <a:rPr lang="en-GB"/>
              <a:t>i</a:t>
            </a:r>
            <a:r>
              <a:rPr lang="en-DE"/>
              <a:t>m</a:t>
            </a:r>
            <a:r>
              <a:rPr lang="en-GB"/>
              <a:t>p</a:t>
            </a:r>
            <a:r>
              <a:rPr lang="en-DE"/>
              <a:t>l</a:t>
            </a:r>
            <a:r>
              <a:rPr lang="en-GB"/>
              <a:t>e</a:t>
            </a:r>
            <a:r>
              <a:rPr lang="en-DE"/>
              <a:t>m</a:t>
            </a:r>
            <a:r>
              <a:rPr lang="en-GB"/>
              <a:t>e</a:t>
            </a:r>
            <a:r>
              <a:rPr lang="en-DE"/>
              <a:t>n</a:t>
            </a:r>
            <a:r>
              <a:rPr lang="en-GB"/>
              <a:t>t</a:t>
            </a:r>
            <a:r>
              <a:rPr lang="en-DE"/>
              <a:t>ation  effort on the different solution provided by TSVWG, Solurion (ii) has  lower effort</a:t>
            </a:r>
            <a:endParaRPr lang="en-US" dirty="0"/>
          </a:p>
          <a:p>
            <a:pPr lvl="1"/>
            <a:r>
              <a:rPr lang="en-US"/>
              <a:t>SA3 prefers Solution (ii) due to the answer to the previous question</a:t>
            </a:r>
            <a:endParaRPr lang="en-US" dirty="0"/>
          </a:p>
        </p:txBody>
      </p:sp>
    </p:spTree>
    <p:extLst>
      <p:ext uri="{BB962C8B-B14F-4D97-AF65-F5344CB8AC3E}">
        <p14:creationId xmlns:p14="http://schemas.microsoft.com/office/powerpoint/2010/main" val="95322236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289709"/>
            <a:ext cx="10515600" cy="1325563"/>
          </a:xfrm>
        </p:spPr>
        <p:txBody>
          <a:bodyPr>
            <a:noAutofit/>
          </a:bodyPr>
          <a:lstStyle/>
          <a:p>
            <a:r>
              <a:rPr lang="en-US" dirty="0"/>
              <a:t>3GPP-&gt;IETF</a:t>
            </a:r>
            <a:br>
              <a:rPr lang="en-US" dirty="0"/>
            </a:br>
            <a:r>
              <a:rPr lang="en-US" dirty="0"/>
              <a:t>Reply LS on SCTP-AUTH and DTLS</a:t>
            </a:r>
          </a:p>
        </p:txBody>
      </p:sp>
      <p:sp>
        <p:nvSpPr>
          <p:cNvPr id="3" name="Espace réservé du contenu 2"/>
          <p:cNvSpPr>
            <a:spLocks noGrp="1"/>
          </p:cNvSpPr>
          <p:nvPr>
            <p:ph idx="1"/>
          </p:nvPr>
        </p:nvSpPr>
        <p:spPr/>
        <p:txBody>
          <a:bodyPr>
            <a:normAutofit/>
          </a:bodyPr>
          <a:lstStyle/>
          <a:p>
            <a:r>
              <a:rPr lang="fr-FR" dirty="0"/>
              <a:t>In </a:t>
            </a:r>
            <a:r>
              <a:rPr lang="fr-FR" dirty="0" err="1"/>
              <a:t>response</a:t>
            </a:r>
            <a:r>
              <a:rPr lang="fr-FR" dirty="0"/>
              <a:t> to </a:t>
            </a:r>
            <a:r>
              <a:rPr lang="en-US" dirty="0">
                <a:hlinkClick r:id="rId2"/>
              </a:rPr>
              <a:t>LS on SCTP-AUTH and DTLS </a:t>
            </a:r>
            <a:r>
              <a:rPr lang="fr-FR" dirty="0" err="1"/>
              <a:t>from</a:t>
            </a:r>
            <a:r>
              <a:rPr lang="fr-FR" dirty="0"/>
              <a:t> IETF TSWG</a:t>
            </a:r>
          </a:p>
          <a:p>
            <a:pPr lvl="1"/>
            <a:r>
              <a:rPr lang="en-US" dirty="0"/>
              <a:t>inform RAN3/SA3 of discovered security issues delaying RFC 6083-bis work</a:t>
            </a:r>
          </a:p>
          <a:p>
            <a:pPr lvl="1"/>
            <a:endParaRPr lang="en-US" dirty="0"/>
          </a:p>
          <a:p>
            <a:r>
              <a:rPr lang="en-US" dirty="0"/>
              <a:t>Feedback </a:t>
            </a:r>
            <a:r>
              <a:rPr lang="en-US"/>
              <a:t>from </a:t>
            </a:r>
            <a:r>
              <a:rPr lang="en-DE"/>
              <a:t>R</a:t>
            </a:r>
            <a:r>
              <a:rPr lang="en-US"/>
              <a:t>A</a:t>
            </a:r>
            <a:r>
              <a:rPr lang="en-DE"/>
              <a:t>N</a:t>
            </a:r>
            <a:r>
              <a:rPr lang="en-US"/>
              <a:t>3</a:t>
            </a:r>
            <a:r>
              <a:rPr lang="en-US" dirty="0"/>
              <a:t>:</a:t>
            </a:r>
          </a:p>
          <a:p>
            <a:pPr lvl="1"/>
            <a:r>
              <a:rPr lang="en-DE"/>
              <a:t>R</a:t>
            </a:r>
            <a:r>
              <a:rPr lang="en-GB"/>
              <a:t>A</a:t>
            </a:r>
            <a:r>
              <a:rPr lang="en-DE"/>
              <a:t>N </a:t>
            </a:r>
            <a:r>
              <a:rPr lang="en-GB"/>
              <a:t>S</a:t>
            </a:r>
            <a:r>
              <a:rPr lang="en-DE"/>
              <a:t>C</a:t>
            </a:r>
            <a:r>
              <a:rPr lang="en-GB"/>
              <a:t>T</a:t>
            </a:r>
            <a:r>
              <a:rPr lang="en-DE"/>
              <a:t>P </a:t>
            </a:r>
            <a:r>
              <a:rPr lang="en-GB"/>
              <a:t>i</a:t>
            </a:r>
            <a:r>
              <a:rPr lang="en-DE"/>
              <a:t>m</a:t>
            </a:r>
            <a:r>
              <a:rPr lang="en-GB"/>
              <a:t>p</a:t>
            </a:r>
            <a:r>
              <a:rPr lang="en-DE"/>
              <a:t>l</a:t>
            </a:r>
            <a:r>
              <a:rPr lang="en-GB"/>
              <a:t>e</a:t>
            </a:r>
            <a:r>
              <a:rPr lang="en-DE"/>
              <a:t>m</a:t>
            </a:r>
            <a:r>
              <a:rPr lang="en-GB"/>
              <a:t>e</a:t>
            </a:r>
            <a:r>
              <a:rPr lang="en-DE"/>
              <a:t>n</a:t>
            </a:r>
            <a:r>
              <a:rPr lang="en-GB"/>
              <a:t>t</a:t>
            </a:r>
            <a:r>
              <a:rPr lang="en-DE"/>
              <a:t>a</a:t>
            </a:r>
            <a:r>
              <a:rPr lang="en-GB"/>
              <a:t>t</a:t>
            </a:r>
            <a:r>
              <a:rPr lang="en-DE"/>
              <a:t>i</a:t>
            </a:r>
            <a:r>
              <a:rPr lang="en-GB"/>
              <a:t>o</a:t>
            </a:r>
            <a:r>
              <a:rPr lang="en-DE"/>
              <a:t>n</a:t>
            </a:r>
            <a:r>
              <a:rPr lang="en-GB"/>
              <a:t>s</a:t>
            </a:r>
            <a:r>
              <a:rPr lang="en-DE"/>
              <a:t> </a:t>
            </a:r>
            <a:r>
              <a:rPr lang="en-GB"/>
              <a:t>a</a:t>
            </a:r>
            <a:r>
              <a:rPr lang="en-DE"/>
              <a:t>r</a:t>
            </a:r>
            <a:r>
              <a:rPr lang="en-GB"/>
              <a:t>e</a:t>
            </a:r>
            <a:r>
              <a:rPr lang="en-DE"/>
              <a:t> </a:t>
            </a:r>
            <a:r>
              <a:rPr lang="en-GB"/>
              <a:t>n</a:t>
            </a:r>
            <a:r>
              <a:rPr lang="en-DE"/>
              <a:t>o</a:t>
            </a:r>
            <a:r>
              <a:rPr lang="en-GB"/>
              <a:t>t</a:t>
            </a:r>
            <a:r>
              <a:rPr lang="en-DE"/>
              <a:t> </a:t>
            </a:r>
            <a:r>
              <a:rPr lang="en-GB"/>
              <a:t>d</a:t>
            </a:r>
            <a:r>
              <a:rPr lang="en-DE"/>
              <a:t>i</a:t>
            </a:r>
            <a:r>
              <a:rPr lang="en-GB"/>
              <a:t>s</a:t>
            </a:r>
            <a:r>
              <a:rPr lang="en-DE"/>
              <a:t>c</a:t>
            </a:r>
            <a:r>
              <a:rPr lang="en-GB"/>
              <a:t>u</a:t>
            </a:r>
            <a:r>
              <a:rPr lang="en-DE"/>
              <a:t>s</a:t>
            </a:r>
            <a:r>
              <a:rPr lang="en-GB"/>
              <a:t>s</a:t>
            </a:r>
            <a:r>
              <a:rPr lang="en-DE"/>
              <a:t>e</a:t>
            </a:r>
            <a:r>
              <a:rPr lang="en-GB"/>
              <a:t>d</a:t>
            </a:r>
            <a:r>
              <a:rPr lang="en-DE"/>
              <a:t> </a:t>
            </a:r>
            <a:r>
              <a:rPr lang="en-GB"/>
              <a:t>i</a:t>
            </a:r>
            <a:r>
              <a:rPr lang="en-DE"/>
              <a:t>n  </a:t>
            </a:r>
            <a:r>
              <a:rPr lang="en-GB"/>
              <a:t>R</a:t>
            </a:r>
            <a:r>
              <a:rPr lang="en-DE"/>
              <a:t>A</a:t>
            </a:r>
            <a:r>
              <a:rPr lang="en-GB"/>
              <a:t>N</a:t>
            </a:r>
            <a:r>
              <a:rPr lang="en-DE"/>
              <a:t>3</a:t>
            </a:r>
            <a:endParaRPr lang="en-US" dirty="0"/>
          </a:p>
          <a:p>
            <a:pPr lvl="1"/>
            <a:r>
              <a:rPr lang="en-GB"/>
              <a:t>RAN3 do not expect to limit the maximum message size of application protocols. For this reason, any solution with a limit on message size will not meet RAN3 requirements</a:t>
            </a:r>
            <a:endParaRPr lang="en-US" dirty="0"/>
          </a:p>
          <a:p>
            <a:pPr lvl="1"/>
            <a:endParaRPr lang="en-US" dirty="0"/>
          </a:p>
        </p:txBody>
      </p:sp>
    </p:spTree>
    <p:extLst>
      <p:ext uri="{BB962C8B-B14F-4D97-AF65-F5344CB8AC3E}">
        <p14:creationId xmlns:p14="http://schemas.microsoft.com/office/powerpoint/2010/main" val="248232277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07222825-62ea-40f3-96b5-5375c07996e2}" enabled="1" method="Privileged" siteId="{90c7a20a-f34b-40bf-bc48-b9253b6f5d20}" contentBits="0" removed="0"/>
</clbl:labelList>
</file>

<file path=docProps/app.xml><?xml version="1.0" encoding="utf-8"?>
<Properties xmlns="http://schemas.openxmlformats.org/officeDocument/2006/extended-properties" xmlns:vt="http://schemas.openxmlformats.org/officeDocument/2006/docPropsVTypes">
  <Template>Office Theme</Template>
  <TotalTime>35953</TotalTime>
  <Words>1388</Words>
  <Application>Microsoft Office PowerPoint</Application>
  <PresentationFormat>Widescreen</PresentationFormat>
  <Paragraphs>180</Paragraphs>
  <Slides>36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36</vt:i4>
      </vt:variant>
    </vt:vector>
  </HeadingPairs>
  <TitlesOfParts>
    <vt:vector size="43" baseType="lpstr">
      <vt:lpstr>宋体</vt:lpstr>
      <vt:lpstr>Arial</vt:lpstr>
      <vt:lpstr>Calibri</vt:lpstr>
      <vt:lpstr>Calibri Light</vt:lpstr>
      <vt:lpstr>Times New Roman</vt:lpstr>
      <vt:lpstr>Wingdings</vt:lpstr>
      <vt:lpstr>Office Theme</vt:lpstr>
      <vt:lpstr>PowerPoint Presentation</vt:lpstr>
      <vt:lpstr>Agenda </vt:lpstr>
      <vt:lpstr>3GPP-IETF Coordination</vt:lpstr>
      <vt:lpstr>IETF-3GPP Coordination meeting</vt:lpstr>
      <vt:lpstr>IETF - 3GPP IAB group</vt:lpstr>
      <vt:lpstr>For information</vt:lpstr>
      <vt:lpstr>IETF-3GPP Liaison Statements</vt:lpstr>
      <vt:lpstr>3GPP-&gt;IETF Reply LS on DTLS for SCTP </vt:lpstr>
      <vt:lpstr>3GPP-&gt;IETF Reply LS on SCTP-AUTH and DTLS</vt:lpstr>
      <vt:lpstr>3GPP-&gt;IETF: isInvariant and SystemCreated in YANG </vt:lpstr>
      <vt:lpstr>IETF-&gt;3GPP</vt:lpstr>
      <vt:lpstr>Tracking requests to IANA</vt:lpstr>
      <vt:lpstr>IANA assignment request handling</vt:lpstr>
      <vt:lpstr>IETF Dependencies</vt:lpstr>
      <vt:lpstr>New Published RFCs</vt:lpstr>
      <vt:lpstr>IETF reference updates</vt:lpstr>
      <vt:lpstr>Drafts in RFC Editor queue</vt:lpstr>
      <vt:lpstr>Drafts in RFC Editor queue</vt:lpstr>
      <vt:lpstr>Drafts under IESG review</vt:lpstr>
      <vt:lpstr>Drafts under IESG review</vt:lpstr>
      <vt:lpstr>Drafts under IESG review</vt:lpstr>
      <vt:lpstr>Active WG document</vt:lpstr>
      <vt:lpstr>Active WG document</vt:lpstr>
      <vt:lpstr>Active WG document</vt:lpstr>
      <vt:lpstr>Individual submission</vt:lpstr>
      <vt:lpstr>Individual submission</vt:lpstr>
      <vt:lpstr>Potential future IETF dependencies</vt:lpstr>
      <vt:lpstr>Rel-18 Studies</vt:lpstr>
      <vt:lpstr>Rel-18 Studies</vt:lpstr>
      <vt:lpstr>For Information</vt:lpstr>
      <vt:lpstr>Release Timelines</vt:lpstr>
      <vt:lpstr>Release 18 Timeline</vt:lpstr>
      <vt:lpstr>Release 19 Timeline</vt:lpstr>
      <vt:lpstr>Release roadmap</vt:lpstr>
      <vt:lpstr>Any Other Business</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Peter Schmitt</cp:lastModifiedBy>
  <cp:revision>845</cp:revision>
  <dcterms:created xsi:type="dcterms:W3CDTF">2010-02-05T13:52:04Z</dcterms:created>
  <dcterms:modified xsi:type="dcterms:W3CDTF">2023-09-11T05:05:05Z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07222825-62ea-40f3-96b5-5375c07996e2_Enabled">
    <vt:lpwstr>true</vt:lpwstr>
  </property>
  <property fmtid="{D5CDD505-2E9C-101B-9397-08002B2CF9AE}" pid="3" name="MSIP_Label_07222825-62ea-40f3-96b5-5375c07996e2_SetDate">
    <vt:lpwstr>2021-12-10T08:58:09Z</vt:lpwstr>
  </property>
  <property fmtid="{D5CDD505-2E9C-101B-9397-08002B2CF9AE}" pid="4" name="MSIP_Label_07222825-62ea-40f3-96b5-5375c07996e2_Method">
    <vt:lpwstr>Privileged</vt:lpwstr>
  </property>
  <property fmtid="{D5CDD505-2E9C-101B-9397-08002B2CF9AE}" pid="5" name="MSIP_Label_07222825-62ea-40f3-96b5-5375c07996e2_Name">
    <vt:lpwstr>unrestricted_parent.2</vt:lpwstr>
  </property>
  <property fmtid="{D5CDD505-2E9C-101B-9397-08002B2CF9AE}" pid="6" name="MSIP_Label_07222825-62ea-40f3-96b5-5375c07996e2_SiteId">
    <vt:lpwstr>90c7a20a-f34b-40bf-bc48-b9253b6f5d20</vt:lpwstr>
  </property>
  <property fmtid="{D5CDD505-2E9C-101B-9397-08002B2CF9AE}" pid="7" name="MSIP_Label_07222825-62ea-40f3-96b5-5375c07996e2_ActionId">
    <vt:lpwstr>c3c14ad0-b0f0-48ce-b725-6e3feed24de0</vt:lpwstr>
  </property>
  <property fmtid="{D5CDD505-2E9C-101B-9397-08002B2CF9AE}" pid="8" name="MSIP_Label_07222825-62ea-40f3-96b5-5375c07996e2_ContentBits">
    <vt:lpwstr>0</vt:lpwstr>
  </property>
  <property fmtid="{D5CDD505-2E9C-101B-9397-08002B2CF9AE}" pid="9" name="_2015_ms_pID_725343">
    <vt:lpwstr>(3)VFMSWQGwIOXKriLM5SdwGIzCj+FVXT6wP/wIAf4EeoxiRpYwrAXT5Y31jbuE+XuXKsAD6IVl
1XyFvPZUHcXDIIdiNzw0y9FjtSMUq6dv28fNHHp8nJ9pDCR6xs66WwQo+Qca+5ZICHpC2YB9
RCzDBsVgoKsGPLE27XE98TwMnlz1rbaHIAGD5JmiH5vSofbbtpLEpTWCn0unmjmRzKGgYEOq
cmPwQGzlVnMyb+oJLk</vt:lpwstr>
  </property>
  <property fmtid="{D5CDD505-2E9C-101B-9397-08002B2CF9AE}" pid="10" name="_2015_ms_pID_7253431">
    <vt:lpwstr>3Sbp26cPxv6nIFfAfPS5gHGdzOaFAemTw8lDRtS9vsBIdfBbYW4Mdy
EeyCmPBjKhvLZc6ffc+tZ4xb8MSKpYlQleYfka6ACw07G0CY1ddQ9giXQ1RczpP3us2AYGKy
gS0Y+8vsheyGm0wl67fa6ZJ3jZt6k7ybOAyzgTEw1VrO5h+pI3bLrQ4VkQf+Y6MYJS9HLGcb
8qf5/mKhFkz0X7RMEIWQwS4VCqYEskAO91VN</vt:lpwstr>
  </property>
  <property fmtid="{D5CDD505-2E9C-101B-9397-08002B2CF9AE}" pid="11" name="_2015_ms_pID_7253432">
    <vt:lpwstr>Wg==</vt:lpwstr>
  </property>
  <property fmtid="{D5CDD505-2E9C-101B-9397-08002B2CF9AE}" pid="12" name="_readonly">
    <vt:lpwstr/>
  </property>
  <property fmtid="{D5CDD505-2E9C-101B-9397-08002B2CF9AE}" pid="13" name="_change">
    <vt:lpwstr/>
  </property>
  <property fmtid="{D5CDD505-2E9C-101B-9397-08002B2CF9AE}" pid="14" name="_full-control">
    <vt:lpwstr/>
  </property>
  <property fmtid="{D5CDD505-2E9C-101B-9397-08002B2CF9AE}" pid="15" name="sflag">
    <vt:lpwstr>1694404784</vt:lpwstr>
  </property>
</Properties>
</file>